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BE9AF6-3CC0-448A-B0E2-1A5D50A29C9B}" type="datetimeFigureOut">
              <a:rPr lang="en-US" smtClean="0"/>
              <a:t>10/2/2015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C05DA-347A-4A70-B81B-18E648321D88}" type="slidenum">
              <a:rPr lang="en-US" smtClean="0"/>
              <a:t>‹#›</a:t>
            </a:fld>
            <a:endParaRPr lang="en-US"/>
          </a:p>
        </p:txBody>
      </p:sp>
    </p:spTree>
    <p:extLst>
      <p:ext uri="{BB962C8B-B14F-4D97-AF65-F5344CB8AC3E}">
        <p14:creationId xmlns:p14="http://schemas.microsoft.com/office/powerpoint/2010/main" val="1530574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BE9AF6-3CC0-448A-B0E2-1A5D50A29C9B}" type="datetimeFigureOut">
              <a:rPr lang="en-US" smtClean="0"/>
              <a:t>10/2/2015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C05DA-347A-4A70-B81B-18E648321D88}" type="slidenum">
              <a:rPr lang="en-US" smtClean="0"/>
              <a:t>‹#›</a:t>
            </a:fld>
            <a:endParaRPr lang="en-US"/>
          </a:p>
        </p:txBody>
      </p:sp>
    </p:spTree>
    <p:extLst>
      <p:ext uri="{BB962C8B-B14F-4D97-AF65-F5344CB8AC3E}">
        <p14:creationId xmlns:p14="http://schemas.microsoft.com/office/powerpoint/2010/main" val="2703692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BE9AF6-3CC0-448A-B0E2-1A5D50A29C9B}" type="datetimeFigureOut">
              <a:rPr lang="en-US" smtClean="0"/>
              <a:t>10/2/2015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C05DA-347A-4A70-B81B-18E648321D88}" type="slidenum">
              <a:rPr lang="en-US" smtClean="0"/>
              <a:t>‹#›</a:t>
            </a:fld>
            <a:endParaRPr lang="en-US"/>
          </a:p>
        </p:txBody>
      </p:sp>
    </p:spTree>
    <p:extLst>
      <p:ext uri="{BB962C8B-B14F-4D97-AF65-F5344CB8AC3E}">
        <p14:creationId xmlns:p14="http://schemas.microsoft.com/office/powerpoint/2010/main" val="874420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BE9AF6-3CC0-448A-B0E2-1A5D50A29C9B}" type="datetimeFigureOut">
              <a:rPr lang="en-US" smtClean="0"/>
              <a:t>10/2/2015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C05DA-347A-4A70-B81B-18E648321D88}" type="slidenum">
              <a:rPr lang="en-US" smtClean="0"/>
              <a:t>‹#›</a:t>
            </a:fld>
            <a:endParaRPr lang="en-US"/>
          </a:p>
        </p:txBody>
      </p:sp>
    </p:spTree>
    <p:extLst>
      <p:ext uri="{BB962C8B-B14F-4D97-AF65-F5344CB8AC3E}">
        <p14:creationId xmlns:p14="http://schemas.microsoft.com/office/powerpoint/2010/main" val="2088564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BE9AF6-3CC0-448A-B0E2-1A5D50A29C9B}" type="datetimeFigureOut">
              <a:rPr lang="en-US" smtClean="0"/>
              <a:t>10/2/2015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C05DA-347A-4A70-B81B-18E648321D88}" type="slidenum">
              <a:rPr lang="en-US" smtClean="0"/>
              <a:t>‹#›</a:t>
            </a:fld>
            <a:endParaRPr lang="en-US"/>
          </a:p>
        </p:txBody>
      </p:sp>
    </p:spTree>
    <p:extLst>
      <p:ext uri="{BB962C8B-B14F-4D97-AF65-F5344CB8AC3E}">
        <p14:creationId xmlns:p14="http://schemas.microsoft.com/office/powerpoint/2010/main" val="539837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BE9AF6-3CC0-448A-B0E2-1A5D50A29C9B}" type="datetimeFigureOut">
              <a:rPr lang="en-US" smtClean="0"/>
              <a:t>10/2/2015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DC05DA-347A-4A70-B81B-18E648321D88}" type="slidenum">
              <a:rPr lang="en-US" smtClean="0"/>
              <a:t>‹#›</a:t>
            </a:fld>
            <a:endParaRPr lang="en-US"/>
          </a:p>
        </p:txBody>
      </p:sp>
    </p:spTree>
    <p:extLst>
      <p:ext uri="{BB962C8B-B14F-4D97-AF65-F5344CB8AC3E}">
        <p14:creationId xmlns:p14="http://schemas.microsoft.com/office/powerpoint/2010/main" val="783135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BE9AF6-3CC0-448A-B0E2-1A5D50A29C9B}" type="datetimeFigureOut">
              <a:rPr lang="en-US" smtClean="0"/>
              <a:t>10/2/2015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DC05DA-347A-4A70-B81B-18E648321D88}" type="slidenum">
              <a:rPr lang="en-US" smtClean="0"/>
              <a:t>‹#›</a:t>
            </a:fld>
            <a:endParaRPr lang="en-US"/>
          </a:p>
        </p:txBody>
      </p:sp>
    </p:spTree>
    <p:extLst>
      <p:ext uri="{BB962C8B-B14F-4D97-AF65-F5344CB8AC3E}">
        <p14:creationId xmlns:p14="http://schemas.microsoft.com/office/powerpoint/2010/main" val="2798980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BE9AF6-3CC0-448A-B0E2-1A5D50A29C9B}" type="datetimeFigureOut">
              <a:rPr lang="en-US" smtClean="0"/>
              <a:t>10/2/2015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DC05DA-347A-4A70-B81B-18E648321D88}" type="slidenum">
              <a:rPr lang="en-US" smtClean="0"/>
              <a:t>‹#›</a:t>
            </a:fld>
            <a:endParaRPr lang="en-US"/>
          </a:p>
        </p:txBody>
      </p:sp>
    </p:spTree>
    <p:extLst>
      <p:ext uri="{BB962C8B-B14F-4D97-AF65-F5344CB8AC3E}">
        <p14:creationId xmlns:p14="http://schemas.microsoft.com/office/powerpoint/2010/main" val="746442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BE9AF6-3CC0-448A-B0E2-1A5D50A29C9B}" type="datetimeFigureOut">
              <a:rPr lang="en-US" smtClean="0"/>
              <a:t>10/2/2015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DC05DA-347A-4A70-B81B-18E648321D88}" type="slidenum">
              <a:rPr lang="en-US" smtClean="0"/>
              <a:t>‹#›</a:t>
            </a:fld>
            <a:endParaRPr lang="en-US"/>
          </a:p>
        </p:txBody>
      </p:sp>
    </p:spTree>
    <p:extLst>
      <p:ext uri="{BB962C8B-B14F-4D97-AF65-F5344CB8AC3E}">
        <p14:creationId xmlns:p14="http://schemas.microsoft.com/office/powerpoint/2010/main" val="2757688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BE9AF6-3CC0-448A-B0E2-1A5D50A29C9B}" type="datetimeFigureOut">
              <a:rPr lang="en-US" smtClean="0"/>
              <a:t>10/2/2015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DC05DA-347A-4A70-B81B-18E648321D88}" type="slidenum">
              <a:rPr lang="en-US" smtClean="0"/>
              <a:t>‹#›</a:t>
            </a:fld>
            <a:endParaRPr lang="en-US"/>
          </a:p>
        </p:txBody>
      </p:sp>
    </p:spTree>
    <p:extLst>
      <p:ext uri="{BB962C8B-B14F-4D97-AF65-F5344CB8AC3E}">
        <p14:creationId xmlns:p14="http://schemas.microsoft.com/office/powerpoint/2010/main" val="2041636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BE9AF6-3CC0-448A-B0E2-1A5D50A29C9B}" type="datetimeFigureOut">
              <a:rPr lang="en-US" smtClean="0"/>
              <a:t>10/2/2015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DC05DA-347A-4A70-B81B-18E648321D88}" type="slidenum">
              <a:rPr lang="en-US" smtClean="0"/>
              <a:t>‹#›</a:t>
            </a:fld>
            <a:endParaRPr lang="en-US"/>
          </a:p>
        </p:txBody>
      </p:sp>
    </p:spTree>
    <p:extLst>
      <p:ext uri="{BB962C8B-B14F-4D97-AF65-F5344CB8AC3E}">
        <p14:creationId xmlns:p14="http://schemas.microsoft.com/office/powerpoint/2010/main" val="55406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BE9AF6-3CC0-448A-B0E2-1A5D50A29C9B}" type="datetimeFigureOut">
              <a:rPr lang="en-US" smtClean="0"/>
              <a:t>10/2/2015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DC05DA-347A-4A70-B81B-18E648321D88}" type="slidenum">
              <a:rPr lang="en-US" smtClean="0"/>
              <a:t>‹#›</a:t>
            </a:fld>
            <a:endParaRPr lang="en-US"/>
          </a:p>
        </p:txBody>
      </p:sp>
    </p:spTree>
    <p:extLst>
      <p:ext uri="{BB962C8B-B14F-4D97-AF65-F5344CB8AC3E}">
        <p14:creationId xmlns:p14="http://schemas.microsoft.com/office/powerpoint/2010/main" val="379188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redux.comp.ncat.edu/carr/comp450/notes/mutexes.cp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redux.comp.ncat.edu/carr/comp450/notes/sem.cp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redux.comp.ncat.edu/carr/comp450/notes/bar2.cpp"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redux.comp.ncat.edu/carr/comp450/notes/sem.cp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Semaphores</a:t>
            </a:r>
            <a:endParaRPr lang="en-US" dirty="0"/>
          </a:p>
        </p:txBody>
      </p:sp>
      <p:sp>
        <p:nvSpPr>
          <p:cNvPr id="3" name="Subtitle 2"/>
          <p:cNvSpPr>
            <a:spLocks noGrp="1"/>
          </p:cNvSpPr>
          <p:nvPr>
            <p:ph type="subTitle" idx="1"/>
          </p:nvPr>
        </p:nvSpPr>
        <p:spPr/>
        <p:txBody>
          <a:bodyPr/>
          <a:lstStyle/>
          <a:p>
            <a:r>
              <a:rPr lang="en-US" dirty="0" smtClean="0"/>
              <a:t>“The Little Book on Semaphores”</a:t>
            </a:r>
          </a:p>
          <a:p>
            <a:r>
              <a:rPr lang="en-US" dirty="0"/>
              <a:t>Allen B. Downey</a:t>
            </a:r>
          </a:p>
        </p:txBody>
      </p:sp>
    </p:spTree>
    <p:extLst>
      <p:ext uri="{BB962C8B-B14F-4D97-AF65-F5344CB8AC3E}">
        <p14:creationId xmlns:p14="http://schemas.microsoft.com/office/powerpoint/2010/main" val="37512736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#1</a:t>
            </a:r>
          </a:p>
        </p:txBody>
      </p:sp>
      <p:sp>
        <p:nvSpPr>
          <p:cNvPr id="3" name="Content Placeholder 2"/>
          <p:cNvSpPr>
            <a:spLocks noGrp="1"/>
          </p:cNvSpPr>
          <p:nvPr>
            <p:ph idx="1"/>
          </p:nvPr>
        </p:nvSpPr>
        <p:spPr>
          <a:xfrm>
            <a:off x="457200" y="1600201"/>
            <a:ext cx="8229600" cy="1142999"/>
          </a:xfrm>
        </p:spPr>
        <p:txBody>
          <a:bodyPr/>
          <a:lstStyle/>
          <a:p>
            <a:r>
              <a:rPr lang="en-US" dirty="0"/>
              <a:t>Again, while working on the previous problem, you might have tried </a:t>
            </a:r>
            <a:r>
              <a:rPr lang="en-US" dirty="0" smtClean="0"/>
              <a:t>something like </a:t>
            </a:r>
            <a:r>
              <a:rPr lang="en-US" dirty="0"/>
              <a:t>this:</a:t>
            </a:r>
          </a:p>
        </p:txBody>
      </p:sp>
      <p:sp>
        <p:nvSpPr>
          <p:cNvPr id="4" name="TextBox 3"/>
          <p:cNvSpPr txBox="1"/>
          <p:nvPr/>
        </p:nvSpPr>
        <p:spPr>
          <a:xfrm>
            <a:off x="1371600" y="2743200"/>
            <a:ext cx="2286000" cy="1477328"/>
          </a:xfrm>
          <a:prstGeom prst="rect">
            <a:avLst/>
          </a:prstGeom>
          <a:noFill/>
        </p:spPr>
        <p:txBody>
          <a:bodyPr wrap="square" rtlCol="0">
            <a:spAutoFit/>
          </a:bodyPr>
          <a:lstStyle/>
          <a:p>
            <a:r>
              <a:rPr lang="en-US" dirty="0" smtClean="0"/>
              <a:t>Thread A</a:t>
            </a:r>
          </a:p>
          <a:p>
            <a:r>
              <a:rPr lang="en-US" dirty="0"/>
              <a:t>1 statement a1</a:t>
            </a:r>
          </a:p>
          <a:p>
            <a:r>
              <a:rPr lang="en-US" dirty="0"/>
              <a:t>2 </a:t>
            </a:r>
            <a:r>
              <a:rPr lang="en-US" dirty="0" err="1"/>
              <a:t>bArrived.wait</a:t>
            </a:r>
            <a:r>
              <a:rPr lang="en-US" dirty="0"/>
              <a:t>()</a:t>
            </a:r>
          </a:p>
          <a:p>
            <a:r>
              <a:rPr lang="en-US" dirty="0"/>
              <a:t>3 </a:t>
            </a:r>
            <a:r>
              <a:rPr lang="en-US" dirty="0" err="1"/>
              <a:t>aArrived.signal</a:t>
            </a:r>
            <a:r>
              <a:rPr lang="en-US" dirty="0"/>
              <a:t>()</a:t>
            </a:r>
          </a:p>
          <a:p>
            <a:r>
              <a:rPr lang="en-US" dirty="0"/>
              <a:t>4 statement a2</a:t>
            </a:r>
          </a:p>
        </p:txBody>
      </p:sp>
      <p:sp>
        <p:nvSpPr>
          <p:cNvPr id="5" name="TextBox 4"/>
          <p:cNvSpPr txBox="1"/>
          <p:nvPr/>
        </p:nvSpPr>
        <p:spPr>
          <a:xfrm>
            <a:off x="4752110" y="2743200"/>
            <a:ext cx="2209800" cy="1477328"/>
          </a:xfrm>
          <a:prstGeom prst="rect">
            <a:avLst/>
          </a:prstGeom>
          <a:noFill/>
        </p:spPr>
        <p:txBody>
          <a:bodyPr wrap="square" rtlCol="0">
            <a:spAutoFit/>
          </a:bodyPr>
          <a:lstStyle/>
          <a:p>
            <a:r>
              <a:rPr lang="en-US" dirty="0" smtClean="0"/>
              <a:t>Thread B</a:t>
            </a:r>
          </a:p>
          <a:p>
            <a:r>
              <a:rPr lang="en-US" dirty="0"/>
              <a:t>1 statement b1</a:t>
            </a:r>
          </a:p>
          <a:p>
            <a:r>
              <a:rPr lang="en-US" dirty="0"/>
              <a:t>2 </a:t>
            </a:r>
            <a:r>
              <a:rPr lang="en-US" dirty="0" err="1"/>
              <a:t>aArrived.wait</a:t>
            </a:r>
            <a:r>
              <a:rPr lang="en-US" dirty="0"/>
              <a:t>()</a:t>
            </a:r>
          </a:p>
          <a:p>
            <a:r>
              <a:rPr lang="en-US" dirty="0"/>
              <a:t>3 </a:t>
            </a:r>
            <a:r>
              <a:rPr lang="en-US" dirty="0" err="1"/>
              <a:t>bArrived.signal</a:t>
            </a:r>
            <a:r>
              <a:rPr lang="en-US" dirty="0"/>
              <a:t>()</a:t>
            </a:r>
          </a:p>
          <a:p>
            <a:r>
              <a:rPr lang="en-US" dirty="0"/>
              <a:t>4 statement b2</a:t>
            </a:r>
            <a:endParaRPr lang="en-US" dirty="0" smtClean="0"/>
          </a:p>
        </p:txBody>
      </p:sp>
      <p:sp>
        <p:nvSpPr>
          <p:cNvPr id="6" name="TextBox 5"/>
          <p:cNvSpPr txBox="1"/>
          <p:nvPr/>
        </p:nvSpPr>
        <p:spPr>
          <a:xfrm>
            <a:off x="685800" y="4532255"/>
            <a:ext cx="7471469" cy="1754326"/>
          </a:xfrm>
          <a:prstGeom prst="rect">
            <a:avLst/>
          </a:prstGeom>
          <a:noFill/>
        </p:spPr>
        <p:txBody>
          <a:bodyPr wrap="none" rtlCol="0">
            <a:spAutoFit/>
          </a:bodyPr>
          <a:lstStyle/>
          <a:p>
            <a:r>
              <a:rPr lang="en-US" dirty="0" smtClean="0"/>
              <a:t>Assuming that </a:t>
            </a:r>
            <a:r>
              <a:rPr lang="en-US" dirty="0"/>
              <a:t>A arrives first, it will block at its wait. When B arrives, it will also</a:t>
            </a:r>
          </a:p>
          <a:p>
            <a:r>
              <a:rPr lang="en-US" dirty="0"/>
              <a:t>block, since A wasn’t able to signal </a:t>
            </a:r>
            <a:r>
              <a:rPr lang="en-US" dirty="0" err="1"/>
              <a:t>aArrived</a:t>
            </a:r>
            <a:r>
              <a:rPr lang="en-US" dirty="0"/>
              <a:t>. At this point, neither thread can</a:t>
            </a:r>
          </a:p>
          <a:p>
            <a:r>
              <a:rPr lang="en-US" dirty="0"/>
              <a:t>proceed, and never will.</a:t>
            </a:r>
          </a:p>
          <a:p>
            <a:r>
              <a:rPr lang="en-US" dirty="0"/>
              <a:t>This situation is called a deadlock and, obviously, it is not a successful</a:t>
            </a:r>
          </a:p>
          <a:p>
            <a:r>
              <a:rPr lang="en-US" dirty="0"/>
              <a:t>solution of the synchronization problem. In this case, the error is obvious, but</a:t>
            </a:r>
          </a:p>
          <a:p>
            <a:r>
              <a:rPr lang="en-US" dirty="0"/>
              <a:t>often the possibility of </a:t>
            </a:r>
            <a:r>
              <a:rPr lang="en-US" b="1" dirty="0"/>
              <a:t>deadlock</a:t>
            </a:r>
            <a:r>
              <a:rPr lang="en-US" dirty="0"/>
              <a:t> is more subtle.</a:t>
            </a:r>
          </a:p>
        </p:txBody>
      </p:sp>
    </p:spTree>
    <p:extLst>
      <p:ext uri="{BB962C8B-B14F-4D97-AF65-F5344CB8AC3E}">
        <p14:creationId xmlns:p14="http://schemas.microsoft.com/office/powerpoint/2010/main" val="209716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Mutual Exclusion (</a:t>
            </a:r>
            <a:r>
              <a:rPr lang="en-US" dirty="0" err="1" smtClean="0"/>
              <a:t>Mutexes</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A Binary semaphore is not a </a:t>
            </a:r>
            <a:r>
              <a:rPr lang="en-US" dirty="0" err="1" smtClean="0"/>
              <a:t>mutex</a:t>
            </a:r>
            <a:r>
              <a:rPr lang="en-US" dirty="0" smtClean="0"/>
              <a:t>, the maximum value of the semaphore is 1. We will follow Downey’s discussion, but remember we will be using POSIX’s </a:t>
            </a:r>
            <a:r>
              <a:rPr lang="en-US" dirty="0" err="1" smtClean="0"/>
              <a:t>mutex</a:t>
            </a:r>
            <a:r>
              <a:rPr lang="en-US" dirty="0" smtClean="0"/>
              <a:t> objects for implementation.</a:t>
            </a:r>
          </a:p>
          <a:p>
            <a:pPr marL="0" indent="0">
              <a:buNone/>
            </a:pPr>
            <a:r>
              <a:rPr lang="en-US" dirty="0" smtClean="0"/>
              <a:t>A </a:t>
            </a:r>
            <a:r>
              <a:rPr lang="en-US" dirty="0" err="1" smtClean="0"/>
              <a:t>mutex</a:t>
            </a:r>
            <a:r>
              <a:rPr lang="en-US" dirty="0" smtClean="0"/>
              <a:t> </a:t>
            </a:r>
            <a:r>
              <a:rPr lang="en-US" dirty="0"/>
              <a:t>guarantees that only one thread accesses the shared </a:t>
            </a:r>
            <a:r>
              <a:rPr lang="en-US" dirty="0" smtClean="0"/>
              <a:t>variable at </a:t>
            </a:r>
            <a:r>
              <a:rPr lang="en-US" dirty="0"/>
              <a:t>a time.</a:t>
            </a:r>
          </a:p>
          <a:p>
            <a:pPr marL="0" indent="0">
              <a:buNone/>
            </a:pPr>
            <a:r>
              <a:rPr lang="en-US" dirty="0"/>
              <a:t>A </a:t>
            </a:r>
            <a:r>
              <a:rPr lang="en-US" dirty="0" err="1"/>
              <a:t>mutex</a:t>
            </a:r>
            <a:r>
              <a:rPr lang="en-US" dirty="0"/>
              <a:t> is like a token that passes from one thread to another, allowing </a:t>
            </a:r>
            <a:r>
              <a:rPr lang="en-US" dirty="0" smtClean="0"/>
              <a:t>one thread </a:t>
            </a:r>
            <a:r>
              <a:rPr lang="en-US" dirty="0"/>
              <a:t>at a time to proceed</a:t>
            </a:r>
            <a:r>
              <a:rPr lang="en-US" dirty="0" smtClean="0"/>
              <a:t>. Code: </a:t>
            </a:r>
            <a:r>
              <a:rPr lang="en-US" dirty="0" smtClean="0">
                <a:hlinkClick r:id="rId2"/>
              </a:rPr>
              <a:t>http://redux.comp.ncat.edu/carr/comp450/notes/mutexes.cpp</a:t>
            </a:r>
            <a:endParaRPr lang="en-US" dirty="0" smtClean="0"/>
          </a:p>
          <a:p>
            <a:pPr marL="0" indent="0">
              <a:buNone/>
            </a:pPr>
            <a:endParaRPr lang="en-US" dirty="0" smtClean="0"/>
          </a:p>
        </p:txBody>
      </p:sp>
    </p:spTree>
    <p:extLst>
      <p:ext uri="{BB962C8B-B14F-4D97-AF65-F5344CB8AC3E}">
        <p14:creationId xmlns:p14="http://schemas.microsoft.com/office/powerpoint/2010/main" val="41059698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Mutexes</a:t>
            </a:r>
            <a:r>
              <a:rPr lang="en-US" dirty="0" smtClean="0"/>
              <a:t> Cont.</a:t>
            </a:r>
            <a:endParaRPr lang="en-US" dirty="0"/>
          </a:p>
        </p:txBody>
      </p:sp>
      <p:sp>
        <p:nvSpPr>
          <p:cNvPr id="3" name="Content Placeholder 2"/>
          <p:cNvSpPr>
            <a:spLocks noGrp="1"/>
          </p:cNvSpPr>
          <p:nvPr>
            <p:ph idx="1"/>
          </p:nvPr>
        </p:nvSpPr>
        <p:spPr>
          <a:xfrm>
            <a:off x="457200" y="1600201"/>
            <a:ext cx="8229600" cy="2057400"/>
          </a:xfrm>
        </p:spPr>
        <p:txBody>
          <a:bodyPr>
            <a:normAutofit/>
          </a:bodyPr>
          <a:lstStyle/>
          <a:p>
            <a:pPr marL="0" indent="0">
              <a:buNone/>
            </a:pPr>
            <a:r>
              <a:rPr lang="en-US" sz="2400" dirty="0"/>
              <a:t>I</a:t>
            </a:r>
            <a:r>
              <a:rPr lang="en-US" sz="2400" dirty="0" smtClean="0"/>
              <a:t>n </a:t>
            </a:r>
            <a:r>
              <a:rPr lang="en-US" sz="2400" dirty="0"/>
              <a:t>order for a thread to access a shared variable, it has to “</a:t>
            </a:r>
            <a:r>
              <a:rPr lang="en-US" sz="2400" dirty="0" smtClean="0"/>
              <a:t>get” the </a:t>
            </a:r>
            <a:r>
              <a:rPr lang="en-US" sz="2400" dirty="0" err="1"/>
              <a:t>mutex</a:t>
            </a:r>
            <a:r>
              <a:rPr lang="en-US" sz="2400" dirty="0"/>
              <a:t>; when it is done, it “releases” the </a:t>
            </a:r>
            <a:r>
              <a:rPr lang="en-US" sz="2400" dirty="0" err="1"/>
              <a:t>mutex</a:t>
            </a:r>
            <a:r>
              <a:rPr lang="en-US" sz="2400" dirty="0"/>
              <a:t>. Only one thread can </a:t>
            </a:r>
            <a:r>
              <a:rPr lang="en-US" sz="2400" dirty="0" smtClean="0"/>
              <a:t>hold the </a:t>
            </a:r>
            <a:r>
              <a:rPr lang="en-US" sz="2400" dirty="0" err="1"/>
              <a:t>mutex</a:t>
            </a:r>
            <a:r>
              <a:rPr lang="en-US" sz="2400" dirty="0"/>
              <a:t> at a time</a:t>
            </a:r>
            <a:r>
              <a:rPr lang="en-US" sz="2400" dirty="0" smtClean="0"/>
              <a:t>.</a:t>
            </a:r>
          </a:p>
          <a:p>
            <a:pPr marL="0" indent="0">
              <a:buNone/>
            </a:pPr>
            <a:r>
              <a:rPr lang="en-US" sz="2400" b="1" dirty="0"/>
              <a:t>Puzzle</a:t>
            </a:r>
            <a:r>
              <a:rPr lang="en-US" sz="2400" dirty="0"/>
              <a:t>: Add semaphores to the following example to enforce mutual </a:t>
            </a:r>
            <a:r>
              <a:rPr lang="en-US" sz="2400" dirty="0" smtClean="0"/>
              <a:t>exclusion to </a:t>
            </a:r>
            <a:r>
              <a:rPr lang="en-US" sz="2400" dirty="0"/>
              <a:t>the shared variable count.</a:t>
            </a:r>
          </a:p>
        </p:txBody>
      </p:sp>
      <p:sp>
        <p:nvSpPr>
          <p:cNvPr id="4" name="TextBox 3"/>
          <p:cNvSpPr txBox="1"/>
          <p:nvPr/>
        </p:nvSpPr>
        <p:spPr>
          <a:xfrm>
            <a:off x="1295400" y="3962400"/>
            <a:ext cx="2286000" cy="646331"/>
          </a:xfrm>
          <a:prstGeom prst="rect">
            <a:avLst/>
          </a:prstGeom>
          <a:noFill/>
        </p:spPr>
        <p:txBody>
          <a:bodyPr wrap="square" rtlCol="0">
            <a:spAutoFit/>
          </a:bodyPr>
          <a:lstStyle/>
          <a:p>
            <a:r>
              <a:rPr lang="en-US" dirty="0" smtClean="0"/>
              <a:t>Thread A</a:t>
            </a:r>
          </a:p>
          <a:p>
            <a:r>
              <a:rPr lang="en-US" dirty="0"/>
              <a:t>c</a:t>
            </a:r>
            <a:r>
              <a:rPr lang="en-US" dirty="0" smtClean="0"/>
              <a:t>ount = count + 1</a:t>
            </a:r>
            <a:endParaRPr lang="en-US" dirty="0"/>
          </a:p>
        </p:txBody>
      </p:sp>
      <p:sp>
        <p:nvSpPr>
          <p:cNvPr id="5" name="TextBox 4"/>
          <p:cNvSpPr txBox="1"/>
          <p:nvPr/>
        </p:nvSpPr>
        <p:spPr>
          <a:xfrm>
            <a:off x="4752110" y="3962400"/>
            <a:ext cx="2209800" cy="646331"/>
          </a:xfrm>
          <a:prstGeom prst="rect">
            <a:avLst/>
          </a:prstGeom>
          <a:noFill/>
        </p:spPr>
        <p:txBody>
          <a:bodyPr wrap="square" rtlCol="0">
            <a:spAutoFit/>
          </a:bodyPr>
          <a:lstStyle/>
          <a:p>
            <a:r>
              <a:rPr lang="en-US" dirty="0" smtClean="0"/>
              <a:t>Thread B</a:t>
            </a:r>
          </a:p>
          <a:p>
            <a:r>
              <a:rPr lang="en-US" dirty="0"/>
              <a:t>count = count + 1</a:t>
            </a:r>
          </a:p>
        </p:txBody>
      </p:sp>
    </p:spTree>
    <p:extLst>
      <p:ext uri="{BB962C8B-B14F-4D97-AF65-F5344CB8AC3E}">
        <p14:creationId xmlns:p14="http://schemas.microsoft.com/office/powerpoint/2010/main" val="26625295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Mutual exclusion solution</a:t>
            </a:r>
          </a:p>
        </p:txBody>
      </p:sp>
      <p:sp>
        <p:nvSpPr>
          <p:cNvPr id="3" name="Content Placeholder 2"/>
          <p:cNvSpPr>
            <a:spLocks noGrp="1"/>
          </p:cNvSpPr>
          <p:nvPr>
            <p:ph idx="1"/>
          </p:nvPr>
        </p:nvSpPr>
        <p:spPr>
          <a:xfrm>
            <a:off x="457200" y="1600201"/>
            <a:ext cx="8229600" cy="1600199"/>
          </a:xfrm>
        </p:spPr>
        <p:txBody>
          <a:bodyPr>
            <a:normAutofit/>
          </a:bodyPr>
          <a:lstStyle/>
          <a:p>
            <a:pPr marL="0" indent="0">
              <a:buNone/>
            </a:pPr>
            <a:r>
              <a:rPr lang="en-US" sz="2400" dirty="0"/>
              <a:t>Since </a:t>
            </a:r>
            <a:r>
              <a:rPr lang="en-US" sz="2400" dirty="0" err="1"/>
              <a:t>mutex</a:t>
            </a:r>
            <a:r>
              <a:rPr lang="en-US" sz="2400" dirty="0"/>
              <a:t> is initially 1, whichever thread gets to the wait first will be </a:t>
            </a:r>
            <a:r>
              <a:rPr lang="en-US" sz="2400" dirty="0" smtClean="0"/>
              <a:t>able to </a:t>
            </a:r>
            <a:r>
              <a:rPr lang="en-US" sz="2400" dirty="0"/>
              <a:t>proceed immediately. Of course, the act of waiting on the semaphore has </a:t>
            </a:r>
            <a:r>
              <a:rPr lang="en-US" sz="2400" dirty="0" smtClean="0"/>
              <a:t>the effect </a:t>
            </a:r>
            <a:r>
              <a:rPr lang="en-US" sz="2400" dirty="0"/>
              <a:t>of decrementing it, so the second thread to arrive will have to wait </a:t>
            </a:r>
            <a:r>
              <a:rPr lang="en-US" sz="2400" dirty="0" smtClean="0"/>
              <a:t>until the </a:t>
            </a:r>
            <a:r>
              <a:rPr lang="en-US" sz="2400" dirty="0"/>
              <a:t>first signals.</a:t>
            </a:r>
          </a:p>
        </p:txBody>
      </p:sp>
      <p:sp>
        <p:nvSpPr>
          <p:cNvPr id="4" name="TextBox 3"/>
          <p:cNvSpPr txBox="1"/>
          <p:nvPr/>
        </p:nvSpPr>
        <p:spPr>
          <a:xfrm>
            <a:off x="1641764" y="3389991"/>
            <a:ext cx="2286000" cy="1477328"/>
          </a:xfrm>
          <a:prstGeom prst="rect">
            <a:avLst/>
          </a:prstGeom>
          <a:noFill/>
        </p:spPr>
        <p:txBody>
          <a:bodyPr wrap="square" rtlCol="0">
            <a:spAutoFit/>
          </a:bodyPr>
          <a:lstStyle/>
          <a:p>
            <a:r>
              <a:rPr lang="en-US" dirty="0" smtClean="0"/>
              <a:t>Thread A</a:t>
            </a:r>
          </a:p>
          <a:p>
            <a:r>
              <a:rPr lang="en-US" dirty="0" err="1"/>
              <a:t>mutex.wait</a:t>
            </a:r>
            <a:r>
              <a:rPr lang="en-US" dirty="0"/>
              <a:t>()</a:t>
            </a:r>
          </a:p>
          <a:p>
            <a:r>
              <a:rPr lang="en-US" dirty="0" smtClean="0"/>
              <a:t>//critical </a:t>
            </a:r>
            <a:r>
              <a:rPr lang="en-US" dirty="0"/>
              <a:t>section</a:t>
            </a:r>
          </a:p>
          <a:p>
            <a:r>
              <a:rPr lang="en-US" dirty="0"/>
              <a:t>count = count + 1</a:t>
            </a:r>
          </a:p>
          <a:p>
            <a:r>
              <a:rPr lang="en-US" dirty="0" err="1"/>
              <a:t>mutex.signal</a:t>
            </a:r>
            <a:r>
              <a:rPr lang="en-US" dirty="0"/>
              <a:t>()</a:t>
            </a:r>
          </a:p>
        </p:txBody>
      </p:sp>
      <p:sp>
        <p:nvSpPr>
          <p:cNvPr id="5" name="TextBox 4"/>
          <p:cNvSpPr txBox="1"/>
          <p:nvPr/>
        </p:nvSpPr>
        <p:spPr>
          <a:xfrm>
            <a:off x="5223164" y="3389991"/>
            <a:ext cx="2209800" cy="1477328"/>
          </a:xfrm>
          <a:prstGeom prst="rect">
            <a:avLst/>
          </a:prstGeom>
          <a:noFill/>
        </p:spPr>
        <p:txBody>
          <a:bodyPr wrap="square" rtlCol="0">
            <a:spAutoFit/>
          </a:bodyPr>
          <a:lstStyle/>
          <a:p>
            <a:r>
              <a:rPr lang="en-US" dirty="0" smtClean="0"/>
              <a:t>Thread B</a:t>
            </a:r>
          </a:p>
          <a:p>
            <a:r>
              <a:rPr lang="en-US" dirty="0" err="1"/>
              <a:t>mutex.wait</a:t>
            </a:r>
            <a:r>
              <a:rPr lang="en-US" dirty="0"/>
              <a:t>()</a:t>
            </a:r>
          </a:p>
          <a:p>
            <a:r>
              <a:rPr lang="en-US" dirty="0" smtClean="0"/>
              <a:t>//critical </a:t>
            </a:r>
            <a:r>
              <a:rPr lang="en-US" dirty="0"/>
              <a:t>section</a:t>
            </a:r>
          </a:p>
          <a:p>
            <a:r>
              <a:rPr lang="en-US" dirty="0"/>
              <a:t>count = count + 1</a:t>
            </a:r>
          </a:p>
          <a:p>
            <a:r>
              <a:rPr lang="en-US" dirty="0" err="1"/>
              <a:t>mutex.signal</a:t>
            </a:r>
            <a:r>
              <a:rPr lang="en-US" dirty="0"/>
              <a:t>()</a:t>
            </a:r>
            <a:endParaRPr lang="en-US" dirty="0" smtClean="0"/>
          </a:p>
        </p:txBody>
      </p:sp>
    </p:spTree>
    <p:extLst>
      <p:ext uri="{BB962C8B-B14F-4D97-AF65-F5344CB8AC3E}">
        <p14:creationId xmlns:p14="http://schemas.microsoft.com/office/powerpoint/2010/main" val="20418508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P-thread implementation of mutual exclusion objects (</a:t>
            </a:r>
            <a:r>
              <a:rPr lang="en-US" dirty="0" err="1" smtClean="0"/>
              <a:t>mutexes</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smtClean="0"/>
              <a:t>Declaration:</a:t>
            </a:r>
          </a:p>
          <a:p>
            <a:pPr marL="0" indent="0">
              <a:buNone/>
            </a:pPr>
            <a:r>
              <a:rPr lang="en-US" dirty="0" err="1"/>
              <a:t>pthread_mutex_t</a:t>
            </a:r>
            <a:r>
              <a:rPr lang="en-US" dirty="0"/>
              <a:t> mutex1</a:t>
            </a:r>
            <a:r>
              <a:rPr lang="en-US" dirty="0" smtClean="0"/>
              <a:t>;</a:t>
            </a:r>
          </a:p>
          <a:p>
            <a:pPr marL="0" indent="0">
              <a:buNone/>
            </a:pPr>
            <a:endParaRPr lang="en-US" dirty="0" smtClean="0"/>
          </a:p>
          <a:p>
            <a:pPr marL="0" indent="0">
              <a:buNone/>
            </a:pPr>
            <a:r>
              <a:rPr lang="en-US" dirty="0" err="1"/>
              <a:t>pthread_mutex_lock</a:t>
            </a:r>
            <a:r>
              <a:rPr lang="en-US" dirty="0"/>
              <a:t>(&amp;mutex1);</a:t>
            </a:r>
            <a:endParaRPr lang="en-US" dirty="0" smtClean="0"/>
          </a:p>
          <a:p>
            <a:pPr marL="0" indent="0">
              <a:buNone/>
            </a:pPr>
            <a:r>
              <a:rPr lang="en-US" dirty="0"/>
              <a:t>	</a:t>
            </a:r>
            <a:r>
              <a:rPr lang="en-US" dirty="0" smtClean="0"/>
              <a:t>// critical section</a:t>
            </a:r>
          </a:p>
          <a:p>
            <a:pPr marL="0" indent="0">
              <a:buNone/>
            </a:pPr>
            <a:r>
              <a:rPr lang="en-US" dirty="0"/>
              <a:t> </a:t>
            </a:r>
            <a:r>
              <a:rPr lang="en-US" dirty="0" smtClean="0"/>
              <a:t>         count = count + 1;</a:t>
            </a:r>
          </a:p>
          <a:p>
            <a:pPr marL="0" indent="0">
              <a:buNone/>
            </a:pPr>
            <a:r>
              <a:rPr lang="en-US" dirty="0" err="1"/>
              <a:t>pthread_mutex_unlock</a:t>
            </a:r>
            <a:r>
              <a:rPr lang="en-US" dirty="0"/>
              <a:t>(&amp;mutex1);</a:t>
            </a:r>
            <a:endParaRPr lang="en-US" dirty="0" smtClean="0"/>
          </a:p>
          <a:p>
            <a:pPr marL="0" indent="0">
              <a:buNone/>
            </a:pPr>
            <a:endParaRPr lang="en-US" dirty="0"/>
          </a:p>
        </p:txBody>
      </p:sp>
    </p:spTree>
    <p:extLst>
      <p:ext uri="{BB962C8B-B14F-4D97-AF65-F5344CB8AC3E}">
        <p14:creationId xmlns:p14="http://schemas.microsoft.com/office/powerpoint/2010/main" val="14124873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Few Definitions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T</a:t>
            </a:r>
            <a:r>
              <a:rPr lang="en-US" sz="2400" dirty="0" smtClean="0"/>
              <a:t>hreads </a:t>
            </a:r>
            <a:r>
              <a:rPr lang="en-US" sz="2400" dirty="0"/>
              <a:t>are running the same code. This is </a:t>
            </a:r>
            <a:r>
              <a:rPr lang="en-US" sz="2400" dirty="0" smtClean="0"/>
              <a:t>sometimes called </a:t>
            </a:r>
            <a:r>
              <a:rPr lang="en-US" sz="2400" dirty="0"/>
              <a:t>a </a:t>
            </a:r>
            <a:r>
              <a:rPr lang="en-US" sz="2400" b="1" dirty="0"/>
              <a:t>symmetric</a:t>
            </a:r>
            <a:r>
              <a:rPr lang="en-US" sz="2400" dirty="0"/>
              <a:t> solution. If the threads have to run different code, the </a:t>
            </a:r>
            <a:r>
              <a:rPr lang="en-US" sz="2400" dirty="0" smtClean="0"/>
              <a:t>solution is </a:t>
            </a:r>
            <a:r>
              <a:rPr lang="en-US" sz="2400" b="1" dirty="0"/>
              <a:t>asymmetric</a:t>
            </a:r>
            <a:r>
              <a:rPr lang="en-US" sz="2400" dirty="0" smtClean="0"/>
              <a:t>. </a:t>
            </a:r>
            <a:r>
              <a:rPr lang="en-US" sz="2400" dirty="0"/>
              <a:t>Symmetric solutions are often easier to generalize. In </a:t>
            </a:r>
            <a:r>
              <a:rPr lang="en-US" sz="2400" dirty="0" smtClean="0"/>
              <a:t>this case</a:t>
            </a:r>
            <a:r>
              <a:rPr lang="en-US" sz="2400" dirty="0"/>
              <a:t>, the </a:t>
            </a:r>
            <a:r>
              <a:rPr lang="en-US" sz="2400" dirty="0" err="1"/>
              <a:t>mutex</a:t>
            </a:r>
            <a:r>
              <a:rPr lang="en-US" sz="2400" dirty="0"/>
              <a:t> solution can handle any number of concurrent threads </a:t>
            </a:r>
            <a:r>
              <a:rPr lang="en-US" sz="2400" dirty="0" smtClean="0"/>
              <a:t>without modification</a:t>
            </a:r>
            <a:r>
              <a:rPr lang="en-US" sz="2400" dirty="0"/>
              <a:t>. As long as every thread waits before performing an update </a:t>
            </a:r>
            <a:r>
              <a:rPr lang="en-US" sz="2400" dirty="0" smtClean="0"/>
              <a:t>and signals </a:t>
            </a:r>
            <a:r>
              <a:rPr lang="en-US" sz="2400" dirty="0"/>
              <a:t>after, then no two threads will </a:t>
            </a:r>
            <a:r>
              <a:rPr lang="en-US" sz="2400" dirty="0" smtClean="0"/>
              <a:t>access </a:t>
            </a:r>
            <a:r>
              <a:rPr lang="en-US" sz="2400" dirty="0"/>
              <a:t>Often the code that needs to be protected is called the </a:t>
            </a:r>
            <a:r>
              <a:rPr lang="en-US" sz="2400" b="1" dirty="0"/>
              <a:t>critica</a:t>
            </a:r>
            <a:r>
              <a:rPr lang="en-US" sz="2400" dirty="0"/>
              <a:t>l </a:t>
            </a:r>
            <a:r>
              <a:rPr lang="en-US" sz="2400" b="1" dirty="0"/>
              <a:t>section</a:t>
            </a:r>
            <a:r>
              <a:rPr lang="en-US" sz="2400" dirty="0"/>
              <a:t>, </a:t>
            </a:r>
            <a:r>
              <a:rPr lang="en-US" sz="2400" dirty="0" smtClean="0"/>
              <a:t>I suppose </a:t>
            </a:r>
            <a:r>
              <a:rPr lang="en-US" sz="2400" dirty="0"/>
              <a:t>because it is critically important to prevent concurrent </a:t>
            </a:r>
            <a:r>
              <a:rPr lang="en-US" sz="2400" dirty="0" smtClean="0"/>
              <a:t>access.  Sometimes </a:t>
            </a:r>
            <a:r>
              <a:rPr lang="en-US" sz="2400" dirty="0" err="1" smtClean="0"/>
              <a:t>mutexes</a:t>
            </a:r>
            <a:r>
              <a:rPr lang="en-US" sz="2400" dirty="0" smtClean="0"/>
              <a:t> are called </a:t>
            </a:r>
            <a:r>
              <a:rPr lang="en-US" sz="2400" dirty="0"/>
              <a:t>locks, and a thread is said to lock the </a:t>
            </a:r>
            <a:r>
              <a:rPr lang="en-US" sz="2400" dirty="0" err="1"/>
              <a:t>mutex</a:t>
            </a:r>
            <a:r>
              <a:rPr lang="en-US" sz="2400" dirty="0"/>
              <a:t> before </a:t>
            </a:r>
            <a:r>
              <a:rPr lang="en-US" sz="2400" dirty="0" smtClean="0"/>
              <a:t>entering  and </a:t>
            </a:r>
            <a:r>
              <a:rPr lang="en-US" sz="2400" dirty="0"/>
              <a:t>unlock it while exiting.</a:t>
            </a:r>
          </a:p>
        </p:txBody>
      </p:sp>
    </p:spTree>
    <p:extLst>
      <p:ext uri="{BB962C8B-B14F-4D97-AF65-F5344CB8AC3E}">
        <p14:creationId xmlns:p14="http://schemas.microsoft.com/office/powerpoint/2010/main" val="13522691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Multiplex</a:t>
            </a:r>
          </a:p>
        </p:txBody>
      </p:sp>
      <p:sp>
        <p:nvSpPr>
          <p:cNvPr id="3" name="Content Placeholder 2"/>
          <p:cNvSpPr>
            <a:spLocks noGrp="1"/>
          </p:cNvSpPr>
          <p:nvPr>
            <p:ph idx="1"/>
          </p:nvPr>
        </p:nvSpPr>
        <p:spPr/>
        <p:txBody>
          <a:bodyPr/>
          <a:lstStyle/>
          <a:p>
            <a:pPr marL="0" indent="0">
              <a:buNone/>
            </a:pPr>
            <a:r>
              <a:rPr lang="en-US" b="1" dirty="0"/>
              <a:t>Puzzle</a:t>
            </a:r>
            <a:r>
              <a:rPr lang="en-US" dirty="0"/>
              <a:t>: Generalize the previous solution so that it allows multiple threads </a:t>
            </a:r>
            <a:r>
              <a:rPr lang="en-US" dirty="0" smtClean="0"/>
              <a:t>to run </a:t>
            </a:r>
            <a:r>
              <a:rPr lang="en-US" dirty="0"/>
              <a:t>in the critical section at the same time, but it enforces an upper limit </a:t>
            </a:r>
            <a:r>
              <a:rPr lang="en-US" dirty="0" smtClean="0"/>
              <a:t>on the </a:t>
            </a:r>
            <a:r>
              <a:rPr lang="en-US" dirty="0"/>
              <a:t>number of concurrent threads. In other words, no more than n threads </a:t>
            </a:r>
            <a:r>
              <a:rPr lang="en-US" dirty="0" smtClean="0"/>
              <a:t>can run </a:t>
            </a:r>
            <a:r>
              <a:rPr lang="en-US" dirty="0"/>
              <a:t>in the critical section at the same time</a:t>
            </a:r>
            <a:r>
              <a:rPr lang="en-US" dirty="0" smtClean="0"/>
              <a:t>. An example of is implemented in the sem.cpp found in the </a:t>
            </a:r>
            <a:r>
              <a:rPr lang="en-US" dirty="0" smtClean="0">
                <a:hlinkClick r:id="rId2"/>
              </a:rPr>
              <a:t>notes</a:t>
            </a:r>
            <a:r>
              <a:rPr lang="en-US" dirty="0" smtClean="0"/>
              <a:t>.</a:t>
            </a:r>
            <a:endParaRPr lang="en-US" dirty="0"/>
          </a:p>
        </p:txBody>
      </p:sp>
    </p:spTree>
    <p:extLst>
      <p:ext uri="{BB962C8B-B14F-4D97-AF65-F5344CB8AC3E}">
        <p14:creationId xmlns:p14="http://schemas.microsoft.com/office/powerpoint/2010/main" val="41758074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Multiplex solution</a:t>
            </a:r>
          </a:p>
        </p:txBody>
      </p:sp>
      <p:sp>
        <p:nvSpPr>
          <p:cNvPr id="3" name="Content Placeholder 2"/>
          <p:cNvSpPr>
            <a:spLocks noGrp="1"/>
          </p:cNvSpPr>
          <p:nvPr>
            <p:ph idx="1"/>
          </p:nvPr>
        </p:nvSpPr>
        <p:spPr/>
        <p:txBody>
          <a:bodyPr>
            <a:normAutofit fontScale="92500" lnSpcReduction="10000"/>
          </a:bodyPr>
          <a:lstStyle/>
          <a:p>
            <a:r>
              <a:rPr lang="en-US" dirty="0"/>
              <a:t>To allow multiple threads to run in the critical section, just initialize </a:t>
            </a:r>
            <a:r>
              <a:rPr lang="en-US" dirty="0" smtClean="0"/>
              <a:t>the semaphore </a:t>
            </a:r>
            <a:r>
              <a:rPr lang="en-US" dirty="0"/>
              <a:t>to n, which is the maximum number of threads that should be allowed</a:t>
            </a:r>
            <a:r>
              <a:rPr lang="en-US" dirty="0" smtClean="0"/>
              <a:t>. </a:t>
            </a:r>
            <a:r>
              <a:rPr lang="en-US" dirty="0"/>
              <a:t>At any time, the value of the semaphore represents the number of </a:t>
            </a:r>
            <a:r>
              <a:rPr lang="en-US" dirty="0" smtClean="0"/>
              <a:t>additional threads </a:t>
            </a:r>
            <a:r>
              <a:rPr lang="en-US" dirty="0"/>
              <a:t>that may enter. If the value is zero, then the next thread will </a:t>
            </a:r>
            <a:r>
              <a:rPr lang="en-US" dirty="0" smtClean="0"/>
              <a:t>block until </a:t>
            </a:r>
            <a:r>
              <a:rPr lang="en-US" dirty="0"/>
              <a:t>one of the threads inside exits and signals. When all threads have </a:t>
            </a:r>
            <a:r>
              <a:rPr lang="en-US" dirty="0" smtClean="0"/>
              <a:t>exited the </a:t>
            </a:r>
            <a:r>
              <a:rPr lang="en-US" dirty="0"/>
              <a:t>value of the semaphore is restored to </a:t>
            </a:r>
            <a:r>
              <a:rPr lang="en-US" dirty="0">
                <a:latin typeface="Courier New" panose="02070309020205020404" pitchFamily="49" charset="0"/>
                <a:cs typeface="Courier New" panose="02070309020205020404" pitchFamily="49" charset="0"/>
              </a:rPr>
              <a:t>n</a:t>
            </a:r>
            <a:r>
              <a:rPr lang="en-US" dirty="0"/>
              <a:t>.</a:t>
            </a:r>
          </a:p>
        </p:txBody>
      </p:sp>
    </p:spTree>
    <p:extLst>
      <p:ext uri="{BB962C8B-B14F-4D97-AF65-F5344CB8AC3E}">
        <p14:creationId xmlns:p14="http://schemas.microsoft.com/office/powerpoint/2010/main" val="8912798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Barrier</a:t>
            </a:r>
          </a:p>
        </p:txBody>
      </p:sp>
      <p:sp>
        <p:nvSpPr>
          <p:cNvPr id="3" name="Content Placeholder 2"/>
          <p:cNvSpPr>
            <a:spLocks noGrp="1"/>
          </p:cNvSpPr>
          <p:nvPr>
            <p:ph idx="1"/>
          </p:nvPr>
        </p:nvSpPr>
        <p:spPr>
          <a:xfrm>
            <a:off x="457200" y="1600201"/>
            <a:ext cx="8229600" cy="1524000"/>
          </a:xfrm>
        </p:spPr>
        <p:txBody>
          <a:bodyPr/>
          <a:lstStyle/>
          <a:p>
            <a:pPr marL="0" indent="0">
              <a:buNone/>
            </a:pPr>
            <a:r>
              <a:rPr lang="en-US" b="1" dirty="0"/>
              <a:t>Puzzle</a:t>
            </a:r>
            <a:r>
              <a:rPr lang="en-US" dirty="0"/>
              <a:t>: Generalize the rendezvous solution. Every thread should run </a:t>
            </a:r>
            <a:r>
              <a:rPr lang="en-US" dirty="0" smtClean="0"/>
              <a:t>the following </a:t>
            </a:r>
            <a:r>
              <a:rPr lang="en-US" dirty="0"/>
              <a:t>code:</a:t>
            </a:r>
          </a:p>
        </p:txBody>
      </p:sp>
      <p:sp>
        <p:nvSpPr>
          <p:cNvPr id="4" name="TextBox 3"/>
          <p:cNvSpPr txBox="1"/>
          <p:nvPr/>
        </p:nvSpPr>
        <p:spPr>
          <a:xfrm>
            <a:off x="2895600" y="2667000"/>
            <a:ext cx="2819400" cy="954107"/>
          </a:xfrm>
          <a:prstGeom prst="rect">
            <a:avLst/>
          </a:prstGeom>
          <a:solidFill>
            <a:srgbClr val="00B0F0"/>
          </a:solidFill>
        </p:spPr>
        <p:txBody>
          <a:bodyPr wrap="square" rtlCol="0">
            <a:spAutoFit/>
          </a:bodyPr>
          <a:lstStyle/>
          <a:p>
            <a:pPr algn="ctr"/>
            <a:r>
              <a:rPr lang="en-US" sz="2800" dirty="0"/>
              <a:t>1 rendezvous</a:t>
            </a:r>
          </a:p>
          <a:p>
            <a:pPr algn="ctr"/>
            <a:r>
              <a:rPr lang="en-US" sz="2800" dirty="0"/>
              <a:t>2 critical point</a:t>
            </a:r>
          </a:p>
        </p:txBody>
      </p:sp>
      <p:sp>
        <p:nvSpPr>
          <p:cNvPr id="5" name="TextBox 4"/>
          <p:cNvSpPr txBox="1"/>
          <p:nvPr/>
        </p:nvSpPr>
        <p:spPr>
          <a:xfrm>
            <a:off x="457200" y="3823855"/>
            <a:ext cx="8480337" cy="1631216"/>
          </a:xfrm>
          <a:prstGeom prst="rect">
            <a:avLst/>
          </a:prstGeom>
          <a:noFill/>
        </p:spPr>
        <p:txBody>
          <a:bodyPr wrap="square" rtlCol="0">
            <a:spAutoFit/>
          </a:bodyPr>
          <a:lstStyle/>
          <a:p>
            <a:r>
              <a:rPr lang="en-US" sz="2000" dirty="0"/>
              <a:t>The synchronization requirement is that no thread executes critical point</a:t>
            </a:r>
          </a:p>
          <a:p>
            <a:r>
              <a:rPr lang="en-US" sz="2000" dirty="0"/>
              <a:t>until after all threads have executed </a:t>
            </a:r>
            <a:r>
              <a:rPr lang="en-US" sz="2000" dirty="0" smtClean="0"/>
              <a:t>rendezvous. You </a:t>
            </a:r>
            <a:r>
              <a:rPr lang="en-US" sz="2000" dirty="0"/>
              <a:t>can assume that there </a:t>
            </a:r>
            <a:endParaRPr lang="en-US" sz="2000" dirty="0" smtClean="0"/>
          </a:p>
          <a:p>
            <a:r>
              <a:rPr lang="en-US" sz="2000" dirty="0" smtClean="0"/>
              <a:t>are </a:t>
            </a:r>
            <a:r>
              <a:rPr lang="en-US" sz="2000" dirty="0"/>
              <a:t>n threads and that this value is stored in </a:t>
            </a:r>
            <a:r>
              <a:rPr lang="en-US" sz="2000" dirty="0" smtClean="0"/>
              <a:t>a variable</a:t>
            </a:r>
            <a:r>
              <a:rPr lang="en-US" sz="2000" dirty="0"/>
              <a:t>, n, that is accessible </a:t>
            </a:r>
            <a:endParaRPr lang="en-US" sz="2000" dirty="0" smtClean="0"/>
          </a:p>
          <a:p>
            <a:r>
              <a:rPr lang="en-US" sz="2000" dirty="0" smtClean="0"/>
              <a:t>from </a:t>
            </a:r>
            <a:r>
              <a:rPr lang="en-US" sz="2000" dirty="0"/>
              <a:t>all </a:t>
            </a:r>
            <a:r>
              <a:rPr lang="en-US" sz="2000" dirty="0" smtClean="0"/>
              <a:t>threads. When </a:t>
            </a:r>
            <a:r>
              <a:rPr lang="en-US" sz="2000" dirty="0"/>
              <a:t>the first n − 1 threads arrive they should block until the nth </a:t>
            </a:r>
            <a:r>
              <a:rPr lang="en-US" sz="2000" dirty="0" smtClean="0"/>
              <a:t>thread arrives</a:t>
            </a:r>
            <a:r>
              <a:rPr lang="en-US" sz="2000" dirty="0"/>
              <a:t>, at which point all the threads may proceed</a:t>
            </a:r>
          </a:p>
        </p:txBody>
      </p:sp>
    </p:spTree>
    <p:extLst>
      <p:ext uri="{BB962C8B-B14F-4D97-AF65-F5344CB8AC3E}">
        <p14:creationId xmlns:p14="http://schemas.microsoft.com/office/powerpoint/2010/main" val="18843090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Incorrect solution to barrier</a:t>
            </a:r>
            <a:endParaRPr lang="en-US" dirty="0"/>
          </a:p>
        </p:txBody>
      </p:sp>
      <p:sp>
        <p:nvSpPr>
          <p:cNvPr id="4" name="TextBox 3"/>
          <p:cNvSpPr txBox="1"/>
          <p:nvPr/>
        </p:nvSpPr>
        <p:spPr>
          <a:xfrm>
            <a:off x="838200" y="1447800"/>
            <a:ext cx="2821798" cy="1477328"/>
          </a:xfrm>
          <a:prstGeom prst="rect">
            <a:avLst/>
          </a:prstGeom>
          <a:noFill/>
        </p:spPr>
        <p:txBody>
          <a:bodyPr wrap="none" rtlCol="0">
            <a:spAutoFit/>
          </a:bodyPr>
          <a:lstStyle/>
          <a:p>
            <a:r>
              <a:rPr lang="en-US" dirty="0" smtClean="0"/>
              <a:t>Listing for Barrier</a:t>
            </a:r>
          </a:p>
          <a:p>
            <a:r>
              <a:rPr lang="en-US" dirty="0"/>
              <a:t>1 n = the number of threads</a:t>
            </a:r>
          </a:p>
          <a:p>
            <a:r>
              <a:rPr lang="en-US" dirty="0"/>
              <a:t>2 count = 0</a:t>
            </a:r>
          </a:p>
          <a:p>
            <a:r>
              <a:rPr lang="en-US" dirty="0"/>
              <a:t>3 </a:t>
            </a:r>
            <a:r>
              <a:rPr lang="en-US" dirty="0" err="1"/>
              <a:t>mutex</a:t>
            </a:r>
            <a:r>
              <a:rPr lang="en-US" dirty="0"/>
              <a:t> = Semaphore(1)</a:t>
            </a:r>
          </a:p>
          <a:p>
            <a:r>
              <a:rPr lang="en-US" dirty="0"/>
              <a:t>4 barrier = Semaphore(0)</a:t>
            </a:r>
          </a:p>
        </p:txBody>
      </p:sp>
      <p:sp>
        <p:nvSpPr>
          <p:cNvPr id="5" name="TextBox 4"/>
          <p:cNvSpPr txBox="1"/>
          <p:nvPr/>
        </p:nvSpPr>
        <p:spPr>
          <a:xfrm>
            <a:off x="4343400" y="1447800"/>
            <a:ext cx="2994731" cy="3416320"/>
          </a:xfrm>
          <a:prstGeom prst="rect">
            <a:avLst/>
          </a:prstGeom>
          <a:noFill/>
        </p:spPr>
        <p:txBody>
          <a:bodyPr wrap="none" rtlCol="0">
            <a:spAutoFit/>
          </a:bodyPr>
          <a:lstStyle/>
          <a:p>
            <a:r>
              <a:rPr lang="en-US" dirty="0" smtClean="0"/>
              <a:t>// Incorrect solution</a:t>
            </a:r>
          </a:p>
          <a:p>
            <a:r>
              <a:rPr lang="en-US" dirty="0" smtClean="0"/>
              <a:t>1 </a:t>
            </a:r>
            <a:r>
              <a:rPr lang="en-US" dirty="0"/>
              <a:t>rendezvous</a:t>
            </a:r>
          </a:p>
          <a:p>
            <a:r>
              <a:rPr lang="en-US" dirty="0"/>
              <a:t>2</a:t>
            </a:r>
          </a:p>
          <a:p>
            <a:r>
              <a:rPr lang="en-US" dirty="0"/>
              <a:t>3 </a:t>
            </a:r>
            <a:r>
              <a:rPr lang="en-US" dirty="0" err="1"/>
              <a:t>mutex.wait</a:t>
            </a:r>
            <a:r>
              <a:rPr lang="en-US" dirty="0"/>
              <a:t>()</a:t>
            </a:r>
          </a:p>
          <a:p>
            <a:r>
              <a:rPr lang="en-US" dirty="0"/>
              <a:t>4 count = count + 1</a:t>
            </a:r>
          </a:p>
          <a:p>
            <a:r>
              <a:rPr lang="en-US" dirty="0"/>
              <a:t>5 </a:t>
            </a:r>
            <a:r>
              <a:rPr lang="en-US" dirty="0" err="1"/>
              <a:t>mutex.signal</a:t>
            </a:r>
            <a:r>
              <a:rPr lang="en-US" dirty="0"/>
              <a:t>()</a:t>
            </a:r>
          </a:p>
          <a:p>
            <a:r>
              <a:rPr lang="en-US" dirty="0"/>
              <a:t>6</a:t>
            </a:r>
          </a:p>
          <a:p>
            <a:r>
              <a:rPr lang="en-US" dirty="0"/>
              <a:t>7 if count == n: </a:t>
            </a:r>
            <a:r>
              <a:rPr lang="en-US" dirty="0" err="1"/>
              <a:t>barrier.signal</a:t>
            </a:r>
            <a:r>
              <a:rPr lang="en-US" dirty="0"/>
              <a:t>()</a:t>
            </a:r>
          </a:p>
          <a:p>
            <a:r>
              <a:rPr lang="en-US" dirty="0"/>
              <a:t>8</a:t>
            </a:r>
          </a:p>
          <a:p>
            <a:r>
              <a:rPr lang="en-US" dirty="0"/>
              <a:t>9 </a:t>
            </a:r>
            <a:r>
              <a:rPr lang="en-US" dirty="0" err="1"/>
              <a:t>barrier.wait</a:t>
            </a:r>
            <a:r>
              <a:rPr lang="en-US" dirty="0"/>
              <a:t>()</a:t>
            </a:r>
          </a:p>
          <a:p>
            <a:r>
              <a:rPr lang="en-US" dirty="0"/>
              <a:t>10</a:t>
            </a:r>
          </a:p>
          <a:p>
            <a:r>
              <a:rPr lang="en-US" dirty="0"/>
              <a:t>11 critical point</a:t>
            </a:r>
          </a:p>
        </p:txBody>
      </p:sp>
      <p:sp>
        <p:nvSpPr>
          <p:cNvPr id="6" name="TextBox 5"/>
          <p:cNvSpPr txBox="1"/>
          <p:nvPr/>
        </p:nvSpPr>
        <p:spPr>
          <a:xfrm>
            <a:off x="312553" y="5021077"/>
            <a:ext cx="4030847" cy="369332"/>
          </a:xfrm>
          <a:prstGeom prst="rect">
            <a:avLst/>
          </a:prstGeom>
          <a:noFill/>
        </p:spPr>
        <p:txBody>
          <a:bodyPr wrap="none" rtlCol="0">
            <a:spAutoFit/>
          </a:bodyPr>
          <a:lstStyle/>
          <a:p>
            <a:r>
              <a:rPr lang="en-US" dirty="0"/>
              <a:t>Puzzle: What is wrong with this solution?</a:t>
            </a:r>
          </a:p>
        </p:txBody>
      </p:sp>
      <p:sp>
        <p:nvSpPr>
          <p:cNvPr id="7" name="TextBox 6"/>
          <p:cNvSpPr txBox="1"/>
          <p:nvPr/>
        </p:nvSpPr>
        <p:spPr>
          <a:xfrm>
            <a:off x="312553" y="5411191"/>
            <a:ext cx="2780313" cy="369332"/>
          </a:xfrm>
          <a:prstGeom prst="rect">
            <a:avLst/>
          </a:prstGeom>
          <a:noFill/>
        </p:spPr>
        <p:txBody>
          <a:bodyPr wrap="none" rtlCol="0">
            <a:spAutoFit/>
          </a:bodyPr>
          <a:lstStyle/>
          <a:p>
            <a:r>
              <a:rPr lang="en-US" dirty="0" smtClean="0"/>
              <a:t>Can cause deadlock. How?  </a:t>
            </a:r>
            <a:endParaRPr lang="en-US" dirty="0"/>
          </a:p>
        </p:txBody>
      </p:sp>
    </p:spTree>
    <p:extLst>
      <p:ext uri="{BB962C8B-B14F-4D97-AF65-F5344CB8AC3E}">
        <p14:creationId xmlns:p14="http://schemas.microsoft.com/office/powerpoint/2010/main" val="13128383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Semaphores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A semaphore is like an integer, with three differences</a:t>
            </a:r>
            <a:r>
              <a:rPr lang="en-US" dirty="0" smtClean="0"/>
              <a:t>:</a:t>
            </a:r>
          </a:p>
          <a:p>
            <a:pPr marL="514350" indent="-514350">
              <a:buFont typeface="+mj-lt"/>
              <a:buAutoNum type="arabicPeriod"/>
            </a:pPr>
            <a:r>
              <a:rPr lang="en-US" dirty="0" smtClean="0"/>
              <a:t>When </a:t>
            </a:r>
            <a:r>
              <a:rPr lang="en-US" dirty="0"/>
              <a:t>you create the semaphore, you can initialize its value </a:t>
            </a:r>
            <a:r>
              <a:rPr lang="en-US" dirty="0" smtClean="0"/>
              <a:t>to any integer, but after that the only operations you are allowed to perform are increment (increase by one) and decrement (decrease by one). You cannot read the current value of the semaphore.</a:t>
            </a:r>
            <a:endParaRPr lang="en-US" dirty="0"/>
          </a:p>
          <a:p>
            <a:pPr marL="514350" indent="-514350">
              <a:buFont typeface="+mj-lt"/>
              <a:buAutoNum type="arabicPeriod"/>
            </a:pPr>
            <a:r>
              <a:rPr lang="en-US" dirty="0" smtClean="0"/>
              <a:t>When </a:t>
            </a:r>
            <a:r>
              <a:rPr lang="en-US" dirty="0"/>
              <a:t>a thread decrements the semaphore, if the result is negative, </a:t>
            </a:r>
            <a:r>
              <a:rPr lang="en-US" dirty="0" smtClean="0"/>
              <a:t>the thread </a:t>
            </a:r>
            <a:r>
              <a:rPr lang="en-US" dirty="0"/>
              <a:t>blocks itself and cannot continue until another thread </a:t>
            </a:r>
            <a:r>
              <a:rPr lang="en-US" dirty="0" smtClean="0"/>
              <a:t>increments the </a:t>
            </a:r>
            <a:r>
              <a:rPr lang="en-US" dirty="0"/>
              <a:t>semaphore.</a:t>
            </a:r>
          </a:p>
          <a:p>
            <a:pPr marL="514350" indent="-514350">
              <a:buFont typeface="+mj-lt"/>
              <a:buAutoNum type="arabicPeriod"/>
            </a:pPr>
            <a:r>
              <a:rPr lang="en-US" dirty="0" smtClean="0"/>
              <a:t>When </a:t>
            </a:r>
            <a:r>
              <a:rPr lang="en-US" dirty="0"/>
              <a:t>a thread increments the semaphore, if there are other threads </a:t>
            </a:r>
            <a:r>
              <a:rPr lang="en-US" dirty="0" smtClean="0"/>
              <a:t>waiting, one </a:t>
            </a:r>
            <a:r>
              <a:rPr lang="en-US" dirty="0"/>
              <a:t>of the waiting threads gets unblocked.</a:t>
            </a:r>
          </a:p>
        </p:txBody>
      </p:sp>
    </p:spTree>
    <p:extLst>
      <p:ext uri="{BB962C8B-B14F-4D97-AF65-F5344CB8AC3E}">
        <p14:creationId xmlns:p14="http://schemas.microsoft.com/office/powerpoint/2010/main" val="27120835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Barrier Deadlock</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Examining previous attempt we see for example that if </a:t>
            </a:r>
            <a:r>
              <a:rPr lang="en-US" dirty="0"/>
              <a:t>n = 5 and that 4 threads are waiting at </a:t>
            </a:r>
            <a:r>
              <a:rPr lang="en-US" dirty="0" smtClean="0"/>
              <a:t>the barrier</a:t>
            </a:r>
            <a:r>
              <a:rPr lang="en-US" dirty="0"/>
              <a:t>. The value of the semaphore is the number of threads in queue, </a:t>
            </a:r>
            <a:r>
              <a:rPr lang="en-US" dirty="0" smtClean="0"/>
              <a:t>negated, which </a:t>
            </a:r>
            <a:r>
              <a:rPr lang="en-US" dirty="0"/>
              <a:t>is -4.</a:t>
            </a:r>
          </a:p>
          <a:p>
            <a:pPr marL="0" indent="0">
              <a:buNone/>
            </a:pPr>
            <a:r>
              <a:rPr lang="en-US" dirty="0"/>
              <a:t>When the 5th thread signals the barrier, one of the waiting threads is </a:t>
            </a:r>
            <a:r>
              <a:rPr lang="en-US" dirty="0" smtClean="0"/>
              <a:t>allowed to </a:t>
            </a:r>
            <a:r>
              <a:rPr lang="en-US" dirty="0"/>
              <a:t>proceed, and the semaphore is incremented to -3.</a:t>
            </a:r>
          </a:p>
          <a:p>
            <a:pPr marL="0" indent="0">
              <a:buNone/>
            </a:pPr>
            <a:r>
              <a:rPr lang="en-US" dirty="0"/>
              <a:t>But then no one signals the semaphore again and none of the other </a:t>
            </a:r>
            <a:r>
              <a:rPr lang="en-US" dirty="0" smtClean="0"/>
              <a:t>threads can </a:t>
            </a:r>
            <a:r>
              <a:rPr lang="en-US" dirty="0"/>
              <a:t>pass the barrier. This is a </a:t>
            </a:r>
            <a:r>
              <a:rPr lang="en-US" b="1" u="sng" dirty="0"/>
              <a:t>second example of a deadlock</a:t>
            </a:r>
            <a:r>
              <a:rPr lang="en-US" dirty="0"/>
              <a:t>.</a:t>
            </a:r>
          </a:p>
        </p:txBody>
      </p:sp>
    </p:spTree>
    <p:extLst>
      <p:ext uri="{BB962C8B-B14F-4D97-AF65-F5344CB8AC3E}">
        <p14:creationId xmlns:p14="http://schemas.microsoft.com/office/powerpoint/2010/main" val="8175416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Barrier solution</a:t>
            </a:r>
          </a:p>
        </p:txBody>
      </p:sp>
      <p:sp>
        <p:nvSpPr>
          <p:cNvPr id="3" name="Content Placeholder 2"/>
          <p:cNvSpPr>
            <a:spLocks noGrp="1"/>
          </p:cNvSpPr>
          <p:nvPr>
            <p:ph idx="1"/>
          </p:nvPr>
        </p:nvSpPr>
        <p:spPr>
          <a:xfrm>
            <a:off x="4648200" y="1600200"/>
            <a:ext cx="4038600" cy="4525963"/>
          </a:xfrm>
        </p:spPr>
        <p:txBody>
          <a:bodyPr>
            <a:normAutofit fontScale="70000" lnSpcReduction="20000"/>
          </a:bodyPr>
          <a:lstStyle/>
          <a:p>
            <a:pPr marL="0" indent="0">
              <a:buNone/>
            </a:pPr>
            <a:r>
              <a:rPr lang="en-US" dirty="0"/>
              <a:t>The only change is another signal after waiting at the barrier. Now as </a:t>
            </a:r>
            <a:r>
              <a:rPr lang="en-US" dirty="0" smtClean="0"/>
              <a:t>each thread </a:t>
            </a:r>
            <a:r>
              <a:rPr lang="en-US" dirty="0"/>
              <a:t>passes, it signals the semaphore so that the next thread can </a:t>
            </a:r>
            <a:r>
              <a:rPr lang="en-US" dirty="0" smtClean="0"/>
              <a:t>pass. This </a:t>
            </a:r>
            <a:r>
              <a:rPr lang="en-US" dirty="0"/>
              <a:t>pattern, a wait and a signal in rapid succession, occurs often </a:t>
            </a:r>
            <a:r>
              <a:rPr lang="en-US" dirty="0" smtClean="0"/>
              <a:t>enough that </a:t>
            </a:r>
            <a:r>
              <a:rPr lang="en-US" dirty="0"/>
              <a:t>it has a name; it’s called a turnstile, because it allows one thread to </a:t>
            </a:r>
            <a:r>
              <a:rPr lang="en-US" dirty="0" smtClean="0"/>
              <a:t>pass at </a:t>
            </a:r>
            <a:r>
              <a:rPr lang="en-US" dirty="0"/>
              <a:t>a time, and it can be locked to bar all </a:t>
            </a:r>
            <a:r>
              <a:rPr lang="en-US" dirty="0" smtClean="0"/>
              <a:t>threads. In </a:t>
            </a:r>
            <a:r>
              <a:rPr lang="en-US" dirty="0"/>
              <a:t>its initial state (zero), the turnstile is locked. The nth thread unlocks </a:t>
            </a:r>
            <a:r>
              <a:rPr lang="en-US" dirty="0" smtClean="0"/>
              <a:t>it and </a:t>
            </a:r>
            <a:r>
              <a:rPr lang="en-US" dirty="0"/>
              <a:t>then all n threads go through.</a:t>
            </a:r>
          </a:p>
        </p:txBody>
      </p:sp>
      <p:sp>
        <p:nvSpPr>
          <p:cNvPr id="4" name="TextBox 3"/>
          <p:cNvSpPr txBox="1"/>
          <p:nvPr/>
        </p:nvSpPr>
        <p:spPr>
          <a:xfrm>
            <a:off x="838200" y="1752600"/>
            <a:ext cx="2994731" cy="3416320"/>
          </a:xfrm>
          <a:prstGeom prst="rect">
            <a:avLst/>
          </a:prstGeom>
          <a:noFill/>
        </p:spPr>
        <p:txBody>
          <a:bodyPr wrap="none" rtlCol="0">
            <a:spAutoFit/>
          </a:bodyPr>
          <a:lstStyle/>
          <a:p>
            <a:r>
              <a:rPr lang="en-US" dirty="0"/>
              <a:t>1 </a:t>
            </a:r>
            <a:r>
              <a:rPr lang="en-US" dirty="0" smtClean="0"/>
              <a:t>rendezvous</a:t>
            </a:r>
            <a:endParaRPr lang="en-US" dirty="0"/>
          </a:p>
          <a:p>
            <a:r>
              <a:rPr lang="en-US" dirty="0" smtClean="0"/>
              <a:t>2</a:t>
            </a:r>
          </a:p>
          <a:p>
            <a:r>
              <a:rPr lang="en-US" dirty="0" smtClean="0"/>
              <a:t>3 </a:t>
            </a:r>
            <a:r>
              <a:rPr lang="en-US" dirty="0" err="1" smtClean="0"/>
              <a:t>mutex.wait</a:t>
            </a:r>
            <a:r>
              <a:rPr lang="en-US" dirty="0"/>
              <a:t>()</a:t>
            </a:r>
          </a:p>
          <a:p>
            <a:r>
              <a:rPr lang="en-US" dirty="0"/>
              <a:t>4 count = count + 1</a:t>
            </a:r>
          </a:p>
          <a:p>
            <a:r>
              <a:rPr lang="en-US" dirty="0"/>
              <a:t>5 </a:t>
            </a:r>
            <a:r>
              <a:rPr lang="en-US" dirty="0" err="1"/>
              <a:t>mutex.signal</a:t>
            </a:r>
            <a:r>
              <a:rPr lang="en-US" dirty="0"/>
              <a:t>()</a:t>
            </a:r>
          </a:p>
          <a:p>
            <a:r>
              <a:rPr lang="en-US" dirty="0"/>
              <a:t>6</a:t>
            </a:r>
          </a:p>
          <a:p>
            <a:r>
              <a:rPr lang="en-US" dirty="0"/>
              <a:t>7 if count == n: </a:t>
            </a:r>
            <a:r>
              <a:rPr lang="en-US" dirty="0" err="1"/>
              <a:t>barrier.signal</a:t>
            </a:r>
            <a:r>
              <a:rPr lang="en-US" dirty="0"/>
              <a:t>()</a:t>
            </a:r>
          </a:p>
          <a:p>
            <a:r>
              <a:rPr lang="en-US" dirty="0"/>
              <a:t>8</a:t>
            </a:r>
          </a:p>
          <a:p>
            <a:r>
              <a:rPr lang="en-US" dirty="0"/>
              <a:t>9 </a:t>
            </a:r>
            <a:r>
              <a:rPr lang="en-US" dirty="0" err="1"/>
              <a:t>barrier.wait</a:t>
            </a:r>
            <a:r>
              <a:rPr lang="en-US" dirty="0"/>
              <a:t>()</a:t>
            </a:r>
          </a:p>
          <a:p>
            <a:r>
              <a:rPr lang="en-US" dirty="0"/>
              <a:t>10 </a:t>
            </a:r>
            <a:r>
              <a:rPr lang="en-US" dirty="0" err="1"/>
              <a:t>barrier.signal</a:t>
            </a:r>
            <a:r>
              <a:rPr lang="en-US" dirty="0"/>
              <a:t>()</a:t>
            </a:r>
          </a:p>
          <a:p>
            <a:r>
              <a:rPr lang="en-US" dirty="0"/>
              <a:t>11</a:t>
            </a:r>
          </a:p>
          <a:p>
            <a:r>
              <a:rPr lang="en-US" dirty="0"/>
              <a:t>12 critical point</a:t>
            </a:r>
          </a:p>
        </p:txBody>
      </p:sp>
      <p:sp>
        <p:nvSpPr>
          <p:cNvPr id="5" name="TextBox 4"/>
          <p:cNvSpPr txBox="1"/>
          <p:nvPr/>
        </p:nvSpPr>
        <p:spPr>
          <a:xfrm>
            <a:off x="990600" y="6019800"/>
            <a:ext cx="4905638" cy="369332"/>
          </a:xfrm>
          <a:prstGeom prst="rect">
            <a:avLst/>
          </a:prstGeom>
          <a:noFill/>
        </p:spPr>
        <p:txBody>
          <a:bodyPr wrap="none" rtlCol="0">
            <a:spAutoFit/>
          </a:bodyPr>
          <a:lstStyle/>
          <a:p>
            <a:r>
              <a:rPr lang="en-US" dirty="0">
                <a:solidFill>
                  <a:srgbClr val="FF0000"/>
                </a:solidFill>
              </a:rPr>
              <a:t>After the nth thread, what state is the turnstile in?</a:t>
            </a:r>
          </a:p>
        </p:txBody>
      </p:sp>
    </p:spTree>
    <p:extLst>
      <p:ext uri="{BB962C8B-B14F-4D97-AF65-F5344CB8AC3E}">
        <p14:creationId xmlns:p14="http://schemas.microsoft.com/office/powerpoint/2010/main" val="1027866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Discussion</a:t>
            </a:r>
            <a:br>
              <a:rPr lang="en-US" dirty="0" smtClean="0"/>
            </a:br>
            <a:r>
              <a:rPr lang="en-US" dirty="0" smtClean="0"/>
              <a:t>What’s wrong with this solution???</a:t>
            </a:r>
            <a:endParaRPr lang="en-US" dirty="0"/>
          </a:p>
        </p:txBody>
      </p:sp>
      <p:sp>
        <p:nvSpPr>
          <p:cNvPr id="4" name="TextBox 3"/>
          <p:cNvSpPr txBox="1"/>
          <p:nvPr/>
        </p:nvSpPr>
        <p:spPr>
          <a:xfrm>
            <a:off x="3048000" y="1884218"/>
            <a:ext cx="2994731" cy="3139321"/>
          </a:xfrm>
          <a:prstGeom prst="rect">
            <a:avLst/>
          </a:prstGeom>
          <a:noFill/>
        </p:spPr>
        <p:txBody>
          <a:bodyPr wrap="none" rtlCol="0">
            <a:spAutoFit/>
          </a:bodyPr>
          <a:lstStyle/>
          <a:p>
            <a:r>
              <a:rPr lang="en-US" dirty="0"/>
              <a:t>1 rendezvous</a:t>
            </a:r>
          </a:p>
          <a:p>
            <a:r>
              <a:rPr lang="en-US" dirty="0"/>
              <a:t>2</a:t>
            </a:r>
          </a:p>
          <a:p>
            <a:r>
              <a:rPr lang="en-US" dirty="0"/>
              <a:t>3 </a:t>
            </a:r>
            <a:r>
              <a:rPr lang="en-US" dirty="0" err="1"/>
              <a:t>mutex.wait</a:t>
            </a:r>
            <a:r>
              <a:rPr lang="en-US" dirty="0"/>
              <a:t>()</a:t>
            </a:r>
          </a:p>
          <a:p>
            <a:r>
              <a:rPr lang="en-US" dirty="0"/>
              <a:t>4 count = count + 1</a:t>
            </a:r>
          </a:p>
          <a:p>
            <a:r>
              <a:rPr lang="en-US" dirty="0"/>
              <a:t>5 if count == n: </a:t>
            </a:r>
            <a:r>
              <a:rPr lang="en-US" dirty="0" err="1"/>
              <a:t>barrier.signal</a:t>
            </a:r>
            <a:r>
              <a:rPr lang="en-US" dirty="0"/>
              <a:t>()</a:t>
            </a:r>
          </a:p>
          <a:p>
            <a:r>
              <a:rPr lang="en-US" dirty="0"/>
              <a:t>6</a:t>
            </a:r>
          </a:p>
          <a:p>
            <a:r>
              <a:rPr lang="en-US" dirty="0"/>
              <a:t>7 </a:t>
            </a:r>
            <a:r>
              <a:rPr lang="en-US" dirty="0" err="1"/>
              <a:t>barrier.wait</a:t>
            </a:r>
            <a:r>
              <a:rPr lang="en-US" dirty="0"/>
              <a:t>()</a:t>
            </a:r>
          </a:p>
          <a:p>
            <a:r>
              <a:rPr lang="en-US" dirty="0"/>
              <a:t>8 </a:t>
            </a:r>
            <a:r>
              <a:rPr lang="en-US" dirty="0" err="1"/>
              <a:t>barrier.signal</a:t>
            </a:r>
            <a:r>
              <a:rPr lang="en-US" dirty="0"/>
              <a:t>()</a:t>
            </a:r>
          </a:p>
          <a:p>
            <a:r>
              <a:rPr lang="en-US" dirty="0"/>
              <a:t>9 </a:t>
            </a:r>
            <a:r>
              <a:rPr lang="en-US" dirty="0" err="1"/>
              <a:t>mutex.signal</a:t>
            </a:r>
            <a:r>
              <a:rPr lang="en-US" dirty="0"/>
              <a:t>()</a:t>
            </a:r>
          </a:p>
          <a:p>
            <a:r>
              <a:rPr lang="en-US" dirty="0"/>
              <a:t>10</a:t>
            </a:r>
          </a:p>
          <a:p>
            <a:r>
              <a:rPr lang="en-US" dirty="0"/>
              <a:t>11 critical point</a:t>
            </a:r>
          </a:p>
        </p:txBody>
      </p:sp>
    </p:spTree>
    <p:extLst>
      <p:ext uri="{BB962C8B-B14F-4D97-AF65-F5344CB8AC3E}">
        <p14:creationId xmlns:p14="http://schemas.microsoft.com/office/powerpoint/2010/main" val="3237986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 Deadlock</a:t>
            </a:r>
            <a:endParaRPr lang="en-US" dirty="0"/>
          </a:p>
        </p:txBody>
      </p:sp>
      <p:sp>
        <p:nvSpPr>
          <p:cNvPr id="3" name="Content Placeholder 2"/>
          <p:cNvSpPr>
            <a:spLocks noGrp="1"/>
          </p:cNvSpPr>
          <p:nvPr>
            <p:ph idx="1"/>
          </p:nvPr>
        </p:nvSpPr>
        <p:spPr/>
        <p:txBody>
          <a:bodyPr/>
          <a:lstStyle/>
          <a:p>
            <a:pPr marL="0" indent="0">
              <a:buNone/>
            </a:pPr>
            <a:r>
              <a:rPr lang="en-US" dirty="0"/>
              <a:t>Imagine that the first thread enters the </a:t>
            </a:r>
            <a:r>
              <a:rPr lang="en-US" dirty="0" err="1"/>
              <a:t>mutex</a:t>
            </a:r>
            <a:r>
              <a:rPr lang="en-US" dirty="0"/>
              <a:t> and then blocks when </a:t>
            </a:r>
            <a:r>
              <a:rPr lang="en-US" dirty="0" smtClean="0"/>
              <a:t>it reaches </a:t>
            </a:r>
            <a:r>
              <a:rPr lang="en-US" dirty="0"/>
              <a:t>the turnstile. Since the </a:t>
            </a:r>
            <a:r>
              <a:rPr lang="en-US" dirty="0" err="1"/>
              <a:t>mutex</a:t>
            </a:r>
            <a:r>
              <a:rPr lang="en-US" dirty="0"/>
              <a:t> is locked, no other threads can </a:t>
            </a:r>
            <a:r>
              <a:rPr lang="en-US" dirty="0" smtClean="0"/>
              <a:t>enter, so </a:t>
            </a:r>
            <a:r>
              <a:rPr lang="en-US" dirty="0"/>
              <a:t>the condition, count==n, will never be true and no one will ever unlock </a:t>
            </a:r>
            <a:r>
              <a:rPr lang="en-US" dirty="0" smtClean="0"/>
              <a:t>the turnstile</a:t>
            </a:r>
            <a:r>
              <a:rPr lang="en-US" dirty="0"/>
              <a:t>.</a:t>
            </a:r>
          </a:p>
        </p:txBody>
      </p:sp>
    </p:spTree>
    <p:extLst>
      <p:ext uri="{BB962C8B-B14F-4D97-AF65-F5344CB8AC3E}">
        <p14:creationId xmlns:p14="http://schemas.microsoft.com/office/powerpoint/2010/main" val="21948042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Posix</a:t>
            </a:r>
            <a:r>
              <a:rPr lang="en-US" dirty="0" smtClean="0"/>
              <a:t> </a:t>
            </a:r>
            <a:r>
              <a:rPr lang="en-US" dirty="0" smtClean="0"/>
              <a:t>Barrier</a:t>
            </a:r>
            <a:endParaRPr lang="en-US" dirty="0"/>
          </a:p>
        </p:txBody>
      </p:sp>
      <p:sp>
        <p:nvSpPr>
          <p:cNvPr id="3" name="Content Placeholder 2"/>
          <p:cNvSpPr>
            <a:spLocks noGrp="1"/>
          </p:cNvSpPr>
          <p:nvPr>
            <p:ph idx="1"/>
          </p:nvPr>
        </p:nvSpPr>
        <p:spPr>
          <a:xfrm>
            <a:off x="457200" y="1600200"/>
            <a:ext cx="7924800" cy="4525963"/>
          </a:xfrm>
        </p:spPr>
        <p:txBody>
          <a:bodyPr>
            <a:normAutofit/>
          </a:bodyPr>
          <a:lstStyle/>
          <a:p>
            <a:pPr marL="0" indent="0">
              <a:buNone/>
            </a:pPr>
            <a:r>
              <a:rPr lang="en-US" dirty="0" smtClean="0"/>
              <a:t>See </a:t>
            </a:r>
            <a:r>
              <a:rPr lang="en-US" dirty="0" smtClean="0">
                <a:hlinkClick r:id="rId2"/>
              </a:rPr>
              <a:t>http://redux.comp.ncat.edu/carr/comp450/notes/bar2.cpp</a:t>
            </a:r>
            <a:endParaRPr lang="en-US" dirty="0" smtClean="0"/>
          </a:p>
          <a:p>
            <a:pPr marL="0" indent="0">
              <a:buNone/>
            </a:pPr>
            <a:endParaRPr lang="en-US" dirty="0"/>
          </a:p>
        </p:txBody>
      </p:sp>
      <p:sp>
        <p:nvSpPr>
          <p:cNvPr id="4" name="TextBox 3"/>
          <p:cNvSpPr txBox="1"/>
          <p:nvPr/>
        </p:nvSpPr>
        <p:spPr>
          <a:xfrm>
            <a:off x="4876800" y="17526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2558538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a:t>
            </a:r>
            <a:endParaRPr lang="en-US" dirty="0"/>
          </a:p>
        </p:txBody>
      </p:sp>
      <p:sp>
        <p:nvSpPr>
          <p:cNvPr id="3" name="Content Placeholder 2"/>
          <p:cNvSpPr>
            <a:spLocks noGrp="1"/>
          </p:cNvSpPr>
          <p:nvPr>
            <p:ph idx="1"/>
          </p:nvPr>
        </p:nvSpPr>
        <p:spPr/>
        <p:txBody>
          <a:bodyPr/>
          <a:lstStyle/>
          <a:p>
            <a:pPr marL="0" indent="0">
              <a:buNone/>
            </a:pPr>
            <a:r>
              <a:rPr lang="en-US" dirty="0"/>
              <a:t>Semaphores can also be used to represent a queue. In this case, the initial </a:t>
            </a:r>
            <a:r>
              <a:rPr lang="en-US" dirty="0" smtClean="0"/>
              <a:t>value is </a:t>
            </a:r>
            <a:r>
              <a:rPr lang="en-US" dirty="0"/>
              <a:t>0, and usually the code is written so that it is not possible to signal </a:t>
            </a:r>
            <a:r>
              <a:rPr lang="en-US" dirty="0" smtClean="0"/>
              <a:t>unless there </a:t>
            </a:r>
            <a:r>
              <a:rPr lang="en-US" dirty="0"/>
              <a:t>is a thread waiting, so the value of the semaphore is never </a:t>
            </a:r>
            <a:r>
              <a:rPr lang="en-US" dirty="0" smtClean="0"/>
              <a:t>positive.</a:t>
            </a:r>
          </a:p>
          <a:p>
            <a:pPr marL="0" indent="0">
              <a:buNone/>
            </a:pPr>
            <a:endParaRPr lang="en-US" dirty="0"/>
          </a:p>
          <a:p>
            <a:pPr marL="0" indent="0">
              <a:buNone/>
            </a:pPr>
            <a:r>
              <a:rPr lang="en-US" dirty="0" smtClean="0"/>
              <a:t>So, what is this similar to?</a:t>
            </a:r>
            <a:endParaRPr lang="en-US" dirty="0"/>
          </a:p>
        </p:txBody>
      </p:sp>
    </p:spTree>
    <p:extLst>
      <p:ext uri="{BB962C8B-B14F-4D97-AF65-F5344CB8AC3E}">
        <p14:creationId xmlns:p14="http://schemas.microsoft.com/office/powerpoint/2010/main" val="34526378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Ballroom Dancers</a:t>
            </a:r>
            <a:endParaRPr lang="en-US" dirty="0"/>
          </a:p>
        </p:txBody>
      </p:sp>
      <p:sp>
        <p:nvSpPr>
          <p:cNvPr id="3" name="Content Placeholder 2"/>
          <p:cNvSpPr>
            <a:spLocks noGrp="1"/>
          </p:cNvSpPr>
          <p:nvPr>
            <p:ph idx="1"/>
          </p:nvPr>
        </p:nvSpPr>
        <p:spPr/>
        <p:txBody>
          <a:bodyPr>
            <a:normAutofit/>
          </a:bodyPr>
          <a:lstStyle/>
          <a:p>
            <a:pPr marL="0" indent="0">
              <a:buNone/>
            </a:pPr>
            <a:r>
              <a:rPr lang="en-US" dirty="0"/>
              <a:t>I</a:t>
            </a:r>
            <a:r>
              <a:rPr lang="en-US" dirty="0" smtClean="0"/>
              <a:t>magine </a:t>
            </a:r>
            <a:r>
              <a:rPr lang="en-US" dirty="0"/>
              <a:t>that threads represent ballroom dancers and that </a:t>
            </a:r>
            <a:r>
              <a:rPr lang="en-US" dirty="0" smtClean="0"/>
              <a:t>two kinds </a:t>
            </a:r>
            <a:r>
              <a:rPr lang="en-US" dirty="0"/>
              <a:t>of dancers, leaders and followers, wait in two queues before entering </a:t>
            </a:r>
            <a:r>
              <a:rPr lang="en-US" dirty="0" smtClean="0"/>
              <a:t>the dance </a:t>
            </a:r>
            <a:r>
              <a:rPr lang="en-US" dirty="0"/>
              <a:t>floor. When a leader arrives, it checks to see if there is a follower </a:t>
            </a:r>
            <a:r>
              <a:rPr lang="en-US" dirty="0" smtClean="0"/>
              <a:t>waiting. If </a:t>
            </a:r>
            <a:r>
              <a:rPr lang="en-US" dirty="0"/>
              <a:t>so, they can both proceed. Otherwise it </a:t>
            </a:r>
            <a:r>
              <a:rPr lang="en-US" dirty="0" smtClean="0"/>
              <a:t>waits. Similarly</a:t>
            </a:r>
            <a:r>
              <a:rPr lang="en-US" dirty="0"/>
              <a:t>, when a follower arrives, it checks for a leader and either </a:t>
            </a:r>
            <a:r>
              <a:rPr lang="en-US" dirty="0" smtClean="0"/>
              <a:t>proceeds or </a:t>
            </a:r>
            <a:r>
              <a:rPr lang="en-US" dirty="0"/>
              <a:t>waits, accordingly.</a:t>
            </a:r>
            <a:endParaRPr lang="en-US" dirty="0"/>
          </a:p>
        </p:txBody>
      </p:sp>
    </p:spTree>
    <p:extLst>
      <p:ext uri="{BB962C8B-B14F-4D97-AF65-F5344CB8AC3E}">
        <p14:creationId xmlns:p14="http://schemas.microsoft.com/office/powerpoint/2010/main" val="17793567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447800"/>
            <a:ext cx="7696200" cy="4038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52395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Exclusive queue solution</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295400"/>
            <a:ext cx="4114800"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5855" y="1524000"/>
            <a:ext cx="4024745"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50548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66597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blocks</a:t>
            </a:r>
            <a:endParaRPr lang="en-US" dirty="0"/>
          </a:p>
        </p:txBody>
      </p:sp>
      <p:sp>
        <p:nvSpPr>
          <p:cNvPr id="3" name="Content Placeholder 2"/>
          <p:cNvSpPr>
            <a:spLocks noGrp="1"/>
          </p:cNvSpPr>
          <p:nvPr>
            <p:ph idx="1"/>
          </p:nvPr>
        </p:nvSpPr>
        <p:spPr/>
        <p:txBody>
          <a:bodyPr>
            <a:normAutofit/>
          </a:bodyPr>
          <a:lstStyle/>
          <a:p>
            <a:pPr marL="0" indent="0">
              <a:buNone/>
            </a:pPr>
            <a:r>
              <a:rPr lang="en-US" dirty="0"/>
              <a:t>To say that a thread blocks itself (or simply “blocks”) is to say that it </a:t>
            </a:r>
            <a:r>
              <a:rPr lang="en-US" dirty="0" smtClean="0"/>
              <a:t>notifies the </a:t>
            </a:r>
            <a:r>
              <a:rPr lang="en-US" dirty="0"/>
              <a:t>scheduler that it cannot proceed. The scheduler will prevent the thread </a:t>
            </a:r>
            <a:r>
              <a:rPr lang="en-US" dirty="0" smtClean="0"/>
              <a:t>from running </a:t>
            </a:r>
            <a:r>
              <a:rPr lang="en-US" dirty="0"/>
              <a:t>until an event occurs that causes the thread to become unblocked. </a:t>
            </a:r>
            <a:r>
              <a:rPr lang="en-US" dirty="0" smtClean="0"/>
              <a:t>In the </a:t>
            </a:r>
            <a:r>
              <a:rPr lang="en-US" dirty="0"/>
              <a:t>tradition of mixed metaphors in computer science, unblocking is often called</a:t>
            </a:r>
          </a:p>
          <a:p>
            <a:pPr marL="0" indent="0">
              <a:buNone/>
            </a:pPr>
            <a:r>
              <a:rPr lang="en-US" dirty="0"/>
              <a:t>“waking”.</a:t>
            </a:r>
          </a:p>
        </p:txBody>
      </p:sp>
    </p:spTree>
    <p:extLst>
      <p:ext uri="{BB962C8B-B14F-4D97-AF65-F5344CB8AC3E}">
        <p14:creationId xmlns:p14="http://schemas.microsoft.com/office/powerpoint/2010/main" val="24511160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Consequences </a:t>
            </a:r>
            <a:r>
              <a:rPr lang="en-US" dirty="0"/>
              <a:t>of the</a:t>
            </a:r>
            <a:br>
              <a:rPr lang="en-US" dirty="0"/>
            </a:br>
            <a:r>
              <a:rPr lang="en-US" dirty="0"/>
              <a:t>definition</a:t>
            </a:r>
          </a:p>
        </p:txBody>
      </p:sp>
      <p:sp>
        <p:nvSpPr>
          <p:cNvPr id="3" name="Content Placeholder 2"/>
          <p:cNvSpPr>
            <a:spLocks noGrp="1"/>
          </p:cNvSpPr>
          <p:nvPr>
            <p:ph idx="1"/>
          </p:nvPr>
        </p:nvSpPr>
        <p:spPr/>
        <p:txBody>
          <a:bodyPr>
            <a:normAutofit fontScale="85000" lnSpcReduction="10000"/>
          </a:bodyPr>
          <a:lstStyle/>
          <a:p>
            <a:r>
              <a:rPr lang="en-US" dirty="0"/>
              <a:t>In general, there is no way to know before a thread decrements </a:t>
            </a:r>
            <a:r>
              <a:rPr lang="en-US" dirty="0" smtClean="0"/>
              <a:t>a semaphore </a:t>
            </a:r>
            <a:r>
              <a:rPr lang="en-US" dirty="0"/>
              <a:t>whether it will block or not (in specific cases you might </a:t>
            </a:r>
            <a:r>
              <a:rPr lang="en-US" dirty="0" smtClean="0"/>
              <a:t>be able </a:t>
            </a:r>
            <a:r>
              <a:rPr lang="en-US" dirty="0"/>
              <a:t>to prove that it will or will not</a:t>
            </a:r>
            <a:r>
              <a:rPr lang="en-US" dirty="0" smtClean="0"/>
              <a:t>).</a:t>
            </a:r>
          </a:p>
          <a:p>
            <a:r>
              <a:rPr lang="en-US" dirty="0"/>
              <a:t>After a thread increments a semaphore and another thread gets </a:t>
            </a:r>
            <a:r>
              <a:rPr lang="en-US" dirty="0" smtClean="0"/>
              <a:t>woken up</a:t>
            </a:r>
            <a:r>
              <a:rPr lang="en-US" dirty="0"/>
              <a:t>, both threads continue running concurrently. There is no way to </a:t>
            </a:r>
            <a:r>
              <a:rPr lang="en-US" dirty="0" smtClean="0"/>
              <a:t>know which </a:t>
            </a:r>
            <a:r>
              <a:rPr lang="en-US" dirty="0"/>
              <a:t>thread, if either, will continue immediately</a:t>
            </a:r>
            <a:r>
              <a:rPr lang="en-US" dirty="0" smtClean="0"/>
              <a:t>.</a:t>
            </a:r>
          </a:p>
          <a:p>
            <a:r>
              <a:rPr lang="en-US" dirty="0"/>
              <a:t>When you signal a semaphore, you don’t necessarily know whether </a:t>
            </a:r>
            <a:r>
              <a:rPr lang="en-US" dirty="0" smtClean="0"/>
              <a:t>another thread </a:t>
            </a:r>
            <a:r>
              <a:rPr lang="en-US" dirty="0"/>
              <a:t>is waiting, so the number of unblocked threads may be zero or one.</a:t>
            </a:r>
          </a:p>
        </p:txBody>
      </p:sp>
    </p:spTree>
    <p:extLst>
      <p:ext uri="{BB962C8B-B14F-4D97-AF65-F5344CB8AC3E}">
        <p14:creationId xmlns:p14="http://schemas.microsoft.com/office/powerpoint/2010/main" val="13489515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t>
            </a:r>
            <a:r>
              <a:rPr lang="en-US" dirty="0"/>
              <a:t>the value of the semaphore</a:t>
            </a:r>
            <a:br>
              <a:rPr lang="en-US" dirty="0"/>
            </a:br>
            <a:r>
              <a:rPr lang="en-US" dirty="0" smtClean="0"/>
              <a:t>means:</a:t>
            </a:r>
            <a:endParaRPr lang="en-US" dirty="0"/>
          </a:p>
        </p:txBody>
      </p:sp>
      <p:sp>
        <p:nvSpPr>
          <p:cNvPr id="3" name="Content Placeholder 2"/>
          <p:cNvSpPr>
            <a:spLocks noGrp="1"/>
          </p:cNvSpPr>
          <p:nvPr>
            <p:ph idx="1"/>
          </p:nvPr>
        </p:nvSpPr>
        <p:spPr/>
        <p:txBody>
          <a:bodyPr/>
          <a:lstStyle/>
          <a:p>
            <a:pPr marL="0" indent="0">
              <a:buNone/>
            </a:pPr>
            <a:r>
              <a:rPr lang="en-US" dirty="0"/>
              <a:t>If the value is positive, then it represents the number of threads </a:t>
            </a:r>
            <a:r>
              <a:rPr lang="en-US" dirty="0" smtClean="0"/>
              <a:t>that can </a:t>
            </a:r>
            <a:r>
              <a:rPr lang="en-US" dirty="0"/>
              <a:t>decrement without blocking. If it is negative, then it represents the </a:t>
            </a:r>
            <a:r>
              <a:rPr lang="en-US" dirty="0" smtClean="0"/>
              <a:t>number of </a:t>
            </a:r>
            <a:r>
              <a:rPr lang="en-US" dirty="0"/>
              <a:t>threads that have blocked and are waiting. If the value is zero, it means </a:t>
            </a:r>
            <a:r>
              <a:rPr lang="en-US" dirty="0" smtClean="0"/>
              <a:t>there are </a:t>
            </a:r>
            <a:r>
              <a:rPr lang="en-US" dirty="0"/>
              <a:t>no threads waiting, but if a thread tries </a:t>
            </a:r>
            <a:r>
              <a:rPr lang="en-US" dirty="0" smtClean="0"/>
              <a:t>to decrement</a:t>
            </a:r>
            <a:r>
              <a:rPr lang="en-US" dirty="0"/>
              <a:t>, it will block.</a:t>
            </a:r>
          </a:p>
        </p:txBody>
      </p:sp>
    </p:spTree>
    <p:extLst>
      <p:ext uri="{BB962C8B-B14F-4D97-AF65-F5344CB8AC3E}">
        <p14:creationId xmlns:p14="http://schemas.microsoft.com/office/powerpoint/2010/main" val="15841510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Semaphores in </a:t>
            </a:r>
            <a:r>
              <a:rPr lang="en-US" dirty="0" err="1" smtClean="0"/>
              <a:t>Posix</a:t>
            </a:r>
            <a:r>
              <a:rPr lang="en-US" dirty="0" smtClean="0"/>
              <a:t> threads</a:t>
            </a:r>
            <a:endParaRPr lang="en-US" dirty="0"/>
          </a:p>
        </p:txBody>
      </p:sp>
      <p:sp>
        <p:nvSpPr>
          <p:cNvPr id="3" name="Content Placeholder 2"/>
          <p:cNvSpPr>
            <a:spLocks noGrp="1"/>
          </p:cNvSpPr>
          <p:nvPr>
            <p:ph idx="1"/>
          </p:nvPr>
        </p:nvSpPr>
        <p:spPr/>
        <p:txBody>
          <a:bodyPr/>
          <a:lstStyle/>
          <a:p>
            <a:r>
              <a:rPr lang="en-US" dirty="0" smtClean="0"/>
              <a:t>See program: </a:t>
            </a:r>
            <a:r>
              <a:rPr lang="en-US" dirty="0" smtClean="0">
                <a:hlinkClick r:id="rId2"/>
              </a:rPr>
              <a:t>http://redux.comp.ncat.edu/carr/comp450/notes/sem.cpp</a:t>
            </a:r>
            <a:endParaRPr lang="en-US" dirty="0" smtClean="0"/>
          </a:p>
          <a:p>
            <a:endParaRPr lang="en-US" dirty="0"/>
          </a:p>
        </p:txBody>
      </p:sp>
    </p:spTree>
    <p:extLst>
      <p:ext uri="{BB962C8B-B14F-4D97-AF65-F5344CB8AC3E}">
        <p14:creationId xmlns:p14="http://schemas.microsoft.com/office/powerpoint/2010/main" val="14882276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Chapter 3</a:t>
            </a:r>
            <a:br>
              <a:rPr lang="en-US" sz="2800" dirty="0" smtClean="0"/>
            </a:br>
            <a:r>
              <a:rPr lang="en-US" sz="2800" dirty="0"/>
              <a:t>Basic synchronization</a:t>
            </a:r>
            <a:br>
              <a:rPr lang="en-US" sz="2800" dirty="0"/>
            </a:br>
            <a:r>
              <a:rPr lang="en-US" sz="2800" dirty="0"/>
              <a:t>patterns</a:t>
            </a:r>
          </a:p>
        </p:txBody>
      </p:sp>
      <p:sp>
        <p:nvSpPr>
          <p:cNvPr id="3" name="Content Placeholder 2"/>
          <p:cNvSpPr>
            <a:spLocks noGrp="1"/>
          </p:cNvSpPr>
          <p:nvPr>
            <p:ph idx="1"/>
          </p:nvPr>
        </p:nvSpPr>
        <p:spPr>
          <a:xfrm>
            <a:off x="457200" y="1600201"/>
            <a:ext cx="8229600" cy="1600200"/>
          </a:xfrm>
        </p:spPr>
        <p:txBody>
          <a:bodyPr>
            <a:normAutofit fontScale="70000" lnSpcReduction="20000"/>
          </a:bodyPr>
          <a:lstStyle/>
          <a:p>
            <a:r>
              <a:rPr lang="en-US" dirty="0" smtClean="0"/>
              <a:t>Signaling: a thread </a:t>
            </a:r>
            <a:r>
              <a:rPr lang="en-US" dirty="0"/>
              <a:t>sends a signal to another thread to indicate that something has happened</a:t>
            </a:r>
            <a:r>
              <a:rPr lang="en-US" dirty="0" smtClean="0"/>
              <a:t>.</a:t>
            </a:r>
          </a:p>
          <a:p>
            <a:r>
              <a:rPr lang="en-US" dirty="0" smtClean="0"/>
              <a:t>Example:   Assume </a:t>
            </a:r>
            <a:r>
              <a:rPr lang="en-US" dirty="0"/>
              <a:t>that we have a semaphore named </a:t>
            </a:r>
            <a:r>
              <a:rPr lang="en-US" dirty="0" err="1"/>
              <a:t>sem</a:t>
            </a:r>
            <a:r>
              <a:rPr lang="en-US" dirty="0"/>
              <a:t> with initial value 0, and </a:t>
            </a:r>
            <a:r>
              <a:rPr lang="en-US" dirty="0" smtClean="0"/>
              <a:t>that Threads </a:t>
            </a:r>
            <a:r>
              <a:rPr lang="en-US" dirty="0"/>
              <a:t>A and B have shared access to it</a:t>
            </a:r>
            <a:r>
              <a:rPr lang="en-US" dirty="0" smtClean="0"/>
              <a:t>.</a:t>
            </a:r>
            <a:endParaRPr lang="en-US" dirty="0"/>
          </a:p>
        </p:txBody>
      </p:sp>
      <p:sp>
        <p:nvSpPr>
          <p:cNvPr id="4" name="TextBox 3"/>
          <p:cNvSpPr txBox="1"/>
          <p:nvPr/>
        </p:nvSpPr>
        <p:spPr>
          <a:xfrm>
            <a:off x="1600200" y="2743200"/>
            <a:ext cx="2286000" cy="923330"/>
          </a:xfrm>
          <a:prstGeom prst="rect">
            <a:avLst/>
          </a:prstGeom>
          <a:noFill/>
        </p:spPr>
        <p:txBody>
          <a:bodyPr wrap="square" rtlCol="0">
            <a:spAutoFit/>
          </a:bodyPr>
          <a:lstStyle/>
          <a:p>
            <a:r>
              <a:rPr lang="en-US" dirty="0" smtClean="0"/>
              <a:t>Thread A</a:t>
            </a:r>
          </a:p>
          <a:p>
            <a:r>
              <a:rPr lang="en-US" dirty="0"/>
              <a:t>1 statement </a:t>
            </a:r>
            <a:r>
              <a:rPr lang="en-US" dirty="0" smtClean="0"/>
              <a:t>  a1</a:t>
            </a:r>
            <a:endParaRPr lang="en-US" dirty="0"/>
          </a:p>
          <a:p>
            <a:r>
              <a:rPr lang="en-US" dirty="0"/>
              <a:t>2 </a:t>
            </a:r>
            <a:r>
              <a:rPr lang="en-US" dirty="0" err="1"/>
              <a:t>sem.signal</a:t>
            </a:r>
            <a:r>
              <a:rPr lang="en-US" dirty="0"/>
              <a:t>()</a:t>
            </a:r>
          </a:p>
        </p:txBody>
      </p:sp>
      <p:sp>
        <p:nvSpPr>
          <p:cNvPr id="5" name="TextBox 4"/>
          <p:cNvSpPr txBox="1"/>
          <p:nvPr/>
        </p:nvSpPr>
        <p:spPr>
          <a:xfrm>
            <a:off x="4765964" y="2761980"/>
            <a:ext cx="2209800" cy="923330"/>
          </a:xfrm>
          <a:prstGeom prst="rect">
            <a:avLst/>
          </a:prstGeom>
          <a:noFill/>
        </p:spPr>
        <p:txBody>
          <a:bodyPr wrap="square" rtlCol="0">
            <a:spAutoFit/>
          </a:bodyPr>
          <a:lstStyle/>
          <a:p>
            <a:r>
              <a:rPr lang="en-US" dirty="0" smtClean="0"/>
              <a:t>Thread B</a:t>
            </a:r>
          </a:p>
          <a:p>
            <a:r>
              <a:rPr lang="en-US" dirty="0"/>
              <a:t>1 </a:t>
            </a:r>
            <a:r>
              <a:rPr lang="en-US" dirty="0" err="1"/>
              <a:t>sem.wait</a:t>
            </a:r>
            <a:r>
              <a:rPr lang="en-US" dirty="0"/>
              <a:t>()</a:t>
            </a:r>
          </a:p>
          <a:p>
            <a:r>
              <a:rPr lang="en-US" dirty="0"/>
              <a:t>2 statement </a:t>
            </a:r>
            <a:r>
              <a:rPr lang="en-US" dirty="0" smtClean="0"/>
              <a:t>  b1</a:t>
            </a:r>
          </a:p>
        </p:txBody>
      </p:sp>
      <p:sp>
        <p:nvSpPr>
          <p:cNvPr id="6" name="TextBox 5"/>
          <p:cNvSpPr txBox="1"/>
          <p:nvPr/>
        </p:nvSpPr>
        <p:spPr>
          <a:xfrm>
            <a:off x="609600" y="3666530"/>
            <a:ext cx="7518277" cy="1200329"/>
          </a:xfrm>
          <a:prstGeom prst="rect">
            <a:avLst/>
          </a:prstGeom>
          <a:noFill/>
        </p:spPr>
        <p:txBody>
          <a:bodyPr wrap="none" rtlCol="0">
            <a:spAutoFit/>
          </a:bodyPr>
          <a:lstStyle/>
          <a:p>
            <a:r>
              <a:rPr lang="en-US" dirty="0"/>
              <a:t>The word statement represents an arbitrary program statement. To make</a:t>
            </a:r>
          </a:p>
          <a:p>
            <a:r>
              <a:rPr lang="en-US" dirty="0"/>
              <a:t>the example concrete, imagine that a1 reads a line from a file, and b1 displays</a:t>
            </a:r>
          </a:p>
          <a:p>
            <a:r>
              <a:rPr lang="en-US" dirty="0"/>
              <a:t>the line on the screen. The semaphore in this program guarantees that Thread</a:t>
            </a:r>
          </a:p>
          <a:p>
            <a:r>
              <a:rPr lang="en-US" dirty="0"/>
              <a:t>A has completed a1 before Thread B begins b1.</a:t>
            </a:r>
          </a:p>
        </p:txBody>
      </p:sp>
      <p:sp>
        <p:nvSpPr>
          <p:cNvPr id="7" name="TextBox 6"/>
          <p:cNvSpPr txBox="1"/>
          <p:nvPr/>
        </p:nvSpPr>
        <p:spPr>
          <a:xfrm>
            <a:off x="609600" y="4866859"/>
            <a:ext cx="8196026" cy="1754326"/>
          </a:xfrm>
          <a:prstGeom prst="rect">
            <a:avLst/>
          </a:prstGeom>
          <a:noFill/>
        </p:spPr>
        <p:txBody>
          <a:bodyPr wrap="none" rtlCol="0">
            <a:spAutoFit/>
          </a:bodyPr>
          <a:lstStyle/>
          <a:p>
            <a:r>
              <a:rPr lang="en-US" dirty="0"/>
              <a:t>Here’s how it works: if thread B gets to the wait statement first, it will find</a:t>
            </a:r>
          </a:p>
          <a:p>
            <a:r>
              <a:rPr lang="en-US" dirty="0"/>
              <a:t>the initial value, zero, and it will block. Then when Thread A signals, Thread</a:t>
            </a:r>
          </a:p>
          <a:p>
            <a:r>
              <a:rPr lang="en-US" dirty="0"/>
              <a:t>B proceeds.</a:t>
            </a:r>
          </a:p>
          <a:p>
            <a:r>
              <a:rPr lang="en-US" dirty="0"/>
              <a:t>Similarly, if Thread A gets to the signal first then the value of the semaphore</a:t>
            </a:r>
          </a:p>
          <a:p>
            <a:r>
              <a:rPr lang="en-US" dirty="0"/>
              <a:t>will be incremented, and when Thread B gets to the wait, it will proceed immediately.</a:t>
            </a:r>
          </a:p>
          <a:p>
            <a:r>
              <a:rPr lang="en-US" dirty="0"/>
              <a:t>Either way, the order of a1 and b1 is guaranteed.</a:t>
            </a:r>
          </a:p>
        </p:txBody>
      </p:sp>
    </p:spTree>
    <p:extLst>
      <p:ext uri="{BB962C8B-B14F-4D97-AF65-F5344CB8AC3E}">
        <p14:creationId xmlns:p14="http://schemas.microsoft.com/office/powerpoint/2010/main" val="35400934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Rendezvous</a:t>
            </a:r>
          </a:p>
        </p:txBody>
      </p:sp>
      <p:sp>
        <p:nvSpPr>
          <p:cNvPr id="3" name="Content Placeholder 2"/>
          <p:cNvSpPr>
            <a:spLocks noGrp="1"/>
          </p:cNvSpPr>
          <p:nvPr>
            <p:ph idx="1"/>
          </p:nvPr>
        </p:nvSpPr>
        <p:spPr>
          <a:xfrm>
            <a:off x="457200" y="1600201"/>
            <a:ext cx="8229600" cy="1143000"/>
          </a:xfrm>
        </p:spPr>
        <p:txBody>
          <a:bodyPr>
            <a:normAutofit fontScale="85000" lnSpcReduction="20000"/>
          </a:bodyPr>
          <a:lstStyle/>
          <a:p>
            <a:pPr marL="0" indent="0">
              <a:buNone/>
            </a:pPr>
            <a:r>
              <a:rPr lang="en-US" dirty="0"/>
              <a:t>Puzzle: Generalize the signal pattern so that it works both ways. Thread A </a:t>
            </a:r>
            <a:r>
              <a:rPr lang="en-US" dirty="0" smtClean="0"/>
              <a:t>has to </a:t>
            </a:r>
            <a:r>
              <a:rPr lang="en-US" dirty="0"/>
              <a:t>wait for Thread B and vice versa. In other words, given this code</a:t>
            </a:r>
          </a:p>
        </p:txBody>
      </p:sp>
      <p:sp>
        <p:nvSpPr>
          <p:cNvPr id="4" name="TextBox 3"/>
          <p:cNvSpPr txBox="1"/>
          <p:nvPr/>
        </p:nvSpPr>
        <p:spPr>
          <a:xfrm>
            <a:off x="1600200" y="2743200"/>
            <a:ext cx="2286000" cy="923330"/>
          </a:xfrm>
          <a:prstGeom prst="rect">
            <a:avLst/>
          </a:prstGeom>
          <a:noFill/>
        </p:spPr>
        <p:txBody>
          <a:bodyPr wrap="square" rtlCol="0">
            <a:spAutoFit/>
          </a:bodyPr>
          <a:lstStyle/>
          <a:p>
            <a:r>
              <a:rPr lang="en-US" dirty="0" smtClean="0"/>
              <a:t>Thread A</a:t>
            </a:r>
          </a:p>
          <a:p>
            <a:r>
              <a:rPr lang="en-US" dirty="0"/>
              <a:t>1 statement </a:t>
            </a:r>
            <a:r>
              <a:rPr lang="en-US" dirty="0" smtClean="0"/>
              <a:t>  a1</a:t>
            </a:r>
            <a:endParaRPr lang="en-US" dirty="0"/>
          </a:p>
          <a:p>
            <a:r>
              <a:rPr lang="en-US" dirty="0"/>
              <a:t>2 </a:t>
            </a:r>
            <a:r>
              <a:rPr lang="en-US" dirty="0" err="1"/>
              <a:t>sem.signal</a:t>
            </a:r>
            <a:r>
              <a:rPr lang="en-US" dirty="0"/>
              <a:t>()</a:t>
            </a:r>
          </a:p>
        </p:txBody>
      </p:sp>
      <p:sp>
        <p:nvSpPr>
          <p:cNvPr id="5" name="TextBox 4"/>
          <p:cNvSpPr txBox="1"/>
          <p:nvPr/>
        </p:nvSpPr>
        <p:spPr>
          <a:xfrm>
            <a:off x="4765964" y="2761980"/>
            <a:ext cx="2209800" cy="923330"/>
          </a:xfrm>
          <a:prstGeom prst="rect">
            <a:avLst/>
          </a:prstGeom>
          <a:noFill/>
        </p:spPr>
        <p:txBody>
          <a:bodyPr wrap="square" rtlCol="0">
            <a:spAutoFit/>
          </a:bodyPr>
          <a:lstStyle/>
          <a:p>
            <a:r>
              <a:rPr lang="en-US" dirty="0" smtClean="0"/>
              <a:t>Thread B</a:t>
            </a:r>
          </a:p>
          <a:p>
            <a:r>
              <a:rPr lang="en-US" dirty="0"/>
              <a:t>1 </a:t>
            </a:r>
            <a:r>
              <a:rPr lang="en-US" dirty="0" err="1"/>
              <a:t>sem.wait</a:t>
            </a:r>
            <a:r>
              <a:rPr lang="en-US" dirty="0"/>
              <a:t>()</a:t>
            </a:r>
          </a:p>
          <a:p>
            <a:r>
              <a:rPr lang="en-US" dirty="0"/>
              <a:t>2 statement </a:t>
            </a:r>
            <a:r>
              <a:rPr lang="en-US" dirty="0" smtClean="0"/>
              <a:t>  b1</a:t>
            </a:r>
          </a:p>
        </p:txBody>
      </p:sp>
      <p:sp>
        <p:nvSpPr>
          <p:cNvPr id="6" name="TextBox 5"/>
          <p:cNvSpPr txBox="1"/>
          <p:nvPr/>
        </p:nvSpPr>
        <p:spPr>
          <a:xfrm>
            <a:off x="457200" y="3962400"/>
            <a:ext cx="8147680" cy="1338828"/>
          </a:xfrm>
          <a:prstGeom prst="rect">
            <a:avLst/>
          </a:prstGeom>
          <a:noFill/>
        </p:spPr>
        <p:txBody>
          <a:bodyPr wrap="none" rtlCol="0">
            <a:spAutoFit/>
          </a:bodyPr>
          <a:lstStyle/>
          <a:p>
            <a:r>
              <a:rPr lang="en-US" sz="2700" dirty="0"/>
              <a:t>we want to guarantee that a1 happens before b2 and b1 </a:t>
            </a:r>
            <a:endParaRPr lang="en-US" sz="2700" dirty="0" smtClean="0"/>
          </a:p>
          <a:p>
            <a:r>
              <a:rPr lang="en-US" sz="2700" dirty="0" smtClean="0"/>
              <a:t>happens </a:t>
            </a:r>
            <a:r>
              <a:rPr lang="en-US" sz="2700" dirty="0"/>
              <a:t>before a2. </a:t>
            </a:r>
            <a:r>
              <a:rPr lang="en-US" sz="2700" dirty="0" smtClean="0"/>
              <a:t>In writing </a:t>
            </a:r>
            <a:r>
              <a:rPr lang="en-US" sz="2700" dirty="0"/>
              <a:t>your solution, be sure to </a:t>
            </a:r>
            <a:endParaRPr lang="en-US" sz="2700" dirty="0" smtClean="0"/>
          </a:p>
          <a:p>
            <a:r>
              <a:rPr lang="en-US" sz="2700" dirty="0" smtClean="0"/>
              <a:t>specify </a:t>
            </a:r>
            <a:r>
              <a:rPr lang="en-US" sz="2700" dirty="0"/>
              <a:t>the names and initial values of </a:t>
            </a:r>
            <a:r>
              <a:rPr lang="en-US" sz="2700" dirty="0" smtClean="0"/>
              <a:t>your semaphores.</a:t>
            </a:r>
            <a:endParaRPr lang="en-US" sz="2700" dirty="0"/>
          </a:p>
        </p:txBody>
      </p:sp>
    </p:spTree>
    <p:extLst>
      <p:ext uri="{BB962C8B-B14F-4D97-AF65-F5344CB8AC3E}">
        <p14:creationId xmlns:p14="http://schemas.microsoft.com/office/powerpoint/2010/main" val="12290970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Rendezvous Solution</a:t>
            </a:r>
            <a:endParaRPr lang="en-US" dirty="0"/>
          </a:p>
        </p:txBody>
      </p:sp>
      <p:sp>
        <p:nvSpPr>
          <p:cNvPr id="3" name="Content Placeholder 2"/>
          <p:cNvSpPr>
            <a:spLocks noGrp="1"/>
          </p:cNvSpPr>
          <p:nvPr>
            <p:ph idx="1"/>
          </p:nvPr>
        </p:nvSpPr>
        <p:spPr>
          <a:xfrm>
            <a:off x="457200" y="1600201"/>
            <a:ext cx="8229600" cy="2590800"/>
          </a:xfrm>
        </p:spPr>
        <p:txBody>
          <a:bodyPr>
            <a:normAutofit lnSpcReduction="10000"/>
          </a:bodyPr>
          <a:lstStyle/>
          <a:p>
            <a:pPr marL="0" indent="0">
              <a:buNone/>
            </a:pPr>
            <a:r>
              <a:rPr lang="en-US" dirty="0"/>
              <a:t>Create two semaphores, named </a:t>
            </a:r>
            <a:r>
              <a:rPr lang="en-US" dirty="0" err="1"/>
              <a:t>aArrived</a:t>
            </a:r>
            <a:r>
              <a:rPr lang="en-US" dirty="0"/>
              <a:t> and </a:t>
            </a:r>
            <a:r>
              <a:rPr lang="en-US" dirty="0" err="1"/>
              <a:t>bArrived</a:t>
            </a:r>
            <a:r>
              <a:rPr lang="en-US" dirty="0"/>
              <a:t>, </a:t>
            </a:r>
            <a:r>
              <a:rPr lang="en-US" dirty="0" smtClean="0"/>
              <a:t>and initialize </a:t>
            </a:r>
            <a:r>
              <a:rPr lang="en-US" dirty="0"/>
              <a:t>them both to zero.</a:t>
            </a:r>
          </a:p>
          <a:p>
            <a:pPr marL="0" indent="0">
              <a:buNone/>
            </a:pPr>
            <a:r>
              <a:rPr lang="en-US" dirty="0"/>
              <a:t>As the names suggest, </a:t>
            </a:r>
            <a:r>
              <a:rPr lang="en-US" dirty="0" err="1"/>
              <a:t>aArrived</a:t>
            </a:r>
            <a:r>
              <a:rPr lang="en-US" dirty="0"/>
              <a:t> indicates whether Thread A has arrived </a:t>
            </a:r>
            <a:r>
              <a:rPr lang="en-US" dirty="0" smtClean="0"/>
              <a:t>at the </a:t>
            </a:r>
            <a:r>
              <a:rPr lang="en-US" dirty="0"/>
              <a:t>rendezvous, and </a:t>
            </a:r>
            <a:r>
              <a:rPr lang="en-US" dirty="0" err="1"/>
              <a:t>bArrived</a:t>
            </a:r>
            <a:r>
              <a:rPr lang="en-US" dirty="0"/>
              <a:t> likewise.</a:t>
            </a:r>
          </a:p>
        </p:txBody>
      </p:sp>
      <p:sp>
        <p:nvSpPr>
          <p:cNvPr id="4" name="TextBox 3"/>
          <p:cNvSpPr txBox="1"/>
          <p:nvPr/>
        </p:nvSpPr>
        <p:spPr>
          <a:xfrm>
            <a:off x="1371600" y="4038600"/>
            <a:ext cx="2286000" cy="1477328"/>
          </a:xfrm>
          <a:prstGeom prst="rect">
            <a:avLst/>
          </a:prstGeom>
          <a:noFill/>
        </p:spPr>
        <p:txBody>
          <a:bodyPr wrap="square" rtlCol="0">
            <a:spAutoFit/>
          </a:bodyPr>
          <a:lstStyle/>
          <a:p>
            <a:r>
              <a:rPr lang="en-US" dirty="0" smtClean="0"/>
              <a:t>Thread A</a:t>
            </a:r>
          </a:p>
          <a:p>
            <a:r>
              <a:rPr lang="en-US" dirty="0"/>
              <a:t>1 statement a1</a:t>
            </a:r>
          </a:p>
          <a:p>
            <a:r>
              <a:rPr lang="en-US" dirty="0"/>
              <a:t>2 </a:t>
            </a:r>
            <a:r>
              <a:rPr lang="en-US" dirty="0" err="1"/>
              <a:t>aArrived.signal</a:t>
            </a:r>
            <a:r>
              <a:rPr lang="en-US" dirty="0"/>
              <a:t>()</a:t>
            </a:r>
          </a:p>
          <a:p>
            <a:r>
              <a:rPr lang="en-US" dirty="0"/>
              <a:t>3 </a:t>
            </a:r>
            <a:r>
              <a:rPr lang="en-US" dirty="0" err="1"/>
              <a:t>bArrived.wait</a:t>
            </a:r>
            <a:r>
              <a:rPr lang="en-US" dirty="0"/>
              <a:t>()</a:t>
            </a:r>
          </a:p>
          <a:p>
            <a:r>
              <a:rPr lang="en-US" dirty="0"/>
              <a:t>4 statement a2</a:t>
            </a:r>
          </a:p>
        </p:txBody>
      </p:sp>
      <p:sp>
        <p:nvSpPr>
          <p:cNvPr id="5" name="TextBox 4"/>
          <p:cNvSpPr txBox="1"/>
          <p:nvPr/>
        </p:nvSpPr>
        <p:spPr>
          <a:xfrm>
            <a:off x="4731328" y="4038600"/>
            <a:ext cx="2209800" cy="1477328"/>
          </a:xfrm>
          <a:prstGeom prst="rect">
            <a:avLst/>
          </a:prstGeom>
          <a:noFill/>
        </p:spPr>
        <p:txBody>
          <a:bodyPr wrap="square" rtlCol="0">
            <a:spAutoFit/>
          </a:bodyPr>
          <a:lstStyle/>
          <a:p>
            <a:r>
              <a:rPr lang="en-US" dirty="0" smtClean="0"/>
              <a:t>Thread B</a:t>
            </a:r>
          </a:p>
          <a:p>
            <a:r>
              <a:rPr lang="en-US" dirty="0"/>
              <a:t>1 statement b1</a:t>
            </a:r>
          </a:p>
          <a:p>
            <a:r>
              <a:rPr lang="en-US" dirty="0"/>
              <a:t>2 </a:t>
            </a:r>
            <a:r>
              <a:rPr lang="en-US" dirty="0" err="1"/>
              <a:t>bArrived.signal</a:t>
            </a:r>
            <a:r>
              <a:rPr lang="en-US" dirty="0"/>
              <a:t>()</a:t>
            </a:r>
          </a:p>
          <a:p>
            <a:r>
              <a:rPr lang="en-US" dirty="0"/>
              <a:t>3 </a:t>
            </a:r>
            <a:r>
              <a:rPr lang="en-US" dirty="0" err="1"/>
              <a:t>aArrived.wait</a:t>
            </a:r>
            <a:r>
              <a:rPr lang="en-US" dirty="0"/>
              <a:t>()</a:t>
            </a:r>
          </a:p>
          <a:p>
            <a:r>
              <a:rPr lang="en-US" dirty="0"/>
              <a:t>4 statement b2</a:t>
            </a:r>
            <a:endParaRPr lang="en-US" dirty="0" smtClean="0"/>
          </a:p>
        </p:txBody>
      </p:sp>
    </p:spTree>
    <p:extLst>
      <p:ext uri="{BB962C8B-B14F-4D97-AF65-F5344CB8AC3E}">
        <p14:creationId xmlns:p14="http://schemas.microsoft.com/office/powerpoint/2010/main" val="8832393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232</TotalTime>
  <Words>2051</Words>
  <Application>Microsoft Office PowerPoint</Application>
  <PresentationFormat>On-screen Show (4:3)</PresentationFormat>
  <Paragraphs>188</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Semaphores</vt:lpstr>
      <vt:lpstr>Definition of Semaphores</vt:lpstr>
      <vt:lpstr>Thread blocks</vt:lpstr>
      <vt:lpstr>Consequences of the definition</vt:lpstr>
      <vt:lpstr>What the value of the semaphore means:</vt:lpstr>
      <vt:lpstr>Semaphores in Posix threads</vt:lpstr>
      <vt:lpstr>Chapter 3 Basic synchronization patterns</vt:lpstr>
      <vt:lpstr>Rendezvous</vt:lpstr>
      <vt:lpstr>Rendezvous Solution</vt:lpstr>
      <vt:lpstr>Deadlock #1</vt:lpstr>
      <vt:lpstr>Mutual Exclusion (Mutexes)</vt:lpstr>
      <vt:lpstr>Mutexes Cont.</vt:lpstr>
      <vt:lpstr>Mutual exclusion solution</vt:lpstr>
      <vt:lpstr>P-thread implementation of mutual exclusion objects (mutexes)</vt:lpstr>
      <vt:lpstr>Few Definitions</vt:lpstr>
      <vt:lpstr>Multiplex</vt:lpstr>
      <vt:lpstr>Multiplex solution</vt:lpstr>
      <vt:lpstr>Barrier</vt:lpstr>
      <vt:lpstr>Incorrect solution to barrier</vt:lpstr>
      <vt:lpstr>Barrier Deadlock</vt:lpstr>
      <vt:lpstr>Barrier solution</vt:lpstr>
      <vt:lpstr>Discussion What’s wrong with this solution???</vt:lpstr>
      <vt:lpstr>Answer: Deadlock</vt:lpstr>
      <vt:lpstr>Posix Barrier</vt:lpstr>
      <vt:lpstr>Queue</vt:lpstr>
      <vt:lpstr>Ballroom Dancers</vt:lpstr>
      <vt:lpstr>Solution</vt:lpstr>
      <vt:lpstr>Exclusive queue solution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Semaphores</dc:title>
  <dc:creator>carr</dc:creator>
  <cp:lastModifiedBy>carr</cp:lastModifiedBy>
  <cp:revision>21</cp:revision>
  <dcterms:created xsi:type="dcterms:W3CDTF">2015-09-21T14:36:10Z</dcterms:created>
  <dcterms:modified xsi:type="dcterms:W3CDTF">2015-10-02T14:53:21Z</dcterms:modified>
</cp:coreProperties>
</file>