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81" r:id="rId2"/>
    <p:sldId id="675" r:id="rId3"/>
    <p:sldId id="669" r:id="rId4"/>
    <p:sldId id="679" r:id="rId5"/>
    <p:sldId id="415" r:id="rId6"/>
    <p:sldId id="419" r:id="rId7"/>
    <p:sldId id="393" r:id="rId8"/>
    <p:sldId id="414" r:id="rId9"/>
    <p:sldId id="300" r:id="rId10"/>
    <p:sldId id="678" r:id="rId11"/>
    <p:sldId id="413" r:id="rId12"/>
    <p:sldId id="668" r:id="rId13"/>
    <p:sldId id="680" r:id="rId14"/>
    <p:sldId id="412" r:id="rId15"/>
    <p:sldId id="672" r:id="rId16"/>
    <p:sldId id="676" r:id="rId17"/>
    <p:sldId id="257" r:id="rId18"/>
    <p:sldId id="673" r:id="rId19"/>
    <p:sldId id="677" r:id="rId20"/>
    <p:sldId id="674" r:id="rId21"/>
    <p:sldId id="259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RM" id="{BF3A96C7-75EC-4E4C-B2DC-4870AE1B3A42}">
          <p14:sldIdLst/>
        </p14:section>
        <p14:section name="ADMIN" id="{B82AADD3-D3D5-4B2B-89D4-74C564F408B7}">
          <p14:sldIdLst>
            <p14:sldId id="681"/>
            <p14:sldId id="675"/>
            <p14:sldId id="669"/>
            <p14:sldId id="679"/>
            <p14:sldId id="415"/>
          </p14:sldIdLst>
        </p14:section>
        <p14:section name="ESTRATEGIAS DE RETENCIÓN" id="{0C596EA6-F919-4269-B53E-336F9EFFDA44}">
          <p14:sldIdLst>
            <p14:sldId id="419"/>
            <p14:sldId id="393"/>
            <p14:sldId id="414"/>
            <p14:sldId id="300"/>
          </p14:sldIdLst>
        </p14:section>
        <p14:section name="MODULO TUTORIAS SEGUIMIENTO" id="{664AA634-EEE1-46F1-8B11-D1CEA5C672D9}">
          <p14:sldIdLst>
            <p14:sldId id="678"/>
            <p14:sldId id="413"/>
          </p14:sldIdLst>
        </p14:section>
        <p14:section name="Finalizados" id="{24E48F30-2229-46D2-9C63-72ED12E4CCC0}">
          <p14:sldIdLst>
            <p14:sldId id="668"/>
            <p14:sldId id="680"/>
            <p14:sldId id="412"/>
            <p14:sldId id="672"/>
            <p14:sldId id="676"/>
            <p14:sldId id="257"/>
            <p14:sldId id="673"/>
            <p14:sldId id="677"/>
            <p14:sldId id="674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7FE05-45F5-45A9-98B6-8C67BFB42011}" type="datetimeFigureOut">
              <a:rPr lang="es-CO" smtClean="0"/>
              <a:t>9/12/2024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658DF-D080-4FEF-9B78-48FDC10E6F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6165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6BC79-22EC-43EB-86CD-75365C6B4068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8654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6BC79-22EC-43EB-86CD-75365C6B4068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8429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5324F-EB92-4DC8-B7EB-EB27DA19A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9BE2B2-AFE6-4DA7-853D-36245B7D6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7A6250-557C-4EF8-8E35-5C69151A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886B-15CF-444F-BBEA-44C6639175C2}" type="datetimeFigureOut">
              <a:rPr lang="es-CO" smtClean="0"/>
              <a:t>9/12/2024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DB5E6-DCCF-4084-88AB-C85889DE1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6ED5CF-A19A-4E6E-8460-E3BE4BCB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5A68-965F-4DFE-A256-829C40824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5102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D0212-28A7-4370-BEE7-C148220C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C25C15-954A-4604-A28B-B443C1C6E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773E7-F750-449D-9C0F-1F18563F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886B-15CF-444F-BBEA-44C6639175C2}" type="datetimeFigureOut">
              <a:rPr lang="es-CO" smtClean="0"/>
              <a:t>9/12/2024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05CF10-6D11-467D-8D0A-B6BC728D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A05C04-214A-4B6F-9DCA-95AC7031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5A68-965F-4DFE-A256-829C40824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471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86A2CE-6E09-4113-9988-29632D97F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083ED8-933C-4C4A-BD08-912401D55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962E93-2A0C-4F4E-8FD6-D999B9FA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886B-15CF-444F-BBEA-44C6639175C2}" type="datetimeFigureOut">
              <a:rPr lang="es-CO" smtClean="0"/>
              <a:t>9/12/2024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9297A0-C779-4AD6-AEE2-C3E411A2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1163A3-E110-4728-A771-4E35B894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5A68-965F-4DFE-A256-829C40824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4552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BF97A-6C3E-424D-B22C-E2A0EDE5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BAEB3-C2DF-4A59-9A4E-4C1FE776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107FF-1A3B-463B-B4D5-4CA598006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886B-15CF-444F-BBEA-44C6639175C2}" type="datetimeFigureOut">
              <a:rPr lang="es-CO" smtClean="0"/>
              <a:t>9/12/2024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8F10BA-96DA-49C4-9E6E-672C5583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752F44-1847-44F1-B3CD-995B7116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5A68-965F-4DFE-A256-829C40824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710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BE29E-3945-49F7-8F77-F72B2F70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F76069-7454-4395-9B57-513F85F26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B63BC-41FD-4D04-8B9D-D1DF7D96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886B-15CF-444F-BBEA-44C6639175C2}" type="datetimeFigureOut">
              <a:rPr lang="es-CO" smtClean="0"/>
              <a:t>9/12/2024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1D0F5-D556-47E2-8706-E637290D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45C2DA-AC99-40C7-A405-98D31637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5A68-965F-4DFE-A256-829C40824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7079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D0D4A-6121-4C1E-8B07-F97AEDD4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7C8FB-5694-492F-AF05-11CF7DEEE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6363E3-9FF7-4D92-97D3-5133416B2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EFF647-B16D-4D71-A2CF-A4D5F043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886B-15CF-444F-BBEA-44C6639175C2}" type="datetimeFigureOut">
              <a:rPr lang="es-CO" smtClean="0"/>
              <a:t>9/12/2024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DC4FB4-F6B2-4221-AFBB-BE90EB1C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811E13-003C-441D-93C0-DBB1B098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5A68-965F-4DFE-A256-829C40824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32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71819-47E4-4ECC-9A41-0A233242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91AF6D-44B4-4D9F-B417-CE707EE4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2182F6-7C61-4975-B00C-EC05BC2D5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3549855-1B4C-401D-89D1-875009EEA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8B9DCE-4D18-45DB-B167-2250229BBC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8D03DC-900D-47E2-A4EC-C8CB4446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886B-15CF-444F-BBEA-44C6639175C2}" type="datetimeFigureOut">
              <a:rPr lang="es-CO" smtClean="0"/>
              <a:t>9/12/2024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C34DF8-FE95-4837-91D5-218F73EC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44721B-EA0D-4DBE-99B6-D13D1349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5A68-965F-4DFE-A256-829C40824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46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A1BA8-7A6A-443E-8D72-306A764A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8B526F-CCCE-46AF-A304-EF5C9ED42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886B-15CF-444F-BBEA-44C6639175C2}" type="datetimeFigureOut">
              <a:rPr lang="es-CO" smtClean="0"/>
              <a:t>9/12/2024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9DD62C-44A2-43E8-9279-90F1A64D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8A86D8-BC7E-4247-9240-5BEA2409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5A68-965F-4DFE-A256-829C40824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535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92C823-7816-4D2E-AE97-E8797953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886B-15CF-444F-BBEA-44C6639175C2}" type="datetimeFigureOut">
              <a:rPr lang="es-CO" smtClean="0"/>
              <a:t>9/12/2024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0F6287-D422-47E9-8EBC-508C3E77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AC1731-D7E9-4119-99E2-F8E0B2A1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5A68-965F-4DFE-A256-829C40824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613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581C0-AE99-4203-9D35-5D7B3B46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1F5A45-B18B-47AA-867B-5523BDAE1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8FA68B-1E31-42E3-A63F-52024DC7B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4530E4-D130-45B8-9A2F-578AEC7D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886B-15CF-444F-BBEA-44C6639175C2}" type="datetimeFigureOut">
              <a:rPr lang="es-CO" smtClean="0"/>
              <a:t>9/12/2024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3E2382-23BB-4C94-B428-0F1AB8C8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B5A9A8-D0F9-44BD-A752-F906F446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5A68-965F-4DFE-A256-829C40824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75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88D89-38DF-4022-BE42-224B42222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3D474B-88D8-4623-9DF3-810F94257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C26902-7C09-4C77-A5EC-50B0A39C9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A0AF5E-EEC5-4B25-8B24-DA4002FB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C886B-15CF-444F-BBEA-44C6639175C2}" type="datetimeFigureOut">
              <a:rPr lang="es-CO" smtClean="0"/>
              <a:t>9/12/2024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3951A8-DE0B-4AE0-A470-B65D6D6B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3BE733-80F0-4BD7-97BB-69E4F794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D5A68-965F-4DFE-A256-829C40824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66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32C12E0-DE6A-4673-B6D2-3E4CEB32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0FA470-9FA9-4A55-8DB4-AE8B09EF9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761C78-4E72-4707-B907-BE1F6B339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C886B-15CF-444F-BBEA-44C6639175C2}" type="datetimeFigureOut">
              <a:rPr lang="es-CO" smtClean="0"/>
              <a:t>9/12/2024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71E354-1645-49C1-A928-1433ADEB6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10E544-AEA0-4FAC-8444-AB7028B3E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D5A68-965F-4DFE-A256-829C408249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9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Gwtce4qGNw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0Gwtce4qGN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3FA2C-204D-BF37-9201-55FC69AD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Marcador de contenido 4" descr="Escala de tiempo&#10;&#10;Descripción generada automáticamente">
            <a:extLst>
              <a:ext uri="{FF2B5EF4-FFF2-40B4-BE49-F238E27FC236}">
                <a16:creationId xmlns:a16="http://schemas.microsoft.com/office/drawing/2014/main" id="{3D81B2AE-0C92-E9EC-37F6-B60EF8BBD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65" y="1690688"/>
            <a:ext cx="6501788" cy="4351338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4C495B-0CE0-C2BD-DD11-5D7D48D5B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815" y="1811547"/>
            <a:ext cx="4671035" cy="22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40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2E743-1D78-47F7-AE0B-409273EB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7" y="103964"/>
            <a:ext cx="12830479" cy="1325563"/>
          </a:xfrm>
        </p:spPr>
        <p:txBody>
          <a:bodyPr>
            <a:normAutofit/>
          </a:bodyPr>
          <a:lstStyle/>
          <a:p>
            <a:r>
              <a:rPr lang="es-CO" sz="4000" b="1" dirty="0"/>
              <a:t>3. LIDERES DE T. PODER EDITAR CALIFICACIONES Y OBSERVACIONES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330E958-6756-424C-B917-10E7D997923A}"/>
              </a:ext>
            </a:extLst>
          </p:cNvPr>
          <p:cNvSpPr/>
          <p:nvPr/>
        </p:nvSpPr>
        <p:spPr>
          <a:xfrm>
            <a:off x="7063409" y="1690688"/>
            <a:ext cx="48237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ighlight>
                  <a:srgbClr val="FFFF00"/>
                </a:highlight>
              </a:rPr>
              <a:t>Poder editar calificaciones y observaciones por parte de los </a:t>
            </a:r>
            <a:r>
              <a:rPr lang="es-CO" dirty="0" err="1">
                <a:highlight>
                  <a:srgbClr val="FFFF00"/>
                </a:highlight>
              </a:rPr>
              <a:t>lidres</a:t>
            </a:r>
            <a:r>
              <a:rPr lang="es-CO" dirty="0">
                <a:highlight>
                  <a:srgbClr val="FFFF00"/>
                </a:highlight>
              </a:rPr>
              <a:t>  después de las clases (no solo en los 10 min).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3A48E2-513C-4A9A-8E7C-E11B08C4F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59" y="4115020"/>
            <a:ext cx="5086582" cy="274298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6FF4B32-E224-4235-8000-F610D8268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431" y="1333300"/>
            <a:ext cx="2781530" cy="27815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9EA782-7073-40DA-B4D7-A97526147F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51" t="10702" r="21879"/>
          <a:stretch/>
        </p:blipFill>
        <p:spPr>
          <a:xfrm>
            <a:off x="7007961" y="3957188"/>
            <a:ext cx="3571025" cy="24551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1300530-1BBC-5BFA-7CDB-4818B08A5F75}"/>
              </a:ext>
            </a:extLst>
          </p:cNvPr>
          <p:cNvSpPr txBox="1"/>
          <p:nvPr/>
        </p:nvSpPr>
        <p:spPr>
          <a:xfrm>
            <a:off x="374177" y="637999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29/11</a:t>
            </a:r>
          </a:p>
        </p:txBody>
      </p:sp>
    </p:spTree>
    <p:extLst>
      <p:ext uri="{BB962C8B-B14F-4D97-AF65-F5344CB8AC3E}">
        <p14:creationId xmlns:p14="http://schemas.microsoft.com/office/powerpoint/2010/main" val="377939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6527D-C3E3-B418-AC91-57B0BD82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69" y="161451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b="1" dirty="0"/>
              <a:t>4. LISTA DE NIÑOS PARA LIDERES DE TROPA EN PROGRAMACIÓN DIARIA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86A296-499E-4924-855A-8A7A79FBC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78" y="2039178"/>
            <a:ext cx="9544050" cy="3124200"/>
          </a:xfrm>
          <a:prstGeom prst="rect">
            <a:avLst/>
          </a:prstGeom>
        </p:spPr>
      </p:pic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9FF51EA-A9D4-4C35-ABF7-1784D7142B6F}"/>
              </a:ext>
            </a:extLst>
          </p:cNvPr>
          <p:cNvSpPr/>
          <p:nvPr/>
        </p:nvSpPr>
        <p:spPr>
          <a:xfrm>
            <a:off x="8521726" y="2405565"/>
            <a:ext cx="2078643" cy="51369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FF0000"/>
                </a:solidFill>
              </a:rPr>
              <a:t>Explorers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0288B22-D007-4FF3-8E04-88E9F156D9EA}"/>
              </a:ext>
            </a:extLst>
          </p:cNvPr>
          <p:cNvSpPr/>
          <p:nvPr/>
        </p:nvSpPr>
        <p:spPr>
          <a:xfrm>
            <a:off x="9117495" y="3034318"/>
            <a:ext cx="1120033" cy="251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Explorers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45DE4B-C928-4B0A-A4D1-707F2EC77F78}"/>
              </a:ext>
            </a:extLst>
          </p:cNvPr>
          <p:cNvSpPr txBox="1"/>
          <p:nvPr/>
        </p:nvSpPr>
        <p:spPr>
          <a:xfrm>
            <a:off x="10482471" y="2823986"/>
            <a:ext cx="1974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highlight>
                  <a:srgbClr val="FFFF00"/>
                </a:highlight>
              </a:rPr>
              <a:t>Agregar lista de Explorers por sesión</a:t>
            </a:r>
            <a:endParaRPr lang="es-CO" dirty="0">
              <a:highlight>
                <a:srgbClr val="FFFF00"/>
              </a:highlight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DE0A84-0EC2-1840-0A47-0C5F44C897C6}"/>
              </a:ext>
            </a:extLst>
          </p:cNvPr>
          <p:cNvSpPr txBox="1"/>
          <p:nvPr/>
        </p:nvSpPr>
        <p:spPr>
          <a:xfrm>
            <a:off x="374177" y="637999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29/11</a:t>
            </a:r>
          </a:p>
        </p:txBody>
      </p:sp>
    </p:spTree>
    <p:extLst>
      <p:ext uri="{BB962C8B-B14F-4D97-AF65-F5344CB8AC3E}">
        <p14:creationId xmlns:p14="http://schemas.microsoft.com/office/powerpoint/2010/main" val="246177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6BF458-D688-4A6B-B173-DED72672B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61" y="180936"/>
            <a:ext cx="11491414" cy="728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4000" dirty="0"/>
              <a:t>2. REPORTES LIDERES DE TROPA DISCOVERY/ CAMPS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D1997E6-9B0A-47C5-BD79-71ABC4249368}"/>
              </a:ext>
            </a:extLst>
          </p:cNvPr>
          <p:cNvSpPr txBox="1"/>
          <p:nvPr/>
        </p:nvSpPr>
        <p:spPr>
          <a:xfrm>
            <a:off x="10072696" y="2983862"/>
            <a:ext cx="21360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ighlight>
                  <a:srgbClr val="FFFF00"/>
                </a:highlight>
              </a:rPr>
              <a:t>% Activos Fórmula:</a:t>
            </a:r>
          </a:p>
          <a:p>
            <a:endParaRPr lang="es-CO" dirty="0">
              <a:highlight>
                <a:srgbClr val="FFFF00"/>
              </a:highlight>
            </a:endParaRPr>
          </a:p>
          <a:p>
            <a:r>
              <a:rPr lang="es-CO" dirty="0">
                <a:highlight>
                  <a:srgbClr val="FFFF00"/>
                </a:highlight>
              </a:rPr>
              <a:t>Total</a:t>
            </a:r>
          </a:p>
          <a:p>
            <a:r>
              <a:rPr lang="es-CO" dirty="0">
                <a:highlight>
                  <a:srgbClr val="FFFF00"/>
                </a:highlight>
              </a:rPr>
              <a:t>Activos</a:t>
            </a:r>
          </a:p>
          <a:p>
            <a:r>
              <a:rPr lang="es-CO" dirty="0">
                <a:highlight>
                  <a:srgbClr val="FFFF00"/>
                </a:highlight>
              </a:rPr>
              <a:t>/</a:t>
            </a:r>
          </a:p>
          <a:p>
            <a:r>
              <a:rPr lang="es-CO" dirty="0">
                <a:highlight>
                  <a:srgbClr val="FFFF00"/>
                </a:highlight>
              </a:rPr>
              <a:t>(Activos+ Inactivos + Cancelados + Finalizados)</a:t>
            </a:r>
          </a:p>
          <a:p>
            <a:endParaRPr lang="es-CO" dirty="0">
              <a:highlight>
                <a:srgbClr val="FFFF00"/>
              </a:highlight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5350172-230E-4576-A268-2C0DC0446D0B}"/>
              </a:ext>
            </a:extLst>
          </p:cNvPr>
          <p:cNvSpPr/>
          <p:nvPr/>
        </p:nvSpPr>
        <p:spPr>
          <a:xfrm>
            <a:off x="5137989" y="1345536"/>
            <a:ext cx="2321780" cy="376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Reporte </a:t>
            </a:r>
            <a:r>
              <a:rPr lang="es-CO" dirty="0" err="1"/>
              <a:t>L.T</a:t>
            </a:r>
            <a:r>
              <a:rPr lang="es-CO" dirty="0"/>
              <a:t>. Camps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4A8A43E-2F75-462C-8F9A-E0013EA3E604}"/>
              </a:ext>
            </a:extLst>
          </p:cNvPr>
          <p:cNvSpPr/>
          <p:nvPr/>
        </p:nvSpPr>
        <p:spPr>
          <a:xfrm>
            <a:off x="5137989" y="909806"/>
            <a:ext cx="2321780" cy="387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Reporte </a:t>
            </a:r>
            <a:r>
              <a:rPr lang="es-CO" dirty="0" err="1"/>
              <a:t>L.T</a:t>
            </a:r>
            <a:r>
              <a:rPr lang="es-CO" dirty="0"/>
              <a:t>. Discovery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B805482-DC87-461C-99B9-DB7D4049EDA5}"/>
              </a:ext>
            </a:extLst>
          </p:cNvPr>
          <p:cNvSpPr txBox="1"/>
          <p:nvPr/>
        </p:nvSpPr>
        <p:spPr>
          <a:xfrm>
            <a:off x="9653471" y="876634"/>
            <a:ext cx="1633589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CO" dirty="0"/>
              <a:t>Fecha de Inicio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0C7C0AF-A3E7-42C7-A139-3D7644F4C4E3}"/>
              </a:ext>
            </a:extLst>
          </p:cNvPr>
          <p:cNvSpPr txBox="1"/>
          <p:nvPr/>
        </p:nvSpPr>
        <p:spPr>
          <a:xfrm>
            <a:off x="9018585" y="1241068"/>
            <a:ext cx="319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Agregar Filtro Fecha de Inicio Explorers (Puede ser por Mes)</a:t>
            </a: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26C30093-C244-4809-BACB-A1390A975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384064"/>
              </p:ext>
            </p:extLst>
          </p:nvPr>
        </p:nvGraphicFramePr>
        <p:xfrm>
          <a:off x="245660" y="2818552"/>
          <a:ext cx="9752357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8373">
                  <a:extLst>
                    <a:ext uri="{9D8B030D-6E8A-4147-A177-3AD203B41FA5}">
                      <a16:colId xmlns:a16="http://schemas.microsoft.com/office/drawing/2014/main" val="639461518"/>
                    </a:ext>
                  </a:extLst>
                </a:gridCol>
                <a:gridCol w="1748373">
                  <a:extLst>
                    <a:ext uri="{9D8B030D-6E8A-4147-A177-3AD203B41FA5}">
                      <a16:colId xmlns:a16="http://schemas.microsoft.com/office/drawing/2014/main" val="3964659778"/>
                    </a:ext>
                  </a:extLst>
                </a:gridCol>
                <a:gridCol w="1748373">
                  <a:extLst>
                    <a:ext uri="{9D8B030D-6E8A-4147-A177-3AD203B41FA5}">
                      <a16:colId xmlns:a16="http://schemas.microsoft.com/office/drawing/2014/main" val="1256231761"/>
                    </a:ext>
                  </a:extLst>
                </a:gridCol>
                <a:gridCol w="1748373">
                  <a:extLst>
                    <a:ext uri="{9D8B030D-6E8A-4147-A177-3AD203B41FA5}">
                      <a16:colId xmlns:a16="http://schemas.microsoft.com/office/drawing/2014/main" val="406670347"/>
                    </a:ext>
                  </a:extLst>
                </a:gridCol>
                <a:gridCol w="1748373">
                  <a:extLst>
                    <a:ext uri="{9D8B030D-6E8A-4147-A177-3AD203B41FA5}">
                      <a16:colId xmlns:a16="http://schemas.microsoft.com/office/drawing/2014/main" val="1760238817"/>
                    </a:ext>
                  </a:extLst>
                </a:gridCol>
                <a:gridCol w="1010492">
                  <a:extLst>
                    <a:ext uri="{9D8B030D-6E8A-4147-A177-3AD203B41FA5}">
                      <a16:colId xmlns:a16="http://schemas.microsoft.com/office/drawing/2014/main" val="1991184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Lidere de tropa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Activos</a:t>
                      </a:r>
                    </a:p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Inactivos</a:t>
                      </a:r>
                    </a:p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Cancelados</a:t>
                      </a:r>
                    </a:p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dirty="0"/>
                        <a:t>Finalizados</a:t>
                      </a:r>
                    </a:p>
                    <a:p>
                      <a:pPr algn="ctr"/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% Activos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055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72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32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79839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4167A001-999B-F661-CA08-BD52FF59BD2C}"/>
              </a:ext>
            </a:extLst>
          </p:cNvPr>
          <p:cNvSpPr txBox="1"/>
          <p:nvPr/>
        </p:nvSpPr>
        <p:spPr>
          <a:xfrm>
            <a:off x="374177" y="637999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27/11</a:t>
            </a:r>
          </a:p>
        </p:txBody>
      </p:sp>
    </p:spTree>
    <p:extLst>
      <p:ext uri="{BB962C8B-B14F-4D97-AF65-F5344CB8AC3E}">
        <p14:creationId xmlns:p14="http://schemas.microsoft.com/office/powerpoint/2010/main" val="244645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420FD-21DE-4415-9896-7DF038FB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chemeClr val="accent1"/>
                </a:solidFill>
              </a:rPr>
              <a:t>AJUSTES ADMIN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5393C-EBFA-4410-B4D0-E71EBEE5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1194"/>
          </a:xfrm>
        </p:spPr>
        <p:txBody>
          <a:bodyPr/>
          <a:lstStyle/>
          <a:p>
            <a:pPr marL="0" indent="0" algn="just">
              <a:buNone/>
            </a:pPr>
            <a:r>
              <a:rPr lang="es-CO" sz="1800" dirty="0"/>
              <a:t>1. Incluir pago parcial en pagos</a:t>
            </a:r>
          </a:p>
          <a:p>
            <a:pPr marL="0" indent="0" algn="just">
              <a:buNone/>
            </a:pPr>
            <a:r>
              <a:rPr lang="es-CO" sz="1800" dirty="0"/>
              <a:t>2. Agregar datos en nuevos DNI y correo</a:t>
            </a:r>
          </a:p>
          <a:p>
            <a:pPr marL="0" indent="0" algn="just">
              <a:buNone/>
            </a:pPr>
            <a:r>
              <a:rPr lang="es-CO" sz="1800" dirty="0"/>
              <a:t>3. Agregar DNI datos básicos clientes</a:t>
            </a:r>
          </a:p>
          <a:p>
            <a:pPr marL="0" indent="0" algn="just">
              <a:buNone/>
            </a:pPr>
            <a:r>
              <a:rPr lang="es-CO" sz="1800" dirty="0"/>
              <a:t>4. Análisis de cohortes (Identificar tiempo promedio de vida de los usuarios en la plataforma) de grupos ingresados en un mismo mes. </a:t>
            </a:r>
            <a:r>
              <a:rPr lang="es-CO" sz="1800" dirty="0" err="1"/>
              <a:t>Ej</a:t>
            </a:r>
            <a:r>
              <a:rPr lang="es-CO" sz="1800" dirty="0"/>
              <a:t>: </a:t>
            </a:r>
            <a:r>
              <a:rPr lang="es-CO" sz="1800" u="sng" dirty="0">
                <a:hlinkClick r:id="rId2"/>
              </a:rPr>
              <a:t>https://www.youtube.com/watch?v=0Gwtce4qGNw</a:t>
            </a:r>
            <a:endParaRPr lang="es-CO" sz="1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04DD91A-BB80-1203-2C9E-CD07A25E7CC9}"/>
              </a:ext>
            </a:extLst>
          </p:cNvPr>
          <p:cNvSpPr txBox="1"/>
          <p:nvPr/>
        </p:nvSpPr>
        <p:spPr>
          <a:xfrm>
            <a:off x="374177" y="6379999"/>
            <a:ext cx="240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PREGUNTAR SOBRE DNI</a:t>
            </a:r>
          </a:p>
        </p:txBody>
      </p:sp>
    </p:spTree>
    <p:extLst>
      <p:ext uri="{BB962C8B-B14F-4D97-AF65-F5344CB8AC3E}">
        <p14:creationId xmlns:p14="http://schemas.microsoft.com/office/powerpoint/2010/main" val="2909629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66F04-C7D3-4EFD-A458-6B5C99C4F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02" y="330099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b="1" dirty="0"/>
              <a:t>1. PAGO PARCIAL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C9D5004-CD26-4196-9150-EBFB66336D50}"/>
              </a:ext>
            </a:extLst>
          </p:cNvPr>
          <p:cNvSpPr txBox="1"/>
          <p:nvPr/>
        </p:nvSpPr>
        <p:spPr>
          <a:xfrm>
            <a:off x="9281139" y="1899155"/>
            <a:ext cx="2694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ESTADOS: </a:t>
            </a:r>
          </a:p>
          <a:p>
            <a:endParaRPr lang="es-CO" dirty="0"/>
          </a:p>
          <a:p>
            <a:r>
              <a:rPr lang="es-CO" b="1" dirty="0"/>
              <a:t>Pago Parcial</a:t>
            </a:r>
            <a:r>
              <a:rPr lang="es-CO" dirty="0"/>
              <a:t>: COD</a:t>
            </a:r>
          </a:p>
          <a:p>
            <a:endParaRPr lang="es-CO" dirty="0"/>
          </a:p>
          <a:p>
            <a:r>
              <a:rPr lang="es-CO" b="1" dirty="0"/>
              <a:t>COD</a:t>
            </a:r>
            <a:r>
              <a:rPr lang="es-CO" dirty="0"/>
              <a:t>: Firma </a:t>
            </a:r>
            <a:r>
              <a:rPr lang="es-CO" dirty="0" err="1"/>
              <a:t>ó</a:t>
            </a:r>
            <a:endParaRPr lang="es-CO" dirty="0"/>
          </a:p>
          <a:p>
            <a:r>
              <a:rPr lang="es-CO" dirty="0"/>
              <a:t>Pago Completo </a:t>
            </a:r>
            <a:r>
              <a:rPr lang="es-CO" dirty="0" err="1"/>
              <a:t>ó</a:t>
            </a:r>
            <a:r>
              <a:rPr lang="es-CO" dirty="0"/>
              <a:t> Pago Parcial </a:t>
            </a:r>
            <a:r>
              <a:rPr lang="es-CO" dirty="0" err="1"/>
              <a:t>ó</a:t>
            </a:r>
            <a:r>
              <a:rPr lang="es-CO" dirty="0"/>
              <a:t> Pago Parcial y Firma</a:t>
            </a:r>
          </a:p>
          <a:p>
            <a:endParaRPr lang="es-CO" dirty="0"/>
          </a:p>
          <a:p>
            <a:r>
              <a:rPr lang="es-CO" b="1" dirty="0"/>
              <a:t>Matricula Contrato Completo</a:t>
            </a:r>
            <a:r>
              <a:rPr lang="es-CO" dirty="0"/>
              <a:t>: Firma y Pago Completo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A8F355-43AC-46B4-BDDF-02BCF41BF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02" y="1578845"/>
            <a:ext cx="8207413" cy="4173026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92C64B07-1AA9-4C40-9BB6-6A5D5CF62CCD}"/>
              </a:ext>
            </a:extLst>
          </p:cNvPr>
          <p:cNvSpPr/>
          <p:nvPr/>
        </p:nvSpPr>
        <p:spPr>
          <a:xfrm>
            <a:off x="2572329" y="2011862"/>
            <a:ext cx="2344228" cy="313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Subir Pago Parcial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2A58554-897B-4E29-9D5F-BD9BBDD80D36}"/>
              </a:ext>
            </a:extLst>
          </p:cNvPr>
          <p:cNvSpPr/>
          <p:nvPr/>
        </p:nvSpPr>
        <p:spPr>
          <a:xfrm>
            <a:off x="2572329" y="1644052"/>
            <a:ext cx="2344228" cy="313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Subir Pago Completo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461AD9-ABCB-1926-C8CD-284421B1BBA9}"/>
              </a:ext>
            </a:extLst>
          </p:cNvPr>
          <p:cNvSpPr txBox="1"/>
          <p:nvPr/>
        </p:nvSpPr>
        <p:spPr>
          <a:xfrm>
            <a:off x="7564112" y="505115"/>
            <a:ext cx="4411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ighlight>
                  <a:srgbClr val="FFFF00"/>
                </a:highlight>
              </a:rPr>
              <a:t>Los pagos parciales o abonos se están yendo a matricula completa generando confusión</a:t>
            </a:r>
          </a:p>
        </p:txBody>
      </p:sp>
    </p:spTree>
    <p:extLst>
      <p:ext uri="{BB962C8B-B14F-4D97-AF65-F5344CB8AC3E}">
        <p14:creationId xmlns:p14="http://schemas.microsoft.com/office/powerpoint/2010/main" val="2950348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E8DC8-CA27-42F1-89C7-8E5C56BD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177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b="1" dirty="0"/>
              <a:t>1. AGREGAR FILTRO CLIENTES PAIS COLOMBIA-MÉXICO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7FB615-4E8B-4C22-8BDD-8E093CFF3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424" y="2213993"/>
            <a:ext cx="7880074" cy="387973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5EA1047-F14A-4C9B-B1D0-D9A34476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799" y="1185863"/>
            <a:ext cx="2276475" cy="5048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828B94D-0E41-06C9-EEA9-40968DC52286}"/>
              </a:ext>
            </a:extLst>
          </p:cNvPr>
          <p:cNvSpPr txBox="1"/>
          <p:nvPr/>
        </p:nvSpPr>
        <p:spPr>
          <a:xfrm>
            <a:off x="374177" y="637999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13/11</a:t>
            </a:r>
          </a:p>
        </p:txBody>
      </p:sp>
    </p:spTree>
    <p:extLst>
      <p:ext uri="{BB962C8B-B14F-4D97-AF65-F5344CB8AC3E}">
        <p14:creationId xmlns:p14="http://schemas.microsoft.com/office/powerpoint/2010/main" val="4100774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9BB42-3204-4F97-B35E-139EF14E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64" y="104576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b="1" dirty="0"/>
              <a:t>5.REOGANIZAR MODULO SALAS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A44DAA-2687-4A69-9642-DB648001E36C}"/>
              </a:ext>
            </a:extLst>
          </p:cNvPr>
          <p:cNvSpPr/>
          <p:nvPr/>
        </p:nvSpPr>
        <p:spPr>
          <a:xfrm>
            <a:off x="838200" y="3157330"/>
            <a:ext cx="1643269" cy="543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SALAS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088842-F03F-48F6-A6AC-C8BBFE2EA07D}"/>
              </a:ext>
            </a:extLst>
          </p:cNvPr>
          <p:cNvSpPr txBox="1"/>
          <p:nvPr/>
        </p:nvSpPr>
        <p:spPr>
          <a:xfrm>
            <a:off x="6313573" y="1708939"/>
            <a:ext cx="56945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ighlight>
                  <a:srgbClr val="FFFF00"/>
                </a:highlight>
              </a:rPr>
              <a:t>Reorganizar módulos y poner en uno mismo los existentes:</a:t>
            </a:r>
          </a:p>
          <a:p>
            <a:r>
              <a:rPr lang="es-CO" dirty="0">
                <a:highlight>
                  <a:srgbClr val="FFFF00"/>
                </a:highlight>
              </a:rPr>
              <a:t>Salas </a:t>
            </a:r>
          </a:p>
          <a:p>
            <a:r>
              <a:rPr lang="es-CO" dirty="0">
                <a:highlight>
                  <a:srgbClr val="FFFF00"/>
                </a:highlight>
              </a:rPr>
              <a:t>Club Explorers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A3D192-E24C-472A-B50E-C282BD69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129" y="2799524"/>
            <a:ext cx="1907724" cy="54333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847547-F2DA-4EC8-90FD-4BC9EB549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129" y="3515137"/>
            <a:ext cx="1867728" cy="54333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7C7FDD5-249B-4ABA-9948-21DF9966CFD8}"/>
              </a:ext>
            </a:extLst>
          </p:cNvPr>
          <p:cNvSpPr txBox="1"/>
          <p:nvPr/>
        </p:nvSpPr>
        <p:spPr>
          <a:xfrm>
            <a:off x="5422512" y="2935131"/>
            <a:ext cx="295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ighlight>
                  <a:srgbClr val="FFFF00"/>
                </a:highlight>
              </a:rPr>
              <a:t>Cambiar nombre: Salas Clases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9FC1FB1-C55F-439C-815F-C9E7E17176CF}"/>
              </a:ext>
            </a:extLst>
          </p:cNvPr>
          <p:cNvSpPr txBox="1"/>
          <p:nvPr/>
        </p:nvSpPr>
        <p:spPr>
          <a:xfrm>
            <a:off x="5503464" y="3662703"/>
            <a:ext cx="282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ighlight>
                  <a:srgbClr val="FFFF00"/>
                </a:highlight>
              </a:rPr>
              <a:t>Cambiar nombre: Salas Club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F8244F8-D6BF-EEED-51ED-C1DFAA560EAB}"/>
              </a:ext>
            </a:extLst>
          </p:cNvPr>
          <p:cNvSpPr txBox="1"/>
          <p:nvPr/>
        </p:nvSpPr>
        <p:spPr>
          <a:xfrm>
            <a:off x="236045" y="6138459"/>
            <a:ext cx="186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highlight>
                  <a:srgbClr val="008000"/>
                </a:highlight>
              </a:rPr>
              <a:t>TERMINADO</a:t>
            </a:r>
          </a:p>
        </p:txBody>
      </p:sp>
    </p:spTree>
    <p:extLst>
      <p:ext uri="{BB962C8B-B14F-4D97-AF65-F5344CB8AC3E}">
        <p14:creationId xmlns:p14="http://schemas.microsoft.com/office/powerpoint/2010/main" val="82560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F18DEF5-AE3E-4714-8FEE-9EFA073A6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53" y="1989662"/>
            <a:ext cx="9027776" cy="404013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555BD57-433C-411B-AD1D-B1E433EC2648}"/>
              </a:ext>
            </a:extLst>
          </p:cNvPr>
          <p:cNvSpPr txBox="1"/>
          <p:nvPr/>
        </p:nvSpPr>
        <p:spPr>
          <a:xfrm>
            <a:off x="1624717" y="16203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21B1726-AA40-42C4-88A1-2F8ADF04E328}"/>
              </a:ext>
            </a:extLst>
          </p:cNvPr>
          <p:cNvSpPr txBox="1">
            <a:spLocks/>
          </p:cNvSpPr>
          <p:nvPr/>
        </p:nvSpPr>
        <p:spPr>
          <a:xfrm>
            <a:off x="-848431" y="-171974"/>
            <a:ext cx="12021793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4000" b="1" dirty="0"/>
              <a:t>3. AGREGAR DNI DATOS BÁSICOS CLIENTES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5578729-951D-41AC-890A-F0BA3F9F2D09}"/>
              </a:ext>
            </a:extLst>
          </p:cNvPr>
          <p:cNvSpPr txBox="1"/>
          <p:nvPr/>
        </p:nvSpPr>
        <p:spPr>
          <a:xfrm>
            <a:off x="1374097" y="4253947"/>
            <a:ext cx="1295547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s-CO" sz="1200" dirty="0"/>
              <a:t>DNI: XXXXXXXXXX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BBC1923-B1D9-4C35-6AB1-DD9AEEE5E156}"/>
              </a:ext>
            </a:extLst>
          </p:cNvPr>
          <p:cNvSpPr txBox="1"/>
          <p:nvPr/>
        </p:nvSpPr>
        <p:spPr>
          <a:xfrm>
            <a:off x="374177" y="6379999"/>
            <a:ext cx="468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PREGUNTAR SOBRE DNI EN TITULAR O USUARIO</a:t>
            </a:r>
          </a:p>
        </p:txBody>
      </p:sp>
    </p:spTree>
    <p:extLst>
      <p:ext uri="{BB962C8B-B14F-4D97-AF65-F5344CB8AC3E}">
        <p14:creationId xmlns:p14="http://schemas.microsoft.com/office/powerpoint/2010/main" val="2660279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7898D-397A-43AD-9054-02FA361E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67" y="214226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b="1" dirty="0"/>
              <a:t>2. AGREGAR 2 ESTADOS NUEVOS EN CLIENTES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94778E-F8B3-4DDA-9EF2-F2549F8B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7006"/>
            <a:ext cx="9016448" cy="312398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1E806A9-53AB-4471-A50A-69940F75E622}"/>
              </a:ext>
            </a:extLst>
          </p:cNvPr>
          <p:cNvSpPr txBox="1"/>
          <p:nvPr/>
        </p:nvSpPr>
        <p:spPr>
          <a:xfrm>
            <a:off x="3617843" y="5645426"/>
            <a:ext cx="2321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Estado: Lista de espera</a:t>
            </a:r>
          </a:p>
          <a:p>
            <a:r>
              <a:rPr lang="es-CO" dirty="0"/>
              <a:t>Estado: COD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F4883F-57EB-6433-FA89-0352329F4B89}"/>
              </a:ext>
            </a:extLst>
          </p:cNvPr>
          <p:cNvSpPr txBox="1"/>
          <p:nvPr/>
        </p:nvSpPr>
        <p:spPr>
          <a:xfrm>
            <a:off x="374177" y="637999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14/11</a:t>
            </a:r>
          </a:p>
        </p:txBody>
      </p:sp>
    </p:spTree>
    <p:extLst>
      <p:ext uri="{BB962C8B-B14F-4D97-AF65-F5344CB8AC3E}">
        <p14:creationId xmlns:p14="http://schemas.microsoft.com/office/powerpoint/2010/main" val="207877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10FDD-80C3-4568-BC7B-00EB6D6E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699" y="0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b="1" dirty="0"/>
              <a:t>1. MEDICIÓN CAPACIDAD </a:t>
            </a:r>
            <a:r>
              <a:rPr lang="es-CO" sz="4000" b="1" dirty="0" err="1"/>
              <a:t>L.T</a:t>
            </a:r>
            <a:r>
              <a:rPr lang="es-CO" sz="4000" b="1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D557526-40DB-4D95-B72D-EDE290973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33" y="2310340"/>
            <a:ext cx="9612785" cy="440851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858323E-1CB6-4160-89E8-C8D4216C8CEA}"/>
              </a:ext>
            </a:extLst>
          </p:cNvPr>
          <p:cNvSpPr txBox="1"/>
          <p:nvPr/>
        </p:nvSpPr>
        <p:spPr>
          <a:xfrm>
            <a:off x="4704521" y="1904565"/>
            <a:ext cx="303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ighlight>
                  <a:srgbClr val="FFFF00"/>
                </a:highlight>
              </a:rPr>
              <a:t>Depurar solo Explorers Activos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AA9CE60-DD83-4FF0-92D0-AEE0E85584E5}"/>
              </a:ext>
            </a:extLst>
          </p:cNvPr>
          <p:cNvSpPr/>
          <p:nvPr/>
        </p:nvSpPr>
        <p:spPr>
          <a:xfrm>
            <a:off x="5883965" y="2487774"/>
            <a:ext cx="1311965" cy="4144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13D507D-6FFB-41CC-9949-7491904D6A37}"/>
              </a:ext>
            </a:extLst>
          </p:cNvPr>
          <p:cNvSpPr/>
          <p:nvPr/>
        </p:nvSpPr>
        <p:spPr>
          <a:xfrm>
            <a:off x="8282608" y="615519"/>
            <a:ext cx="39093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ighlight>
                  <a:srgbClr val="FFFF00"/>
                </a:highlight>
              </a:rPr>
              <a:t>Medición capacidad lideres de tropa (Cantidad de niños asignados a cada líder de tropa activos).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E92419F-1824-4101-B9E1-C0714E935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76" y="1377719"/>
            <a:ext cx="2019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5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AC2F8-75CE-43FA-8CE0-CA2F47B48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89" y="297815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b="1" dirty="0"/>
              <a:t>4. ANÁLISIS COHORTES</a:t>
            </a:r>
            <a:br>
              <a:rPr lang="es-CO" sz="4000" b="1" dirty="0"/>
            </a:br>
            <a:endParaRPr lang="es-CO" sz="4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4B889A-BA0F-4C7B-B43B-0E8EDE312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89" y="1889470"/>
            <a:ext cx="3067050" cy="2809875"/>
          </a:xfrm>
          <a:prstGeom prst="rect">
            <a:avLst/>
          </a:prstGeom>
        </p:spPr>
      </p:pic>
      <p:pic>
        <p:nvPicPr>
          <p:cNvPr id="4" name="image2.png">
            <a:extLst>
              <a:ext uri="{FF2B5EF4-FFF2-40B4-BE49-F238E27FC236}">
                <a16:creationId xmlns:a16="http://schemas.microsoft.com/office/drawing/2014/main" id="{00000000-0008-0000-0100-000002000000}"/>
              </a:ext>
            </a:extLst>
          </p:cNvPr>
          <p:cNvPicPr preferRelativeResize="0"/>
          <p:nvPr/>
        </p:nvPicPr>
        <p:blipFill>
          <a:blip r:embed="rId3" cstate="print"/>
          <a:stretch>
            <a:fillRect/>
          </a:stretch>
        </p:blipFill>
        <p:spPr>
          <a:xfrm>
            <a:off x="6316525" y="2043367"/>
            <a:ext cx="4257676" cy="3469586"/>
          </a:xfrm>
          <a:prstGeom prst="rect">
            <a:avLst/>
          </a:prstGeom>
          <a:noFill/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01136462-EF0A-4880-8327-6195886B5170}"/>
              </a:ext>
            </a:extLst>
          </p:cNvPr>
          <p:cNvSpPr/>
          <p:nvPr/>
        </p:nvSpPr>
        <p:spPr>
          <a:xfrm>
            <a:off x="2213114" y="4733924"/>
            <a:ext cx="1533525" cy="381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Análisis Cohortes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FA4A8E-6265-4445-BE2D-11AF179D0E6B}"/>
              </a:ext>
            </a:extLst>
          </p:cNvPr>
          <p:cNvSpPr/>
          <p:nvPr/>
        </p:nvSpPr>
        <p:spPr>
          <a:xfrm>
            <a:off x="6096000" y="58785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altLang="es-CO" dirty="0"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Análisis de cohortes (Identificar tiempo promedio de vida de los usuarios en la plataforma) de grupos ingresados en un mismo mes</a:t>
            </a:r>
          </a:p>
          <a:p>
            <a:endParaRPr lang="es-CO" dirty="0">
              <a:highlight>
                <a:srgbClr val="FFFF0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CO" dirty="0">
                <a:highlight>
                  <a:srgbClr val="FFFF00"/>
                </a:highlight>
              </a:rPr>
              <a:t>https://admin.explorersenglishclub.com/estudiantes_form.php?user=688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37E47D2-B7E1-47B3-8086-2922C025C9B5}"/>
              </a:ext>
            </a:extLst>
          </p:cNvPr>
          <p:cNvSpPr/>
          <p:nvPr/>
        </p:nvSpPr>
        <p:spPr>
          <a:xfrm>
            <a:off x="5998473" y="562381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dirty="0">
                <a:highlight>
                  <a:srgbClr val="FFFF00"/>
                </a:highlight>
                <a:cs typeface="Times New Roman" panose="02020603050405020304" pitchFamily="18" charset="0"/>
              </a:rPr>
              <a:t>Tomar de los datos de cada usuario la fecha de inicio y la fecha de vencimiento, fecha en la que termina y/o cancela</a:t>
            </a:r>
            <a:endParaRPr lang="es-CO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3371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9BB42-3204-4F97-B35E-139EF14E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804" y="169144"/>
            <a:ext cx="10515600" cy="1325563"/>
          </a:xfrm>
        </p:spPr>
        <p:txBody>
          <a:bodyPr/>
          <a:lstStyle/>
          <a:p>
            <a:r>
              <a:rPr lang="es-CO" dirty="0">
                <a:solidFill>
                  <a:schemeClr val="accent1"/>
                </a:solidFill>
              </a:rPr>
              <a:t>MODULO TUTORÍAS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A44DAA-2687-4A69-9642-DB648001E36C}"/>
              </a:ext>
            </a:extLst>
          </p:cNvPr>
          <p:cNvSpPr/>
          <p:nvPr/>
        </p:nvSpPr>
        <p:spPr>
          <a:xfrm>
            <a:off x="838200" y="3157330"/>
            <a:ext cx="1643269" cy="5433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Tutorias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221CF60F-EA23-497B-AA94-5F9A8C8201F2}"/>
              </a:ext>
            </a:extLst>
          </p:cNvPr>
          <p:cNvSpPr/>
          <p:nvPr/>
        </p:nvSpPr>
        <p:spPr>
          <a:xfrm>
            <a:off x="2710587" y="3700668"/>
            <a:ext cx="2262291" cy="482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Reporte </a:t>
            </a:r>
            <a:r>
              <a:rPr lang="es-CO" dirty="0" err="1"/>
              <a:t>L.T</a:t>
            </a:r>
            <a:r>
              <a:rPr lang="es-CO" dirty="0"/>
              <a:t>. Discovery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DBC4E3-5BDD-44BE-BE19-A4B8403A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92" y="2368716"/>
            <a:ext cx="2154880" cy="555661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FBCB445-1A30-47AC-98B6-30CEDACFA5F3}"/>
              </a:ext>
            </a:extLst>
          </p:cNvPr>
          <p:cNvSpPr/>
          <p:nvPr/>
        </p:nvSpPr>
        <p:spPr>
          <a:xfrm>
            <a:off x="2710586" y="4263250"/>
            <a:ext cx="2262291" cy="4828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Reporte </a:t>
            </a:r>
            <a:r>
              <a:rPr lang="es-CO" dirty="0" err="1"/>
              <a:t>L.T</a:t>
            </a:r>
            <a:r>
              <a:rPr lang="es-CO" dirty="0"/>
              <a:t>. Camps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08CB832-7519-4DBC-99AF-865BA4B23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337" y="3016488"/>
            <a:ext cx="2242345" cy="63146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8C37E8A-AE92-467F-AC29-A5379D32D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586" y="4959827"/>
            <a:ext cx="2262291" cy="40346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2088842-F03F-48F6-A6AC-C8BBFE2EA07D}"/>
              </a:ext>
            </a:extLst>
          </p:cNvPr>
          <p:cNvSpPr txBox="1"/>
          <p:nvPr/>
        </p:nvSpPr>
        <p:spPr>
          <a:xfrm>
            <a:off x="5768558" y="2853236"/>
            <a:ext cx="56945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ighlight>
                  <a:srgbClr val="FFFF00"/>
                </a:highlight>
              </a:rPr>
              <a:t>Reorganizar módulos y poner en uno mismo los existentes:</a:t>
            </a:r>
          </a:p>
          <a:p>
            <a:r>
              <a:rPr lang="es-CO" dirty="0">
                <a:highlight>
                  <a:srgbClr val="FFFF00"/>
                </a:highlight>
              </a:rPr>
              <a:t>Lecciones</a:t>
            </a:r>
          </a:p>
          <a:p>
            <a:r>
              <a:rPr lang="es-CO" dirty="0">
                <a:highlight>
                  <a:srgbClr val="FFFF00"/>
                </a:highlight>
              </a:rPr>
              <a:t>Tropas </a:t>
            </a:r>
          </a:p>
          <a:p>
            <a:r>
              <a:rPr lang="es-CO" dirty="0">
                <a:highlight>
                  <a:srgbClr val="FFFF00"/>
                </a:highlight>
              </a:rPr>
              <a:t>Uso de plataforma</a:t>
            </a:r>
          </a:p>
          <a:p>
            <a:endParaRPr lang="es-CO" dirty="0"/>
          </a:p>
          <a:p>
            <a:r>
              <a:rPr lang="es-CO" dirty="0"/>
              <a:t>Desarrollar los nuevos</a:t>
            </a:r>
          </a:p>
          <a:p>
            <a:r>
              <a:rPr lang="es-CO" dirty="0"/>
              <a:t>Reporte </a:t>
            </a:r>
            <a:r>
              <a:rPr lang="es-CO" dirty="0" err="1"/>
              <a:t>L.T</a:t>
            </a:r>
            <a:r>
              <a:rPr lang="es-CO" dirty="0"/>
              <a:t>. Discovery</a:t>
            </a:r>
          </a:p>
          <a:p>
            <a:r>
              <a:rPr lang="es-CO" dirty="0"/>
              <a:t>Reporte </a:t>
            </a:r>
            <a:r>
              <a:rPr lang="es-CO" dirty="0" err="1"/>
              <a:t>L.T</a:t>
            </a:r>
            <a:r>
              <a:rPr lang="es-CO" dirty="0"/>
              <a:t>. Camps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667B34-5511-492A-29E1-B9A308CC7FCB}"/>
              </a:ext>
            </a:extLst>
          </p:cNvPr>
          <p:cNvSpPr txBox="1"/>
          <p:nvPr/>
        </p:nvSpPr>
        <p:spPr>
          <a:xfrm>
            <a:off x="236045" y="6319524"/>
            <a:ext cx="186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  <a:highlight>
                  <a:srgbClr val="008000"/>
                </a:highlight>
              </a:rPr>
              <a:t>TERMINADO</a:t>
            </a:r>
          </a:p>
        </p:txBody>
      </p:sp>
    </p:spTree>
    <p:extLst>
      <p:ext uri="{BB962C8B-B14F-4D97-AF65-F5344CB8AC3E}">
        <p14:creationId xmlns:p14="http://schemas.microsoft.com/office/powerpoint/2010/main" val="258652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DD814-5304-4376-992D-0207852E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345509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b="1" dirty="0"/>
              <a:t>2. AGREGAR DATOS EN ESTADO NUEVOS DNI Y CORREO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CA4E8CE-B92A-4373-90F4-79F07F802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50" y="1985586"/>
            <a:ext cx="11077575" cy="40671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544F5FD-22C3-4F1F-B604-1E2B614B0CE6}"/>
              </a:ext>
            </a:extLst>
          </p:cNvPr>
          <p:cNvSpPr/>
          <p:nvPr/>
        </p:nvSpPr>
        <p:spPr>
          <a:xfrm>
            <a:off x="6096000" y="3076856"/>
            <a:ext cx="771406" cy="351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DNI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AEBE671-D5B0-4475-A217-E054EA26CF82}"/>
              </a:ext>
            </a:extLst>
          </p:cNvPr>
          <p:cNvSpPr/>
          <p:nvPr/>
        </p:nvSpPr>
        <p:spPr>
          <a:xfrm>
            <a:off x="7752067" y="3076856"/>
            <a:ext cx="887095" cy="351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Correo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E7D6037-7E93-45D3-B2CD-472796115DB3}"/>
              </a:ext>
            </a:extLst>
          </p:cNvPr>
          <p:cNvSpPr/>
          <p:nvPr/>
        </p:nvSpPr>
        <p:spPr>
          <a:xfrm>
            <a:off x="8763958" y="3072641"/>
            <a:ext cx="1203412" cy="3513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Estrategia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22CE60-5879-4D8D-9A9B-03A134634247}"/>
              </a:ext>
            </a:extLst>
          </p:cNvPr>
          <p:cNvSpPr txBox="1"/>
          <p:nvPr/>
        </p:nvSpPr>
        <p:spPr>
          <a:xfrm>
            <a:off x="7730804" y="1140897"/>
            <a:ext cx="4391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highlight>
                  <a:srgbClr val="FFFF00"/>
                </a:highlight>
              </a:rPr>
              <a:t>Eliminar Empresa de la lista</a:t>
            </a:r>
          </a:p>
          <a:p>
            <a:r>
              <a:rPr lang="es-CO" dirty="0">
                <a:highlight>
                  <a:srgbClr val="FFFF00"/>
                </a:highlight>
              </a:rPr>
              <a:t>Y despues de tutor el siguiente orden:</a:t>
            </a:r>
          </a:p>
          <a:p>
            <a:r>
              <a:rPr lang="es-CO" dirty="0">
                <a:highlight>
                  <a:srgbClr val="FFFF00"/>
                </a:highlight>
              </a:rPr>
              <a:t>Tutor/DNI/Teléfono/Correo/Estrategia/Notas</a:t>
            </a:r>
          </a:p>
          <a:p>
            <a:endParaRPr lang="es-CO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BF7DA1-B5C4-02C6-41F1-4202CF6D94C2}"/>
              </a:ext>
            </a:extLst>
          </p:cNvPr>
          <p:cNvSpPr txBox="1"/>
          <p:nvPr/>
        </p:nvSpPr>
        <p:spPr>
          <a:xfrm>
            <a:off x="276225" y="6299873"/>
            <a:ext cx="3957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PREGUNTAR SOBRE ESTRATEGIA  18/11</a:t>
            </a:r>
          </a:p>
        </p:txBody>
      </p:sp>
    </p:spTree>
    <p:extLst>
      <p:ext uri="{BB962C8B-B14F-4D97-AF65-F5344CB8AC3E}">
        <p14:creationId xmlns:p14="http://schemas.microsoft.com/office/powerpoint/2010/main" val="323849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39745-BAD3-4770-B538-50B2A00B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61" y="177790"/>
            <a:ext cx="11221278" cy="1325563"/>
          </a:xfrm>
        </p:spPr>
        <p:txBody>
          <a:bodyPr>
            <a:normAutofit/>
          </a:bodyPr>
          <a:lstStyle/>
          <a:p>
            <a:r>
              <a:rPr lang="es-CO" sz="4000" dirty="0"/>
              <a:t>EJEMPLO CONSTRUCCIÓN ANÁLISIS COHORTES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020DCB-6B1B-4BEC-AEC3-26D415E6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948" y="1157779"/>
            <a:ext cx="108535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Análisis de cohortes (Identificar tiempo promedio de vida de los usuarios en la plataforma) de grupos ingresados en un mismo mes.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Ej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s-CO" altLang="es-CO" b="0" i="0" u="sng" strike="noStrike" cap="none" normalizeH="0" baseline="0" dirty="0">
                <a:ln>
                  <a:noFill/>
                </a:ln>
                <a:solidFill>
                  <a:srgbClr val="0563C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https://www.youtube.com/watch?v=0Gwtce4qGNw</a:t>
            </a:r>
            <a:endParaRPr kumimoji="0" lang="es-CO" altLang="es-C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n 2">
            <a:extLst>
              <a:ext uri="{FF2B5EF4-FFF2-40B4-BE49-F238E27FC236}">
                <a16:creationId xmlns:a16="http://schemas.microsoft.com/office/drawing/2014/main" id="{1F77A81C-B85B-47C3-AA2F-2EA3B44A2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94" y="2251160"/>
            <a:ext cx="8057321" cy="424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67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F9776F-CB58-4AE2-864C-820A5303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73" y="291102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b="1" dirty="0"/>
              <a:t>Propuesta Análisis Cohortes Explorers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01F3EE5-D5F5-4F82-B27F-45093C8F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3087"/>
            <a:ext cx="11413094" cy="32718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DED7883-30CC-460C-B9A2-C438A2AE46B2}"/>
              </a:ext>
            </a:extLst>
          </p:cNvPr>
          <p:cNvSpPr/>
          <p:nvPr/>
        </p:nvSpPr>
        <p:spPr>
          <a:xfrm>
            <a:off x="7628490" y="5279257"/>
            <a:ext cx="45635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ighlight>
                  <a:srgbClr val="FFFF00"/>
                </a:highlight>
                <a:cs typeface="Times New Roman" panose="02020603050405020304" pitchFamily="18" charset="0"/>
              </a:rPr>
              <a:t>Se debe poder ver el comparativo del último año, de la duración promedio de los usuarios mes tras mes para poder sacar el promedio de vida de los usuarios en Explorers  </a:t>
            </a:r>
            <a:endParaRPr lang="es-CO" dirty="0">
              <a:highlight>
                <a:srgbClr val="FFFF00"/>
              </a:highlight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EBEE26A-764D-4D15-A2EA-BA7BC33B5B3C}"/>
              </a:ext>
            </a:extLst>
          </p:cNvPr>
          <p:cNvSpPr/>
          <p:nvPr/>
        </p:nvSpPr>
        <p:spPr>
          <a:xfrm>
            <a:off x="1532490" y="5417756"/>
            <a:ext cx="45635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dirty="0">
                <a:highlight>
                  <a:srgbClr val="FFFF00"/>
                </a:highlight>
                <a:cs typeface="Times New Roman" panose="02020603050405020304" pitchFamily="18" charset="0"/>
              </a:rPr>
              <a:t>La formula  de usuarios promedio que siguen activos: suma los usuarios del mes y los divide entre la suma </a:t>
            </a:r>
            <a:r>
              <a:rPr lang="es-CO">
                <a:highlight>
                  <a:srgbClr val="FFFF00"/>
                </a:highlight>
                <a:cs typeface="Times New Roman" panose="02020603050405020304" pitchFamily="18" charset="0"/>
              </a:rPr>
              <a:t>de los </a:t>
            </a:r>
            <a:r>
              <a:rPr lang="es-CO" dirty="0">
                <a:highlight>
                  <a:srgbClr val="FFFF00"/>
                </a:highlight>
                <a:cs typeface="Times New Roman" panose="02020603050405020304" pitchFamily="18" charset="0"/>
              </a:rPr>
              <a:t>que entraron del mes 0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90AFFBD-9B02-40DB-907D-EF58C890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6619" y="900477"/>
            <a:ext cx="2276475" cy="50482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C774D9D-29CE-4D93-99A4-16C9254BECEE}"/>
              </a:ext>
            </a:extLst>
          </p:cNvPr>
          <p:cNvSpPr txBox="1"/>
          <p:nvPr/>
        </p:nvSpPr>
        <p:spPr>
          <a:xfrm>
            <a:off x="9672425" y="1394076"/>
            <a:ext cx="187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Agregar Filtro País</a:t>
            </a:r>
          </a:p>
        </p:txBody>
      </p:sp>
    </p:spTree>
    <p:extLst>
      <p:ext uri="{BB962C8B-B14F-4D97-AF65-F5344CB8AC3E}">
        <p14:creationId xmlns:p14="http://schemas.microsoft.com/office/powerpoint/2010/main" val="342297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12800E-552D-44F8-B4A8-0E7B0B5F9F80}"/>
              </a:ext>
            </a:extLst>
          </p:cNvPr>
          <p:cNvSpPr txBox="1">
            <a:spLocks/>
          </p:cNvSpPr>
          <p:nvPr/>
        </p:nvSpPr>
        <p:spPr>
          <a:xfrm>
            <a:off x="279951" y="5438647"/>
            <a:ext cx="10677939" cy="184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0B18F44-C95E-41FB-9FF1-088782674480}"/>
              </a:ext>
            </a:extLst>
          </p:cNvPr>
          <p:cNvSpPr txBox="1"/>
          <p:nvPr/>
        </p:nvSpPr>
        <p:spPr>
          <a:xfrm>
            <a:off x="361120" y="1784610"/>
            <a:ext cx="1051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1. Medición capacidad lideres de tropa (Cantidad de niños asignados a cada líder de tropa).</a:t>
            </a:r>
          </a:p>
          <a:p>
            <a:endParaRPr lang="es-CO" dirty="0"/>
          </a:p>
          <a:p>
            <a:r>
              <a:rPr lang="es-CO" dirty="0"/>
              <a:t>2.Reporte Discovery y Camp Medición % de niños activos y finalizados  por líder de tropa.</a:t>
            </a:r>
          </a:p>
          <a:p>
            <a:endParaRPr lang="es-CO" dirty="0"/>
          </a:p>
          <a:p>
            <a:r>
              <a:rPr lang="es-CO" dirty="0"/>
              <a:t>3.Poder editar calificaciones y observaciones después de las clases (no solo en los 10 min).</a:t>
            </a:r>
          </a:p>
          <a:p>
            <a:endParaRPr lang="es-CO" dirty="0"/>
          </a:p>
          <a:p>
            <a:r>
              <a:rPr lang="es-CO" dirty="0"/>
              <a:t>4.Previsualizar desplegable Explorers asignados en la programación diaria de los lideres por clase.</a:t>
            </a:r>
          </a:p>
          <a:p>
            <a:endParaRPr lang="es-CO" dirty="0"/>
          </a:p>
          <a:p>
            <a:r>
              <a:rPr lang="es-CO" dirty="0"/>
              <a:t>5.Reorganizar modulo salas.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01F3FFC-8C19-4F4D-8B8C-AEFDAB9B3D7E}"/>
              </a:ext>
            </a:extLst>
          </p:cNvPr>
          <p:cNvSpPr txBox="1">
            <a:spLocks/>
          </p:cNvSpPr>
          <p:nvPr/>
        </p:nvSpPr>
        <p:spPr>
          <a:xfrm>
            <a:off x="212717" y="2708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b="1" dirty="0">
                <a:solidFill>
                  <a:schemeClr val="accent1"/>
                </a:solidFill>
              </a:rPr>
              <a:t>MODULO TUTORÍAS SEGUIMIENTO</a:t>
            </a:r>
          </a:p>
        </p:txBody>
      </p:sp>
    </p:spTree>
    <p:extLst>
      <p:ext uri="{BB962C8B-B14F-4D97-AF65-F5344CB8AC3E}">
        <p14:creationId xmlns:p14="http://schemas.microsoft.com/office/powerpoint/2010/main" val="3941716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B8C43-9E89-469C-9926-97DEB2BAF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95424" y="303656"/>
            <a:ext cx="11752521" cy="1184902"/>
          </a:xfrm>
        </p:spPr>
        <p:txBody>
          <a:bodyPr/>
          <a:lstStyle/>
          <a:p>
            <a:r>
              <a:rPr lang="es-CO" dirty="0">
                <a:solidFill>
                  <a:schemeClr val="accent1"/>
                </a:solidFill>
              </a:rPr>
              <a:t>ESTRATEGIAS DE RETENCIÓN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B5EC97-4692-4F69-9CBD-BE19F97E5409}"/>
              </a:ext>
            </a:extLst>
          </p:cNvPr>
          <p:cNvSpPr txBox="1"/>
          <p:nvPr/>
        </p:nvSpPr>
        <p:spPr>
          <a:xfrm>
            <a:off x="792206" y="2402958"/>
            <a:ext cx="9893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1.Hacer visible el contador de estrellas en la página principal a los niños que les envían las líderes de tropa a los padres por el correo.</a:t>
            </a:r>
          </a:p>
          <a:p>
            <a:pPr marL="342900" indent="-342900">
              <a:buAutoNum type="arabicPeriod"/>
            </a:pPr>
            <a:endParaRPr lang="es-CO" dirty="0"/>
          </a:p>
          <a:p>
            <a:r>
              <a:rPr lang="es-CO" dirty="0"/>
              <a:t>2. Hacer visible el reporte de </a:t>
            </a:r>
            <a:r>
              <a:rPr lang="es-CO" dirty="0" err="1"/>
              <a:t>live</a:t>
            </a:r>
            <a:r>
              <a:rPr lang="es-CO" dirty="0"/>
              <a:t> </a:t>
            </a:r>
            <a:r>
              <a:rPr lang="es-CO" dirty="0" err="1"/>
              <a:t>session</a:t>
            </a:r>
            <a:r>
              <a:rPr lang="es-CO" dirty="0"/>
              <a:t> de la plataforma, en la pagina principal para que los padres puedan tener acceso al proceso.</a:t>
            </a:r>
          </a:p>
          <a:p>
            <a:endParaRPr lang="es-CO" dirty="0"/>
          </a:p>
          <a:p>
            <a:r>
              <a:rPr lang="es-CO" dirty="0"/>
              <a:t>3.Cambio diseño reporte papás </a:t>
            </a:r>
            <a:r>
              <a:rPr lang="es-CO" dirty="0" err="1"/>
              <a:t>live</a:t>
            </a:r>
            <a:r>
              <a:rPr lang="es-CO" dirty="0"/>
              <a:t> </a:t>
            </a:r>
            <a:r>
              <a:rPr lang="es-CO" dirty="0" err="1"/>
              <a:t>sessions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3804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2C11B-D37C-447F-8964-2EBD4F21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3792"/>
            <a:ext cx="10515600" cy="1325563"/>
          </a:xfrm>
        </p:spPr>
        <p:txBody>
          <a:bodyPr>
            <a:normAutofit/>
          </a:bodyPr>
          <a:lstStyle/>
          <a:p>
            <a:r>
              <a:rPr lang="es-CO" sz="4000" b="1" dirty="0"/>
              <a:t>1. CONTAR LAS ESTRELLA QUE LES ENVIAN LAS LIDERES DE TROPA A LOS EXPLORERS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F555AE9-70AA-4020-8461-5E081803A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3270825"/>
            <a:ext cx="4620126" cy="2619600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D09C6F-64A5-46F6-A00B-EC3E8D3D7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408" y="3270825"/>
            <a:ext cx="4825345" cy="22386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CA3174E-B552-46A5-855B-52F90AEB7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714" y="3116402"/>
            <a:ext cx="825709" cy="65257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AE2E863-C287-48D2-9D47-A166D479C50D}"/>
              </a:ext>
            </a:extLst>
          </p:cNvPr>
          <p:cNvSpPr txBox="1"/>
          <p:nvPr/>
        </p:nvSpPr>
        <p:spPr>
          <a:xfrm>
            <a:off x="115630" y="2168711"/>
            <a:ext cx="5012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ighlight>
                  <a:srgbClr val="FFFF00"/>
                </a:highlight>
              </a:rPr>
              <a:t>Cambiar correo felicitaciones y que solo se envie </a:t>
            </a:r>
            <a:r>
              <a:rPr lang="es-CO" b="1" dirty="0">
                <a:highlight>
                  <a:srgbClr val="FFFF00"/>
                </a:highlight>
              </a:rPr>
              <a:t>una estrella. (No habría la opción de escoger de 1 a 5 estrellas, siempre llegaría solo 1 )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DB36AE1-12A6-499B-BA9A-6FA4EC13017E}"/>
              </a:ext>
            </a:extLst>
          </p:cNvPr>
          <p:cNvSpPr txBox="1"/>
          <p:nvPr/>
        </p:nvSpPr>
        <p:spPr>
          <a:xfrm>
            <a:off x="5899642" y="2164227"/>
            <a:ext cx="6292358" cy="652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ighlight>
                  <a:srgbClr val="FFFF00"/>
                </a:highlight>
              </a:rPr>
              <a:t>Agregar contador de estrellas pagina principal de ingreso (envio de felicitaciones) 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EB70137-F64E-4ADD-9D75-AA4E8B129EE5}"/>
              </a:ext>
            </a:extLst>
          </p:cNvPr>
          <p:cNvSpPr/>
          <p:nvPr/>
        </p:nvSpPr>
        <p:spPr>
          <a:xfrm>
            <a:off x="8537993" y="2834780"/>
            <a:ext cx="1163150" cy="9795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93485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863FF2C-5E3C-4179-966A-12686FEE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49" y="743112"/>
            <a:ext cx="10480992" cy="4862557"/>
          </a:xfrm>
          <a:prstGeom prst="rect">
            <a:avLst/>
          </a:prstGeom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1AB261F-17ED-4FC8-9D83-647C9F148FC6}"/>
              </a:ext>
            </a:extLst>
          </p:cNvPr>
          <p:cNvSpPr/>
          <p:nvPr/>
        </p:nvSpPr>
        <p:spPr>
          <a:xfrm>
            <a:off x="691685" y="6114888"/>
            <a:ext cx="1967564" cy="33130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 err="1">
                <a:solidFill>
                  <a:srgbClr val="FF0000"/>
                </a:solidFill>
              </a:rPr>
              <a:t>Report</a:t>
            </a:r>
            <a:r>
              <a:rPr lang="es-CO" sz="1200" dirty="0">
                <a:solidFill>
                  <a:srgbClr val="FF0000"/>
                </a:solidFill>
              </a:rPr>
              <a:t> To Parents Live </a:t>
            </a:r>
            <a:r>
              <a:rPr lang="es-CO" sz="1200" dirty="0" err="1">
                <a:solidFill>
                  <a:srgbClr val="FF0000"/>
                </a:solidFill>
              </a:rPr>
              <a:t>Session</a:t>
            </a:r>
            <a:r>
              <a:rPr lang="es-CO" sz="12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681D767-6321-4FC2-8D91-D39574FF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652" y="81177"/>
            <a:ext cx="10515600" cy="661935"/>
          </a:xfrm>
        </p:spPr>
        <p:txBody>
          <a:bodyPr>
            <a:normAutofit fontScale="90000"/>
          </a:bodyPr>
          <a:lstStyle/>
          <a:p>
            <a:r>
              <a:rPr lang="es-CO" b="1" dirty="0"/>
              <a:t>2. BOTÓN REPORTE PAPÁS LIVE SESSIONS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11295B0-61D4-4744-840A-D1134F0E8A44}"/>
              </a:ext>
            </a:extLst>
          </p:cNvPr>
          <p:cNvSpPr/>
          <p:nvPr/>
        </p:nvSpPr>
        <p:spPr>
          <a:xfrm>
            <a:off x="-94630" y="5869047"/>
            <a:ext cx="3540195" cy="907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B67BBFC-9B11-466E-97F1-27AEEF12841F}"/>
              </a:ext>
            </a:extLst>
          </p:cNvPr>
          <p:cNvSpPr/>
          <p:nvPr/>
        </p:nvSpPr>
        <p:spPr>
          <a:xfrm>
            <a:off x="3445564" y="6076860"/>
            <a:ext cx="152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CO" dirty="0">
                <a:highlight>
                  <a:srgbClr val="FFFF00"/>
                </a:highlight>
              </a:rPr>
              <a:t>Agregar botón</a:t>
            </a:r>
          </a:p>
        </p:txBody>
      </p:sp>
    </p:spTree>
    <p:extLst>
      <p:ext uri="{BB962C8B-B14F-4D97-AF65-F5344CB8AC3E}">
        <p14:creationId xmlns:p14="http://schemas.microsoft.com/office/powerpoint/2010/main" val="139145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EC40EE0-3C1D-4980-858D-5D88367E59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924"/>
          <a:stretch/>
        </p:blipFill>
        <p:spPr>
          <a:xfrm>
            <a:off x="0" y="1392960"/>
            <a:ext cx="8152865" cy="255579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8C43BC-A832-4A86-BAA7-4C0114A5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652" y="81177"/>
            <a:ext cx="10515600" cy="1325563"/>
          </a:xfrm>
        </p:spPr>
        <p:txBody>
          <a:bodyPr/>
          <a:lstStyle/>
          <a:p>
            <a:r>
              <a:rPr lang="es-CO" sz="4000" b="1" dirty="0"/>
              <a:t>3. CAMBIO REPORTE PAPÁS LIVE SESSIONS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7DE030C-AAB8-4FF7-B371-CF9C1F841DC7}"/>
              </a:ext>
            </a:extLst>
          </p:cNvPr>
          <p:cNvSpPr txBox="1"/>
          <p:nvPr/>
        </p:nvSpPr>
        <p:spPr>
          <a:xfrm>
            <a:off x="10133425" y="4948948"/>
            <a:ext cx="13848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b="1" dirty="0"/>
              <a:t>Alertas</a:t>
            </a:r>
            <a:endParaRPr lang="es-CO" dirty="0">
              <a:highlight>
                <a:srgbClr val="FFFF00"/>
              </a:highlight>
            </a:endParaRPr>
          </a:p>
          <a:p>
            <a:r>
              <a:rPr lang="es-CO" dirty="0">
                <a:highlight>
                  <a:srgbClr val="FFFF00"/>
                </a:highlight>
              </a:rPr>
              <a:t>-Materiales</a:t>
            </a:r>
          </a:p>
          <a:p>
            <a:r>
              <a:rPr lang="es-CO" dirty="0">
                <a:highlight>
                  <a:srgbClr val="FFFF00"/>
                </a:highlight>
              </a:rPr>
              <a:t>-Conexión</a:t>
            </a:r>
          </a:p>
          <a:p>
            <a:r>
              <a:rPr lang="es-CO" dirty="0">
                <a:highlight>
                  <a:srgbClr val="FFFF00"/>
                </a:highlight>
              </a:rPr>
              <a:t>-Ruido</a:t>
            </a:r>
          </a:p>
          <a:p>
            <a:r>
              <a:rPr lang="es-CO" dirty="0">
                <a:highlight>
                  <a:srgbClr val="FFFF00"/>
                </a:highlight>
              </a:rPr>
              <a:t>-P. técnicos </a:t>
            </a:r>
          </a:p>
          <a:p>
            <a:r>
              <a:rPr lang="es-CO" dirty="0">
                <a:highlight>
                  <a:srgbClr val="FFFF00"/>
                </a:highlight>
              </a:rPr>
              <a:t>-Puntualidad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2994503-7819-4123-B48A-DA51866AF49D}"/>
              </a:ext>
            </a:extLst>
          </p:cNvPr>
          <p:cNvSpPr/>
          <p:nvPr/>
        </p:nvSpPr>
        <p:spPr>
          <a:xfrm>
            <a:off x="9893326" y="3353096"/>
            <a:ext cx="2078643" cy="51369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FF0000"/>
                </a:solidFill>
              </a:rPr>
              <a:t>Agregar Reportes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9EABE91-1668-4273-BABF-6835AD7FB827}"/>
              </a:ext>
            </a:extLst>
          </p:cNvPr>
          <p:cNvSpPr txBox="1"/>
          <p:nvPr/>
        </p:nvSpPr>
        <p:spPr>
          <a:xfrm>
            <a:off x="10200168" y="3927359"/>
            <a:ext cx="222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Que agregue el tipo de alerta que se le envió 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A515656-443B-4770-A05F-C60A36A49253}"/>
              </a:ext>
            </a:extLst>
          </p:cNvPr>
          <p:cNvSpPr/>
          <p:nvPr/>
        </p:nvSpPr>
        <p:spPr>
          <a:xfrm>
            <a:off x="5084618" y="3230443"/>
            <a:ext cx="2454773" cy="353279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rgbClr val="FF0000"/>
                </a:solidFill>
              </a:rPr>
              <a:t>Eliminar Promedio y Faltas Camp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CBB9F5B3-285B-A42D-E5B7-F331E1957060}"/>
              </a:ext>
            </a:extLst>
          </p:cNvPr>
          <p:cNvSpPr/>
          <p:nvPr/>
        </p:nvSpPr>
        <p:spPr>
          <a:xfrm>
            <a:off x="9893326" y="69772"/>
            <a:ext cx="1538635" cy="42408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FF0000"/>
                </a:solidFill>
              </a:rPr>
              <a:t>Agregar Tema Visto 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02161BDC-D96E-68B0-4921-CDF45052CD6C}"/>
              </a:ext>
            </a:extLst>
          </p:cNvPr>
          <p:cNvSpPr/>
          <p:nvPr/>
        </p:nvSpPr>
        <p:spPr>
          <a:xfrm>
            <a:off x="9874335" y="1966833"/>
            <a:ext cx="1973108" cy="46880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FF0000"/>
                </a:solidFill>
              </a:rPr>
              <a:t>Agregar Felicitaciones</a:t>
            </a: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EA8FB5AE-C867-4086-8031-84C3C2154A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527312"/>
              </p:ext>
            </p:extLst>
          </p:nvPr>
        </p:nvGraphicFramePr>
        <p:xfrm>
          <a:off x="-108653" y="4029506"/>
          <a:ext cx="10273069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91633">
                  <a:extLst>
                    <a:ext uri="{9D8B030D-6E8A-4147-A177-3AD203B41FA5}">
                      <a16:colId xmlns:a16="http://schemas.microsoft.com/office/drawing/2014/main" val="2372788172"/>
                    </a:ext>
                  </a:extLst>
                </a:gridCol>
                <a:gridCol w="1207854">
                  <a:extLst>
                    <a:ext uri="{9D8B030D-6E8A-4147-A177-3AD203B41FA5}">
                      <a16:colId xmlns:a16="http://schemas.microsoft.com/office/drawing/2014/main" val="1631526623"/>
                    </a:ext>
                  </a:extLst>
                </a:gridCol>
                <a:gridCol w="1711364">
                  <a:extLst>
                    <a:ext uri="{9D8B030D-6E8A-4147-A177-3AD203B41FA5}">
                      <a16:colId xmlns:a16="http://schemas.microsoft.com/office/drawing/2014/main" val="4237711392"/>
                    </a:ext>
                  </a:extLst>
                </a:gridCol>
                <a:gridCol w="1431055">
                  <a:extLst>
                    <a:ext uri="{9D8B030D-6E8A-4147-A177-3AD203B41FA5}">
                      <a16:colId xmlns:a16="http://schemas.microsoft.com/office/drawing/2014/main" val="2721286398"/>
                    </a:ext>
                  </a:extLst>
                </a:gridCol>
                <a:gridCol w="1667105">
                  <a:extLst>
                    <a:ext uri="{9D8B030D-6E8A-4147-A177-3AD203B41FA5}">
                      <a16:colId xmlns:a16="http://schemas.microsoft.com/office/drawing/2014/main" val="2848077019"/>
                    </a:ext>
                  </a:extLst>
                </a:gridCol>
                <a:gridCol w="1141277">
                  <a:extLst>
                    <a:ext uri="{9D8B030D-6E8A-4147-A177-3AD203B41FA5}">
                      <a16:colId xmlns:a16="http://schemas.microsoft.com/office/drawing/2014/main" val="1487998802"/>
                    </a:ext>
                  </a:extLst>
                </a:gridCol>
                <a:gridCol w="1722781">
                  <a:extLst>
                    <a:ext uri="{9D8B030D-6E8A-4147-A177-3AD203B41FA5}">
                      <a16:colId xmlns:a16="http://schemas.microsoft.com/office/drawing/2014/main" val="3742005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800" dirty="0"/>
                        <a:t> Fecha y Hora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Tema Sesión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Líder de Tropa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Ingreso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Felicitaciones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Reportes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sz="1800" dirty="0"/>
                        <a:t>Observaciones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409343"/>
                  </a:ext>
                </a:extLst>
              </a:tr>
            </a:tbl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E3E2DBDE-2720-44B3-9A32-46F231ECEA08}"/>
              </a:ext>
            </a:extLst>
          </p:cNvPr>
          <p:cNvSpPr txBox="1"/>
          <p:nvPr/>
        </p:nvSpPr>
        <p:spPr>
          <a:xfrm>
            <a:off x="9854402" y="380072"/>
            <a:ext cx="1789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Agregar tema visto en la clase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F6F5D06-5FD8-4465-A7B6-6C36B0BA3C96}"/>
              </a:ext>
            </a:extLst>
          </p:cNvPr>
          <p:cNvSpPr txBox="1"/>
          <p:nvPr/>
        </p:nvSpPr>
        <p:spPr>
          <a:xfrm>
            <a:off x="9566982" y="2496198"/>
            <a:ext cx="326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Que aparezca </a:t>
            </a:r>
            <a:r>
              <a:rPr lang="es-CO" b="1" dirty="0"/>
              <a:t>una estrella </a:t>
            </a:r>
            <a:r>
              <a:rPr lang="es-CO" dirty="0"/>
              <a:t>cuando recibe felicitaciones</a:t>
            </a:r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616B34FE-2726-4C3D-9CA1-47EE0D86E443}"/>
              </a:ext>
            </a:extLst>
          </p:cNvPr>
          <p:cNvSpPr/>
          <p:nvPr/>
        </p:nvSpPr>
        <p:spPr>
          <a:xfrm>
            <a:off x="9979593" y="1060057"/>
            <a:ext cx="1538635" cy="42408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rgbClr val="FF0000"/>
                </a:solidFill>
              </a:rPr>
              <a:t>Agregar Ingreso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E77048B-5154-4FA5-9BC7-1DDC23A3F0C1}"/>
              </a:ext>
            </a:extLst>
          </p:cNvPr>
          <p:cNvSpPr txBox="1"/>
          <p:nvPr/>
        </p:nvSpPr>
        <p:spPr>
          <a:xfrm>
            <a:off x="9748268" y="1440394"/>
            <a:ext cx="2504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(Hora o No ingreso)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F656FD1-C2F5-4ECD-938E-93841090B669}"/>
              </a:ext>
            </a:extLst>
          </p:cNvPr>
          <p:cNvSpPr/>
          <p:nvPr/>
        </p:nvSpPr>
        <p:spPr>
          <a:xfrm>
            <a:off x="9818566" y="5003089"/>
            <a:ext cx="2532965" cy="19261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B79419-A299-47D4-9784-5EA729519B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86" t="3181" b="-1"/>
          <a:stretch/>
        </p:blipFill>
        <p:spPr>
          <a:xfrm>
            <a:off x="5027881" y="2167815"/>
            <a:ext cx="1676016" cy="3414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21732C2-6127-4AED-8B6C-28ACC52AF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243" y="2450547"/>
            <a:ext cx="1979427" cy="310031"/>
          </a:xfrm>
          <a:prstGeom prst="rect">
            <a:avLst/>
          </a:prstGeom>
        </p:spPr>
      </p:pic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E4E57D7-D46C-4429-AAD4-0B2E79A7127E}"/>
              </a:ext>
            </a:extLst>
          </p:cNvPr>
          <p:cNvSpPr/>
          <p:nvPr/>
        </p:nvSpPr>
        <p:spPr>
          <a:xfrm>
            <a:off x="4076433" y="2719187"/>
            <a:ext cx="1568994" cy="23189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rgbClr val="FF0000"/>
                </a:solidFill>
              </a:rPr>
              <a:t>Agregar Felicitaciones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6D49DBF-0DA8-4991-993F-D9EF52C2B661}"/>
              </a:ext>
            </a:extLst>
          </p:cNvPr>
          <p:cNvSpPr/>
          <p:nvPr/>
        </p:nvSpPr>
        <p:spPr>
          <a:xfrm>
            <a:off x="7085969" y="2048016"/>
            <a:ext cx="1568994" cy="60186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dirty="0">
                <a:solidFill>
                  <a:srgbClr val="FF0000"/>
                </a:solidFill>
              </a:rPr>
              <a:t>Cambiar formato de Clases e Inasistencias</a:t>
            </a:r>
          </a:p>
        </p:txBody>
      </p:sp>
    </p:spTree>
    <p:extLst>
      <p:ext uri="{BB962C8B-B14F-4D97-AF65-F5344CB8AC3E}">
        <p14:creationId xmlns:p14="http://schemas.microsoft.com/office/powerpoint/2010/main" val="3595037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14123</TotalTime>
  <Words>911</Words>
  <Application>Microsoft Office PowerPoint</Application>
  <PresentationFormat>Panorámica</PresentationFormat>
  <Paragraphs>146</Paragraphs>
  <Slides>21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4. ANÁLISIS COHORTES </vt:lpstr>
      <vt:lpstr>EJEMPLO CONSTRUCCIÓN ANÁLISIS COHORTES</vt:lpstr>
      <vt:lpstr>Propuesta Análisis Cohortes Explorers</vt:lpstr>
      <vt:lpstr>Presentación de PowerPoint</vt:lpstr>
      <vt:lpstr>ESTRATEGIAS DE RETENCIÓN</vt:lpstr>
      <vt:lpstr>1. CONTAR LAS ESTRELLA QUE LES ENVIAN LAS LIDERES DE TROPA A LOS EXPLORERS</vt:lpstr>
      <vt:lpstr>2. BOTÓN REPORTE PAPÁS LIVE SESSIONS</vt:lpstr>
      <vt:lpstr>3. CAMBIO REPORTE PAPÁS LIVE SESSIONS</vt:lpstr>
      <vt:lpstr>3. LIDERES DE T. PODER EDITAR CALIFICACIONES Y OBSERVACIONES</vt:lpstr>
      <vt:lpstr>4. LISTA DE NIÑOS PARA LIDERES DE TROPA EN PROGRAMACIÓN DIARIA</vt:lpstr>
      <vt:lpstr>Presentación de PowerPoint</vt:lpstr>
      <vt:lpstr>AJUSTES ADMIN</vt:lpstr>
      <vt:lpstr>1. PAGO PARCIAL</vt:lpstr>
      <vt:lpstr>1. AGREGAR FILTRO CLIENTES PAIS COLOMBIA-MÉXICO</vt:lpstr>
      <vt:lpstr>5.REOGANIZAR MODULO SALAS</vt:lpstr>
      <vt:lpstr>Presentación de PowerPoint</vt:lpstr>
      <vt:lpstr>2. AGREGAR 2 ESTADOS NUEVOS EN CLIENTES</vt:lpstr>
      <vt:lpstr>1. MEDICIÓN CAPACIDAD L.T.</vt:lpstr>
      <vt:lpstr>MODULO TUTORÍAS</vt:lpstr>
      <vt:lpstr>2. AGREGAR DATOS EN ESTADO NUEVOS DNI Y CORREO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REPORTE PAPÁS LIVE SESSIONS</dc:title>
  <dc:creator>CHIRSTIAN VICENTE SANABRIA PINILLOS</dc:creator>
  <cp:lastModifiedBy>Desarrollo Edumedia</cp:lastModifiedBy>
  <cp:revision>110</cp:revision>
  <dcterms:created xsi:type="dcterms:W3CDTF">2023-03-16T21:20:56Z</dcterms:created>
  <dcterms:modified xsi:type="dcterms:W3CDTF">2024-12-10T21:24:07Z</dcterms:modified>
</cp:coreProperties>
</file>