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9" r:id="rId3"/>
    <p:sldId id="280" r:id="rId4"/>
    <p:sldId id="261" r:id="rId5"/>
    <p:sldId id="266" r:id="rId6"/>
    <p:sldId id="267" r:id="rId7"/>
    <p:sldId id="268" r:id="rId8"/>
    <p:sldId id="269" r:id="rId9"/>
    <p:sldId id="270" r:id="rId10"/>
    <p:sldId id="289" r:id="rId11"/>
    <p:sldId id="259" r:id="rId12"/>
    <p:sldId id="278" r:id="rId13"/>
    <p:sldId id="281" r:id="rId14"/>
    <p:sldId id="257" r:id="rId15"/>
    <p:sldId id="258" r:id="rId16"/>
    <p:sldId id="285" r:id="rId17"/>
    <p:sldId id="282" r:id="rId18"/>
    <p:sldId id="283" r:id="rId19"/>
    <p:sldId id="284" r:id="rId20"/>
    <p:sldId id="286" r:id="rId21"/>
    <p:sldId id="260" r:id="rId22"/>
    <p:sldId id="273" r:id="rId23"/>
    <p:sldId id="274" r:id="rId24"/>
    <p:sldId id="275" r:id="rId25"/>
    <p:sldId id="290" r:id="rId26"/>
    <p:sldId id="262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1156" autoAdjust="0"/>
  </p:normalViewPr>
  <p:slideViewPr>
    <p:cSldViewPr>
      <p:cViewPr>
        <p:scale>
          <a:sx n="66" d="100"/>
          <a:sy n="66" d="100"/>
        </p:scale>
        <p:origin x="-3000" y="-12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BAE92-361F-4B2D-A264-5090EED26FDF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67040-9E97-46D4-9FD2-ECF360FD4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4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###</a:t>
            </a:r>
            <a:r>
              <a:rPr lang="en-US" dirty="0" err="1" smtClean="0"/>
              <a:t>piecharts</a:t>
            </a:r>
            <a:r>
              <a:rPr lang="en-US" dirty="0" smtClean="0"/>
              <a:t> vs. horizontal </a:t>
            </a:r>
            <a:r>
              <a:rPr lang="en-US" dirty="0" err="1" smtClean="0"/>
              <a:t>barplots</a:t>
            </a:r>
            <a:endParaRPr lang="en-US" dirty="0" smtClean="0"/>
          </a:p>
          <a:p>
            <a:r>
              <a:rPr lang="en-US" dirty="0" err="1" smtClean="0"/>
              <a:t>acc</a:t>
            </a:r>
            <a:r>
              <a:rPr lang="en-US" dirty="0" smtClean="0"/>
              <a:t> &lt;- read.csv("Accidents.csv")     #read in data</a:t>
            </a:r>
          </a:p>
          <a:p>
            <a:r>
              <a:rPr lang="en-US" dirty="0" smtClean="0"/>
              <a:t>pie(x=</a:t>
            </a:r>
            <a:r>
              <a:rPr lang="en-US" dirty="0" err="1" smtClean="0"/>
              <a:t>acc$Number</a:t>
            </a:r>
            <a:r>
              <a:rPr lang="en-US" dirty="0" smtClean="0"/>
              <a:t>, labels=</a:t>
            </a:r>
            <a:r>
              <a:rPr lang="en-US" dirty="0" err="1" smtClean="0"/>
              <a:t>acc$Type</a:t>
            </a:r>
            <a:r>
              <a:rPr lang="en-US" dirty="0" smtClean="0"/>
              <a:t>)   #default unordered </a:t>
            </a:r>
            <a:r>
              <a:rPr lang="en-US" dirty="0" err="1" smtClean="0"/>
              <a:t>piechart</a:t>
            </a:r>
            <a:endParaRPr lang="en-US" dirty="0" smtClean="0"/>
          </a:p>
          <a:p>
            <a:r>
              <a:rPr lang="en-US" dirty="0" smtClean="0"/>
              <a:t>temp &lt;- order(</a:t>
            </a:r>
            <a:r>
              <a:rPr lang="en-US" dirty="0" err="1" smtClean="0"/>
              <a:t>acc$Number</a:t>
            </a:r>
            <a:r>
              <a:rPr lang="en-US" dirty="0" smtClean="0"/>
              <a:t>)            #get sort order from largest to smallest</a:t>
            </a:r>
          </a:p>
          <a:p>
            <a:r>
              <a:rPr lang="en-US" dirty="0" err="1" smtClean="0"/>
              <a:t>acc.sort</a:t>
            </a:r>
            <a:r>
              <a:rPr lang="en-US" dirty="0" smtClean="0"/>
              <a:t> &lt;- </a:t>
            </a:r>
            <a:r>
              <a:rPr lang="en-US" dirty="0" err="1" smtClean="0"/>
              <a:t>acc</a:t>
            </a:r>
            <a:r>
              <a:rPr lang="en-US" dirty="0" smtClean="0"/>
              <a:t>[temp,]               #sort the data and store in a new variable</a:t>
            </a:r>
          </a:p>
          <a:p>
            <a:r>
              <a:rPr lang="en-US" dirty="0" err="1" smtClean="0"/>
              <a:t>pdf</a:t>
            </a:r>
            <a:r>
              <a:rPr lang="en-US" dirty="0" smtClean="0"/>
              <a:t>("Background\\piedied.</a:t>
            </a:r>
            <a:r>
              <a:rPr lang="en-US" dirty="0" err="1" smtClean="0"/>
              <a:t>pdf</a:t>
            </a:r>
            <a:r>
              <a:rPr lang="en-US" dirty="0" smtClean="0"/>
              <a:t>",width=7,height=7)</a:t>
            </a:r>
          </a:p>
          <a:p>
            <a:r>
              <a:rPr lang="en-US" dirty="0" smtClean="0"/>
              <a:t>pie(x=</a:t>
            </a:r>
            <a:r>
              <a:rPr lang="en-US" dirty="0" err="1" smtClean="0"/>
              <a:t>acc.sort$Number</a:t>
            </a:r>
            <a:r>
              <a:rPr lang="en-US" dirty="0" smtClean="0"/>
              <a:t>, labels=</a:t>
            </a:r>
            <a:r>
              <a:rPr lang="en-US" dirty="0" err="1" smtClean="0"/>
              <a:t>acc.sort$Type</a:t>
            </a:r>
            <a:r>
              <a:rPr lang="en-US" dirty="0" smtClean="0"/>
              <a:t>, main="DANGERS: indexed by the number of \</a:t>
            </a:r>
            <a:r>
              <a:rPr lang="en-US" dirty="0" err="1" smtClean="0"/>
              <a:t>nGoogle</a:t>
            </a:r>
            <a:r>
              <a:rPr lang="en-US" dirty="0" smtClean="0"/>
              <a:t> results for\n\"Died in a ____ accident\"")</a:t>
            </a:r>
          </a:p>
          <a:p>
            <a:r>
              <a:rPr lang="en-US" dirty="0" err="1" smtClean="0"/>
              <a:t>dev.off</a:t>
            </a:r>
            <a:r>
              <a:rPr lang="en-US" smtClean="0"/>
              <a:t>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67040-9E97-46D4-9FD2-ECF360FD40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59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Fig. 1. Number of publications per capita per year published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Czech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avian ecologists up to 2006 plotted against their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beer consumption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capita per year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Both data sets shown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Box-Cox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transformed (thus neither the output score nor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consumption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 values enable the identification of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persons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included in this research). The negative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relationship between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beer consumption and publication success 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 not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for the whole data set (rs0.55, n34, p0.0008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but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for ‘‘past’’ (included in the first survey in 2002; m)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‘‘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present’’ researchers (included in 2006; k) analyzed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separately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(‘‘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past’’: rs0.68, n18, p0.002; ‘‘present’’: rs0.52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n16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p0.04).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67040-9E97-46D4-9FD2-ECF360FD40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0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67040-9E97-46D4-9FD2-ECF360FD40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0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07B2-65C7-4800-8EFF-5984B728274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D16A-D6C0-41C0-A4FE-509DFB45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2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07B2-65C7-4800-8EFF-5984B728274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D16A-D6C0-41C0-A4FE-509DFB45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0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07B2-65C7-4800-8EFF-5984B728274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D16A-D6C0-41C0-A4FE-509DFB45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6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07B2-65C7-4800-8EFF-5984B728274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D16A-D6C0-41C0-A4FE-509DFB45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0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07B2-65C7-4800-8EFF-5984B728274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D16A-D6C0-41C0-A4FE-509DFB45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7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07B2-65C7-4800-8EFF-5984B728274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D16A-D6C0-41C0-A4FE-509DFB45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07B2-65C7-4800-8EFF-5984B728274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D16A-D6C0-41C0-A4FE-509DFB45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1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07B2-65C7-4800-8EFF-5984B728274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D16A-D6C0-41C0-A4FE-509DFB45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0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07B2-65C7-4800-8EFF-5984B728274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D16A-D6C0-41C0-A4FE-509DFB45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0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07B2-65C7-4800-8EFF-5984B728274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D16A-D6C0-41C0-A4FE-509DFB45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3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07B2-65C7-4800-8EFF-5984B728274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D16A-D6C0-41C0-A4FE-509DFB45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207B2-65C7-4800-8EFF-5984B7282740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7D16A-D6C0-41C0-A4FE-509DFB45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0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2: Visual processing and more advanced plots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Trevor A. Branch</a:t>
            </a:r>
          </a:p>
          <a:p>
            <a:r>
              <a:rPr lang="en-US" dirty="0" smtClean="0"/>
              <a:t>FISH507H Winter 2011</a:t>
            </a:r>
          </a:p>
          <a:p>
            <a:r>
              <a:rPr lang="en-US" dirty="0" smtClean="0"/>
              <a:t>Beautiful graphics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Handout: explanation of par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479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revor Branch\Documents\FISH507 R graphics\Lecture 2 advanced plots par\xkcd died in 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2100"/>
            <a:ext cx="6856413" cy="595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8612" y="6550223"/>
            <a:ext cx="2355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/>
              <a:t>http://xkcd.com/369/</a:t>
            </a:r>
          </a:p>
        </p:txBody>
      </p:sp>
    </p:spTree>
    <p:extLst>
      <p:ext uri="{BB962C8B-B14F-4D97-AF65-F5344CB8AC3E}">
        <p14:creationId xmlns:p14="http://schemas.microsoft.com/office/powerpoint/2010/main" val="408836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83" y="0"/>
            <a:ext cx="694301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9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 exercises 1 and 2: </a:t>
            </a:r>
            <a:r>
              <a:rPr lang="en-US" sz="3600" dirty="0" err="1" smtClean="0"/>
              <a:t>xkcd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216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Sparklines from 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9" r="31015" b="6154"/>
          <a:stretch>
            <a:fillRect/>
          </a:stretch>
        </p:blipFill>
        <p:spPr bwMode="auto">
          <a:xfrm>
            <a:off x="2733675" y="204788"/>
            <a:ext cx="4008438" cy="665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5" descr="Sparklines from 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3" r="7385" b="90256"/>
          <a:stretch>
            <a:fillRect/>
          </a:stretch>
        </p:blipFill>
        <p:spPr bwMode="auto">
          <a:xfrm>
            <a:off x="1952625" y="42863"/>
            <a:ext cx="57324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4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Press Fig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509" y="437319"/>
            <a:ext cx="3999076" cy="615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11"/>
          <p:cNvSpPr>
            <a:spLocks noChangeArrowheads="1"/>
          </p:cNvSpPr>
          <p:nvPr/>
        </p:nvSpPr>
        <p:spPr bwMode="auto">
          <a:xfrm>
            <a:off x="6919308" y="5314118"/>
            <a:ext cx="1325880" cy="12765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14"/>
          <p:cNvSpPr>
            <a:spLocks noChangeArrowheads="1"/>
          </p:cNvSpPr>
          <p:nvPr/>
        </p:nvSpPr>
        <p:spPr bwMode="auto">
          <a:xfrm>
            <a:off x="4537162" y="1809294"/>
            <a:ext cx="393700" cy="292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5"/>
          <p:cNvSpPr txBox="1">
            <a:spLocks noChangeArrowheads="1"/>
          </p:cNvSpPr>
          <p:nvPr/>
        </p:nvSpPr>
        <p:spPr bwMode="auto">
          <a:xfrm>
            <a:off x="5548351" y="6222262"/>
            <a:ext cx="586507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dirty="0"/>
              <a:t>Year</a:t>
            </a:r>
            <a:endParaRPr lang="en-US" sz="2000" dirty="0"/>
          </a:p>
        </p:txBody>
      </p:sp>
      <p:pic>
        <p:nvPicPr>
          <p:cNvPr id="19459" name="Picture 8" descr="Stacked catches low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59" y="381000"/>
            <a:ext cx="4041648" cy="6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Text Box 16"/>
          <p:cNvSpPr txBox="1">
            <a:spLocks noChangeArrowheads="1"/>
          </p:cNvSpPr>
          <p:nvPr/>
        </p:nvSpPr>
        <p:spPr bwMode="auto">
          <a:xfrm>
            <a:off x="2036653" y="6238093"/>
            <a:ext cx="58650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dirty="0"/>
              <a:t>Year</a:t>
            </a:r>
          </a:p>
        </p:txBody>
      </p:sp>
      <p:sp>
        <p:nvSpPr>
          <p:cNvPr id="19462" name="Text Box 13"/>
          <p:cNvSpPr txBox="1">
            <a:spLocks noChangeArrowheads="1"/>
          </p:cNvSpPr>
          <p:nvPr/>
        </p:nvSpPr>
        <p:spPr bwMode="auto">
          <a:xfrm rot="-5400000">
            <a:off x="-565211" y="2967902"/>
            <a:ext cx="3460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400" dirty="0"/>
              <a:t>Catch at each trophic level</a:t>
            </a:r>
          </a:p>
        </p:txBody>
      </p:sp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6459537" y="6583363"/>
            <a:ext cx="2684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1200" dirty="0"/>
              <a:t>Branch et al. (2010) Nature 468:431-435</a:t>
            </a:r>
          </a:p>
        </p:txBody>
      </p:sp>
    </p:spTree>
    <p:extLst>
      <p:ext uri="{BB962C8B-B14F-4D97-AF65-F5344CB8AC3E}">
        <p14:creationId xmlns:p14="http://schemas.microsoft.com/office/powerpoint/2010/main" val="21927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3962400" cy="2438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 exercise 3: West Coast catches using </a:t>
            </a:r>
            <a:r>
              <a:rPr lang="en-US" sz="3600" dirty="0" err="1" smtClean="0"/>
              <a:t>sparklines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4343"/>
            <a:ext cx="4946762" cy="652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800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047" y="1049630"/>
            <a:ext cx="6231953" cy="535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1701" y="6504801"/>
            <a:ext cx="8162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Grim T (2008)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 possible role of social activity to explain differences in publication output among ecologists.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Oikos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117:484-487.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22022" y="381000"/>
            <a:ext cx="496674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</a:t>
            </a:r>
            <a:r>
              <a:rPr lang="en-US" dirty="0" err="1"/>
              <a:t>overplotting</a:t>
            </a:r>
            <a:r>
              <a:rPr lang="en-US" dirty="0"/>
              <a:t>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revor Branch\Documents\FISH507 R graphics\Lecture 2 advanced plots par\wyoming-old-faithfu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28600"/>
            <a:ext cx="7772400" cy="621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01202" y="6504801"/>
            <a:ext cx="694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http://www.destination360.com/north-america/us/wyoming/yellowstone-national-park/old-faithful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77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295399"/>
            <a:ext cx="5194132" cy="493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Old Faithful predictions: </a:t>
            </a:r>
            <a:r>
              <a:rPr lang="en-US" sz="3600" dirty="0" err="1"/>
              <a:t>hexbin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451711" y="6167735"/>
            <a:ext cx="2435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This interval (min)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67909" y="3328207"/>
            <a:ext cx="2516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Next interval (min)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298" y="1333499"/>
            <a:ext cx="990600" cy="380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28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144"/>
            <a:ext cx="9144001" cy="565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4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 exercise 4: </a:t>
            </a:r>
            <a:r>
              <a:rPr lang="en-US" sz="3600" dirty="0" err="1" smtClean="0"/>
              <a:t>overplotting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284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revor Branch\Documents\FISH507 R graphics\Lecture 2 advanced plots par\Areaplot breakups_faceboo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21"/>
          <a:stretch/>
        </p:blipFill>
        <p:spPr bwMode="auto">
          <a:xfrm>
            <a:off x="152400" y="914400"/>
            <a:ext cx="8849942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4600" y="6550223"/>
            <a:ext cx="666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/>
              <a:t>http://www.informationisbeautiful.net/2010/peak-break-up-times-on-facebook</a:t>
            </a:r>
            <a:r>
              <a:rPr lang="en-US" sz="1400" dirty="0" smtClean="0"/>
              <a:t>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643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62174"/>
            <a:ext cx="8567737" cy="629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51850" y="238780"/>
            <a:ext cx="3848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Further uses of polygon()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6821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762000"/>
            <a:ext cx="9028104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01821" y="6477000"/>
            <a:ext cx="3042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Branch et al.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(2006)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Marine Policy 30:281-296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407" y="152400"/>
            <a:ext cx="7869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Line shading using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col="black"</a:t>
            </a:r>
            <a:r>
              <a:rPr lang="en-US" sz="2400" dirty="0" smtClean="0"/>
              <a:t> </a:t>
            </a:r>
            <a:r>
              <a:rPr lang="en-US" sz="2800" dirty="0" smtClean="0"/>
              <a:t>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col="gray50"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9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4329" y="6477000"/>
            <a:ext cx="3479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(2006)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Bulletin of Marine Science 78:669-690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1"/>
            <a:ext cx="8939319" cy="571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88029" y="152400"/>
            <a:ext cx="6776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Line shading using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angle=45</a:t>
            </a:r>
            <a:r>
              <a:rPr lang="en-US" sz="2800" dirty="0" smtClean="0"/>
              <a:t> 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number=20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081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revor Branch\Documents\FISH507 R graphics\Lecture 2 advanced plots par\phd comics academic salaries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0"/>
          <a:stretch/>
        </p:blipFill>
        <p:spPr bwMode="auto">
          <a:xfrm>
            <a:off x="1010586" y="76200"/>
            <a:ext cx="7666299" cy="647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33800" y="6550223"/>
            <a:ext cx="5408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/>
              <a:t>http://www.phdcomics.com/comics/archive.php?comicid=1086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04850" y="76200"/>
            <a:ext cx="569595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Challenge exercise: Academic salaries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7716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81451"/>
            <a:ext cx="6905625" cy="666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569595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Challenge exercise: </a:t>
            </a:r>
            <a:br>
              <a:rPr lang="en-US" sz="3600" dirty="0" smtClean="0"/>
            </a:br>
            <a:r>
              <a:rPr lang="en-US" sz="3600" dirty="0" smtClean="0"/>
              <a:t>Academic salaries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02697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Challenge exercise: Line widths and types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035" y="2667000"/>
            <a:ext cx="3276600" cy="235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2330027" cy="258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0" y="2057400"/>
            <a:ext cx="2190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Line width (</a:t>
            </a:r>
            <a:r>
              <a:rPr lang="en-US" sz="2400" dirty="0" err="1" smtClean="0"/>
              <a:t>lwd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2057400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Line type (</a:t>
            </a:r>
            <a:r>
              <a:rPr lang="en-US" sz="2400" dirty="0" err="1" smtClean="0"/>
              <a:t>lty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972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1" y="6059268"/>
            <a:ext cx="904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Remove outlines, dashed lines, make circles different sizes for samples sizes, omit non-significant P-</a:t>
            </a:r>
            <a:r>
              <a:rPr lang="en-US" sz="1600" dirty="0" smtClean="0"/>
              <a:t>values, o</a:t>
            </a:r>
            <a:r>
              <a:rPr lang="en-US" sz="1600" dirty="0" smtClean="0"/>
              <a:t>mit A, B, C labels, more space between groups of points; deleting final group of points; changing y-axis, smaller text for the three rows.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079396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08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Visual processing</a:t>
            </a:r>
          </a:p>
          <a:p>
            <a:r>
              <a:rPr lang="en-US" sz="2800" dirty="0" smtClean="0"/>
              <a:t>Horizontal </a:t>
            </a:r>
            <a:r>
              <a:rPr lang="en-US" sz="2800" dirty="0" err="1" smtClean="0"/>
              <a:t>barplots</a:t>
            </a:r>
            <a:endParaRPr lang="en-US" sz="2800" dirty="0" smtClean="0"/>
          </a:p>
          <a:p>
            <a:r>
              <a:rPr lang="en-US" sz="2800" dirty="0" smtClean="0"/>
              <a:t>Using “par”</a:t>
            </a:r>
          </a:p>
          <a:p>
            <a:r>
              <a:rPr lang="en-US" sz="2800" dirty="0" smtClean="0"/>
              <a:t>Symbol, lines, </a:t>
            </a:r>
            <a:r>
              <a:rPr lang="en-US" sz="2800" dirty="0" err="1" smtClean="0"/>
              <a:t>abline</a:t>
            </a:r>
            <a:endParaRPr lang="en-US" sz="2800" dirty="0" smtClean="0"/>
          </a:p>
          <a:p>
            <a:r>
              <a:rPr lang="en-US" sz="2800" dirty="0" err="1" smtClean="0"/>
              <a:t>Sparklines</a:t>
            </a:r>
            <a:endParaRPr lang="en-US" sz="2800" dirty="0" smtClean="0"/>
          </a:p>
          <a:p>
            <a:r>
              <a:rPr lang="en-US" sz="2800" dirty="0" err="1" smtClean="0"/>
              <a:t>Areaplots</a:t>
            </a:r>
            <a:r>
              <a:rPr lang="en-US" sz="2800" dirty="0" smtClean="0"/>
              <a:t> and polygon</a:t>
            </a:r>
          </a:p>
          <a:p>
            <a:r>
              <a:rPr lang="en-US" sz="2800" dirty="0" smtClean="0"/>
              <a:t>Solving </a:t>
            </a:r>
            <a:r>
              <a:rPr lang="en-US" sz="2800" dirty="0" err="1" smtClean="0"/>
              <a:t>overplotting</a:t>
            </a:r>
            <a:r>
              <a:rPr lang="en-US" sz="2800" dirty="0" smtClean="0"/>
              <a:t> using </a:t>
            </a:r>
            <a:r>
              <a:rPr lang="en-US" sz="2800" dirty="0" err="1" smtClean="0"/>
              <a:t>hexbin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57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revor Branch\Documents\FISH507 R graphics\Lecture 2 advanced plots par\Background\FoveaBlindSpo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3"/>
          <a:stretch/>
        </p:blipFill>
        <p:spPr bwMode="auto">
          <a:xfrm>
            <a:off x="1143000" y="298310"/>
            <a:ext cx="7086600" cy="559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0" y="6477000"/>
            <a:ext cx="3816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Image: National Eye Institute, National Institutes of Health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Fovea and blind spot</a:t>
            </a:r>
            <a:endParaRPr lang="en-US" sz="3600" dirty="0"/>
          </a:p>
        </p:txBody>
      </p:sp>
      <p:pic>
        <p:nvPicPr>
          <p:cNvPr id="1026" name="Picture 2" descr="C:\Users\Trevor Branch\Documents\FISH507 R graphics\Lecture 2 advanced plots par\2000px-AcuityHumanEye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t="1849" r="1704" b="2076"/>
          <a:stretch/>
        </p:blipFill>
        <p:spPr bwMode="auto">
          <a:xfrm>
            <a:off x="1409700" y="1066800"/>
            <a:ext cx="6477000" cy="486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-1048289" y="3153484"/>
            <a:ext cx="3839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Relative acuity of left eye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14364" y="6029324"/>
            <a:ext cx="3034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Degrees from fovea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128080" y="6477000"/>
            <a:ext cx="2022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Source: Wikimedia Commons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Blind spot experiment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2667000" y="34290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248400" y="34290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0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revor Branch\Documents\FISH507 R graphics\Lecture 2 advanced plots par\Background\Acuity vs corr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5953125" cy="487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Fovea and concentration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Visual acuity and the concentration of cones (photoreceptors) in the fovea are related to performance in counting tasks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171088" y="6519446"/>
            <a:ext cx="1972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Few (2009) Chapter 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013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Video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94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543</Words>
  <Application>Microsoft Office PowerPoint</Application>
  <PresentationFormat>On-screen Show (4:3)</PresentationFormat>
  <Paragraphs>62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Lecture 2: Visual processing and more advanced plots</vt:lpstr>
      <vt:lpstr>PowerPoint Presentation</vt:lpstr>
      <vt:lpstr>PowerPoint Presentation</vt:lpstr>
      <vt:lpstr>Outline</vt:lpstr>
      <vt:lpstr>PowerPoint Presentation</vt:lpstr>
      <vt:lpstr>Fovea and blind spot</vt:lpstr>
      <vt:lpstr>Blind spot experiment</vt:lpstr>
      <vt:lpstr>Fovea and concentration</vt:lpstr>
      <vt:lpstr>Video</vt:lpstr>
      <vt:lpstr>Handout: explanation of par</vt:lpstr>
      <vt:lpstr>PowerPoint Presentation</vt:lpstr>
      <vt:lpstr>PowerPoint Presentation</vt:lpstr>
      <vt:lpstr>Do exercises 1 and 2: xkcd</vt:lpstr>
      <vt:lpstr>PowerPoint Presentation</vt:lpstr>
      <vt:lpstr>PowerPoint Presentation</vt:lpstr>
      <vt:lpstr>Do exercise 3: West Coast catches using sparklines</vt:lpstr>
      <vt:lpstr>PowerPoint Presentation</vt:lpstr>
      <vt:lpstr>PowerPoint Presentation</vt:lpstr>
      <vt:lpstr>Old Faithful predictions: hexbin</vt:lpstr>
      <vt:lpstr>Do exercise 4: overplotting</vt:lpstr>
      <vt:lpstr>PowerPoint Presentation</vt:lpstr>
      <vt:lpstr>PowerPoint Presentation</vt:lpstr>
      <vt:lpstr>PowerPoint Presentation</vt:lpstr>
      <vt:lpstr>PowerPoint Presentation</vt:lpstr>
      <vt:lpstr>Challenge exercise: Academic salaries</vt:lpstr>
      <vt:lpstr>Challenge exercise:  Academic salaries</vt:lpstr>
      <vt:lpstr>Challenge exercise: Line widths and types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More advanced plots</dc:title>
  <dc:creator>Trevor Branch</dc:creator>
  <cp:lastModifiedBy>Trevor Branch</cp:lastModifiedBy>
  <cp:revision>51</cp:revision>
  <dcterms:created xsi:type="dcterms:W3CDTF">2011-09-13T18:50:31Z</dcterms:created>
  <dcterms:modified xsi:type="dcterms:W3CDTF">2012-10-03T19:38:00Z</dcterms:modified>
</cp:coreProperties>
</file>