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98" r:id="rId3"/>
    <p:sldId id="289" r:id="rId4"/>
    <p:sldId id="290" r:id="rId5"/>
    <p:sldId id="295" r:id="rId6"/>
    <p:sldId id="284" r:id="rId7"/>
    <p:sldId id="296" r:id="rId8"/>
    <p:sldId id="285" r:id="rId9"/>
    <p:sldId id="277" r:id="rId10"/>
    <p:sldId id="293" r:id="rId11"/>
    <p:sldId id="300" r:id="rId12"/>
    <p:sldId id="292" r:id="rId13"/>
    <p:sldId id="294" r:id="rId14"/>
    <p:sldId id="297" r:id="rId15"/>
    <p:sldId id="279" r:id="rId16"/>
    <p:sldId id="280" r:id="rId17"/>
    <p:sldId id="282" r:id="rId18"/>
    <p:sldId id="30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850" y="-13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1F8CA-3BD1-408A-B9F7-D7236C866097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4AB27-E87B-49B2-A0E8-B3BDC6F6F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26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9623-3AF8-4730-AAD8-2E21F00248BD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7BDF-9D24-406B-AAC4-33598BA2A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0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9623-3AF8-4730-AAD8-2E21F00248BD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7BDF-9D24-406B-AAC4-33598BA2A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7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9623-3AF8-4730-AAD8-2E21F00248BD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7BDF-9D24-406B-AAC4-33598BA2A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7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9623-3AF8-4730-AAD8-2E21F00248BD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7BDF-9D24-406B-AAC4-33598BA2A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2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9623-3AF8-4730-AAD8-2E21F00248BD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7BDF-9D24-406B-AAC4-33598BA2A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62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9623-3AF8-4730-AAD8-2E21F00248BD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7BDF-9D24-406B-AAC4-33598BA2A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9623-3AF8-4730-AAD8-2E21F00248BD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7BDF-9D24-406B-AAC4-33598BA2A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4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9623-3AF8-4730-AAD8-2E21F00248BD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7BDF-9D24-406B-AAC4-33598BA2A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9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9623-3AF8-4730-AAD8-2E21F00248BD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7BDF-9D24-406B-AAC4-33598BA2A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2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9623-3AF8-4730-AAD8-2E21F00248BD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7BDF-9D24-406B-AAC4-33598BA2A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7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9623-3AF8-4730-AAD8-2E21F00248BD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7BDF-9D24-406B-AAC4-33598BA2A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8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39623-3AF8-4730-AAD8-2E21F00248BD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27BDF-9D24-406B-AAC4-33598BA2A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1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tudents.washington.edu/mclarkso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students.washington.edu/mclarks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tudents.washington.edu/mclarkso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tudents.washington.edu/mclarks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tudents.washington.edu/mclarks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/>
          <a:p>
            <a:r>
              <a:rPr lang="en-US" dirty="0" smtClean="0"/>
              <a:t>Lecture 4 advanced </a:t>
            </a:r>
            <a:br>
              <a:rPr lang="en-US" dirty="0" smtClean="0"/>
            </a:br>
            <a:r>
              <a:rPr lang="en-US" dirty="0" err="1" smtClean="0"/>
              <a:t>multipanel</a:t>
            </a:r>
            <a:r>
              <a:rPr lang="en-US" dirty="0" smtClean="0"/>
              <a:t> plots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3127374"/>
            <a:ext cx="6400800" cy="25876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Trevor A. Branch</a:t>
            </a:r>
          </a:p>
          <a:p>
            <a:r>
              <a:rPr lang="en-US" dirty="0" smtClean="0"/>
              <a:t>FISH507H</a:t>
            </a:r>
          </a:p>
          <a:p>
            <a:r>
              <a:rPr lang="en-US" dirty="0" smtClean="0"/>
              <a:t>School of Aquatic and Fishery Sciences, University of Washington</a:t>
            </a:r>
          </a:p>
          <a:p>
            <a:endParaRPr lang="en-US" dirty="0" smtClean="0"/>
          </a:p>
          <a:p>
            <a:r>
              <a:rPr lang="en-US" dirty="0" smtClean="0"/>
              <a:t>catalyst.uw.edu/workspace/</a:t>
            </a:r>
            <a:r>
              <a:rPr lang="en-US" dirty="0" err="1" smtClean="0"/>
              <a:t>tbranch</a:t>
            </a:r>
            <a:r>
              <a:rPr lang="en-US" dirty="0" smtClean="0"/>
              <a:t>/24589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31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79"/>
          <a:stretch/>
        </p:blipFill>
        <p:spPr bwMode="auto">
          <a:xfrm>
            <a:off x="76200" y="685800"/>
            <a:ext cx="9008404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1044" y="6400800"/>
            <a:ext cx="447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Source: Melissa Clarkson,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http://students.washington.edu/mclarkso/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50596" y="0"/>
            <a:ext cx="3293404" cy="632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943601" y="838200"/>
            <a:ext cx="314100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plt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dirty="0" smtClean="0"/>
              <a:t> argument of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par()</a:t>
            </a:r>
            <a:r>
              <a:rPr lang="en-US" sz="2400" dirty="0" smtClean="0"/>
              <a:t> function defines the position and size of the </a:t>
            </a:r>
            <a:r>
              <a:rPr lang="en-US" sz="2400" b="1" dirty="0" smtClean="0"/>
              <a:t>plot region</a:t>
            </a:r>
            <a:r>
              <a:rPr lang="en-US" sz="2400" dirty="0" smtClean="0"/>
              <a:t>, as a vector of four values in normalized device coordinates (0 to 1) that give positions (left, right, bottom, top) of the plot border.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252740"/>
            <a:ext cx="7753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Figures at arbitrary (non-grid) locations using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plt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827397" y="943428"/>
            <a:ext cx="38876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par(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=c(0.4, 0.8, 0.2, 0.7))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93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1044" y="6400800"/>
            <a:ext cx="447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Source: Melissa Clarkson,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http://students.washington.edu/mclarkso/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50596" y="0"/>
            <a:ext cx="3293404" cy="632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850597" y="950416"/>
            <a:ext cx="314100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fig()</a:t>
            </a:r>
            <a:r>
              <a:rPr lang="en-US" sz="2400" dirty="0" smtClean="0"/>
              <a:t> argument of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par()</a:t>
            </a:r>
            <a:r>
              <a:rPr lang="en-US" sz="2400" dirty="0" smtClean="0"/>
              <a:t> function defines the position and size of the </a:t>
            </a:r>
            <a:r>
              <a:rPr lang="en-US" sz="2400" b="1" dirty="0" smtClean="0"/>
              <a:t>device region</a:t>
            </a:r>
            <a:r>
              <a:rPr lang="en-US" sz="2400" dirty="0" smtClean="0"/>
              <a:t>, as a vector of four values in normalized device coordinates (0 to 1) that give positions (left, right, bottom, top) of the plot border.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252740"/>
            <a:ext cx="7753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Figures at arbitrary (non-grid) locations using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30" t="45841"/>
          <a:stretch/>
        </p:blipFill>
        <p:spPr bwMode="auto">
          <a:xfrm>
            <a:off x="170692" y="798555"/>
            <a:ext cx="5679904" cy="5490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31" y="639354"/>
            <a:ext cx="2890902" cy="95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74997" y="972456"/>
            <a:ext cx="38876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par(fig=c(0.4, 0.8, 0.2, 0.7))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3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26136"/>
            <a:ext cx="5183606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252740"/>
            <a:ext cx="7538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Figures at arbitrary (non-grid) locations using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554979" y="1085195"/>
            <a:ext cx="338416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Courier New" pitchFamily="49" charset="0"/>
              </a:rPr>
              <a:t>Coordinates are given in normalized device space  (from 0 to 1) and are specified by: </a:t>
            </a:r>
          </a:p>
          <a:p>
            <a:r>
              <a:rPr lang="en-US" sz="2000" dirty="0" smtClean="0">
                <a:cs typeface="Courier New" pitchFamily="49" charset="0"/>
              </a:rPr>
              <a:t>c(left, right, bottom, top)</a:t>
            </a:r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cs typeface="Courier New" pitchFamily="49" charset="0"/>
              </a:rPr>
              <a:t>i.e. a different order from par or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cs typeface="Courier New" pitchFamily="49" charset="0"/>
              </a:rPr>
              <a:t>oma</a:t>
            </a:r>
            <a:endParaRPr lang="en-US" sz="2000" dirty="0" smtClean="0">
              <a:solidFill>
                <a:schemeClr val="accent6">
                  <a:lumMod val="75000"/>
                </a:schemeClr>
              </a:solidFill>
              <a:cs typeface="Courier New" pitchFamily="49" charset="0"/>
            </a:endParaRPr>
          </a:p>
          <a:p>
            <a:endParaRPr lang="en-US" sz="2000" dirty="0">
              <a:cs typeface="Courier New" pitchFamily="49" charset="0"/>
            </a:endParaRPr>
          </a:p>
          <a:p>
            <a:r>
              <a:rPr lang="en-US" sz="2000" dirty="0" smtClean="0">
                <a:cs typeface="Courier New" pitchFamily="49" charset="0"/>
              </a:rPr>
              <a:t>2. Plots can partially overlay other plots</a:t>
            </a:r>
          </a:p>
          <a:p>
            <a:endParaRPr lang="en-US" sz="2000" dirty="0">
              <a:cs typeface="Courier New" pitchFamily="49" charset="0"/>
            </a:endParaRPr>
          </a:p>
          <a:p>
            <a:r>
              <a:rPr lang="en-US" sz="2000" dirty="0" smtClean="0">
                <a:cs typeface="Courier New" pitchFamily="49" charset="0"/>
              </a:rPr>
              <a:t>3. Replacing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fig=</a:t>
            </a:r>
            <a:r>
              <a:rPr lang="en-US" sz="2000" dirty="0" smtClean="0">
                <a:cs typeface="Courier New" pitchFamily="49" charset="0"/>
              </a:rPr>
              <a:t> with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plt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smtClean="0">
                <a:cs typeface="Courier New" pitchFamily="49" charset="0"/>
              </a:rPr>
              <a:t> sets the plot border instead of the figure border</a:t>
            </a:r>
            <a:endParaRPr lang="en-US" sz="2000" dirty="0"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1044" y="6400800"/>
            <a:ext cx="447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Source: Melissa Clarkson,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http://students.washington.edu/mclarkso/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23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Trevor Branch\Documents\FISH507 R graphics\Lecture 5 multipanel plots\Figs\usingfi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32363"/>
            <a:ext cx="5199379" cy="425403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67679" y="1460963"/>
            <a:ext cx="33841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par(fig=c(0.4,0.7,0.1,0.7))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plot(…)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par(new=T)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par(fig=c(0.1,0.3,0.05,0.65))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plot(…)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par(new=T)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par(fig=c(0.2,0.8,0.75,0.9))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plot(…)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252740"/>
            <a:ext cx="7538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Figures at arbitrary (non-grid) locations using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0835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Trevor Branch\Documents\FISH507 R graphics\Lecture 5 multipanel plots\Figs\splitscree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70219"/>
            <a:ext cx="6896100" cy="543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32300" y="838200"/>
            <a:ext cx="4495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&lt;- matrix(c(0.0,0.1,0.9,1,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0.0,0.3,0.7,1,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0.1,0.6,0.4,1,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0.3,1.0,0.0,0.7),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=4,ncol=4,byrow=T)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par(mar=c(0,0,0,0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=c(1,1,1,1))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split.screen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(figs=mat)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(i in 1:4)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screen(n=i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new=F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plot(…)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close.screen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all.screens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=T)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9716" y="152400"/>
            <a:ext cx="8585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Figures at arbitrary locations using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split.screen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059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6200"/>
            <a:ext cx="7243163" cy="6481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50"/>
          <p:cNvSpPr txBox="1">
            <a:spLocks noChangeArrowheads="1"/>
          </p:cNvSpPr>
          <p:nvPr/>
        </p:nvSpPr>
        <p:spPr bwMode="auto">
          <a:xfrm>
            <a:off x="6442042" y="6400800"/>
            <a:ext cx="270195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Branch et al. (2010) Nature 468:431-435</a:t>
            </a:r>
          </a:p>
        </p:txBody>
      </p:sp>
    </p:spTree>
    <p:extLst>
      <p:ext uri="{BB962C8B-B14F-4D97-AF65-F5344CB8AC3E}">
        <p14:creationId xmlns:p14="http://schemas.microsoft.com/office/powerpoint/2010/main" val="129171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5925"/>
            <a:ext cx="4876800" cy="673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50"/>
          <p:cNvSpPr txBox="1">
            <a:spLocks noChangeArrowheads="1"/>
          </p:cNvSpPr>
          <p:nvPr/>
        </p:nvSpPr>
        <p:spPr bwMode="auto">
          <a:xfrm>
            <a:off x="6442042" y="6400800"/>
            <a:ext cx="270195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Branch et al. (2010) Nature 468:431-435</a:t>
            </a:r>
          </a:p>
        </p:txBody>
      </p:sp>
    </p:spTree>
    <p:extLst>
      <p:ext uri="{BB962C8B-B14F-4D97-AF65-F5344CB8AC3E}">
        <p14:creationId xmlns:p14="http://schemas.microsoft.com/office/powerpoint/2010/main" val="145639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1400" y="6400800"/>
            <a:ext cx="556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Porzio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L et al. (2011) Journal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of Experimental Marine Biology and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Ecology 400:278-287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5951"/>
            <a:ext cx="4161714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76200"/>
            <a:ext cx="5105400" cy="61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9747" y="4016276"/>
            <a:ext cx="37715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2. Kite diagram showing the distribution of the most abundant </a:t>
            </a:r>
            <a:r>
              <a:rPr lang="en-US" dirty="0" err="1"/>
              <a:t>macroalgal</a:t>
            </a:r>
            <a:r>
              <a:rPr lang="en-US" dirty="0"/>
              <a:t> species (N3% coverage) in 27 </a:t>
            </a:r>
            <a:r>
              <a:rPr lang="en-US" dirty="0" smtClean="0"/>
              <a:t> 20×20 </a:t>
            </a:r>
            <a:r>
              <a:rPr lang="en-US" dirty="0"/>
              <a:t>cm quadrats taken along a pH gradient from S1 (pH=8.1), S2</a:t>
            </a:r>
          </a:p>
          <a:p>
            <a:r>
              <a:rPr lang="en-US" dirty="0"/>
              <a:t>(pH=7.8) and S3 (pH=6.7). R=</a:t>
            </a:r>
            <a:r>
              <a:rPr lang="en-US" dirty="0" err="1"/>
              <a:t>Rhodophyta</a:t>
            </a:r>
            <a:r>
              <a:rPr lang="en-US" dirty="0"/>
              <a:t>, O=</a:t>
            </a:r>
            <a:r>
              <a:rPr lang="en-US" dirty="0" err="1"/>
              <a:t>Ochrophyta</a:t>
            </a:r>
            <a:r>
              <a:rPr lang="en-US" dirty="0"/>
              <a:t>, and C=</a:t>
            </a:r>
            <a:r>
              <a:rPr lang="en-US" dirty="0" err="1"/>
              <a:t>Chlorophyta</a:t>
            </a:r>
            <a:r>
              <a:rPr lang="en-US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191869"/>
            <a:ext cx="4279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Class project: Figure 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2357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57600"/>
            <a:ext cx="8153400" cy="2211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Trevor Branch\Documents\2012 FISH507 R graphics\Lecture 4 multipanel plots\Background\self_description xkcd 68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73" y="685800"/>
            <a:ext cx="8456613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535980" y="2895600"/>
            <a:ext cx="222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http://xkcd.com/688/</a:t>
            </a:r>
          </a:p>
        </p:txBody>
      </p:sp>
      <p:sp>
        <p:nvSpPr>
          <p:cNvPr id="7" name="Rectangle 6"/>
          <p:cNvSpPr/>
          <p:nvPr/>
        </p:nvSpPr>
        <p:spPr>
          <a:xfrm>
            <a:off x="6934200" y="5868692"/>
            <a:ext cx="1796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attempt in 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4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2" y="685800"/>
            <a:ext cx="9098618" cy="4571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0" y="6400800"/>
            <a:ext cx="5334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Tufte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ER (2001)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The visual display of quantitative information, p.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114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65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4800"/>
            <a:ext cx="6172200" cy="593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1044" y="6400800"/>
            <a:ext cx="447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Source: Melissa Clarkson,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http://students.washington.edu/mclarkso/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12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534400" cy="6181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1044" y="6400800"/>
            <a:ext cx="447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Source: Melissa Clarkson,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http://students.washington.edu/mclarkso/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13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revor Branch\Documents\FISH507 R graphics\Lecture 5 multipanel plots\Figs\FAOcat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23" y="152400"/>
            <a:ext cx="8378777" cy="66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58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4800"/>
            <a:ext cx="89407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50"/>
          <p:cNvSpPr txBox="1">
            <a:spLocks noChangeArrowheads="1"/>
          </p:cNvSpPr>
          <p:nvPr/>
        </p:nvSpPr>
        <p:spPr bwMode="auto">
          <a:xfrm>
            <a:off x="5634513" y="6400800"/>
            <a:ext cx="350948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Branch et al. (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2011) Conservation Biology 25:777-786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5539859"/>
            <a:ext cx="4751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&lt;- matrix(c(1,2),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layout(mat=mat, widths=c(56, 29))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15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Trevor Branch\Documents\FISH507 R graphics\Lecture 5 multipanel plots\Figs\WidthsHeigh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"/>
            <a:ext cx="6934200" cy="546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74417" y="5562600"/>
            <a:ext cx="61093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apply(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reven.data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MARGIN=2,max)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&lt;- matrix(1:8,nrow=4,ncol=2,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byrow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par(mar=c(0,2.5,0,0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=c(5,2.5,4,1))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layout(mat=mat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widths=c(30,16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heights=30+maxC)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46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64866" cy="495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50"/>
          <p:cNvSpPr txBox="1">
            <a:spLocks noChangeArrowheads="1"/>
          </p:cNvSpPr>
          <p:nvPr/>
        </p:nvSpPr>
        <p:spPr bwMode="auto">
          <a:xfrm>
            <a:off x="6441914" y="6400800"/>
            <a:ext cx="269727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Worm et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al. (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2009) Science 325:578-585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1014" y="5188803"/>
            <a:ext cx="83311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mat=matrix(c(1,2,3,4,5,  6,7,8,9,10,  0,0,0,0,0,  11,11,11,11,11),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=5,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=4,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byrow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=F)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layout(mat=mat, heights=c(1,1,1,1,1), widths=c(5,5,3,10))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par(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oma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=c(5,5,1,1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),mar=c(0,0,0,0))</a:t>
            </a:r>
          </a:p>
        </p:txBody>
      </p:sp>
    </p:spTree>
    <p:extLst>
      <p:ext uri="{BB962C8B-B14F-4D97-AF65-F5344CB8AC3E}">
        <p14:creationId xmlns:p14="http://schemas.microsoft.com/office/powerpoint/2010/main" val="428034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0"/>
            <a:ext cx="4565997" cy="62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50"/>
          <p:cNvSpPr txBox="1">
            <a:spLocks noChangeArrowheads="1"/>
          </p:cNvSpPr>
          <p:nvPr/>
        </p:nvSpPr>
        <p:spPr bwMode="auto">
          <a:xfrm>
            <a:off x="6442042" y="6400800"/>
            <a:ext cx="270195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Branch et al. (2010) Nature 468:431-435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533400"/>
            <a:ext cx="384136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Main plot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&lt;- matrix(c(1,2,3,3),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byrow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par(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oma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=c(1,2,1,11), mar=c(3,2,0,1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layout(mat=mat, widths=c(2,1.3), heights=c(2.2,1))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733800"/>
            <a:ext cx="384136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Trickery for bottom-right “legend”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par(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xpd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=NA)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positions &lt;-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(from=2025,to=2060,length.out=5)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ypos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&lt;- c(-0.34,0.66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#then commands for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rect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(), #arrows, axis(at=,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=), #etc.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par(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xpd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=T)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7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599</Words>
  <Application>Microsoft Office PowerPoint</Application>
  <PresentationFormat>On-screen Show (4:3)</PresentationFormat>
  <Paragraphs>82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Lecture 4 advanced  multipanel plots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4-5 Multipanel plots</dc:title>
  <dc:creator>Trevor Branch</dc:creator>
  <cp:lastModifiedBy>Trevor Branch</cp:lastModifiedBy>
  <cp:revision>44</cp:revision>
  <dcterms:created xsi:type="dcterms:W3CDTF">2011-09-13T18:12:11Z</dcterms:created>
  <dcterms:modified xsi:type="dcterms:W3CDTF">2012-10-17T18:53:03Z</dcterms:modified>
</cp:coreProperties>
</file>