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68" r:id="rId4"/>
    <p:sldId id="258" r:id="rId5"/>
    <p:sldId id="269" r:id="rId6"/>
    <p:sldId id="261" r:id="rId7"/>
    <p:sldId id="262" r:id="rId8"/>
    <p:sldId id="263" r:id="rId9"/>
    <p:sldId id="259" r:id="rId10"/>
    <p:sldId id="260" r:id="rId11"/>
    <p:sldId id="265" r:id="rId12"/>
    <p:sldId id="264" r:id="rId13"/>
    <p:sldId id="266" r:id="rId14"/>
    <p:sldId id="267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104" y="1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1ED1DA-1FEE-4117-9009-2757C2ACCEB5}" type="datetimeFigureOut">
              <a:rPr lang="en-US" smtClean="0"/>
              <a:t>11/25/2012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7C6FFA-F325-4A27-AFB1-A6F8FD278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479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don’t want to plot using plot because it would</a:t>
            </a:r>
            <a:r>
              <a:rPr lang="en-US" baseline="0" dirty="0" smtClean="0"/>
              <a:t> give a false impression of x and y distances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7C6FFA-F325-4A27-AFB1-A6F8FD278BE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4240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2559" y="-228600"/>
            <a:ext cx="7772400" cy="1470025"/>
          </a:xfrm>
        </p:spPr>
        <p:txBody>
          <a:bodyPr/>
          <a:lstStyle/>
          <a:p>
            <a:r>
              <a:rPr lang="en-US" dirty="0" smtClean="0"/>
              <a:t>Mapping in 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181600"/>
            <a:ext cx="6400800" cy="1295400"/>
          </a:xfrm>
        </p:spPr>
        <p:txBody>
          <a:bodyPr>
            <a:normAutofit fontScale="55000" lnSpcReduction="20000"/>
          </a:bodyPr>
          <a:lstStyle/>
          <a:p>
            <a:r>
              <a:rPr lang="en-US" sz="4200" dirty="0" smtClean="0">
                <a:solidFill>
                  <a:schemeClr val="tx1"/>
                </a:solidFill>
              </a:rPr>
              <a:t>Allan Hicks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FISH 507H</a:t>
            </a:r>
            <a:r>
              <a:rPr lang="en-US" dirty="0" smtClean="0"/>
              <a:t> </a:t>
            </a:r>
            <a:r>
              <a:rPr lang="en-US" dirty="0"/>
              <a:t>Beautiful Graphics in </a:t>
            </a:r>
            <a:r>
              <a:rPr lang="en-US" dirty="0" smtClean="0"/>
              <a:t>R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11/28/2012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882" y="914400"/>
            <a:ext cx="6963918" cy="41304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407088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map package (and others)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Packages</a:t>
            </a:r>
          </a:p>
          <a:p>
            <a:pPr lvl="1"/>
            <a:r>
              <a:rPr lang="en-US" sz="2400" dirty="0"/>
              <a:t>m</a:t>
            </a:r>
            <a:r>
              <a:rPr lang="en-US" sz="2400" dirty="0" smtClean="0"/>
              <a:t>ap, </a:t>
            </a:r>
            <a:r>
              <a:rPr lang="en-US" sz="2400" dirty="0" err="1" smtClean="0"/>
              <a:t>maptools</a:t>
            </a:r>
            <a:r>
              <a:rPr lang="en-US" sz="2400" dirty="0" smtClean="0"/>
              <a:t>, </a:t>
            </a:r>
            <a:r>
              <a:rPr lang="en-US" sz="2400" dirty="0" err="1" smtClean="0"/>
              <a:t>mapproj</a:t>
            </a:r>
            <a:r>
              <a:rPr lang="en-US" sz="2400" dirty="0" smtClean="0"/>
              <a:t>, </a:t>
            </a:r>
            <a:r>
              <a:rPr lang="en-US" sz="2400" dirty="0" err="1" smtClean="0"/>
              <a:t>mapdata</a:t>
            </a:r>
            <a:endParaRPr lang="en-US" sz="2400" dirty="0" smtClean="0"/>
          </a:p>
          <a:p>
            <a:r>
              <a:rPr lang="en-US" sz="2800" dirty="0" smtClean="0"/>
              <a:t>Functions</a:t>
            </a:r>
          </a:p>
          <a:p>
            <a:pPr lvl="1"/>
            <a:r>
              <a:rPr lang="en-US" sz="2400" dirty="0"/>
              <a:t>m</a:t>
            </a:r>
            <a:r>
              <a:rPr lang="en-US" sz="2400" dirty="0" smtClean="0"/>
              <a:t>ap: the main function</a:t>
            </a:r>
          </a:p>
          <a:p>
            <a:pPr lvl="1"/>
            <a:r>
              <a:rPr lang="en-US" sz="2400" dirty="0" err="1" smtClean="0"/>
              <a:t>map.axes</a:t>
            </a:r>
            <a:endParaRPr lang="en-US" sz="2400" dirty="0" smtClean="0"/>
          </a:p>
          <a:p>
            <a:pPr lvl="1"/>
            <a:r>
              <a:rPr lang="en-US" sz="2400" dirty="0" smtClean="0"/>
              <a:t>Can use points, lines, etc. easily with default projection</a:t>
            </a:r>
          </a:p>
          <a:p>
            <a:r>
              <a:rPr lang="en-US" sz="2800" dirty="0" smtClean="0"/>
              <a:t>Projections</a:t>
            </a:r>
          </a:p>
          <a:p>
            <a:pPr lvl="1"/>
            <a:r>
              <a:rPr lang="en-US" sz="2400" dirty="0" smtClean="0"/>
              <a:t>Some functions are meaningless with a projection</a:t>
            </a:r>
          </a:p>
          <a:p>
            <a:pPr lvl="2"/>
            <a:r>
              <a:rPr lang="en-US" sz="2000" dirty="0" err="1" smtClean="0"/>
              <a:t>Map.scale</a:t>
            </a:r>
            <a:r>
              <a:rPr lang="en-US" sz="2000" dirty="0" smtClean="0"/>
              <a:t>, </a:t>
            </a:r>
            <a:r>
              <a:rPr lang="en-US" sz="2000" dirty="0" err="1" smtClean="0"/>
              <a:t>map.axes</a:t>
            </a:r>
            <a:r>
              <a:rPr lang="en-US" sz="2000" dirty="0" smtClean="0"/>
              <a:t>, …</a:t>
            </a:r>
          </a:p>
          <a:p>
            <a:pPr lvl="2"/>
            <a:r>
              <a:rPr lang="en-US" sz="2000" dirty="0" smtClean="0"/>
              <a:t>You can use </a:t>
            </a:r>
            <a:r>
              <a:rPr lang="en-US" sz="2000" dirty="0" err="1" smtClean="0"/>
              <a:t>mapproject</a:t>
            </a:r>
            <a:r>
              <a:rPr lang="en-US" sz="2000" dirty="0" smtClean="0"/>
              <a:t> to convert to projection </a:t>
            </a:r>
            <a:r>
              <a:rPr lang="en-US" sz="2000" dirty="0" err="1" smtClean="0"/>
              <a:t>x,y</a:t>
            </a:r>
            <a:r>
              <a:rPr lang="en-US" sz="2000" smtClean="0"/>
              <a:t> coordinates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305132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Data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Of class “map” with a list containing</a:t>
            </a:r>
          </a:p>
          <a:p>
            <a:pPr lvl="1"/>
            <a:r>
              <a:rPr lang="en-US" dirty="0" smtClean="0"/>
              <a:t>x: latitude values with polygons separated by NA</a:t>
            </a:r>
          </a:p>
          <a:p>
            <a:pPr lvl="1"/>
            <a:r>
              <a:rPr lang="en-US" dirty="0" smtClean="0"/>
              <a:t>y: longitude values matching x (NA’s also)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ange: x and y ranges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ames: names of the polygons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5936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Shapefiles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Files containing geographic information</a:t>
            </a:r>
          </a:p>
          <a:p>
            <a:r>
              <a:rPr lang="en-US" dirty="0" smtClean="0"/>
              <a:t>Usually obtained from GIS specialist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readShapePoly</a:t>
            </a:r>
            <a:r>
              <a:rPr lang="en-US" dirty="0" smtClean="0"/>
              <a:t> and other functions from the </a:t>
            </a:r>
            <a:r>
              <a:rPr lang="en-US" dirty="0" err="1" smtClean="0"/>
              <a:t>maptools</a:t>
            </a:r>
            <a:r>
              <a:rPr lang="en-US" dirty="0" smtClean="0"/>
              <a:t> package</a:t>
            </a:r>
          </a:p>
          <a:p>
            <a:r>
              <a:rPr lang="en-US" dirty="0" smtClean="0"/>
              <a:t>I usually just ask for a </a:t>
            </a:r>
            <a:r>
              <a:rPr lang="en-US" dirty="0" err="1" smtClean="0"/>
              <a:t>shapefile</a:t>
            </a:r>
            <a:r>
              <a:rPr lang="en-US" dirty="0" smtClean="0"/>
              <a:t> with </a:t>
            </a:r>
            <a:r>
              <a:rPr lang="en-US" dirty="0" err="1" smtClean="0"/>
              <a:t>lon</a:t>
            </a:r>
            <a:r>
              <a:rPr lang="en-US" dirty="0" smtClean="0"/>
              <a:t> </a:t>
            </a:r>
            <a:r>
              <a:rPr lang="en-US" dirty="0" smtClean="0"/>
              <a:t>&amp; </a:t>
            </a:r>
            <a:r>
              <a:rPr lang="en-US" dirty="0" err="1" smtClean="0"/>
              <a:t>lat</a:t>
            </a:r>
            <a:r>
              <a:rPr lang="en-US" dirty="0" smtClean="0"/>
              <a:t> </a:t>
            </a:r>
            <a:r>
              <a:rPr lang="en-US" dirty="0" smtClean="0"/>
              <a:t>coordinates (not any other special formats)</a:t>
            </a:r>
          </a:p>
        </p:txBody>
      </p:sp>
    </p:spTree>
    <p:extLst>
      <p:ext uri="{BB962C8B-B14F-4D97-AF65-F5344CB8AC3E}">
        <p14:creationId xmlns:p14="http://schemas.microsoft.com/office/powerpoint/2010/main" val="41439576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data 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download a lot of data from different sources</a:t>
            </a:r>
          </a:p>
          <a:p>
            <a:pPr lvl="1"/>
            <a:r>
              <a:rPr lang="en-US" dirty="0" err="1" smtClean="0"/>
              <a:t>Shapefiles</a:t>
            </a:r>
            <a:r>
              <a:rPr lang="en-US" dirty="0" smtClean="0"/>
              <a:t> (i.e., census)</a:t>
            </a:r>
          </a:p>
          <a:p>
            <a:pPr lvl="1"/>
            <a:r>
              <a:rPr lang="en-US" dirty="0" smtClean="0"/>
              <a:t>GSHHS (Global Self-consistent Hierarchical High-resolution Shoreline database)</a:t>
            </a:r>
          </a:p>
          <a:p>
            <a:pPr lvl="1"/>
            <a:r>
              <a:rPr lang="en-US" dirty="0"/>
              <a:t>Internet (</a:t>
            </a:r>
            <a:r>
              <a:rPr lang="en-US" sz="2000" dirty="0"/>
              <a:t>http://</a:t>
            </a:r>
            <a:r>
              <a:rPr lang="en-US" sz="2000" dirty="0" smtClean="0"/>
              <a:t>topex.ucsd.edu/cgi-bin/get_data.cgi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R packages (</a:t>
            </a:r>
            <a:r>
              <a:rPr lang="en-US" dirty="0" err="1" smtClean="0"/>
              <a:t>mapdata</a:t>
            </a:r>
            <a:r>
              <a:rPr lang="en-US" dirty="0" smtClean="0"/>
              <a:t>, </a:t>
            </a:r>
            <a:r>
              <a:rPr lang="en-US" dirty="0" err="1" smtClean="0"/>
              <a:t>PBSmapping</a:t>
            </a:r>
            <a:r>
              <a:rPr lang="en-US" dirty="0" smtClean="0"/>
              <a:t>, </a:t>
            </a:r>
            <a:r>
              <a:rPr lang="en-US" dirty="0" err="1" smtClean="0"/>
              <a:t>mapplots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7230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PBSmapping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000" dirty="0"/>
              <a:t>http://www.dfo-mpo.gc.ca/Library/285683.pdf</a:t>
            </a:r>
          </a:p>
          <a:p>
            <a:r>
              <a:rPr lang="en-US" dirty="0" smtClean="0"/>
              <a:t>Powerful mapping package, especially useful for the </a:t>
            </a:r>
            <a:r>
              <a:rPr lang="en-US" dirty="0"/>
              <a:t>N</a:t>
            </a:r>
            <a:r>
              <a:rPr lang="en-US" dirty="0" smtClean="0"/>
              <a:t>ortheast Pacific</a:t>
            </a:r>
          </a:p>
          <a:p>
            <a:r>
              <a:rPr lang="en-US" dirty="0" smtClean="0"/>
              <a:t>Has high resolution shoreline data (GSHHS)</a:t>
            </a:r>
          </a:p>
          <a:p>
            <a:r>
              <a:rPr lang="en-US" dirty="0" smtClean="0"/>
              <a:t>Uses a </a:t>
            </a:r>
            <a:r>
              <a:rPr lang="en-US" dirty="0" err="1" smtClean="0"/>
              <a:t>PolySet</a:t>
            </a:r>
            <a:r>
              <a:rPr lang="en-US" dirty="0" smtClean="0"/>
              <a:t> with</a:t>
            </a:r>
          </a:p>
          <a:p>
            <a:pPr lvl="1"/>
            <a:r>
              <a:rPr lang="en-US" dirty="0" smtClean="0"/>
              <a:t>PID: primary ID</a:t>
            </a:r>
          </a:p>
          <a:p>
            <a:pPr lvl="1"/>
            <a:r>
              <a:rPr lang="en-US" dirty="0" smtClean="0"/>
              <a:t>SID: </a:t>
            </a:r>
            <a:r>
              <a:rPr lang="en-US" dirty="0" err="1" smtClean="0"/>
              <a:t>Seconday</a:t>
            </a:r>
            <a:r>
              <a:rPr lang="en-US" dirty="0" smtClean="0"/>
              <a:t> ID</a:t>
            </a:r>
          </a:p>
          <a:p>
            <a:pPr lvl="1"/>
            <a:r>
              <a:rPr lang="en-US" dirty="0" smtClean="0"/>
              <a:t>POS: Position number</a:t>
            </a:r>
          </a:p>
          <a:p>
            <a:pPr lvl="1"/>
            <a:r>
              <a:rPr lang="en-US" dirty="0" smtClean="0"/>
              <a:t>X: longitude</a:t>
            </a:r>
          </a:p>
          <a:p>
            <a:pPr lvl="1"/>
            <a:r>
              <a:rPr lang="en-US" dirty="0" smtClean="0"/>
              <a:t>Y: latitude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8950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R packages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err="1" smtClean="0"/>
              <a:t>rworldmap</a:t>
            </a:r>
            <a:r>
              <a:rPr lang="en-US" dirty="0" smtClean="0"/>
              <a:t>: Maps of countries with </a:t>
            </a:r>
            <a:r>
              <a:rPr lang="en-US" dirty="0" smtClean="0"/>
              <a:t>attributes</a:t>
            </a:r>
          </a:p>
          <a:p>
            <a:r>
              <a:rPr lang="en-US" b="1" dirty="0" err="1" smtClean="0"/>
              <a:t>mapplots</a:t>
            </a:r>
            <a:r>
              <a:rPr lang="en-US" dirty="0" smtClean="0"/>
              <a:t>: data visualization on maps</a:t>
            </a:r>
            <a:endParaRPr lang="en-US" dirty="0" smtClean="0"/>
          </a:p>
          <a:p>
            <a:r>
              <a:rPr lang="en-US" b="1" dirty="0" smtClean="0"/>
              <a:t>geo</a:t>
            </a:r>
            <a:r>
              <a:rPr lang="en-US" dirty="0" smtClean="0"/>
              <a:t>: N. Atlantic used by HAFRO for fisheries</a:t>
            </a:r>
          </a:p>
          <a:p>
            <a:r>
              <a:rPr lang="en-US" b="1" dirty="0" err="1" smtClean="0"/>
              <a:t>sp</a:t>
            </a:r>
            <a:r>
              <a:rPr lang="en-US" dirty="0" smtClean="0"/>
              <a:t>: Spatial data</a:t>
            </a:r>
          </a:p>
          <a:p>
            <a:r>
              <a:rPr lang="en-US" b="1" dirty="0" err="1" smtClean="0"/>
              <a:t>Imap</a:t>
            </a:r>
            <a:r>
              <a:rPr lang="en-US" dirty="0" smtClean="0"/>
              <a:t>: Point and click interface</a:t>
            </a:r>
          </a:p>
          <a:p>
            <a:r>
              <a:rPr lang="en-US" b="1" dirty="0" err="1" smtClean="0"/>
              <a:t>ggmap</a:t>
            </a:r>
            <a:r>
              <a:rPr lang="en-US" dirty="0" smtClean="0"/>
              <a:t>: plot on top of Google maps</a:t>
            </a:r>
          </a:p>
          <a:p>
            <a:r>
              <a:rPr lang="en-US" b="1" dirty="0" err="1"/>
              <a:t>g</a:t>
            </a:r>
            <a:r>
              <a:rPr lang="en-US" b="1" dirty="0" err="1" smtClean="0"/>
              <a:t>mt</a:t>
            </a:r>
            <a:r>
              <a:rPr lang="en-US" dirty="0" smtClean="0"/>
              <a:t>: interface with GMT mapping software</a:t>
            </a:r>
          </a:p>
          <a:p>
            <a:r>
              <a:rPr lang="en-US" b="1" dirty="0" err="1" smtClean="0"/>
              <a:t>plotGoogleMaps</a:t>
            </a:r>
            <a:r>
              <a:rPr lang="en-US" dirty="0" smtClean="0"/>
              <a:t>: data on Google maps</a:t>
            </a:r>
          </a:p>
          <a:p>
            <a:r>
              <a:rPr lang="en-US" b="1" dirty="0" err="1" smtClean="0"/>
              <a:t>RgoogleMaps</a:t>
            </a:r>
            <a:r>
              <a:rPr lang="en-US" dirty="0" smtClean="0"/>
              <a:t>: Google map backgrounds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919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graphic representation of a portion of the earth’s surface, drawn to scale</a:t>
            </a:r>
          </a:p>
          <a:p>
            <a:r>
              <a:rPr lang="en-US" dirty="0" smtClean="0"/>
              <a:t>Purpose</a:t>
            </a:r>
          </a:p>
          <a:p>
            <a:pPr lvl="1"/>
            <a:r>
              <a:rPr lang="en-US" dirty="0" smtClean="0"/>
              <a:t>Display information geographically</a:t>
            </a:r>
          </a:p>
          <a:p>
            <a:pPr lvl="2"/>
            <a:r>
              <a:rPr lang="en-US" dirty="0" smtClean="0"/>
              <a:t>Locations, distance, terrain, etc.</a:t>
            </a:r>
          </a:p>
          <a:p>
            <a:pPr lvl="1"/>
            <a:r>
              <a:rPr lang="en-US" dirty="0" smtClean="0"/>
              <a:t>Give directions from and to locations</a:t>
            </a:r>
          </a:p>
          <a:p>
            <a:pPr lvl="1"/>
            <a:r>
              <a:rPr lang="en-US" dirty="0" smtClean="0"/>
              <a:t>Associate data and results geographically</a:t>
            </a:r>
          </a:p>
          <a:p>
            <a:pPr lvl="2"/>
            <a:r>
              <a:rPr lang="en-US" dirty="0" smtClean="0"/>
              <a:t>For example: habitat types, collection sites, …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813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28600"/>
            <a:ext cx="8763000" cy="5724088"/>
          </a:xfrm>
        </p:spPr>
      </p:pic>
      <p:sp>
        <p:nvSpPr>
          <p:cNvPr id="5" name="Rectangle 4"/>
          <p:cNvSpPr/>
          <p:nvPr/>
        </p:nvSpPr>
        <p:spPr>
          <a:xfrm>
            <a:off x="1066800" y="6412468"/>
            <a:ext cx="8001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http://blog.revolutionanalytics.com/2009/11/choropleth-map-r-challenge.html</a:t>
            </a:r>
          </a:p>
        </p:txBody>
      </p:sp>
    </p:spTree>
    <p:extLst>
      <p:ext uri="{BB962C8B-B14F-4D97-AF65-F5344CB8AC3E}">
        <p14:creationId xmlns:p14="http://schemas.microsoft.com/office/powerpoint/2010/main" val="785601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0" y="6248399"/>
            <a:ext cx="3733800" cy="411163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2000" dirty="0" err="1" smtClean="0"/>
              <a:t>Melnychuk</a:t>
            </a:r>
            <a:r>
              <a:rPr lang="en-US" sz="2000" dirty="0" smtClean="0"/>
              <a:t> et al 2011, Fish and Fisheries</a:t>
            </a:r>
            <a:endParaRPr lang="en-US" sz="2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738" y="76200"/>
            <a:ext cx="8010525" cy="6010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90325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066800"/>
            <a:ext cx="8988358" cy="5029200"/>
          </a:xfrm>
        </p:spPr>
      </p:pic>
      <p:sp>
        <p:nvSpPr>
          <p:cNvPr id="5" name="TextBox 4"/>
          <p:cNvSpPr txBox="1"/>
          <p:nvPr/>
        </p:nvSpPr>
        <p:spPr>
          <a:xfrm>
            <a:off x="6553200" y="6342529"/>
            <a:ext cx="2511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July average wave height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82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Mapping the surface of a sphere</a:t>
            </a:r>
          </a:p>
          <a:p>
            <a:r>
              <a:rPr lang="en-US" dirty="0" smtClean="0"/>
              <a:t>Rectangular (default)</a:t>
            </a:r>
          </a:p>
          <a:p>
            <a:pPr lvl="1"/>
            <a:r>
              <a:rPr lang="en-US" dirty="0"/>
              <a:t>with </a:t>
            </a:r>
            <a:r>
              <a:rPr lang="en-US" dirty="0" smtClean="0"/>
              <a:t>aspect </a:t>
            </a:r>
            <a:r>
              <a:rPr lang="en-US" dirty="0"/>
              <a:t>ratio </a:t>
            </a:r>
            <a:r>
              <a:rPr lang="en-US" dirty="0" smtClean="0"/>
              <a:t>so </a:t>
            </a:r>
            <a:r>
              <a:rPr lang="en-US" dirty="0"/>
              <a:t>that </a:t>
            </a:r>
            <a:r>
              <a:rPr lang="en-US" dirty="0" err="1" smtClean="0"/>
              <a:t>lon</a:t>
            </a:r>
            <a:r>
              <a:rPr lang="en-US" dirty="0" smtClean="0"/>
              <a:t> &amp; </a:t>
            </a:r>
            <a:r>
              <a:rPr lang="en-US" dirty="0" err="1" smtClean="0"/>
              <a:t>lat</a:t>
            </a:r>
            <a:r>
              <a:rPr lang="en-US" dirty="0" smtClean="0"/>
              <a:t> scales </a:t>
            </a:r>
            <a:r>
              <a:rPr lang="en-US" dirty="0"/>
              <a:t>are equivalent at the center of the picture</a:t>
            </a:r>
            <a:endParaRPr lang="en-US" dirty="0" smtClean="0"/>
          </a:p>
          <a:p>
            <a:r>
              <a:rPr lang="en-US" dirty="0" smtClean="0"/>
              <a:t>Mercator</a:t>
            </a:r>
          </a:p>
          <a:p>
            <a:pPr lvl="1"/>
            <a:r>
              <a:rPr lang="en-US" dirty="0" smtClean="0"/>
              <a:t>Conformal – preserves angles of course</a:t>
            </a:r>
          </a:p>
          <a:p>
            <a:pPr lvl="1"/>
            <a:r>
              <a:rPr lang="en-US" dirty="0" smtClean="0"/>
              <a:t>Distorts the area away from equator</a:t>
            </a:r>
          </a:p>
          <a:p>
            <a:r>
              <a:rPr lang="en-US" dirty="0" smtClean="0"/>
              <a:t>Bonne</a:t>
            </a:r>
          </a:p>
          <a:p>
            <a:pPr lvl="1"/>
            <a:r>
              <a:rPr lang="en-US" dirty="0" smtClean="0"/>
              <a:t>Equal area</a:t>
            </a:r>
          </a:p>
          <a:p>
            <a:r>
              <a:rPr lang="en-US" dirty="0" smtClean="0"/>
              <a:t>Many others…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92871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948"/>
          <a:stretch/>
        </p:blipFill>
        <p:spPr>
          <a:xfrm>
            <a:off x="1752600" y="124905"/>
            <a:ext cx="5715000" cy="613286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781800" y="6444734"/>
            <a:ext cx="222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http://xkcd.com/977/</a:t>
            </a:r>
          </a:p>
        </p:txBody>
      </p:sp>
    </p:spTree>
    <p:extLst>
      <p:ext uri="{BB962C8B-B14F-4D97-AF65-F5344CB8AC3E}">
        <p14:creationId xmlns:p14="http://schemas.microsoft.com/office/powerpoint/2010/main" val="40678649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Wizard’s view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673"/>
          <a:stretch/>
        </p:blipFill>
        <p:spPr>
          <a:xfrm>
            <a:off x="381000" y="995067"/>
            <a:ext cx="8382000" cy="5494387"/>
          </a:xfrm>
        </p:spPr>
      </p:pic>
      <p:sp>
        <p:nvSpPr>
          <p:cNvPr id="5" name="TextBox 4"/>
          <p:cNvSpPr txBox="1"/>
          <p:nvPr/>
        </p:nvSpPr>
        <p:spPr>
          <a:xfrm>
            <a:off x="5455069" y="6489454"/>
            <a:ext cx="3652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http://flourish.org/upsidedownmap/</a:t>
            </a:r>
          </a:p>
        </p:txBody>
      </p:sp>
    </p:spTree>
    <p:extLst>
      <p:ext uri="{BB962C8B-B14F-4D97-AF65-F5344CB8AC3E}">
        <p14:creationId xmlns:p14="http://schemas.microsoft.com/office/powerpoint/2010/main" val="25305330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Mapping in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This is not GIS</a:t>
            </a:r>
          </a:p>
          <a:p>
            <a:pPr lvl="1"/>
            <a:r>
              <a:rPr lang="en-US" dirty="0" smtClean="0"/>
              <a:t>But can read </a:t>
            </a:r>
            <a:r>
              <a:rPr lang="en-US" dirty="0" err="1" smtClean="0"/>
              <a:t>shapefiles</a:t>
            </a:r>
            <a:endParaRPr lang="en-US" dirty="0" smtClean="0"/>
          </a:p>
          <a:p>
            <a:pPr lvl="1"/>
            <a:r>
              <a:rPr lang="en-US" dirty="0" smtClean="0"/>
              <a:t>We want to plot spatial data such that the </a:t>
            </a:r>
            <a:r>
              <a:rPr lang="en-US" dirty="0" err="1" smtClean="0"/>
              <a:t>lat</a:t>
            </a:r>
            <a:r>
              <a:rPr lang="en-US" dirty="0" smtClean="0"/>
              <a:t> and </a:t>
            </a:r>
            <a:r>
              <a:rPr lang="en-US" dirty="0" err="1" smtClean="0"/>
              <a:t>lon</a:t>
            </a:r>
            <a:r>
              <a:rPr lang="en-US" dirty="0" smtClean="0"/>
              <a:t> are not distorted too badly</a:t>
            </a:r>
            <a:endParaRPr lang="en-US" dirty="0" smtClean="0"/>
          </a:p>
          <a:p>
            <a:r>
              <a:rPr lang="en-US" dirty="0" smtClean="0"/>
              <a:t>Many different ways to display spatial data</a:t>
            </a:r>
          </a:p>
          <a:p>
            <a:pPr lvl="1"/>
            <a:r>
              <a:rPr lang="en-US" dirty="0" smtClean="0"/>
              <a:t>Plot latitude &amp; longitude as x and y</a:t>
            </a:r>
          </a:p>
          <a:p>
            <a:pPr lvl="1"/>
            <a:r>
              <a:rPr lang="en-US" dirty="0" smtClean="0"/>
              <a:t>Use the spatial package called </a:t>
            </a:r>
            <a:r>
              <a:rPr lang="en-US" i="1" dirty="0" err="1" smtClean="0"/>
              <a:t>sp</a:t>
            </a:r>
            <a:endParaRPr lang="en-US" i="1" dirty="0" smtClean="0"/>
          </a:p>
          <a:p>
            <a:pPr lvl="1"/>
            <a:r>
              <a:rPr lang="en-US" dirty="0" smtClean="0"/>
              <a:t>The </a:t>
            </a:r>
            <a:r>
              <a:rPr lang="en-US" i="1" dirty="0" smtClean="0"/>
              <a:t>map</a:t>
            </a:r>
            <a:r>
              <a:rPr lang="en-US" dirty="0" smtClean="0"/>
              <a:t> package and associated tools</a:t>
            </a:r>
          </a:p>
          <a:p>
            <a:pPr lvl="1"/>
            <a:r>
              <a:rPr lang="en-US" dirty="0" smtClean="0"/>
              <a:t>The </a:t>
            </a:r>
            <a:r>
              <a:rPr lang="en-US" i="1" dirty="0" err="1" smtClean="0"/>
              <a:t>PBSmapping</a:t>
            </a:r>
            <a:r>
              <a:rPr lang="en-US" dirty="0" smtClean="0"/>
              <a:t> package</a:t>
            </a:r>
          </a:p>
          <a:p>
            <a:pPr lvl="1"/>
            <a:r>
              <a:rPr lang="en-US" dirty="0" smtClean="0"/>
              <a:t>Many other methods 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2759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460</TotalTime>
  <Words>501</Words>
  <Application>Microsoft Office PowerPoint</Application>
  <PresentationFormat>On-screen Show (4:3)</PresentationFormat>
  <Paragraphs>89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Mapping in R</vt:lpstr>
      <vt:lpstr>Maps</vt:lpstr>
      <vt:lpstr>PowerPoint Presentation</vt:lpstr>
      <vt:lpstr>PowerPoint Presentation</vt:lpstr>
      <vt:lpstr>PowerPoint Presentation</vt:lpstr>
      <vt:lpstr>Projections</vt:lpstr>
      <vt:lpstr>PowerPoint Presentation</vt:lpstr>
      <vt:lpstr>The Wizard’s view</vt:lpstr>
      <vt:lpstr>Mapping in R</vt:lpstr>
      <vt:lpstr>The map package (and others)</vt:lpstr>
      <vt:lpstr>Map Data Structure</vt:lpstr>
      <vt:lpstr>Shapefiles</vt:lpstr>
      <vt:lpstr>Other data sources</vt:lpstr>
      <vt:lpstr>PBSmapping</vt:lpstr>
      <vt:lpstr>Other R packages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Hicks</dc:creator>
  <cp:lastModifiedBy>Allan Hicks</cp:lastModifiedBy>
  <cp:revision>56</cp:revision>
  <dcterms:created xsi:type="dcterms:W3CDTF">2006-08-16T00:00:00Z</dcterms:created>
  <dcterms:modified xsi:type="dcterms:W3CDTF">2012-11-25T22:46:01Z</dcterms:modified>
</cp:coreProperties>
</file>