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0" r:id="rId7"/>
    <p:sldId id="262" r:id="rId8"/>
    <p:sldId id="263" r:id="rId9"/>
    <p:sldId id="264" r:id="rId10"/>
    <p:sldId id="266" r:id="rId11"/>
    <p:sldId id="267" r:id="rId12"/>
    <p:sldId id="268" r:id="rId13"/>
    <p:sldId id="269" r:id="rId14"/>
    <p:sldId id="270" r:id="rId15"/>
    <p:sldId id="273" r:id="rId16"/>
    <p:sldId id="272" r:id="rId17"/>
    <p:sldId id="274" r:id="rId18"/>
    <p:sldId id="275" r:id="rId19"/>
    <p:sldId id="276" r:id="rId20"/>
    <p:sldId id="271" r:id="rId21"/>
    <p:sldId id="277" r:id="rId22"/>
    <p:sldId id="280" r:id="rId23"/>
    <p:sldId id="278" r:id="rId24"/>
    <p:sldId id="281" r:id="rId25"/>
    <p:sldId id="282" r:id="rId26"/>
    <p:sldId id="283" r:id="rId27"/>
    <p:sldId id="279" r:id="rId28"/>
    <p:sldId id="284" r:id="rId29"/>
    <p:sldId id="285" r:id="rId30"/>
    <p:sldId id="286" r:id="rId31"/>
    <p:sldId id="287" r:id="rId32"/>
    <p:sldId id="297" r:id="rId33"/>
    <p:sldId id="303" r:id="rId34"/>
    <p:sldId id="304" r:id="rId35"/>
    <p:sldId id="288" r:id="rId36"/>
    <p:sldId id="289" r:id="rId37"/>
    <p:sldId id="290" r:id="rId38"/>
    <p:sldId id="291" r:id="rId39"/>
    <p:sldId id="292" r:id="rId40"/>
    <p:sldId id="299" r:id="rId41"/>
    <p:sldId id="293" r:id="rId42"/>
    <p:sldId id="294" r:id="rId43"/>
    <p:sldId id="295" r:id="rId44"/>
    <p:sldId id="296" r:id="rId45"/>
    <p:sldId id="300" r:id="rId46"/>
    <p:sldId id="301" r:id="rId47"/>
    <p:sldId id="302" r:id="rId48"/>
    <p:sldId id="305"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p:restoredTop sz="94690"/>
  </p:normalViewPr>
  <p:slideViewPr>
    <p:cSldViewPr>
      <p:cViewPr varScale="1">
        <p:scale>
          <a:sx n="119" d="100"/>
          <a:sy n="119" d="100"/>
        </p:scale>
        <p:origin x="408"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 Id="rId2" Type="http://schemas.openxmlformats.org/officeDocument/2006/relationships/image" Target="../media/image1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D162873-51CE-49DA-B98E-BAD067B56C8D}" type="datetimeFigureOut">
              <a:rPr lang="en-US" smtClean="0"/>
              <a:t>9/27/16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2709966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162873-51CE-49DA-B98E-BAD067B56C8D}" type="datetimeFigureOut">
              <a:rPr lang="en-US" smtClean="0"/>
              <a:t>9/27/16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3997584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162873-51CE-49DA-B98E-BAD067B56C8D}" type="datetimeFigureOut">
              <a:rPr lang="en-US" smtClean="0"/>
              <a:t>9/27/16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2978353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lvl1pPr>
              <a:defRPr sz="40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47800"/>
            <a:ext cx="8229600" cy="5105400"/>
          </a:xfrm>
        </p:spPr>
        <p:txBody>
          <a:bodyPr/>
          <a:lstStyle>
            <a:lvl1pPr>
              <a:defRPr sz="2800"/>
            </a:lvl1pPr>
            <a:lvl2pPr>
              <a:defRPr sz="2400"/>
            </a:lvl2pPr>
            <a:lvl3pPr>
              <a:defRPr sz="20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66665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162873-51CE-49DA-B98E-BAD067B56C8D}" type="datetimeFigureOut">
              <a:rPr lang="en-US" smtClean="0"/>
              <a:t>9/27/16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1863119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162873-51CE-49DA-B98E-BAD067B56C8D}" type="datetimeFigureOut">
              <a:rPr lang="en-US" smtClean="0"/>
              <a:t>9/27/16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372827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D162873-51CE-49DA-B98E-BAD067B56C8D}" type="datetimeFigureOut">
              <a:rPr lang="en-US" smtClean="0"/>
              <a:t>9/27/16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2529097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D162873-51CE-49DA-B98E-BAD067B56C8D}" type="datetimeFigureOut">
              <a:rPr lang="en-US" smtClean="0"/>
              <a:t>9/27/16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1953676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162873-51CE-49DA-B98E-BAD067B56C8D}" type="datetimeFigureOut">
              <a:rPr lang="en-US" smtClean="0"/>
              <a:t>9/27/16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248553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162873-51CE-49DA-B98E-BAD067B56C8D}" type="datetimeFigureOut">
              <a:rPr lang="en-US" smtClean="0"/>
              <a:t>9/27/16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679728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162873-51CE-49DA-B98E-BAD067B56C8D}" type="datetimeFigureOut">
              <a:rPr lang="en-US" smtClean="0"/>
              <a:t>9/27/16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113485887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162873-51CE-49DA-B98E-BAD067B56C8D}" type="datetimeFigureOut">
              <a:rPr lang="en-US" smtClean="0"/>
              <a:t>9/27/16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AD8EA9-8080-4EFF-AEE8-9468A88FCF35}" type="slidenum">
              <a:rPr lang="en-US" smtClean="0"/>
              <a:t>‹#›</a:t>
            </a:fld>
            <a:endParaRPr lang="en-US"/>
          </a:p>
        </p:txBody>
      </p:sp>
    </p:spTree>
    <p:extLst>
      <p:ext uri="{BB962C8B-B14F-4D97-AF65-F5344CB8AC3E}">
        <p14:creationId xmlns:p14="http://schemas.microsoft.com/office/powerpoint/2010/main" val="2513176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r-project.org/" TargetMode="External"/><Relationship Id="rId3" Type="http://schemas.openxmlformats.org/officeDocument/2006/relationships/hyperlink" Target="http://www.rseek.or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ran.r-project.org/" TargetMode="Externa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anvas.uw.edu/courses/848821"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5.wmf"/><Relationship Id="rId5" Type="http://schemas.openxmlformats.org/officeDocument/2006/relationships/oleObject" Target="../embeddings/oleObject2.bin"/><Relationship Id="rId6" Type="http://schemas.openxmlformats.org/officeDocument/2006/relationships/image" Target="../media/image16.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ahandel.myweb.uga.edu/software/yari.pdf" TargetMode="External"/><Relationship Id="rId4" Type="http://schemas.openxmlformats.org/officeDocument/2006/relationships/hyperlink" Target="http://cran.r-project.org/doc/contrib/Baggott-refcard-v2.pdf" TargetMode="External"/><Relationship Id="rId1" Type="http://schemas.openxmlformats.org/officeDocument/2006/relationships/slideLayout" Target="../slideLayouts/slideLayout2.xml"/><Relationship Id="rId2" Type="http://schemas.openxmlformats.org/officeDocument/2006/relationships/hyperlink" Target="http://cran.r-project.org/doc/manuals/R-intro.pdf"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FISH 552 Introduction to R Programming</a:t>
            </a:r>
            <a:endParaRPr lang="en-US" dirty="0"/>
          </a:p>
        </p:txBody>
      </p:sp>
      <p:sp>
        <p:nvSpPr>
          <p:cNvPr id="3" name="Subtitle 2"/>
          <p:cNvSpPr>
            <a:spLocks noGrp="1"/>
          </p:cNvSpPr>
          <p:nvPr>
            <p:ph type="subTitle" idx="1"/>
          </p:nvPr>
        </p:nvSpPr>
        <p:spPr/>
        <p:txBody>
          <a:bodyPr/>
          <a:lstStyle/>
          <a:p>
            <a:r>
              <a:rPr lang="en-US" dirty="0" smtClean="0"/>
              <a:t>Trevor A. Branch</a:t>
            </a:r>
          </a:p>
          <a:p>
            <a:r>
              <a:rPr lang="en-US" dirty="0" smtClean="0"/>
              <a:t>Office: FISH 322B</a:t>
            </a:r>
            <a:endParaRPr lang="en-US" dirty="0"/>
          </a:p>
        </p:txBody>
      </p:sp>
    </p:spTree>
    <p:extLst>
      <p:ext uri="{BB962C8B-B14F-4D97-AF65-F5344CB8AC3E}">
        <p14:creationId xmlns:p14="http://schemas.microsoft.com/office/powerpoint/2010/main" val="29384237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strengths of R?</a:t>
            </a:r>
            <a:endParaRPr lang="en-US" dirty="0"/>
          </a:p>
        </p:txBody>
      </p:sp>
      <p:sp>
        <p:nvSpPr>
          <p:cNvPr id="3" name="Content Placeholder 2"/>
          <p:cNvSpPr>
            <a:spLocks noGrp="1"/>
          </p:cNvSpPr>
          <p:nvPr>
            <p:ph idx="1"/>
          </p:nvPr>
        </p:nvSpPr>
        <p:spPr/>
        <p:txBody>
          <a:bodyPr/>
          <a:lstStyle/>
          <a:p>
            <a:r>
              <a:rPr lang="en-US" dirty="0" smtClean="0"/>
              <a:t>Comprehensive set of statistical analysis techniques</a:t>
            </a:r>
          </a:p>
          <a:p>
            <a:pPr lvl="1"/>
            <a:r>
              <a:rPr lang="en-US" dirty="0" smtClean="0"/>
              <a:t>Classical statistical tests</a:t>
            </a:r>
          </a:p>
          <a:p>
            <a:pPr lvl="1"/>
            <a:r>
              <a:rPr lang="en-US" dirty="0" smtClean="0"/>
              <a:t>Linear and nonlinear modeling</a:t>
            </a:r>
          </a:p>
          <a:p>
            <a:pPr lvl="1"/>
            <a:r>
              <a:rPr lang="en-US" dirty="0" smtClean="0"/>
              <a:t>Time-series analysis</a:t>
            </a:r>
          </a:p>
          <a:p>
            <a:pPr lvl="1"/>
            <a:r>
              <a:rPr lang="en-US" dirty="0" smtClean="0"/>
              <a:t>Classification and cluster analysis</a:t>
            </a:r>
          </a:p>
          <a:p>
            <a:pPr lvl="1"/>
            <a:r>
              <a:rPr lang="en-US" dirty="0" smtClean="0"/>
              <a:t>Spatial statistics</a:t>
            </a:r>
          </a:p>
          <a:p>
            <a:pPr lvl="1"/>
            <a:r>
              <a:rPr lang="en-US" dirty="0" smtClean="0"/>
              <a:t>Bayesian statistics</a:t>
            </a:r>
          </a:p>
          <a:p>
            <a:r>
              <a:rPr lang="en-US" dirty="0" smtClean="0"/>
              <a:t>Virtually every statistical technique is either already built into R, or a user-contributed package</a:t>
            </a:r>
            <a:endParaRPr lang="en-US" dirty="0"/>
          </a:p>
        </p:txBody>
      </p:sp>
    </p:spTree>
    <p:extLst>
      <p:ext uri="{BB962C8B-B14F-4D97-AF65-F5344CB8AC3E}">
        <p14:creationId xmlns:p14="http://schemas.microsoft.com/office/powerpoint/2010/main" val="11019108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strengths of R?</a:t>
            </a:r>
            <a:endParaRPr lang="en-US" dirty="0"/>
          </a:p>
        </p:txBody>
      </p:sp>
      <p:sp>
        <p:nvSpPr>
          <p:cNvPr id="3" name="Content Placeholder 2"/>
          <p:cNvSpPr>
            <a:spLocks noGrp="1"/>
          </p:cNvSpPr>
          <p:nvPr>
            <p:ph idx="1"/>
          </p:nvPr>
        </p:nvSpPr>
        <p:spPr/>
        <p:txBody>
          <a:bodyPr/>
          <a:lstStyle/>
          <a:p>
            <a:r>
              <a:rPr lang="en-US" dirty="0" smtClean="0"/>
              <a:t>Completely open-source</a:t>
            </a:r>
          </a:p>
          <a:p>
            <a:pPr lvl="1"/>
            <a:r>
              <a:rPr lang="en-US" dirty="0" smtClean="0"/>
              <a:t>Users contribute and create new packages</a:t>
            </a:r>
          </a:p>
          <a:p>
            <a:pPr lvl="1"/>
            <a:r>
              <a:rPr lang="en-US" dirty="0" smtClean="0"/>
              <a:t>Existing R functions can be edited and expanded</a:t>
            </a:r>
          </a:p>
          <a:p>
            <a:pPr lvl="1"/>
            <a:r>
              <a:rPr lang="en-US" dirty="0" smtClean="0"/>
              <a:t>Free</a:t>
            </a:r>
          </a:p>
          <a:p>
            <a:pPr lvl="1"/>
            <a:r>
              <a:rPr lang="en-US" dirty="0" smtClean="0"/>
              <a:t>Huge community of scientists using R</a:t>
            </a:r>
          </a:p>
          <a:p>
            <a:pPr lvl="1"/>
            <a:r>
              <a:rPr lang="en-US" dirty="0" smtClean="0"/>
              <a:t>Easy to replicate your work from data to finished product</a:t>
            </a:r>
          </a:p>
          <a:p>
            <a:r>
              <a:rPr lang="en-US" dirty="0" smtClean="0"/>
              <a:t>Publication-quality graphics</a:t>
            </a:r>
          </a:p>
          <a:p>
            <a:pPr lvl="1"/>
            <a:r>
              <a:rPr lang="en-US" dirty="0" smtClean="0"/>
              <a:t>Many default graphics</a:t>
            </a:r>
          </a:p>
          <a:p>
            <a:pPr lvl="1"/>
            <a:r>
              <a:rPr lang="en-US" dirty="0" smtClean="0"/>
              <a:t>Full control of graphics</a:t>
            </a:r>
          </a:p>
          <a:p>
            <a:pPr lvl="1"/>
            <a:r>
              <a:rPr lang="en-US" dirty="0" smtClean="0"/>
              <a:t>Make even rudimentary plots </a:t>
            </a:r>
          </a:p>
          <a:p>
            <a:pPr marL="457200" lvl="1" indent="0">
              <a:buNone/>
            </a:pPr>
            <a:r>
              <a:rPr lang="en-US" dirty="0"/>
              <a:t> </a:t>
            </a:r>
            <a:r>
              <a:rPr lang="en-US" dirty="0" smtClean="0"/>
              <a:t>    vibrant and exciting</a:t>
            </a:r>
          </a:p>
          <a:p>
            <a:endParaRPr lang="en-US" dirty="0" smtClean="0"/>
          </a:p>
          <a:p>
            <a:endParaRPr lang="en-US" dirty="0"/>
          </a:p>
        </p:txBody>
      </p:sp>
      <p:pic>
        <p:nvPicPr>
          <p:cNvPr id="4" name="Picture 7" descr="his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9535"/>
          <a:stretch/>
        </p:blipFill>
        <p:spPr bwMode="auto">
          <a:xfrm>
            <a:off x="5181600" y="4178300"/>
            <a:ext cx="32385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33795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R</a:t>
            </a:r>
            <a:endParaRPr lang="en-US" dirty="0"/>
          </a:p>
        </p:txBody>
      </p:sp>
      <p:sp>
        <p:nvSpPr>
          <p:cNvPr id="3" name="Content Placeholder 2"/>
          <p:cNvSpPr>
            <a:spLocks noGrp="1"/>
          </p:cNvSpPr>
          <p:nvPr>
            <p:ph idx="1"/>
          </p:nvPr>
        </p:nvSpPr>
        <p:spPr/>
        <p:txBody>
          <a:bodyPr/>
          <a:lstStyle/>
          <a:p>
            <a:r>
              <a:rPr lang="en-US" dirty="0" smtClean="0"/>
              <a:t>R is a programming language, the learning curve can be steep</a:t>
            </a:r>
          </a:p>
          <a:p>
            <a:r>
              <a:rPr lang="en-US" dirty="0" smtClean="0"/>
              <a:t>Very rewarding to become fluent: you can do more</a:t>
            </a:r>
          </a:p>
          <a:p>
            <a:r>
              <a:rPr lang="en-US" dirty="0" smtClean="0"/>
              <a:t>Be patient and creative</a:t>
            </a:r>
          </a:p>
          <a:p>
            <a:r>
              <a:rPr lang="en-US" dirty="0"/>
              <a:t>Lots of help files, online sources, books, and graduate students in your </a:t>
            </a:r>
            <a:r>
              <a:rPr lang="en-US" dirty="0" smtClean="0"/>
              <a:t>lab</a:t>
            </a:r>
          </a:p>
          <a:p>
            <a:pPr lvl="1"/>
            <a:r>
              <a:rPr lang="en-US" dirty="0" smtClean="0"/>
              <a:t>Course readings</a:t>
            </a:r>
          </a:p>
          <a:p>
            <a:pPr lvl="1"/>
            <a:r>
              <a:rPr lang="en-US" dirty="0" smtClean="0"/>
              <a:t>Books: R graphics (Murrell), The R book (Crawley), A primer of ecology with R (Stevens)</a:t>
            </a:r>
          </a:p>
          <a:p>
            <a:pPr lvl="1"/>
            <a:r>
              <a:rPr lang="en-US" dirty="0" smtClean="0"/>
              <a:t>R reference card 2.0 (</a:t>
            </a:r>
            <a:r>
              <a:rPr lang="en-US" dirty="0" err="1" smtClean="0"/>
              <a:t>Baggott</a:t>
            </a:r>
            <a:r>
              <a:rPr lang="en-US" dirty="0" smtClean="0"/>
              <a:t>)</a:t>
            </a:r>
            <a:endParaRPr lang="en-US" dirty="0"/>
          </a:p>
        </p:txBody>
      </p:sp>
    </p:spTree>
    <p:extLst>
      <p:ext uri="{BB962C8B-B14F-4D97-AF65-F5344CB8AC3E}">
        <p14:creationId xmlns:p14="http://schemas.microsoft.com/office/powerpoint/2010/main" val="28010684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0"/>
            <a:ext cx="8699993"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70620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reference material</a:t>
            </a:r>
            <a:endParaRPr lang="en-US" dirty="0"/>
          </a:p>
        </p:txBody>
      </p:sp>
      <p:sp>
        <p:nvSpPr>
          <p:cNvPr id="3" name="Content Placeholder 2"/>
          <p:cNvSpPr>
            <a:spLocks noGrp="1"/>
          </p:cNvSpPr>
          <p:nvPr>
            <p:ph idx="1"/>
          </p:nvPr>
        </p:nvSpPr>
        <p:spPr/>
        <p:txBody>
          <a:bodyPr/>
          <a:lstStyle/>
          <a:p>
            <a:r>
              <a:rPr lang="en-US" dirty="0"/>
              <a:t>The R project website</a:t>
            </a:r>
          </a:p>
          <a:p>
            <a:pPr lvl="1"/>
            <a:r>
              <a:rPr lang="en-US" dirty="0">
                <a:hlinkClick r:id="rId2"/>
              </a:rPr>
              <a:t>http://www.r-project.org/</a:t>
            </a:r>
            <a:endParaRPr lang="en-US" dirty="0"/>
          </a:p>
          <a:p>
            <a:r>
              <a:rPr lang="en-US" dirty="0" smtClean="0"/>
              <a:t>R seek (specific R search engine)</a:t>
            </a:r>
          </a:p>
          <a:p>
            <a:pPr lvl="1"/>
            <a:r>
              <a:rPr lang="en-US" altLang="en-US" dirty="0">
                <a:hlinkClick r:id="rId3"/>
              </a:rPr>
              <a:t>http://www.rseek.org/</a:t>
            </a:r>
            <a:r>
              <a:rPr lang="en-US" altLang="en-US" dirty="0"/>
              <a:t> </a:t>
            </a:r>
            <a:endParaRPr lang="en-US" altLang="en-US" dirty="0" smtClean="0"/>
          </a:p>
          <a:p>
            <a:r>
              <a:rPr lang="en-US" altLang="en-US" dirty="0" smtClean="0"/>
              <a:t>Google it… “r” returns R</a:t>
            </a:r>
          </a:p>
          <a:p>
            <a:pPr lvl="1"/>
            <a:r>
              <a:rPr lang="en-US" altLang="en-US" dirty="0" smtClean="0"/>
              <a:t>Very often someone else has had the same problem</a:t>
            </a:r>
            <a:endParaRPr lang="en-US" altLang="en-US" dirty="0"/>
          </a:p>
        </p:txBody>
      </p:sp>
    </p:spTree>
    <p:extLst>
      <p:ext uri="{BB962C8B-B14F-4D97-AF65-F5344CB8AC3E}">
        <p14:creationId xmlns:p14="http://schemas.microsoft.com/office/powerpoint/2010/main" val="21965984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get R</a:t>
            </a:r>
            <a:endParaRPr lang="en-US" dirty="0"/>
          </a:p>
        </p:txBody>
      </p:sp>
      <p:sp>
        <p:nvSpPr>
          <p:cNvPr id="3" name="Content Placeholder 2"/>
          <p:cNvSpPr>
            <a:spLocks noGrp="1"/>
          </p:cNvSpPr>
          <p:nvPr>
            <p:ph idx="1"/>
          </p:nvPr>
        </p:nvSpPr>
        <p:spPr/>
        <p:txBody>
          <a:bodyPr/>
          <a:lstStyle/>
          <a:p>
            <a:r>
              <a:rPr lang="en-US" dirty="0" smtClean="0"/>
              <a:t>The program can be downloaded from one of the official mirrors of CRAN</a:t>
            </a:r>
          </a:p>
          <a:p>
            <a:pPr lvl="1"/>
            <a:r>
              <a:rPr lang="en-US" dirty="0">
                <a:hlinkClick r:id="rId2"/>
              </a:rPr>
              <a:t>http://</a:t>
            </a:r>
            <a:r>
              <a:rPr lang="en-US" dirty="0" smtClean="0">
                <a:hlinkClick r:id="rId2"/>
              </a:rPr>
              <a:t>cran.r-project.org/</a:t>
            </a:r>
            <a:endParaRPr lang="en-US" dirty="0" smtClean="0"/>
          </a:p>
          <a:p>
            <a:pPr lvl="1"/>
            <a:r>
              <a:rPr lang="en-US" dirty="0" smtClean="0"/>
              <a:t>Download the appropriate compiled binary code for your operating system</a:t>
            </a:r>
            <a:endParaRPr lang="en-US" dirty="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6068" t="7516" r="56665" b="68068"/>
          <a:stretch/>
        </p:blipFill>
        <p:spPr bwMode="auto">
          <a:xfrm>
            <a:off x="381000" y="3733800"/>
            <a:ext cx="8534400"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78300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944562"/>
          </a:xfrm>
        </p:spPr>
        <p:txBody>
          <a:bodyPr/>
          <a:lstStyle/>
          <a:p>
            <a:r>
              <a:rPr lang="en-US" dirty="0" smtClean="0"/>
              <a:t>Load up R</a:t>
            </a:r>
            <a:endParaRPr lang="en-US" dirty="0"/>
          </a:p>
        </p:txBody>
      </p:sp>
      <p:sp>
        <p:nvSpPr>
          <p:cNvPr id="3" name="Content Placeholder 2"/>
          <p:cNvSpPr>
            <a:spLocks noGrp="1"/>
          </p:cNvSpPr>
          <p:nvPr>
            <p:ph idx="1"/>
          </p:nvPr>
        </p:nvSpPr>
        <p:spPr>
          <a:xfrm>
            <a:off x="457200" y="1447800"/>
            <a:ext cx="3505200" cy="5105400"/>
          </a:xfrm>
        </p:spPr>
        <p:txBody>
          <a:bodyPr/>
          <a:lstStyle/>
          <a:p>
            <a:r>
              <a:rPr lang="en-US" dirty="0" smtClean="0"/>
              <a:t>Find the standalone R program </a:t>
            </a:r>
          </a:p>
          <a:p>
            <a:r>
              <a:rPr lang="en-US" dirty="0" smtClean="0"/>
              <a:t>Open it</a:t>
            </a:r>
          </a:p>
          <a:p>
            <a:r>
              <a:rPr lang="en-US" dirty="0" smtClean="0"/>
              <a:t>Enter commands at the </a:t>
            </a:r>
            <a:r>
              <a:rPr lang="en-US" sz="2000" dirty="0" smtClean="0">
                <a:latin typeface="Courier New" panose="02070309020205020404" pitchFamily="49" charset="0"/>
                <a:cs typeface="Courier New" panose="02070309020205020404" pitchFamily="49" charset="0"/>
              </a:rPr>
              <a:t>&gt;</a:t>
            </a:r>
            <a:r>
              <a:rPr lang="en-US" dirty="0" smtClean="0"/>
              <a:t> sign, e.g.</a:t>
            </a:r>
          </a:p>
          <a:p>
            <a:pPr indent="0">
              <a:buNone/>
            </a:pPr>
            <a:r>
              <a:rPr lang="en-US" sz="2400" dirty="0">
                <a:solidFill>
                  <a:srgbClr val="0000FF"/>
                </a:solidFill>
                <a:latin typeface="Courier New" panose="02070309020205020404" pitchFamily="49" charset="0"/>
                <a:cs typeface="Courier New" panose="02070309020205020404" pitchFamily="49" charset="0"/>
              </a:rPr>
              <a:t>&gt; 2 + 4</a:t>
            </a:r>
          </a:p>
          <a:p>
            <a:pPr indent="0">
              <a:buNone/>
            </a:pPr>
            <a:r>
              <a:rPr lang="en-US" sz="2400" dirty="0">
                <a:solidFill>
                  <a:srgbClr val="0000FF"/>
                </a:solidFill>
                <a:latin typeface="Courier New" panose="02070309020205020404" pitchFamily="49" charset="0"/>
                <a:cs typeface="Courier New" panose="02070309020205020404" pitchFamily="49" charset="0"/>
              </a:rPr>
              <a:t>&gt; x &lt;- 7</a:t>
            </a:r>
          </a:p>
          <a:p>
            <a:pPr indent="0">
              <a:buNone/>
            </a:pPr>
            <a:r>
              <a:rPr lang="en-US" sz="2400" dirty="0">
                <a:solidFill>
                  <a:srgbClr val="0000FF"/>
                </a:solidFill>
                <a:latin typeface="Courier New" panose="02070309020205020404" pitchFamily="49" charset="0"/>
                <a:cs typeface="Courier New" panose="02070309020205020404" pitchFamily="49" charset="0"/>
              </a:rPr>
              <a:t>&gt; x + 19</a:t>
            </a:r>
          </a:p>
        </p:txBody>
      </p:sp>
      <p:pic>
        <p:nvPicPr>
          <p:cNvPr id="4098" name="Picture 2" descr="C:\Users\Trevor Branch\Documents\FISH552 Intro R\Background images\R 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6975" y="1952625"/>
            <a:ext cx="362001" cy="362001"/>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Trevor Branch\Documents\FISH552 Intro R\Background images\Standalone 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8585" y="1616348"/>
            <a:ext cx="4886815" cy="3965302"/>
          </a:xfrm>
          <a:prstGeom prst="rect">
            <a:avLst/>
          </a:prstGeom>
          <a:noFill/>
          <a:extLst>
            <a:ext uri="{909E8E84-426E-40DD-AFC4-6F175D3DCCD1}">
              <a14:hiddenFill xmlns:a14="http://schemas.microsoft.com/office/drawing/2010/main">
                <a:solidFill>
                  <a:srgbClr val="FFFFFF"/>
                </a:solidFill>
              </a14:hiddenFill>
            </a:ext>
          </a:extLst>
        </p:spPr>
      </p:pic>
      <p:sp>
        <p:nvSpPr>
          <p:cNvPr id="5" name="Right Arrow 4"/>
          <p:cNvSpPr/>
          <p:nvPr/>
        </p:nvSpPr>
        <p:spPr>
          <a:xfrm rot="11602910">
            <a:off x="4494426" y="4691950"/>
            <a:ext cx="1600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flipV="1">
            <a:off x="2344444" y="4973685"/>
            <a:ext cx="809623" cy="808637"/>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138007" y="5695168"/>
            <a:ext cx="3719993" cy="369332"/>
          </a:xfrm>
          <a:prstGeom prst="rect">
            <a:avLst/>
          </a:prstGeom>
          <a:noFill/>
        </p:spPr>
        <p:txBody>
          <a:bodyPr wrap="none" rtlCol="0">
            <a:spAutoFit/>
          </a:bodyPr>
          <a:lstStyle/>
          <a:p>
            <a:r>
              <a:rPr lang="en-US" dirty="0" smtClean="0">
                <a:solidFill>
                  <a:schemeClr val="bg1">
                    <a:lumMod val="50000"/>
                  </a:schemeClr>
                </a:solidFill>
              </a:rPr>
              <a:t>This font means this is an R command</a:t>
            </a:r>
            <a:endParaRPr lang="en-US" dirty="0">
              <a:solidFill>
                <a:schemeClr val="bg1">
                  <a:lumMod val="50000"/>
                </a:schemeClr>
              </a:solidFill>
            </a:endParaRPr>
          </a:p>
        </p:txBody>
      </p:sp>
      <p:cxnSp>
        <p:nvCxnSpPr>
          <p:cNvPr id="11" name="Straight Arrow Connector 10"/>
          <p:cNvCxnSpPr/>
          <p:nvPr/>
        </p:nvCxnSpPr>
        <p:spPr>
          <a:xfrm flipH="1" flipV="1">
            <a:off x="990600" y="5041082"/>
            <a:ext cx="152400" cy="789587"/>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2178" y="5830669"/>
            <a:ext cx="1880387" cy="646331"/>
          </a:xfrm>
          <a:prstGeom prst="rect">
            <a:avLst/>
          </a:prstGeom>
          <a:noFill/>
        </p:spPr>
        <p:txBody>
          <a:bodyPr wrap="none" rtlCol="0">
            <a:spAutoFit/>
          </a:bodyPr>
          <a:lstStyle/>
          <a:p>
            <a:pPr algn="ctr"/>
            <a:r>
              <a:rPr lang="en-US" dirty="0" smtClean="0">
                <a:solidFill>
                  <a:schemeClr val="bg1">
                    <a:lumMod val="50000"/>
                  </a:schemeClr>
                </a:solidFill>
              </a:rPr>
              <a:t>The &gt; is the R </a:t>
            </a:r>
          </a:p>
          <a:p>
            <a:pPr algn="ctr"/>
            <a:r>
              <a:rPr lang="en-US" dirty="0" smtClean="0">
                <a:solidFill>
                  <a:schemeClr val="bg1">
                    <a:lumMod val="50000"/>
                  </a:schemeClr>
                </a:solidFill>
              </a:rPr>
              <a:t>command prompt</a:t>
            </a:r>
            <a:endParaRPr lang="en-US" dirty="0">
              <a:solidFill>
                <a:schemeClr val="bg1">
                  <a:lumMod val="50000"/>
                </a:schemeClr>
              </a:solidFill>
            </a:endParaRPr>
          </a:p>
        </p:txBody>
      </p:sp>
      <p:cxnSp>
        <p:nvCxnSpPr>
          <p:cNvPr id="16" name="Straight Arrow Connector 15"/>
          <p:cNvCxnSpPr/>
          <p:nvPr/>
        </p:nvCxnSpPr>
        <p:spPr>
          <a:xfrm flipH="1" flipV="1">
            <a:off x="2203424" y="4038601"/>
            <a:ext cx="950643" cy="1752599"/>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2296170" y="4565136"/>
            <a:ext cx="857897" cy="1217186"/>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75703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 doing?</a:t>
            </a:r>
            <a:endParaRPr lang="en-US" dirty="0"/>
          </a:p>
        </p:txBody>
      </p:sp>
      <p:sp>
        <p:nvSpPr>
          <p:cNvPr id="3" name="Content Placeholder 2"/>
          <p:cNvSpPr>
            <a:spLocks noGrp="1"/>
          </p:cNvSpPr>
          <p:nvPr>
            <p:ph idx="1"/>
          </p:nvPr>
        </p:nvSpPr>
        <p:spPr/>
        <p:txBody>
          <a:bodyPr/>
          <a:lstStyle/>
          <a:p>
            <a:pPr marL="0" indent="0">
              <a:buNone/>
            </a:pPr>
            <a:r>
              <a:rPr lang="en-US" sz="2400" dirty="0">
                <a:solidFill>
                  <a:srgbClr val="0000FF"/>
                </a:solidFill>
                <a:latin typeface="Courier New" panose="02070309020205020404" pitchFamily="49" charset="0"/>
                <a:cs typeface="Courier New" panose="02070309020205020404" pitchFamily="49" charset="0"/>
              </a:rPr>
              <a:t>&gt; 2+4</a:t>
            </a:r>
          </a:p>
          <a:p>
            <a:pPr marL="0" indent="0">
              <a:buNone/>
            </a:pPr>
            <a:r>
              <a:rPr lang="en-US" sz="2000" dirty="0">
                <a:latin typeface="Courier New" panose="02070309020205020404" pitchFamily="49" charset="0"/>
                <a:cs typeface="Courier New" panose="02070309020205020404" pitchFamily="49" charset="0"/>
              </a:rPr>
              <a:t>[1] 6</a:t>
            </a:r>
          </a:p>
          <a:p>
            <a:pPr marL="0" indent="0">
              <a:buNone/>
            </a:pPr>
            <a:r>
              <a:rPr lang="en-US" sz="2400" dirty="0">
                <a:solidFill>
                  <a:srgbClr val="0000FF"/>
                </a:solidFill>
                <a:latin typeface="Courier New" panose="02070309020205020404" pitchFamily="49" charset="0"/>
                <a:cs typeface="Courier New" panose="02070309020205020404" pitchFamily="49" charset="0"/>
              </a:rPr>
              <a:t>&gt; x &lt;- 7</a:t>
            </a:r>
          </a:p>
          <a:p>
            <a:pPr marL="0" indent="0">
              <a:buNone/>
            </a:pPr>
            <a:r>
              <a:rPr lang="en-US" sz="2400" dirty="0">
                <a:solidFill>
                  <a:srgbClr val="0000FF"/>
                </a:solidFill>
                <a:latin typeface="Courier New" panose="02070309020205020404" pitchFamily="49" charset="0"/>
                <a:cs typeface="Courier New" panose="02070309020205020404" pitchFamily="49" charset="0"/>
              </a:rPr>
              <a:t>&gt; x + 19</a:t>
            </a:r>
          </a:p>
          <a:p>
            <a:pPr marL="0" indent="0">
              <a:buNone/>
            </a:pPr>
            <a:r>
              <a:rPr lang="en-US" sz="2000" dirty="0">
                <a:latin typeface="Courier New" panose="02070309020205020404" pitchFamily="49" charset="0"/>
                <a:cs typeface="Courier New" panose="02070309020205020404" pitchFamily="49" charset="0"/>
              </a:rPr>
              <a:t>[1] 26</a:t>
            </a:r>
          </a:p>
          <a:p>
            <a:pPr marL="0" indent="0">
              <a:buNone/>
            </a:pPr>
            <a:r>
              <a:rPr lang="en-US" sz="2400" dirty="0">
                <a:solidFill>
                  <a:srgbClr val="0000FF"/>
                </a:solidFill>
                <a:latin typeface="Courier New" panose="02070309020205020404" pitchFamily="49" charset="0"/>
                <a:cs typeface="Courier New" panose="02070309020205020404" pitchFamily="49" charset="0"/>
              </a:rPr>
              <a:t>&gt; X + 10</a:t>
            </a:r>
          </a:p>
          <a:p>
            <a:pPr marL="0" indent="0">
              <a:buNone/>
            </a:pPr>
            <a:r>
              <a:rPr lang="en-US" sz="2000" dirty="0">
                <a:latin typeface="Courier New" panose="02070309020205020404" pitchFamily="49" charset="0"/>
                <a:cs typeface="Courier New" panose="02070309020205020404" pitchFamily="49" charset="0"/>
              </a:rPr>
              <a:t>Error: object 'X' not found</a:t>
            </a:r>
          </a:p>
        </p:txBody>
      </p:sp>
      <p:sp>
        <p:nvSpPr>
          <p:cNvPr id="4" name="TextBox 3"/>
          <p:cNvSpPr txBox="1"/>
          <p:nvPr/>
        </p:nvSpPr>
        <p:spPr>
          <a:xfrm>
            <a:off x="2225040" y="1334869"/>
            <a:ext cx="6077369" cy="646331"/>
          </a:xfrm>
          <a:prstGeom prst="rect">
            <a:avLst/>
          </a:prstGeom>
          <a:noFill/>
        </p:spPr>
        <p:txBody>
          <a:bodyPr wrap="none" rtlCol="0">
            <a:spAutoFit/>
          </a:bodyPr>
          <a:lstStyle/>
          <a:p>
            <a:r>
              <a:rPr lang="en-US" dirty="0" smtClean="0">
                <a:solidFill>
                  <a:schemeClr val="bg1">
                    <a:lumMod val="50000"/>
                  </a:schemeClr>
                </a:solidFill>
              </a:rPr>
              <a:t>The </a:t>
            </a:r>
            <a:r>
              <a:rPr lang="en-US" dirty="0" smtClean="0">
                <a:solidFill>
                  <a:srgbClr val="FF0000"/>
                </a:solidFill>
              </a:rPr>
              <a:t>[1] </a:t>
            </a:r>
            <a:r>
              <a:rPr lang="en-US" dirty="0" smtClean="0">
                <a:solidFill>
                  <a:schemeClr val="bg1">
                    <a:lumMod val="50000"/>
                  </a:schemeClr>
                </a:solidFill>
              </a:rPr>
              <a:t>means the first element of a vector</a:t>
            </a:r>
          </a:p>
          <a:p>
            <a:r>
              <a:rPr lang="en-US" dirty="0" smtClean="0">
                <a:solidFill>
                  <a:schemeClr val="bg1">
                    <a:lumMod val="50000"/>
                  </a:schemeClr>
                </a:solidFill>
              </a:rPr>
              <a:t>Even a single number in R is a vector, so “6” is a vector of size 1</a:t>
            </a:r>
            <a:endParaRPr lang="en-US" dirty="0">
              <a:solidFill>
                <a:schemeClr val="bg1">
                  <a:lumMod val="50000"/>
                </a:schemeClr>
              </a:solidFill>
            </a:endParaRPr>
          </a:p>
        </p:txBody>
      </p:sp>
      <p:cxnSp>
        <p:nvCxnSpPr>
          <p:cNvPr id="5" name="Straight Arrow Connector 4"/>
          <p:cNvCxnSpPr>
            <a:stCxn id="4" idx="1"/>
          </p:cNvCxnSpPr>
          <p:nvPr/>
        </p:nvCxnSpPr>
        <p:spPr>
          <a:xfrm flipH="1">
            <a:off x="990600" y="1658035"/>
            <a:ext cx="1234440" cy="323165"/>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1524000" y="2604910"/>
            <a:ext cx="990600" cy="161805"/>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514600" y="2630269"/>
            <a:ext cx="6423105" cy="646331"/>
          </a:xfrm>
          <a:prstGeom prst="rect">
            <a:avLst/>
          </a:prstGeom>
          <a:noFill/>
        </p:spPr>
        <p:txBody>
          <a:bodyPr wrap="none" rtlCol="0">
            <a:spAutoFit/>
          </a:bodyPr>
          <a:lstStyle/>
          <a:p>
            <a:r>
              <a:rPr lang="en-US" dirty="0" smtClean="0">
                <a:solidFill>
                  <a:srgbClr val="FF0000"/>
                </a:solidFill>
              </a:rPr>
              <a:t>&lt;-</a:t>
            </a:r>
            <a:r>
              <a:rPr lang="en-US" dirty="0" smtClean="0">
                <a:solidFill>
                  <a:schemeClr val="bg1">
                    <a:lumMod val="50000"/>
                  </a:schemeClr>
                </a:solidFill>
              </a:rPr>
              <a:t> means “assign” in this case “assign the value 7 to the variable x”</a:t>
            </a:r>
          </a:p>
          <a:p>
            <a:r>
              <a:rPr lang="en-US" dirty="0" smtClean="0">
                <a:solidFill>
                  <a:schemeClr val="bg1">
                    <a:lumMod val="50000"/>
                  </a:schemeClr>
                </a:solidFill>
              </a:rPr>
              <a:t>Some use = for this purpose but it is frowned upon</a:t>
            </a:r>
            <a:endParaRPr lang="en-US" dirty="0">
              <a:solidFill>
                <a:schemeClr val="bg1">
                  <a:lumMod val="50000"/>
                </a:schemeClr>
              </a:solidFill>
            </a:endParaRPr>
          </a:p>
        </p:txBody>
      </p:sp>
      <p:cxnSp>
        <p:nvCxnSpPr>
          <p:cNvPr id="11" name="Straight Arrow Connector 10"/>
          <p:cNvCxnSpPr/>
          <p:nvPr/>
        </p:nvCxnSpPr>
        <p:spPr>
          <a:xfrm flipH="1" flipV="1">
            <a:off x="1950720" y="3048000"/>
            <a:ext cx="563880" cy="304800"/>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438400" y="3251200"/>
            <a:ext cx="4420377" cy="369332"/>
          </a:xfrm>
          <a:prstGeom prst="rect">
            <a:avLst/>
          </a:prstGeom>
          <a:noFill/>
        </p:spPr>
        <p:txBody>
          <a:bodyPr wrap="none" rtlCol="0">
            <a:spAutoFit/>
          </a:bodyPr>
          <a:lstStyle/>
          <a:p>
            <a:r>
              <a:rPr lang="en-US" dirty="0" smtClean="0">
                <a:solidFill>
                  <a:schemeClr val="bg1">
                    <a:lumMod val="50000"/>
                  </a:schemeClr>
                </a:solidFill>
              </a:rPr>
              <a:t>Adding 19 to x gives the expected value of 26</a:t>
            </a:r>
            <a:endParaRPr lang="en-US" dirty="0">
              <a:solidFill>
                <a:schemeClr val="bg1">
                  <a:lumMod val="50000"/>
                </a:schemeClr>
              </a:solidFill>
            </a:endParaRPr>
          </a:p>
        </p:txBody>
      </p:sp>
      <p:cxnSp>
        <p:nvCxnSpPr>
          <p:cNvPr id="13" name="Straight Arrow Connector 12"/>
          <p:cNvCxnSpPr/>
          <p:nvPr/>
        </p:nvCxnSpPr>
        <p:spPr>
          <a:xfrm flipH="1" flipV="1">
            <a:off x="1066800" y="3890666"/>
            <a:ext cx="685800" cy="761999"/>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752600" y="4652665"/>
            <a:ext cx="4015740" cy="923330"/>
          </a:xfrm>
          <a:prstGeom prst="rect">
            <a:avLst/>
          </a:prstGeom>
          <a:noFill/>
        </p:spPr>
        <p:txBody>
          <a:bodyPr wrap="square" rtlCol="0">
            <a:spAutoFit/>
          </a:bodyPr>
          <a:lstStyle/>
          <a:p>
            <a:r>
              <a:rPr lang="en-US" dirty="0" smtClean="0">
                <a:solidFill>
                  <a:schemeClr val="bg1">
                    <a:lumMod val="50000"/>
                  </a:schemeClr>
                </a:solidFill>
              </a:rPr>
              <a:t>X is not the same as x</a:t>
            </a:r>
          </a:p>
          <a:p>
            <a:r>
              <a:rPr lang="en-US" dirty="0" smtClean="0">
                <a:solidFill>
                  <a:schemeClr val="bg1">
                    <a:lumMod val="50000"/>
                  </a:schemeClr>
                </a:solidFill>
              </a:rPr>
              <a:t>R is </a:t>
            </a:r>
            <a:r>
              <a:rPr lang="en-US" dirty="0" smtClean="0">
                <a:solidFill>
                  <a:srgbClr val="FF0000"/>
                </a:solidFill>
              </a:rPr>
              <a:t>case sensitive</a:t>
            </a:r>
            <a:r>
              <a:rPr lang="en-US" dirty="0" smtClean="0">
                <a:solidFill>
                  <a:schemeClr val="bg1">
                    <a:lumMod val="50000"/>
                  </a:schemeClr>
                </a:solidFill>
              </a:rPr>
              <a:t>: upper case letters are different to lower case letters</a:t>
            </a:r>
            <a:endParaRPr lang="en-US" dirty="0">
              <a:solidFill>
                <a:schemeClr val="bg1">
                  <a:lumMod val="50000"/>
                </a:schemeClr>
              </a:solidFill>
            </a:endParaRPr>
          </a:p>
        </p:txBody>
      </p:sp>
    </p:spTree>
    <p:extLst>
      <p:ext uri="{BB962C8B-B14F-4D97-AF65-F5344CB8AC3E}">
        <p14:creationId xmlns:p14="http://schemas.microsoft.com/office/powerpoint/2010/main" val="12057819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RStudio</a:t>
            </a:r>
            <a:endParaRPr lang="en-US" dirty="0"/>
          </a:p>
        </p:txBody>
      </p:sp>
      <p:sp>
        <p:nvSpPr>
          <p:cNvPr id="4" name="Content Placeholder 2"/>
          <p:cNvSpPr>
            <a:spLocks noGrp="1"/>
          </p:cNvSpPr>
          <p:nvPr>
            <p:ph idx="1"/>
          </p:nvPr>
        </p:nvSpPr>
        <p:spPr>
          <a:xfrm>
            <a:off x="457200" y="1447800"/>
            <a:ext cx="8229600" cy="5105400"/>
          </a:xfrm>
        </p:spPr>
        <p:txBody>
          <a:bodyPr>
            <a:normAutofit/>
          </a:bodyPr>
          <a:lstStyle/>
          <a:p>
            <a:r>
              <a:rPr lang="en-US" dirty="0" smtClean="0"/>
              <a:t>It is tedious to write R code in the command line</a:t>
            </a:r>
          </a:p>
          <a:p>
            <a:r>
              <a:rPr lang="en-US" dirty="0" smtClean="0"/>
              <a:t>Old style: create a text file (e.g. Notepad) and copy the code you want to run, to the command line</a:t>
            </a:r>
          </a:p>
          <a:p>
            <a:r>
              <a:rPr lang="en-US" dirty="0" smtClean="0"/>
              <a:t>Much better: use RStudio. Why? </a:t>
            </a:r>
          </a:p>
          <a:p>
            <a:pPr lvl="1"/>
            <a:r>
              <a:rPr lang="en-US" dirty="0" smtClean="0"/>
              <a:t>Multiple files</a:t>
            </a:r>
          </a:p>
          <a:p>
            <a:pPr lvl="1"/>
            <a:r>
              <a:rPr lang="en-US" dirty="0" smtClean="0"/>
              <a:t>View variable values, color coding</a:t>
            </a:r>
          </a:p>
          <a:p>
            <a:pPr lvl="1"/>
            <a:r>
              <a:rPr lang="en-US" dirty="0" smtClean="0"/>
              <a:t>Built-in help</a:t>
            </a:r>
          </a:p>
          <a:p>
            <a:pPr lvl="1"/>
            <a:r>
              <a:rPr lang="en-US" dirty="0" smtClean="0"/>
              <a:t>Quick running of code</a:t>
            </a:r>
          </a:p>
          <a:p>
            <a:pPr lvl="1"/>
            <a:r>
              <a:rPr lang="en-US" dirty="0" smtClean="0"/>
              <a:t>Easy file handling</a:t>
            </a:r>
          </a:p>
          <a:p>
            <a:pPr lvl="1"/>
            <a:r>
              <a:rPr lang="en-US" dirty="0" smtClean="0"/>
              <a:t>Easy package installation</a:t>
            </a:r>
          </a:p>
          <a:p>
            <a:pPr lvl="1"/>
            <a:r>
              <a:rPr lang="en-US" dirty="0" smtClean="0"/>
              <a:t>Many other reasons</a:t>
            </a:r>
          </a:p>
          <a:p>
            <a:endParaRPr lang="en-US" dirty="0"/>
          </a:p>
        </p:txBody>
      </p:sp>
    </p:spTree>
    <p:extLst>
      <p:ext uri="{BB962C8B-B14F-4D97-AF65-F5344CB8AC3E}">
        <p14:creationId xmlns:p14="http://schemas.microsoft.com/office/powerpoint/2010/main" val="42484543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0"/>
            <a:ext cx="8229600" cy="68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2847826" y="1066800"/>
            <a:ext cx="1366656" cy="646331"/>
          </a:xfrm>
          <a:prstGeom prst="rect">
            <a:avLst/>
          </a:prstGeom>
          <a:solidFill>
            <a:schemeClr val="bg1"/>
          </a:solidFill>
          <a:ln w="19050">
            <a:solidFill>
              <a:srgbClr val="FF0000"/>
            </a:solidFill>
          </a:ln>
        </p:spPr>
        <p:txBody>
          <a:bodyPr wrap="none" rtlCol="0">
            <a:spAutoFit/>
          </a:bodyPr>
          <a:lstStyle/>
          <a:p>
            <a:r>
              <a:rPr lang="en-US" dirty="0" smtClean="0">
                <a:solidFill>
                  <a:srgbClr val="FF0000"/>
                </a:solidFill>
              </a:rPr>
              <a:t>Scripts (files </a:t>
            </a:r>
          </a:p>
          <a:p>
            <a:r>
              <a:rPr lang="en-US" dirty="0" smtClean="0">
                <a:solidFill>
                  <a:srgbClr val="FF0000"/>
                </a:solidFill>
              </a:rPr>
              <a:t>with R code)</a:t>
            </a:r>
            <a:endParaRPr lang="en-US" dirty="0">
              <a:solidFill>
                <a:srgbClr val="FF0000"/>
              </a:solidFill>
            </a:endParaRPr>
          </a:p>
        </p:txBody>
      </p:sp>
      <p:sp>
        <p:nvSpPr>
          <p:cNvPr id="6" name="TextBox 5"/>
          <p:cNvSpPr txBox="1"/>
          <p:nvPr/>
        </p:nvSpPr>
        <p:spPr>
          <a:xfrm>
            <a:off x="4876800" y="2514600"/>
            <a:ext cx="2553520" cy="369332"/>
          </a:xfrm>
          <a:prstGeom prst="rect">
            <a:avLst/>
          </a:prstGeom>
          <a:solidFill>
            <a:schemeClr val="bg1"/>
          </a:solidFill>
          <a:ln w="19050">
            <a:solidFill>
              <a:srgbClr val="FF0000"/>
            </a:solidFill>
          </a:ln>
        </p:spPr>
        <p:txBody>
          <a:bodyPr wrap="none" rtlCol="0">
            <a:spAutoFit/>
          </a:bodyPr>
          <a:lstStyle/>
          <a:p>
            <a:r>
              <a:rPr lang="en-US" dirty="0" smtClean="0">
                <a:solidFill>
                  <a:srgbClr val="FF0000"/>
                </a:solidFill>
              </a:rPr>
              <a:t>Objects you have created</a:t>
            </a:r>
            <a:endParaRPr lang="en-US" dirty="0">
              <a:solidFill>
                <a:srgbClr val="FF0000"/>
              </a:solidFill>
            </a:endParaRPr>
          </a:p>
        </p:txBody>
      </p:sp>
      <p:sp>
        <p:nvSpPr>
          <p:cNvPr id="7" name="TextBox 6"/>
          <p:cNvSpPr txBox="1"/>
          <p:nvPr/>
        </p:nvSpPr>
        <p:spPr>
          <a:xfrm>
            <a:off x="5791200" y="3551872"/>
            <a:ext cx="1516762" cy="369332"/>
          </a:xfrm>
          <a:prstGeom prst="rect">
            <a:avLst/>
          </a:prstGeom>
          <a:solidFill>
            <a:schemeClr val="bg1"/>
          </a:solidFill>
          <a:ln w="19050">
            <a:solidFill>
              <a:srgbClr val="FF0000"/>
            </a:solidFill>
          </a:ln>
        </p:spPr>
        <p:txBody>
          <a:bodyPr wrap="none" rtlCol="0">
            <a:spAutoFit/>
          </a:bodyPr>
          <a:lstStyle/>
          <a:p>
            <a:r>
              <a:rPr lang="en-US" dirty="0" smtClean="0">
                <a:solidFill>
                  <a:srgbClr val="FF0000"/>
                </a:solidFill>
              </a:rPr>
              <a:t>Plots and help</a:t>
            </a:r>
            <a:endParaRPr lang="en-US" dirty="0">
              <a:solidFill>
                <a:srgbClr val="FF0000"/>
              </a:solidFill>
            </a:endParaRPr>
          </a:p>
        </p:txBody>
      </p:sp>
      <p:sp>
        <p:nvSpPr>
          <p:cNvPr id="8" name="TextBox 7"/>
          <p:cNvSpPr txBox="1"/>
          <p:nvPr/>
        </p:nvSpPr>
        <p:spPr>
          <a:xfrm>
            <a:off x="1325880" y="4190999"/>
            <a:ext cx="2388154" cy="646331"/>
          </a:xfrm>
          <a:prstGeom prst="rect">
            <a:avLst/>
          </a:prstGeom>
          <a:solidFill>
            <a:schemeClr val="bg1"/>
          </a:solidFill>
          <a:ln w="19050">
            <a:solidFill>
              <a:srgbClr val="FF0000"/>
            </a:solidFill>
          </a:ln>
        </p:spPr>
        <p:txBody>
          <a:bodyPr wrap="none" rtlCol="0">
            <a:spAutoFit/>
          </a:bodyPr>
          <a:lstStyle/>
          <a:p>
            <a:r>
              <a:rPr lang="en-US" dirty="0" smtClean="0">
                <a:solidFill>
                  <a:srgbClr val="FF0000"/>
                </a:solidFill>
              </a:rPr>
              <a:t>R console (results from </a:t>
            </a:r>
          </a:p>
          <a:p>
            <a:r>
              <a:rPr lang="en-US" dirty="0" smtClean="0">
                <a:solidFill>
                  <a:srgbClr val="FF0000"/>
                </a:solidFill>
              </a:rPr>
              <a:t>running R code)</a:t>
            </a:r>
            <a:endParaRPr lang="en-US" dirty="0">
              <a:solidFill>
                <a:srgbClr val="FF0000"/>
              </a:solidFill>
            </a:endParaRPr>
          </a:p>
        </p:txBody>
      </p:sp>
    </p:spTree>
    <p:extLst>
      <p:ext uri="{BB962C8B-B14F-4D97-AF65-F5344CB8AC3E}">
        <p14:creationId xmlns:p14="http://schemas.microsoft.com/office/powerpoint/2010/main" val="10363281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Course website</a:t>
            </a:r>
          </a:p>
          <a:p>
            <a:pPr lvl="1"/>
            <a:r>
              <a:rPr lang="en-US" dirty="0">
                <a:hlinkClick r:id="rId2"/>
              </a:rPr>
              <a:t>https://</a:t>
            </a:r>
            <a:r>
              <a:rPr lang="en-US" dirty="0" smtClean="0">
                <a:hlinkClick r:id="rId2"/>
              </a:rPr>
              <a:t>canvas.uw.edu/courses/848821</a:t>
            </a:r>
            <a:endParaRPr lang="en-US" dirty="0" smtClean="0"/>
          </a:p>
          <a:p>
            <a:r>
              <a:rPr lang="en-US" dirty="0" smtClean="0"/>
              <a:t>Syllabus handout</a:t>
            </a:r>
          </a:p>
          <a:p>
            <a:pPr lvl="1"/>
            <a:r>
              <a:rPr lang="en-US" dirty="0" smtClean="0"/>
              <a:t>First 10 lectures, Introduction to R FISH 552</a:t>
            </a:r>
          </a:p>
          <a:p>
            <a:pPr lvl="1"/>
            <a:r>
              <a:rPr lang="en-US" dirty="0" smtClean="0"/>
              <a:t>Followed immediately by 10 lectures, Advanced R FISH 553</a:t>
            </a:r>
            <a:endParaRPr lang="en-US" dirty="0"/>
          </a:p>
          <a:p>
            <a:r>
              <a:rPr lang="en-US" dirty="0" smtClean="0"/>
              <a:t>Instructor office hours</a:t>
            </a:r>
            <a:r>
              <a:rPr lang="en-US" dirty="0"/>
              <a:t> </a:t>
            </a:r>
            <a:r>
              <a:rPr lang="en-US" dirty="0" smtClean="0"/>
              <a:t>(vote)</a:t>
            </a:r>
          </a:p>
          <a:p>
            <a:pPr lvl="1"/>
            <a:r>
              <a:rPr lang="en-US" dirty="0" smtClean="0"/>
              <a:t>Thursdays 130-230, 230-330, 330-430</a:t>
            </a:r>
          </a:p>
          <a:p>
            <a:pPr lvl="1"/>
            <a:r>
              <a:rPr lang="en-US" dirty="0" smtClean="0"/>
              <a:t>Tuesday 230-330, 330-430</a:t>
            </a:r>
          </a:p>
          <a:p>
            <a:r>
              <a:rPr lang="en-US" dirty="0" smtClean="0"/>
              <a:t>TA (Peter </a:t>
            </a:r>
            <a:r>
              <a:rPr lang="en-US" dirty="0" err="1" smtClean="0"/>
              <a:t>Kuriyama</a:t>
            </a:r>
            <a:r>
              <a:rPr lang="en-US" dirty="0" smtClean="0"/>
              <a:t>) office hours (vote)</a:t>
            </a:r>
          </a:p>
          <a:p>
            <a:pPr lvl="1"/>
            <a:r>
              <a:rPr lang="en-US" dirty="0" smtClean="0"/>
              <a:t>Mon, Tues, Wed, Thurs 1130-1230</a:t>
            </a:r>
          </a:p>
        </p:txBody>
      </p:sp>
    </p:spTree>
    <p:extLst>
      <p:ext uri="{BB962C8B-B14F-4D97-AF65-F5344CB8AC3E}">
        <p14:creationId xmlns:p14="http://schemas.microsoft.com/office/powerpoint/2010/main" val="26168809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 from within R</a:t>
            </a:r>
            <a:endParaRPr lang="en-US" dirty="0"/>
          </a:p>
        </p:txBody>
      </p:sp>
      <p:sp>
        <p:nvSpPr>
          <p:cNvPr id="3" name="Content Placeholder 2"/>
          <p:cNvSpPr>
            <a:spLocks noGrp="1"/>
          </p:cNvSpPr>
          <p:nvPr>
            <p:ph idx="1"/>
          </p:nvPr>
        </p:nvSpPr>
        <p:spPr/>
        <p:txBody>
          <a:bodyPr>
            <a:normAutofit/>
          </a:bodyPr>
          <a:lstStyle/>
          <a:p>
            <a:r>
              <a:rPr lang="en-US" dirty="0" smtClean="0"/>
              <a:t>Getting help for a function</a:t>
            </a:r>
          </a:p>
          <a:p>
            <a:pPr marL="0" lvl="1" indent="0">
              <a:buNone/>
            </a:pPr>
            <a:r>
              <a:rPr lang="en-US" altLang="en-US" dirty="0">
                <a:solidFill>
                  <a:srgbClr val="0000FF"/>
                </a:solidFill>
                <a:latin typeface="Courier New" panose="02070309020205020404" pitchFamily="49" charset="0"/>
                <a:cs typeface="Courier New" panose="02070309020205020404" pitchFamily="49" charset="0"/>
              </a:rPr>
              <a:t>&gt; help("log")</a:t>
            </a:r>
          </a:p>
          <a:p>
            <a:pPr marL="0" lvl="1" indent="0">
              <a:buNone/>
            </a:pPr>
            <a:r>
              <a:rPr lang="en-US" altLang="en-US" dirty="0">
                <a:solidFill>
                  <a:srgbClr val="0000FF"/>
                </a:solidFill>
                <a:latin typeface="Courier New" panose="02070309020205020404" pitchFamily="49" charset="0"/>
                <a:cs typeface="Courier New" panose="02070309020205020404" pitchFamily="49" charset="0"/>
              </a:rPr>
              <a:t>&gt; ?log</a:t>
            </a:r>
          </a:p>
          <a:p>
            <a:r>
              <a:rPr lang="en-US" dirty="0" smtClean="0"/>
              <a:t>Searching across packages</a:t>
            </a:r>
          </a:p>
          <a:p>
            <a:pPr marL="0" lvl="1" indent="0">
              <a:buNone/>
            </a:pPr>
            <a:r>
              <a:rPr lang="en-US" altLang="en-US" dirty="0">
                <a:solidFill>
                  <a:srgbClr val="0000FF"/>
                </a:solidFill>
                <a:latin typeface="Courier New" panose="02070309020205020404" pitchFamily="49" charset="0"/>
                <a:cs typeface="Courier New" panose="02070309020205020404" pitchFamily="49" charset="0"/>
              </a:rPr>
              <a:t>&gt; </a:t>
            </a:r>
            <a:r>
              <a:rPr lang="en-US" altLang="en-US" dirty="0" err="1">
                <a:solidFill>
                  <a:srgbClr val="0000FF"/>
                </a:solidFill>
                <a:latin typeface="Courier New" panose="02070309020205020404" pitchFamily="49" charset="0"/>
                <a:cs typeface="Courier New" panose="02070309020205020404" pitchFamily="49" charset="0"/>
              </a:rPr>
              <a:t>help.search</a:t>
            </a:r>
            <a:r>
              <a:rPr lang="en-US" altLang="en-US" dirty="0">
                <a:solidFill>
                  <a:srgbClr val="0000FF"/>
                </a:solidFill>
                <a:latin typeface="Courier New" panose="02070309020205020404" pitchFamily="49" charset="0"/>
                <a:cs typeface="Courier New" panose="02070309020205020404" pitchFamily="49" charset="0"/>
              </a:rPr>
              <a:t>("logarithm")</a:t>
            </a:r>
          </a:p>
          <a:p>
            <a:r>
              <a:rPr lang="en-US" dirty="0" smtClean="0"/>
              <a:t>Finding all functions of a particular type</a:t>
            </a:r>
          </a:p>
          <a:p>
            <a:pPr>
              <a:buNone/>
            </a:pPr>
            <a:r>
              <a:rPr lang="en-US" altLang="en-US" sz="2400" dirty="0">
                <a:solidFill>
                  <a:srgbClr val="0000FF"/>
                </a:solidFill>
                <a:latin typeface="Courier New" panose="02070309020205020404" pitchFamily="49" charset="0"/>
                <a:cs typeface="Courier New" panose="02070309020205020404" pitchFamily="49" charset="0"/>
              </a:rPr>
              <a:t>&gt; apropos("log")</a:t>
            </a:r>
          </a:p>
          <a:p>
            <a:pPr>
              <a:buNone/>
            </a:pPr>
            <a:r>
              <a:rPr lang="en-US" altLang="en-US" sz="1900" dirty="0" smtClean="0">
                <a:latin typeface="Courier New" pitchFamily="49" charset="0"/>
                <a:ea typeface="ＭＳ Ｐゴシック" pitchFamily="34" charset="-128"/>
              </a:rPr>
              <a:t>[</a:t>
            </a:r>
            <a:r>
              <a:rPr lang="en-US" altLang="en-US" sz="1900" dirty="0">
                <a:latin typeface="Courier New" pitchFamily="49" charset="0"/>
                <a:ea typeface="ＭＳ Ｐゴシック" pitchFamily="34" charset="-128"/>
              </a:rPr>
              <a:t>7] "</a:t>
            </a:r>
            <a:r>
              <a:rPr lang="en-US" altLang="en-US" sz="1900" dirty="0" err="1">
                <a:latin typeface="Courier New" pitchFamily="49" charset="0"/>
                <a:ea typeface="ＭＳ Ｐゴシック" pitchFamily="34" charset="-128"/>
              </a:rPr>
              <a:t>SSlogis</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as.data.frame.logical</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as.logical</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as.logical.factor</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dlogis</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is.logical</a:t>
            </a:r>
            <a:r>
              <a:rPr lang="en-US" altLang="en-US" sz="1900" dirty="0">
                <a:latin typeface="Courier New" pitchFamily="49" charset="0"/>
                <a:ea typeface="ＭＳ Ｐゴシック" pitchFamily="34" charset="-128"/>
              </a:rPr>
              <a:t>"           </a:t>
            </a:r>
          </a:p>
          <a:p>
            <a:pPr>
              <a:buNone/>
            </a:pPr>
            <a:r>
              <a:rPr lang="en-US" altLang="en-US" sz="1900" dirty="0">
                <a:latin typeface="Courier New" pitchFamily="49" charset="0"/>
                <a:ea typeface="ＭＳ Ｐゴシック" pitchFamily="34" charset="-128"/>
              </a:rPr>
              <a:t>[</a:t>
            </a:r>
            <a:r>
              <a:rPr lang="en-US" altLang="en-US" sz="1900" dirty="0" smtClean="0">
                <a:latin typeface="Courier New" pitchFamily="49" charset="0"/>
                <a:ea typeface="ＭＳ Ｐゴシック" pitchFamily="34" charset="-128"/>
              </a:rPr>
              <a:t>13</a:t>
            </a:r>
            <a:r>
              <a:rPr lang="en-US" altLang="en-US" sz="1900" dirty="0">
                <a:latin typeface="Courier New" pitchFamily="49" charset="0"/>
                <a:ea typeface="ＭＳ Ｐゴシック" pitchFamily="34" charset="-128"/>
              </a:rPr>
              <a:t>] "log" "log10" "log1p" "log2" "</a:t>
            </a:r>
            <a:r>
              <a:rPr lang="en-US" altLang="en-US" sz="1900" dirty="0" err="1">
                <a:latin typeface="Courier New" pitchFamily="49" charset="0"/>
                <a:ea typeface="ＭＳ Ｐゴシック" pitchFamily="34" charset="-128"/>
              </a:rPr>
              <a:t>logLik</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logb</a:t>
            </a:r>
            <a:r>
              <a:rPr lang="en-US" altLang="en-US" sz="1900" dirty="0">
                <a:latin typeface="Courier New" pitchFamily="49" charset="0"/>
                <a:ea typeface="ＭＳ Ｐゴシック" pitchFamily="34" charset="-128"/>
              </a:rPr>
              <a:t>"                 </a:t>
            </a:r>
          </a:p>
          <a:p>
            <a:pPr>
              <a:buNone/>
            </a:pPr>
            <a:r>
              <a:rPr lang="en-US" altLang="en-US" sz="1900" dirty="0">
                <a:latin typeface="Courier New" pitchFamily="49" charset="0"/>
                <a:ea typeface="ＭＳ Ｐゴシック" pitchFamily="34" charset="-128"/>
              </a:rPr>
              <a:t>[19] "logical" "</a:t>
            </a:r>
            <a:r>
              <a:rPr lang="en-US" altLang="en-US" sz="1900" dirty="0" err="1">
                <a:latin typeface="Courier New" pitchFamily="49" charset="0"/>
                <a:ea typeface="ＭＳ Ｐゴシック" pitchFamily="34" charset="-128"/>
              </a:rPr>
              <a:t>loglin</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plogis</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print.logLik</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qlogis</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rlogis</a:t>
            </a:r>
            <a:r>
              <a:rPr lang="en-US" altLang="en-US" sz="1900" dirty="0">
                <a:latin typeface="Courier New" pitchFamily="49" charset="0"/>
                <a:ea typeface="ＭＳ Ｐゴシック" pitchFamily="34" charset="-128"/>
              </a:rPr>
              <a:t>" </a:t>
            </a:r>
          </a:p>
        </p:txBody>
      </p:sp>
    </p:spTree>
    <p:extLst>
      <p:ext uri="{BB962C8B-B14F-4D97-AF65-F5344CB8AC3E}">
        <p14:creationId xmlns:p14="http://schemas.microsoft.com/office/powerpoint/2010/main" val="25932743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0" y="46038"/>
            <a:ext cx="4191000" cy="944562"/>
          </a:xfrm>
        </p:spPr>
        <p:txBody>
          <a:bodyPr>
            <a:normAutofit/>
          </a:bodyPr>
          <a:lstStyle/>
          <a:p>
            <a:r>
              <a:rPr lang="en-US" dirty="0" smtClean="0"/>
              <a:t>?log</a:t>
            </a:r>
            <a:endParaRPr lang="en-US" dirty="0"/>
          </a:p>
        </p:txBody>
      </p:sp>
      <p:pic>
        <p:nvPicPr>
          <p:cNvPr id="2050" name="Picture 2" descr="C:\Users\Trevor Branch\Documents\FISH552 Intro R\Background images\LogHelpscreen1.png"/>
          <p:cNvPicPr>
            <a:picLocks noChangeAspect="1" noChangeArrowheads="1"/>
          </p:cNvPicPr>
          <p:nvPr/>
        </p:nvPicPr>
        <p:blipFill rotWithShape="1">
          <a:blip r:embed="rId2">
            <a:extLst>
              <a:ext uri="{28A0092B-C50C-407E-A947-70E740481C1C}">
                <a14:useLocalDpi xmlns:a14="http://schemas.microsoft.com/office/drawing/2010/main" val="0"/>
              </a:ext>
            </a:extLst>
          </a:blip>
          <a:srcRect l="2424" t="6445" r="4988" b="1889"/>
          <a:stretch/>
        </p:blipFill>
        <p:spPr bwMode="auto">
          <a:xfrm>
            <a:off x="144780" y="441960"/>
            <a:ext cx="4076700" cy="62865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Trevor Branch\Documents\FISH552 Intro R\Background images\LogHelpscreen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9112" y="876232"/>
            <a:ext cx="4206603" cy="5905568"/>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137160" y="1272540"/>
            <a:ext cx="769620" cy="2286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37160" y="2766060"/>
            <a:ext cx="472440" cy="2286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29540" y="4175760"/>
            <a:ext cx="769620" cy="2286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785302" y="1051560"/>
            <a:ext cx="480060" cy="2286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792922" y="5539740"/>
            <a:ext cx="701098" cy="2286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4792922" y="5044440"/>
            <a:ext cx="624898" cy="2286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14400" y="1202174"/>
            <a:ext cx="3980513" cy="369332"/>
          </a:xfrm>
          <a:prstGeom prst="rect">
            <a:avLst/>
          </a:prstGeom>
          <a:noFill/>
        </p:spPr>
        <p:txBody>
          <a:bodyPr wrap="none" rtlCol="0">
            <a:spAutoFit/>
          </a:bodyPr>
          <a:lstStyle/>
          <a:p>
            <a:r>
              <a:rPr lang="en-US" dirty="0" smtClean="0">
                <a:solidFill>
                  <a:srgbClr val="00B050"/>
                </a:solidFill>
              </a:rPr>
              <a:t>What the function does in general terms</a:t>
            </a:r>
            <a:endParaRPr lang="en-US" dirty="0">
              <a:solidFill>
                <a:srgbClr val="00B050"/>
              </a:solidFill>
            </a:endParaRPr>
          </a:p>
        </p:txBody>
      </p:sp>
      <p:sp>
        <p:nvSpPr>
          <p:cNvPr id="15" name="TextBox 14"/>
          <p:cNvSpPr txBox="1"/>
          <p:nvPr/>
        </p:nvSpPr>
        <p:spPr>
          <a:xfrm>
            <a:off x="617220" y="2695694"/>
            <a:ext cx="2449773" cy="369332"/>
          </a:xfrm>
          <a:prstGeom prst="rect">
            <a:avLst/>
          </a:prstGeom>
          <a:noFill/>
        </p:spPr>
        <p:txBody>
          <a:bodyPr wrap="none" rtlCol="0">
            <a:spAutoFit/>
          </a:bodyPr>
          <a:lstStyle/>
          <a:p>
            <a:r>
              <a:rPr lang="en-US" dirty="0" smtClean="0">
                <a:solidFill>
                  <a:srgbClr val="00B050"/>
                </a:solidFill>
              </a:rPr>
              <a:t>How to use the function</a:t>
            </a:r>
            <a:endParaRPr lang="en-US" dirty="0">
              <a:solidFill>
                <a:srgbClr val="00B050"/>
              </a:solidFill>
            </a:endParaRPr>
          </a:p>
        </p:txBody>
      </p:sp>
      <p:sp>
        <p:nvSpPr>
          <p:cNvPr id="16" name="TextBox 15"/>
          <p:cNvSpPr txBox="1"/>
          <p:nvPr/>
        </p:nvSpPr>
        <p:spPr>
          <a:xfrm>
            <a:off x="906780" y="4105394"/>
            <a:ext cx="2931700" cy="369332"/>
          </a:xfrm>
          <a:prstGeom prst="rect">
            <a:avLst/>
          </a:prstGeom>
          <a:noFill/>
        </p:spPr>
        <p:txBody>
          <a:bodyPr wrap="none" rtlCol="0">
            <a:spAutoFit/>
          </a:bodyPr>
          <a:lstStyle/>
          <a:p>
            <a:r>
              <a:rPr lang="en-US" dirty="0" smtClean="0">
                <a:solidFill>
                  <a:srgbClr val="00B050"/>
                </a:solidFill>
              </a:rPr>
              <a:t>What does the function need</a:t>
            </a:r>
            <a:endParaRPr lang="en-US" dirty="0">
              <a:solidFill>
                <a:srgbClr val="00B050"/>
              </a:solidFill>
            </a:endParaRPr>
          </a:p>
        </p:txBody>
      </p:sp>
      <p:sp>
        <p:nvSpPr>
          <p:cNvPr id="18" name="TextBox 17"/>
          <p:cNvSpPr txBox="1"/>
          <p:nvPr/>
        </p:nvSpPr>
        <p:spPr>
          <a:xfrm>
            <a:off x="5278668" y="981194"/>
            <a:ext cx="3049296" cy="369332"/>
          </a:xfrm>
          <a:prstGeom prst="rect">
            <a:avLst/>
          </a:prstGeom>
          <a:noFill/>
        </p:spPr>
        <p:txBody>
          <a:bodyPr wrap="none" rtlCol="0">
            <a:spAutoFit/>
          </a:bodyPr>
          <a:lstStyle/>
          <a:p>
            <a:r>
              <a:rPr lang="en-US" dirty="0" smtClean="0">
                <a:solidFill>
                  <a:srgbClr val="00B050"/>
                </a:solidFill>
              </a:rPr>
              <a:t>What does the function return</a:t>
            </a:r>
            <a:endParaRPr lang="en-US" dirty="0">
              <a:solidFill>
                <a:srgbClr val="00B050"/>
              </a:solidFill>
            </a:endParaRPr>
          </a:p>
        </p:txBody>
      </p:sp>
      <p:sp>
        <p:nvSpPr>
          <p:cNvPr id="19" name="TextBox 18"/>
          <p:cNvSpPr txBox="1"/>
          <p:nvPr/>
        </p:nvSpPr>
        <p:spPr>
          <a:xfrm>
            <a:off x="5425440" y="4974074"/>
            <a:ext cx="3199915" cy="369332"/>
          </a:xfrm>
          <a:prstGeom prst="rect">
            <a:avLst/>
          </a:prstGeom>
          <a:noFill/>
        </p:spPr>
        <p:txBody>
          <a:bodyPr wrap="none" rtlCol="0">
            <a:spAutoFit/>
          </a:bodyPr>
          <a:lstStyle/>
          <a:p>
            <a:r>
              <a:rPr lang="en-US" dirty="0" smtClean="0">
                <a:solidFill>
                  <a:srgbClr val="00B050"/>
                </a:solidFill>
              </a:rPr>
              <a:t>Discover other related functions</a:t>
            </a:r>
            <a:endParaRPr lang="en-US" dirty="0">
              <a:solidFill>
                <a:srgbClr val="00B050"/>
              </a:solidFill>
            </a:endParaRPr>
          </a:p>
        </p:txBody>
      </p:sp>
      <p:sp>
        <p:nvSpPr>
          <p:cNvPr id="20" name="TextBox 19"/>
          <p:cNvSpPr txBox="1"/>
          <p:nvPr/>
        </p:nvSpPr>
        <p:spPr>
          <a:xfrm>
            <a:off x="5501640" y="5469374"/>
            <a:ext cx="3470887" cy="369332"/>
          </a:xfrm>
          <a:prstGeom prst="rect">
            <a:avLst/>
          </a:prstGeom>
          <a:noFill/>
        </p:spPr>
        <p:txBody>
          <a:bodyPr wrap="none" rtlCol="0">
            <a:spAutoFit/>
          </a:bodyPr>
          <a:lstStyle/>
          <a:p>
            <a:r>
              <a:rPr lang="en-US" dirty="0" smtClean="0">
                <a:solidFill>
                  <a:srgbClr val="00B050"/>
                </a:solidFill>
              </a:rPr>
              <a:t>Sample code showing how it works</a:t>
            </a:r>
            <a:endParaRPr lang="en-US" dirty="0">
              <a:solidFill>
                <a:srgbClr val="00B050"/>
              </a:solidFill>
            </a:endParaRPr>
          </a:p>
        </p:txBody>
      </p:sp>
    </p:spTree>
    <p:extLst>
      <p:ext uri="{BB962C8B-B14F-4D97-AF65-F5344CB8AC3E}">
        <p14:creationId xmlns:p14="http://schemas.microsoft.com/office/powerpoint/2010/main" val="35395162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scripts</a:t>
            </a:r>
            <a:endParaRPr lang="en-US" dirty="0"/>
          </a:p>
        </p:txBody>
      </p:sp>
      <p:sp>
        <p:nvSpPr>
          <p:cNvPr id="3" name="Content Placeholder 2"/>
          <p:cNvSpPr>
            <a:spLocks noGrp="1"/>
          </p:cNvSpPr>
          <p:nvPr>
            <p:ph idx="1"/>
          </p:nvPr>
        </p:nvSpPr>
        <p:spPr/>
        <p:txBody>
          <a:bodyPr/>
          <a:lstStyle/>
          <a:p>
            <a:r>
              <a:rPr lang="en-US" dirty="0" smtClean="0"/>
              <a:t>A text file (e.g. lab1.r) that contains all your R code</a:t>
            </a:r>
          </a:p>
          <a:p>
            <a:r>
              <a:rPr lang="en-US" dirty="0" smtClean="0"/>
              <a:t>Scientific method: complete record of your analyses</a:t>
            </a:r>
          </a:p>
          <a:p>
            <a:r>
              <a:rPr lang="en-US" dirty="0" smtClean="0"/>
              <a:t>Reproducible: rerunning your code is easy for you or someone else</a:t>
            </a:r>
          </a:p>
          <a:p>
            <a:r>
              <a:rPr lang="en-US" dirty="0" smtClean="0"/>
              <a:t>Easily modified and rerun</a:t>
            </a:r>
          </a:p>
          <a:p>
            <a:r>
              <a:rPr lang="en-US" dirty="0" smtClean="0"/>
              <a:t>In RStudio, select code and type &lt;</a:t>
            </a:r>
            <a:r>
              <a:rPr lang="en-US" dirty="0" err="1" smtClean="0"/>
              <a:t>ctrl+enter</a:t>
            </a:r>
            <a:r>
              <a:rPr lang="en-US" dirty="0" smtClean="0"/>
              <a:t>&gt; to run the code in the R console</a:t>
            </a:r>
          </a:p>
          <a:p>
            <a:r>
              <a:rPr lang="en-US" dirty="0" smtClean="0">
                <a:solidFill>
                  <a:srgbClr val="FF0000"/>
                </a:solidFill>
              </a:rPr>
              <a:t>SAVE YOUR SCRIPTS</a:t>
            </a:r>
            <a:endParaRPr lang="en-US" dirty="0">
              <a:solidFill>
                <a:srgbClr val="FF0000"/>
              </a:solidFill>
            </a:endParaRPr>
          </a:p>
        </p:txBody>
      </p:sp>
    </p:spTree>
    <p:extLst>
      <p:ext uri="{BB962C8B-B14F-4D97-AF65-F5344CB8AC3E}">
        <p14:creationId xmlns:p14="http://schemas.microsoft.com/office/powerpoint/2010/main" val="8119911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RStudio quick help</a:t>
            </a:r>
            <a:endParaRPr lang="en-US" dirty="0"/>
          </a:p>
        </p:txBody>
      </p:sp>
      <p:sp>
        <p:nvSpPr>
          <p:cNvPr id="3" name="Content Placeholder 2"/>
          <p:cNvSpPr>
            <a:spLocks noGrp="1"/>
          </p:cNvSpPr>
          <p:nvPr>
            <p:ph idx="1"/>
          </p:nvPr>
        </p:nvSpPr>
        <p:spPr/>
        <p:txBody>
          <a:bodyPr/>
          <a:lstStyle/>
          <a:p>
            <a:r>
              <a:rPr lang="en-US" dirty="0" smtClean="0"/>
              <a:t>Start typing in the Scripts window (top-left)</a:t>
            </a:r>
          </a:p>
          <a:p>
            <a:r>
              <a:rPr lang="en-US" dirty="0" smtClean="0"/>
              <a:t>Press &lt;tab&gt; and a list of available functions starting with those letters appears, plus help</a:t>
            </a:r>
          </a:p>
          <a:p>
            <a:pPr marL="0" indent="0">
              <a:buNone/>
            </a:pPr>
            <a:r>
              <a:rPr lang="en-US" dirty="0" smtClean="0">
                <a:solidFill>
                  <a:schemeClr val="bg1"/>
                </a:solidFill>
              </a:rPr>
              <a:t>S</a:t>
            </a:r>
          </a:p>
          <a:p>
            <a:pPr marL="0" indent="0">
              <a:buNone/>
            </a:pPr>
            <a:r>
              <a:rPr lang="en-US" dirty="0" smtClean="0">
                <a:solidFill>
                  <a:schemeClr val="bg1"/>
                </a:solidFill>
              </a:rPr>
              <a:t>S</a:t>
            </a:r>
          </a:p>
          <a:p>
            <a:pPr marL="0" indent="0">
              <a:buNone/>
            </a:pPr>
            <a:r>
              <a:rPr lang="en-US" dirty="0" smtClean="0">
                <a:solidFill>
                  <a:schemeClr val="bg1"/>
                </a:solidFill>
              </a:rPr>
              <a:t>S</a:t>
            </a:r>
          </a:p>
          <a:p>
            <a:pPr marL="0" indent="0">
              <a:buNone/>
            </a:pPr>
            <a:r>
              <a:rPr lang="en-US" dirty="0" smtClean="0">
                <a:solidFill>
                  <a:schemeClr val="bg1"/>
                </a:solidFill>
              </a:rPr>
              <a:t>S</a:t>
            </a:r>
          </a:p>
          <a:p>
            <a:pPr marL="0" indent="0">
              <a:buNone/>
            </a:pPr>
            <a:r>
              <a:rPr lang="en-US" dirty="0" err="1" smtClean="0">
                <a:solidFill>
                  <a:schemeClr val="bg1"/>
                </a:solidFill>
              </a:rPr>
              <a:t>Ss</a:t>
            </a:r>
            <a:endParaRPr lang="en-US" dirty="0" smtClean="0">
              <a:solidFill>
                <a:schemeClr val="bg1"/>
              </a:solidFill>
            </a:endParaRPr>
          </a:p>
          <a:p>
            <a:r>
              <a:rPr lang="en-US" dirty="0" smtClean="0"/>
              <a:t>Try typing </a:t>
            </a:r>
            <a:r>
              <a:rPr lang="en-US" sz="2400" dirty="0" smtClean="0">
                <a:latin typeface="Courier New" panose="02070309020205020404" pitchFamily="49" charset="0"/>
                <a:cs typeface="Courier New" panose="02070309020205020404" pitchFamily="49" charset="0"/>
              </a:rPr>
              <a:t>log(</a:t>
            </a:r>
            <a:r>
              <a:rPr lang="en-US" dirty="0" smtClean="0"/>
              <a:t> and then pressing &lt;tab&gt;</a:t>
            </a:r>
          </a:p>
          <a:p>
            <a:pPr marL="0" indent="0">
              <a:buNone/>
            </a:pPr>
            <a:endParaRPr lang="en-US" dirty="0" smtClean="0"/>
          </a:p>
        </p:txBody>
      </p:sp>
      <p:pic>
        <p:nvPicPr>
          <p:cNvPr id="3074" name="Picture 2" descr="C:\Users\Trevor Branch\Documents\FISH552 Intro R\Background images\TabHel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048000"/>
            <a:ext cx="6192115" cy="2200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5596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C:\Users\Trevor Branch\Documents\FISH552 Intro R\Background images\Running and rerunning cod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00200"/>
            <a:ext cx="7763959" cy="17242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RStudio tips</a:t>
            </a:r>
            <a:endParaRPr lang="en-US" dirty="0"/>
          </a:p>
        </p:txBody>
      </p:sp>
      <p:sp>
        <p:nvSpPr>
          <p:cNvPr id="5" name="Rounded Rectangle 4"/>
          <p:cNvSpPr/>
          <p:nvPr/>
        </p:nvSpPr>
        <p:spPr>
          <a:xfrm>
            <a:off x="7315200" y="1851660"/>
            <a:ext cx="685800"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195185" y="3451860"/>
            <a:ext cx="1611630" cy="923330"/>
          </a:xfrm>
          <a:prstGeom prst="rect">
            <a:avLst/>
          </a:prstGeom>
          <a:noFill/>
        </p:spPr>
        <p:txBody>
          <a:bodyPr wrap="square" rtlCol="0">
            <a:spAutoFit/>
          </a:bodyPr>
          <a:lstStyle/>
          <a:p>
            <a:pPr algn="ctr"/>
            <a:r>
              <a:rPr lang="en-US" dirty="0" smtClean="0">
                <a:solidFill>
                  <a:srgbClr val="FF0000"/>
                </a:solidFill>
              </a:rPr>
              <a:t>Sends entire file to R console</a:t>
            </a:r>
            <a:endParaRPr lang="en-US" dirty="0">
              <a:solidFill>
                <a:srgbClr val="FF0000"/>
              </a:solidFill>
            </a:endParaRPr>
          </a:p>
        </p:txBody>
      </p:sp>
      <p:sp>
        <p:nvSpPr>
          <p:cNvPr id="7" name="Rounded Rectangle 6"/>
          <p:cNvSpPr/>
          <p:nvPr/>
        </p:nvSpPr>
        <p:spPr>
          <a:xfrm>
            <a:off x="6972300" y="1851660"/>
            <a:ext cx="304800" cy="22860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054090" y="4518660"/>
            <a:ext cx="1611630" cy="1477328"/>
          </a:xfrm>
          <a:prstGeom prst="rect">
            <a:avLst/>
          </a:prstGeom>
          <a:noFill/>
        </p:spPr>
        <p:txBody>
          <a:bodyPr wrap="square" rtlCol="0">
            <a:spAutoFit/>
          </a:bodyPr>
          <a:lstStyle/>
          <a:p>
            <a:pPr algn="ctr"/>
            <a:r>
              <a:rPr lang="en-US" dirty="0" smtClean="0">
                <a:solidFill>
                  <a:srgbClr val="0070C0"/>
                </a:solidFill>
              </a:rPr>
              <a:t>Re-send the lines of code you last ran</a:t>
            </a:r>
          </a:p>
          <a:p>
            <a:pPr algn="ctr"/>
            <a:r>
              <a:rPr lang="en-US" dirty="0" smtClean="0">
                <a:solidFill>
                  <a:srgbClr val="0070C0"/>
                </a:solidFill>
              </a:rPr>
              <a:t>(useful after edits)</a:t>
            </a:r>
            <a:endParaRPr lang="en-US" dirty="0">
              <a:solidFill>
                <a:srgbClr val="0070C0"/>
              </a:solidFill>
            </a:endParaRPr>
          </a:p>
        </p:txBody>
      </p:sp>
      <p:sp>
        <p:nvSpPr>
          <p:cNvPr id="9" name="Rounded Rectangle 8"/>
          <p:cNvSpPr/>
          <p:nvPr/>
        </p:nvSpPr>
        <p:spPr>
          <a:xfrm>
            <a:off x="6400800" y="1851660"/>
            <a:ext cx="533400" cy="2286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589020" y="2668815"/>
            <a:ext cx="2213610" cy="1200329"/>
          </a:xfrm>
          <a:prstGeom prst="rect">
            <a:avLst/>
          </a:prstGeom>
          <a:noFill/>
        </p:spPr>
        <p:txBody>
          <a:bodyPr wrap="square" rtlCol="0">
            <a:spAutoFit/>
          </a:bodyPr>
          <a:lstStyle/>
          <a:p>
            <a:pPr algn="ctr"/>
            <a:r>
              <a:rPr lang="en-US" dirty="0" smtClean="0">
                <a:solidFill>
                  <a:srgbClr val="00B050"/>
                </a:solidFill>
              </a:rPr>
              <a:t>Sends current line or selection to console (faster to type </a:t>
            </a:r>
            <a:r>
              <a:rPr lang="en-US" dirty="0" err="1" smtClean="0">
                <a:solidFill>
                  <a:srgbClr val="00B050"/>
                </a:solidFill>
              </a:rPr>
              <a:t>ctrl+enter</a:t>
            </a:r>
            <a:r>
              <a:rPr lang="en-US" dirty="0" smtClean="0">
                <a:solidFill>
                  <a:srgbClr val="00B050"/>
                </a:solidFill>
              </a:rPr>
              <a:t>)</a:t>
            </a:r>
            <a:endParaRPr lang="en-US" dirty="0">
              <a:solidFill>
                <a:srgbClr val="00B050"/>
              </a:solidFill>
            </a:endParaRPr>
          </a:p>
        </p:txBody>
      </p:sp>
      <p:cxnSp>
        <p:nvCxnSpPr>
          <p:cNvPr id="11" name="Straight Arrow Connector 10"/>
          <p:cNvCxnSpPr>
            <a:stCxn id="6" idx="0"/>
          </p:cNvCxnSpPr>
          <p:nvPr/>
        </p:nvCxnSpPr>
        <p:spPr>
          <a:xfrm flipH="1" flipV="1">
            <a:off x="7665720" y="2080260"/>
            <a:ext cx="335280" cy="13716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0"/>
          </p:cNvCxnSpPr>
          <p:nvPr/>
        </p:nvCxnSpPr>
        <p:spPr>
          <a:xfrm flipV="1">
            <a:off x="6859905" y="2080260"/>
            <a:ext cx="287655" cy="243840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5715000" y="2080260"/>
            <a:ext cx="952500" cy="68580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15025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Commenting your code (do it)</a:t>
            </a:r>
            <a:endParaRPr lang="en-US" dirty="0"/>
          </a:p>
        </p:txBody>
      </p:sp>
      <p:sp>
        <p:nvSpPr>
          <p:cNvPr id="3" name="Content Placeholder 2"/>
          <p:cNvSpPr>
            <a:spLocks noGrp="1"/>
          </p:cNvSpPr>
          <p:nvPr>
            <p:ph idx="1"/>
          </p:nvPr>
        </p:nvSpPr>
        <p:spPr/>
        <p:txBody>
          <a:bodyPr>
            <a:normAutofit/>
          </a:bodyPr>
          <a:lstStyle/>
          <a:p>
            <a:r>
              <a:rPr lang="en-US" dirty="0" smtClean="0"/>
              <a:t>Use “comments” to document the intention of your code</a:t>
            </a:r>
          </a:p>
          <a:p>
            <a:r>
              <a:rPr lang="en-US" dirty="0" smtClean="0"/>
              <a:t>Anything on a line after </a:t>
            </a:r>
            <a:r>
              <a:rPr lang="en-US" sz="2400" dirty="0" smtClean="0">
                <a:latin typeface="Courier New" panose="02070309020205020404" pitchFamily="49" charset="0"/>
                <a:cs typeface="Courier New" panose="02070309020205020404" pitchFamily="49" charset="0"/>
              </a:rPr>
              <a:t>#</a:t>
            </a:r>
            <a:r>
              <a:rPr lang="en-US" dirty="0" smtClean="0"/>
              <a:t> is ignored by R</a:t>
            </a:r>
          </a:p>
          <a:p>
            <a:pPr marL="0" indent="457200">
              <a:buNone/>
            </a:pPr>
            <a:r>
              <a:rPr lang="en-US" sz="2400" dirty="0" smtClean="0">
                <a:solidFill>
                  <a:schemeClr val="accent3">
                    <a:lumMod val="50000"/>
                  </a:schemeClr>
                </a:solidFill>
                <a:latin typeface="Courier New" panose="02070309020205020404" pitchFamily="49" charset="0"/>
                <a:cs typeface="Courier New" panose="02070309020205020404" pitchFamily="49" charset="0"/>
              </a:rPr>
              <a:t># </a:t>
            </a:r>
            <a:r>
              <a:rPr lang="en-US" sz="2400" dirty="0">
                <a:solidFill>
                  <a:schemeClr val="accent3">
                    <a:lumMod val="50000"/>
                  </a:schemeClr>
                </a:solidFill>
                <a:latin typeface="Courier New" panose="02070309020205020404" pitchFamily="49" charset="0"/>
                <a:cs typeface="Courier New" panose="02070309020205020404" pitchFamily="49" charset="0"/>
              </a:rPr>
              <a:t>Old Faithful geyser, Yellowstone NP</a:t>
            </a:r>
          </a:p>
          <a:p>
            <a:pPr marL="0" indent="457200">
              <a:buNone/>
            </a:pPr>
            <a:r>
              <a:rPr lang="en-US" sz="2400" dirty="0">
                <a:solidFill>
                  <a:srgbClr val="0000FF"/>
                </a:solidFill>
                <a:latin typeface="Courier New" panose="02070309020205020404" pitchFamily="49" charset="0"/>
                <a:cs typeface="Courier New" panose="02070309020205020404" pitchFamily="49" charset="0"/>
              </a:rPr>
              <a:t>plot(faithful)</a:t>
            </a:r>
          </a:p>
          <a:p>
            <a:r>
              <a:rPr lang="en-US" dirty="0" smtClean="0"/>
              <a:t>Rules of thumb</a:t>
            </a:r>
          </a:p>
          <a:p>
            <a:pPr lvl="1"/>
            <a:r>
              <a:rPr lang="en-US" dirty="0" smtClean="0"/>
              <a:t>Document the purpose of the code not how it works</a:t>
            </a:r>
          </a:p>
          <a:p>
            <a:pPr lvl="1"/>
            <a:r>
              <a:rPr lang="en-US" dirty="0" smtClean="0"/>
              <a:t>Use good variable names</a:t>
            </a:r>
          </a:p>
          <a:p>
            <a:pPr lvl="1"/>
            <a:r>
              <a:rPr lang="en-US" dirty="0" smtClean="0"/>
              <a:t>Assume you will remember nothing about the code when you look at it later (next week, year, decade)</a:t>
            </a:r>
            <a:endParaRPr lang="en-US" dirty="0"/>
          </a:p>
        </p:txBody>
      </p:sp>
      <p:sp>
        <p:nvSpPr>
          <p:cNvPr id="4" name="TextBox 3"/>
          <p:cNvSpPr txBox="1"/>
          <p:nvPr/>
        </p:nvSpPr>
        <p:spPr>
          <a:xfrm>
            <a:off x="4671060" y="3537466"/>
            <a:ext cx="3733800" cy="369332"/>
          </a:xfrm>
          <a:prstGeom prst="rect">
            <a:avLst/>
          </a:prstGeom>
          <a:noFill/>
        </p:spPr>
        <p:txBody>
          <a:bodyPr wrap="square" rtlCol="0">
            <a:spAutoFit/>
          </a:bodyPr>
          <a:lstStyle/>
          <a:p>
            <a:pPr algn="ctr"/>
            <a:r>
              <a:rPr lang="en-US" dirty="0" smtClean="0">
                <a:solidFill>
                  <a:srgbClr val="FF0000"/>
                </a:solidFill>
              </a:rPr>
              <a:t>RStudio: different color for comments</a:t>
            </a:r>
            <a:endParaRPr lang="en-US" dirty="0">
              <a:solidFill>
                <a:srgbClr val="FF0000"/>
              </a:solidFill>
            </a:endParaRPr>
          </a:p>
        </p:txBody>
      </p:sp>
    </p:spTree>
    <p:extLst>
      <p:ext uri="{BB962C8B-B14F-4D97-AF65-F5344CB8AC3E}">
        <p14:creationId xmlns:p14="http://schemas.microsoft.com/office/powerpoint/2010/main" val="33824624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simple R commands</a:t>
            </a:r>
            <a:endParaRPr lang="en-US" dirty="0"/>
          </a:p>
        </p:txBody>
      </p:sp>
      <p:sp>
        <p:nvSpPr>
          <p:cNvPr id="3" name="Content Placeholder 2"/>
          <p:cNvSpPr>
            <a:spLocks noGrp="1"/>
          </p:cNvSpPr>
          <p:nvPr>
            <p:ph idx="1"/>
          </p:nvPr>
        </p:nvSpPr>
        <p:spPr>
          <a:xfrm>
            <a:off x="533400" y="1371600"/>
            <a:ext cx="8229600" cy="4648200"/>
          </a:xfrm>
        </p:spPr>
        <p:txBody>
          <a:bodyPr numCol="2">
            <a:normAutofit/>
          </a:bodyPr>
          <a:lstStyle/>
          <a:p>
            <a:pPr marL="0" indent="0">
              <a:buNone/>
            </a:pPr>
            <a:r>
              <a:rPr lang="en-US" sz="2400" dirty="0">
                <a:solidFill>
                  <a:srgbClr val="0000FF"/>
                </a:solidFill>
                <a:latin typeface="Courier New" panose="02070309020205020404" pitchFamily="49" charset="0"/>
                <a:cs typeface="Courier New" panose="02070309020205020404" pitchFamily="49" charset="0"/>
              </a:rPr>
              <a:t>&gt; 2+2 </a:t>
            </a:r>
          </a:p>
          <a:p>
            <a:pPr marL="0" indent="0">
              <a:buNone/>
            </a:pPr>
            <a:r>
              <a:rPr lang="en-US" sz="2400" dirty="0" smtClean="0">
                <a:latin typeface="Courier New" panose="02070309020205020404" pitchFamily="49" charset="0"/>
                <a:cs typeface="Courier New" panose="02070309020205020404" pitchFamily="49" charset="0"/>
              </a:rPr>
              <a:t>[</a:t>
            </a:r>
            <a:r>
              <a:rPr lang="en-US" sz="2400" dirty="0">
                <a:latin typeface="Courier New" panose="02070309020205020404" pitchFamily="49" charset="0"/>
                <a:cs typeface="Courier New" panose="02070309020205020404" pitchFamily="49" charset="0"/>
              </a:rPr>
              <a:t>1] 4 </a:t>
            </a:r>
            <a:endParaRPr lang="en-US" sz="2400" dirty="0" smtClean="0">
              <a:latin typeface="Courier New" panose="02070309020205020404" pitchFamily="49" charset="0"/>
              <a:cs typeface="Courier New" panose="02070309020205020404" pitchFamily="49" charset="0"/>
            </a:endParaRPr>
          </a:p>
          <a:p>
            <a:pPr marL="0" indent="0">
              <a:buNone/>
            </a:pPr>
            <a:r>
              <a:rPr lang="en-US" sz="2400" dirty="0">
                <a:solidFill>
                  <a:srgbClr val="0000FF"/>
                </a:solidFill>
                <a:latin typeface="Courier New" panose="02070309020205020404" pitchFamily="49" charset="0"/>
                <a:cs typeface="Courier New" panose="02070309020205020404" pitchFamily="49" charset="0"/>
              </a:rPr>
              <a:t>&gt; 3^2 </a:t>
            </a:r>
          </a:p>
          <a:p>
            <a:pPr marL="0" indent="0">
              <a:buNone/>
            </a:pPr>
            <a:r>
              <a:rPr lang="en-US" sz="2400" dirty="0" smtClean="0">
                <a:latin typeface="Courier New" panose="02070309020205020404" pitchFamily="49" charset="0"/>
                <a:cs typeface="Courier New" panose="02070309020205020404" pitchFamily="49" charset="0"/>
              </a:rPr>
              <a:t>[</a:t>
            </a:r>
            <a:r>
              <a:rPr lang="en-US" sz="2400" dirty="0">
                <a:latin typeface="Courier New" panose="02070309020205020404" pitchFamily="49" charset="0"/>
                <a:cs typeface="Courier New" panose="02070309020205020404" pitchFamily="49" charset="0"/>
              </a:rPr>
              <a:t>1] 9 </a:t>
            </a:r>
            <a:endParaRPr lang="en-US" sz="2400" dirty="0" smtClean="0">
              <a:latin typeface="Courier New" panose="02070309020205020404" pitchFamily="49" charset="0"/>
              <a:cs typeface="Courier New" panose="02070309020205020404" pitchFamily="49" charset="0"/>
            </a:endParaRP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sqrt</a:t>
            </a:r>
            <a:r>
              <a:rPr lang="en-US" sz="2400" dirty="0">
                <a:solidFill>
                  <a:srgbClr val="0000FF"/>
                </a:solidFill>
                <a:latin typeface="Courier New" panose="02070309020205020404" pitchFamily="49" charset="0"/>
                <a:cs typeface="Courier New" panose="02070309020205020404" pitchFamily="49" charset="0"/>
              </a:rPr>
              <a:t>(25) </a:t>
            </a:r>
          </a:p>
          <a:p>
            <a:pPr marL="0" indent="0">
              <a:buNone/>
            </a:pPr>
            <a:r>
              <a:rPr lang="en-US" sz="2400" dirty="0">
                <a:latin typeface="Courier New" panose="02070309020205020404" pitchFamily="49" charset="0"/>
                <a:cs typeface="Courier New" panose="02070309020205020404" pitchFamily="49" charset="0"/>
              </a:rPr>
              <a:t>[1] 5 </a:t>
            </a:r>
          </a:p>
          <a:p>
            <a:pPr marL="0" indent="0">
              <a:buNone/>
            </a:pPr>
            <a:r>
              <a:rPr lang="en-US" sz="2400" dirty="0">
                <a:solidFill>
                  <a:srgbClr val="0000FF"/>
                </a:solidFill>
                <a:latin typeface="Courier New" panose="02070309020205020404" pitchFamily="49" charset="0"/>
                <a:cs typeface="Courier New" panose="02070309020205020404" pitchFamily="49" charset="0"/>
              </a:rPr>
              <a:t>&gt; 2*(1+1) </a:t>
            </a:r>
          </a:p>
          <a:p>
            <a:pPr marL="0" indent="0">
              <a:buNone/>
            </a:pPr>
            <a:r>
              <a:rPr lang="en-US" sz="2400" dirty="0" smtClean="0">
                <a:latin typeface="Courier New" panose="02070309020205020404" pitchFamily="49" charset="0"/>
                <a:cs typeface="Courier New" panose="02070309020205020404" pitchFamily="49" charset="0"/>
              </a:rPr>
              <a:t>[</a:t>
            </a:r>
            <a:r>
              <a:rPr lang="en-US" sz="2400" dirty="0">
                <a:latin typeface="Courier New" panose="02070309020205020404" pitchFamily="49" charset="0"/>
                <a:cs typeface="Courier New" panose="02070309020205020404" pitchFamily="49" charset="0"/>
              </a:rPr>
              <a:t>1] 4 </a:t>
            </a:r>
            <a:endParaRPr lang="en-US" sz="2400" dirty="0" smtClean="0">
              <a:latin typeface="Courier New" panose="02070309020205020404" pitchFamily="49" charset="0"/>
              <a:cs typeface="Courier New" panose="02070309020205020404" pitchFamily="49" charset="0"/>
            </a:endParaRPr>
          </a:p>
          <a:p>
            <a:pPr marL="0" indent="0">
              <a:buNone/>
            </a:pPr>
            <a:r>
              <a:rPr lang="en-US" sz="2400" dirty="0">
                <a:solidFill>
                  <a:srgbClr val="0000FF"/>
                </a:solidFill>
                <a:latin typeface="Courier New" panose="02070309020205020404" pitchFamily="49" charset="0"/>
                <a:cs typeface="Courier New" panose="02070309020205020404" pitchFamily="49" charset="0"/>
              </a:rPr>
              <a:t>&gt; 2*1+1 </a:t>
            </a:r>
          </a:p>
          <a:p>
            <a:pPr marL="0" indent="0">
              <a:buNone/>
            </a:pPr>
            <a:r>
              <a:rPr lang="en-US" sz="2400" dirty="0" smtClean="0">
                <a:latin typeface="Courier New" panose="02070309020205020404" pitchFamily="49" charset="0"/>
                <a:cs typeface="Courier New" panose="02070309020205020404" pitchFamily="49" charset="0"/>
              </a:rPr>
              <a:t>[</a:t>
            </a:r>
            <a:r>
              <a:rPr lang="en-US" sz="2400" dirty="0">
                <a:latin typeface="Courier New" panose="02070309020205020404" pitchFamily="49" charset="0"/>
                <a:cs typeface="Courier New" panose="02070309020205020404" pitchFamily="49" charset="0"/>
              </a:rPr>
              <a:t>1] </a:t>
            </a:r>
            <a:r>
              <a:rPr lang="en-US" sz="2400" dirty="0" smtClean="0">
                <a:latin typeface="Courier New" panose="02070309020205020404" pitchFamily="49" charset="0"/>
                <a:cs typeface="Courier New" panose="02070309020205020404" pitchFamily="49" charset="0"/>
              </a:rPr>
              <a:t>3</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exp</a:t>
            </a:r>
            <a:r>
              <a:rPr lang="en-US" sz="2400" dirty="0">
                <a:solidFill>
                  <a:srgbClr val="0000FF"/>
                </a:solidFill>
                <a:latin typeface="Courier New" panose="02070309020205020404" pitchFamily="49" charset="0"/>
                <a:cs typeface="Courier New" panose="02070309020205020404" pitchFamily="49" charset="0"/>
              </a:rPr>
              <a:t>(1)</a:t>
            </a:r>
          </a:p>
          <a:p>
            <a:pPr marL="0" indent="0">
              <a:buNone/>
            </a:pPr>
            <a:r>
              <a:rPr lang="en-US" sz="2400" dirty="0">
                <a:latin typeface="Courier New" panose="02070309020205020404" pitchFamily="49" charset="0"/>
                <a:cs typeface="Courier New" panose="02070309020205020404" pitchFamily="49" charset="0"/>
              </a:rPr>
              <a:t>[1] </a:t>
            </a:r>
            <a:r>
              <a:rPr lang="en-US" sz="2400" dirty="0" smtClean="0">
                <a:latin typeface="Courier New" panose="02070309020205020404" pitchFamily="49" charset="0"/>
                <a:cs typeface="Courier New" panose="02070309020205020404" pitchFamily="49" charset="0"/>
              </a:rPr>
              <a:t>2.718282</a:t>
            </a:r>
          </a:p>
          <a:p>
            <a:pPr marL="0" indent="0">
              <a:buNone/>
            </a:pPr>
            <a:r>
              <a:rPr lang="en-US" sz="2400" dirty="0">
                <a:solidFill>
                  <a:srgbClr val="0000FF"/>
                </a:solidFill>
                <a:latin typeface="Courier New" panose="02070309020205020404" pitchFamily="49" charset="0"/>
                <a:cs typeface="Courier New" panose="02070309020205020404" pitchFamily="49" charset="0"/>
              </a:rPr>
              <a:t>&gt; log(2.718282)</a:t>
            </a:r>
          </a:p>
          <a:p>
            <a:pPr marL="0" indent="0">
              <a:buNone/>
            </a:pPr>
            <a:r>
              <a:rPr lang="en-US" sz="2400" dirty="0" smtClean="0">
                <a:latin typeface="Courier New" panose="02070309020205020404" pitchFamily="49" charset="0"/>
                <a:cs typeface="Courier New" panose="02070309020205020404" pitchFamily="49" charset="0"/>
              </a:rPr>
              <a:t>[1] 1</a:t>
            </a:r>
            <a:endParaRPr lang="en-US" sz="2400" dirty="0">
              <a:latin typeface="Courier New" panose="02070309020205020404" pitchFamily="49" charset="0"/>
              <a:cs typeface="Courier New" panose="02070309020205020404" pitchFamily="49" charset="0"/>
            </a:endParaRPr>
          </a:p>
          <a:p>
            <a:pPr marL="0" indent="0">
              <a:buNone/>
            </a:pPr>
            <a:r>
              <a:rPr lang="en-US" sz="2400" dirty="0">
                <a:solidFill>
                  <a:srgbClr val="0000FF"/>
                </a:solidFill>
                <a:latin typeface="Courier New" panose="02070309020205020404" pitchFamily="49" charset="0"/>
                <a:cs typeface="Courier New" panose="02070309020205020404" pitchFamily="49" charset="0"/>
              </a:rPr>
              <a:t>&gt; log(10, base=10)</a:t>
            </a:r>
          </a:p>
          <a:p>
            <a:pPr marL="0" indent="0">
              <a:buNone/>
            </a:pPr>
            <a:r>
              <a:rPr lang="en-US" sz="2400" dirty="0" smtClean="0">
                <a:latin typeface="Courier New" panose="02070309020205020404" pitchFamily="49" charset="0"/>
                <a:cs typeface="Courier New" panose="02070309020205020404" pitchFamily="49" charset="0"/>
              </a:rPr>
              <a:t>[1] 1</a:t>
            </a:r>
          </a:p>
          <a:p>
            <a:pPr marL="0" indent="0">
              <a:buNone/>
            </a:pPr>
            <a:r>
              <a:rPr lang="it-IT" sz="2400" dirty="0">
                <a:solidFill>
                  <a:srgbClr val="0000FF"/>
                </a:solidFill>
                <a:latin typeface="Courier New" panose="02070309020205020404" pitchFamily="49" charset="0"/>
                <a:cs typeface="Courier New" panose="02070309020205020404" pitchFamily="49" charset="0"/>
              </a:rPr>
              <a:t>&gt; log(10</a:t>
            </a:r>
          </a:p>
          <a:p>
            <a:pPr marL="0" indent="0">
              <a:buNone/>
            </a:pPr>
            <a:r>
              <a:rPr lang="it-IT" sz="2400" dirty="0">
                <a:solidFill>
                  <a:srgbClr val="0000FF"/>
                </a:solidFill>
                <a:latin typeface="Courier New" panose="02070309020205020404" pitchFamily="49" charset="0"/>
                <a:cs typeface="Courier New" panose="02070309020205020404" pitchFamily="49" charset="0"/>
              </a:rPr>
              <a:t>+     , base = 10)</a:t>
            </a:r>
          </a:p>
          <a:p>
            <a:pPr marL="0" indent="0">
              <a:buNone/>
            </a:pPr>
            <a:r>
              <a:rPr lang="it-IT" sz="2400" dirty="0">
                <a:latin typeface="Courier New" panose="02070309020205020404" pitchFamily="49" charset="0"/>
                <a:cs typeface="Courier New" panose="02070309020205020404" pitchFamily="49" charset="0"/>
              </a:rPr>
              <a:t>[1] 1</a:t>
            </a:r>
            <a:endParaRPr lang="en-US" sz="2400" dirty="0" smtClean="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p:txBody>
      </p:sp>
      <p:sp>
        <p:nvSpPr>
          <p:cNvPr id="4" name="Rounded Rectangle 3"/>
          <p:cNvSpPr/>
          <p:nvPr/>
        </p:nvSpPr>
        <p:spPr>
          <a:xfrm>
            <a:off x="601980" y="1844040"/>
            <a:ext cx="990600" cy="3810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668780" y="1842283"/>
            <a:ext cx="2449830" cy="369332"/>
          </a:xfrm>
          <a:prstGeom prst="rect">
            <a:avLst/>
          </a:prstGeom>
          <a:noFill/>
        </p:spPr>
        <p:txBody>
          <a:bodyPr wrap="square" rtlCol="0">
            <a:spAutoFit/>
          </a:bodyPr>
          <a:lstStyle/>
          <a:p>
            <a:r>
              <a:rPr lang="en-US" dirty="0" smtClean="0">
                <a:solidFill>
                  <a:srgbClr val="00B050"/>
                </a:solidFill>
              </a:rPr>
              <a:t>Result of the command</a:t>
            </a:r>
            <a:endParaRPr lang="en-US" dirty="0">
              <a:solidFill>
                <a:srgbClr val="00B050"/>
              </a:solidFill>
            </a:endParaRPr>
          </a:p>
        </p:txBody>
      </p:sp>
      <p:sp>
        <p:nvSpPr>
          <p:cNvPr id="6" name="Rounded Rectangle 5"/>
          <p:cNvSpPr/>
          <p:nvPr/>
        </p:nvSpPr>
        <p:spPr>
          <a:xfrm>
            <a:off x="899160" y="4922520"/>
            <a:ext cx="1066800" cy="37338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981200" y="4930139"/>
            <a:ext cx="2427517" cy="369332"/>
          </a:xfrm>
          <a:prstGeom prst="rect">
            <a:avLst/>
          </a:prstGeom>
          <a:noFill/>
        </p:spPr>
        <p:txBody>
          <a:bodyPr wrap="square" rtlCol="0">
            <a:spAutoFit/>
          </a:bodyPr>
          <a:lstStyle/>
          <a:p>
            <a:r>
              <a:rPr lang="en-US" dirty="0" smtClean="0">
                <a:solidFill>
                  <a:srgbClr val="0070C0"/>
                </a:solidFill>
              </a:rPr>
              <a:t>Order of precedence</a:t>
            </a:r>
            <a:endParaRPr lang="en-US" dirty="0">
              <a:solidFill>
                <a:srgbClr val="0070C0"/>
              </a:solidFill>
            </a:endParaRPr>
          </a:p>
        </p:txBody>
      </p:sp>
      <p:sp>
        <p:nvSpPr>
          <p:cNvPr id="8" name="Rounded Rectangle 7"/>
          <p:cNvSpPr/>
          <p:nvPr/>
        </p:nvSpPr>
        <p:spPr>
          <a:xfrm>
            <a:off x="4536352" y="4518660"/>
            <a:ext cx="416648"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760720" y="4937759"/>
            <a:ext cx="2590800" cy="369332"/>
          </a:xfrm>
          <a:prstGeom prst="rect">
            <a:avLst/>
          </a:prstGeom>
          <a:noFill/>
        </p:spPr>
        <p:txBody>
          <a:bodyPr wrap="square" rtlCol="0">
            <a:spAutoFit/>
          </a:bodyPr>
          <a:lstStyle/>
          <a:p>
            <a:r>
              <a:rPr lang="en-US" dirty="0" smtClean="0">
                <a:solidFill>
                  <a:srgbClr val="FF0000"/>
                </a:solidFill>
              </a:rPr>
              <a:t>Incomplete command</a:t>
            </a:r>
            <a:endParaRPr lang="en-US" dirty="0">
              <a:solidFill>
                <a:srgbClr val="FF0000"/>
              </a:solidFill>
            </a:endParaRPr>
          </a:p>
        </p:txBody>
      </p:sp>
      <p:cxnSp>
        <p:nvCxnSpPr>
          <p:cNvPr id="10" name="Straight Arrow Connector 9"/>
          <p:cNvCxnSpPr/>
          <p:nvPr/>
        </p:nvCxnSpPr>
        <p:spPr>
          <a:xfrm flipH="1" flipV="1">
            <a:off x="4968240" y="4671060"/>
            <a:ext cx="822960" cy="35814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943600" y="2822972"/>
            <a:ext cx="1981200" cy="369332"/>
          </a:xfrm>
          <a:prstGeom prst="rect">
            <a:avLst/>
          </a:prstGeom>
          <a:noFill/>
        </p:spPr>
        <p:txBody>
          <a:bodyPr wrap="square" rtlCol="0">
            <a:spAutoFit/>
          </a:bodyPr>
          <a:lstStyle/>
          <a:p>
            <a:r>
              <a:rPr lang="en-US" dirty="0" smtClean="0">
                <a:solidFill>
                  <a:schemeClr val="accent2">
                    <a:lumMod val="75000"/>
                  </a:schemeClr>
                </a:solidFill>
              </a:rPr>
              <a:t>Optional argument</a:t>
            </a:r>
            <a:endParaRPr lang="en-US" dirty="0">
              <a:solidFill>
                <a:schemeClr val="accent2">
                  <a:lumMod val="75000"/>
                </a:schemeClr>
              </a:solidFill>
            </a:endParaRPr>
          </a:p>
        </p:txBody>
      </p:sp>
      <p:sp>
        <p:nvSpPr>
          <p:cNvPr id="13" name="Rounded Rectangle 12"/>
          <p:cNvSpPr/>
          <p:nvPr/>
        </p:nvSpPr>
        <p:spPr>
          <a:xfrm>
            <a:off x="6096000" y="3188732"/>
            <a:ext cx="1676400" cy="373380"/>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5262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 workspaces</a:t>
            </a:r>
            <a:endParaRPr lang="en-US" dirty="0"/>
          </a:p>
        </p:txBody>
      </p:sp>
      <p:sp>
        <p:nvSpPr>
          <p:cNvPr id="3" name="Content Placeholder 2"/>
          <p:cNvSpPr>
            <a:spLocks noGrp="1"/>
          </p:cNvSpPr>
          <p:nvPr>
            <p:ph idx="1"/>
          </p:nvPr>
        </p:nvSpPr>
        <p:spPr/>
        <p:txBody>
          <a:bodyPr/>
          <a:lstStyle/>
          <a:p>
            <a:r>
              <a:rPr lang="en-US" dirty="0" smtClean="0"/>
              <a:t>When you close your R session, you can save data and analyses in an R workspace</a:t>
            </a:r>
          </a:p>
          <a:p>
            <a:r>
              <a:rPr lang="en-US" dirty="0" smtClean="0"/>
              <a:t>This saves everything run in your R console</a:t>
            </a:r>
          </a:p>
          <a:p>
            <a:r>
              <a:rPr lang="en-US" dirty="0" smtClean="0"/>
              <a:t>Generally </a:t>
            </a:r>
            <a:r>
              <a:rPr lang="en-US" u="sng" dirty="0" smtClean="0"/>
              <a:t>not</a:t>
            </a:r>
            <a:r>
              <a:rPr lang="en-US" dirty="0" smtClean="0"/>
              <a:t> recommended </a:t>
            </a:r>
          </a:p>
          <a:p>
            <a:pPr lvl="1"/>
            <a:r>
              <a:rPr lang="en-US" dirty="0" smtClean="0"/>
              <a:t>Exception: working with an enormous dataset</a:t>
            </a:r>
          </a:p>
          <a:p>
            <a:r>
              <a:rPr lang="en-US" dirty="0" smtClean="0"/>
              <a:t>Better to start with a clean, empty workspace so that past analyses don’t interfere with current analyses</a:t>
            </a:r>
          </a:p>
          <a:p>
            <a:r>
              <a:rPr lang="en-US" sz="2400" dirty="0" err="1">
                <a:solidFill>
                  <a:srgbClr val="0000FF"/>
                </a:solidFill>
                <a:latin typeface="Courier New" panose="02070309020205020404" pitchFamily="49" charset="0"/>
                <a:cs typeface="Courier New" panose="02070309020205020404" pitchFamily="49" charset="0"/>
              </a:rPr>
              <a:t>rm</a:t>
            </a:r>
            <a:r>
              <a:rPr lang="en-US" sz="2400" dirty="0">
                <a:solidFill>
                  <a:srgbClr val="0000FF"/>
                </a:solidFill>
                <a:latin typeface="Courier New" panose="02070309020205020404" pitchFamily="49" charset="0"/>
                <a:cs typeface="Courier New" panose="02070309020205020404" pitchFamily="49" charset="0"/>
              </a:rPr>
              <a:t>(list = </a:t>
            </a:r>
            <a:r>
              <a:rPr lang="en-US" sz="2400" dirty="0" err="1">
                <a:solidFill>
                  <a:srgbClr val="0000FF"/>
                </a:solidFill>
                <a:latin typeface="Courier New" panose="02070309020205020404" pitchFamily="49" charset="0"/>
                <a:cs typeface="Courier New" panose="02070309020205020404" pitchFamily="49" charset="0"/>
              </a:rPr>
              <a:t>ls</a:t>
            </a:r>
            <a:r>
              <a:rPr lang="en-US" sz="2400" dirty="0">
                <a:solidFill>
                  <a:srgbClr val="0000FF"/>
                </a:solidFill>
                <a:latin typeface="Courier New" panose="02070309020205020404" pitchFamily="49" charset="0"/>
                <a:cs typeface="Courier New" panose="02070309020205020404" pitchFamily="49" charset="0"/>
              </a:rPr>
              <a:t>()) </a:t>
            </a:r>
            <a:r>
              <a:rPr lang="en-US" dirty="0" smtClean="0"/>
              <a:t>clears out your workspace</a:t>
            </a:r>
          </a:p>
          <a:p>
            <a:r>
              <a:rPr lang="en-US" dirty="0" smtClean="0"/>
              <a:t>Summary: save your R script, don’t save your workspace</a:t>
            </a:r>
          </a:p>
          <a:p>
            <a:endParaRPr lang="en-US" dirty="0"/>
          </a:p>
        </p:txBody>
      </p:sp>
    </p:spTree>
    <p:extLst>
      <p:ext uri="{BB962C8B-B14F-4D97-AF65-F5344CB8AC3E}">
        <p14:creationId xmlns:p14="http://schemas.microsoft.com/office/powerpoint/2010/main" val="4151091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programming</a:t>
            </a:r>
            <a:endParaRPr lang="en-US" dirty="0"/>
          </a:p>
        </p:txBody>
      </p:sp>
      <p:sp>
        <p:nvSpPr>
          <p:cNvPr id="3" name="Content Placeholder 2"/>
          <p:cNvSpPr>
            <a:spLocks noGrp="1"/>
          </p:cNvSpPr>
          <p:nvPr>
            <p:ph idx="1"/>
          </p:nvPr>
        </p:nvSpPr>
        <p:spPr/>
        <p:txBody>
          <a:bodyPr/>
          <a:lstStyle/>
          <a:p>
            <a:r>
              <a:rPr lang="en-US" b="1" dirty="0" smtClean="0"/>
              <a:t>Driver</a:t>
            </a:r>
            <a:r>
              <a:rPr lang="en-US" dirty="0" smtClean="0"/>
              <a:t>: performs the on-computer tasks needed to complete the program, including controlling the mouse and keyboard to enter the code</a:t>
            </a:r>
          </a:p>
          <a:p>
            <a:r>
              <a:rPr lang="en-US" b="1" dirty="0" smtClean="0"/>
              <a:t>Navigator</a:t>
            </a:r>
            <a:r>
              <a:rPr lang="en-US" dirty="0" smtClean="0"/>
              <a:t>: actively watches the driver’s activities, makes suggestions, points out errors and problems, asks questions, thinks about longer-term strategies</a:t>
            </a:r>
          </a:p>
          <a:p>
            <a:r>
              <a:rPr lang="en-US" dirty="0" smtClean="0"/>
              <a:t>Driver typically responds to the navigator’s input by taking actions at the computer or engaging the navigator in further conversation that moves the project forward</a:t>
            </a:r>
          </a:p>
          <a:p>
            <a:r>
              <a:rPr lang="en-US" dirty="0" smtClean="0"/>
              <a:t>Switch roles for each lab exercise</a:t>
            </a:r>
            <a:endParaRPr lang="en-US" dirty="0"/>
          </a:p>
        </p:txBody>
      </p:sp>
    </p:spTree>
    <p:extLst>
      <p:ext uri="{BB962C8B-B14F-4D97-AF65-F5344CB8AC3E}">
        <p14:creationId xmlns:p14="http://schemas.microsoft.com/office/powerpoint/2010/main" val="20145007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exercise 1</a:t>
            </a:r>
            <a:endParaRPr lang="en-US" dirty="0"/>
          </a:p>
        </p:txBody>
      </p:sp>
      <p:sp>
        <p:nvSpPr>
          <p:cNvPr id="3" name="Content Placeholder 2"/>
          <p:cNvSpPr>
            <a:spLocks noGrp="1"/>
          </p:cNvSpPr>
          <p:nvPr>
            <p:ph idx="1"/>
          </p:nvPr>
        </p:nvSpPr>
        <p:spPr/>
        <p:txBody>
          <a:bodyPr/>
          <a:lstStyle/>
          <a:p>
            <a:r>
              <a:rPr lang="en-US" dirty="0" smtClean="0"/>
              <a:t>Use R to do the following. Create a new script to save your work, and remember to use driver &amp; navigator roles</a:t>
            </a:r>
          </a:p>
          <a:p>
            <a:pPr marL="457200" lvl="1" indent="0">
              <a:buNone/>
            </a:pPr>
            <a:r>
              <a:rPr lang="en-US" dirty="0" smtClean="0"/>
              <a:t>1 + 2(3 + 4)</a:t>
            </a:r>
          </a:p>
          <a:p>
            <a:pPr marL="457200" lvl="1" indent="0">
              <a:buNone/>
            </a:pPr>
            <a:r>
              <a:rPr lang="en-US" dirty="0" err="1" smtClean="0"/>
              <a:t>ln</a:t>
            </a:r>
            <a:r>
              <a:rPr lang="en-US" dirty="0" smtClean="0"/>
              <a:t>(4</a:t>
            </a:r>
            <a:r>
              <a:rPr lang="en-US" baseline="30000" dirty="0" smtClean="0"/>
              <a:t>3</a:t>
            </a:r>
            <a:r>
              <a:rPr lang="en-US" dirty="0" smtClean="0"/>
              <a:t>+3</a:t>
            </a:r>
            <a:r>
              <a:rPr lang="en-US" baseline="30000" dirty="0" smtClean="0"/>
              <a:t>2+1</a:t>
            </a:r>
            <a:r>
              <a:rPr lang="en-US" dirty="0" smtClean="0"/>
              <a:t>)</a:t>
            </a:r>
          </a:p>
          <a:p>
            <a:pPr marL="457200" lvl="1" indent="0">
              <a:buNone/>
            </a:pP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427099120"/>
              </p:ext>
            </p:extLst>
          </p:nvPr>
        </p:nvGraphicFramePr>
        <p:xfrm>
          <a:off x="914400" y="3879584"/>
          <a:ext cx="1524000" cy="411428"/>
        </p:xfrm>
        <a:graphic>
          <a:graphicData uri="http://schemas.openxmlformats.org/presentationml/2006/ole">
            <mc:AlternateContent xmlns:mc="http://schemas.openxmlformats.org/markup-compatibility/2006">
              <mc:Choice xmlns:v="urn:schemas-microsoft-com:vml" Requires="v">
                <p:oleObj spid="_x0000_s5151" name="Equation" r:id="rId3" imgW="939600" imgH="253800" progId="Equation.DSMT4">
                  <p:embed/>
                </p:oleObj>
              </mc:Choice>
              <mc:Fallback>
                <p:oleObj name="Equation" r:id="rId3" imgW="939600" imgH="253800" progId="Equation.DSMT4">
                  <p:embed/>
                  <p:pic>
                    <p:nvPicPr>
                      <p:cNvPr id="0" name="Object 2"/>
                      <p:cNvPicPr>
                        <a:picLocks noChangeAspect="1" noChangeArrowheads="1"/>
                      </p:cNvPicPr>
                      <p:nvPr/>
                    </p:nvPicPr>
                    <p:blipFill>
                      <a:blip r:embed="rId4"/>
                      <a:srcRect/>
                      <a:stretch>
                        <a:fillRect/>
                      </a:stretch>
                    </p:blipFill>
                    <p:spPr bwMode="auto">
                      <a:xfrm>
                        <a:off x="914400" y="3879584"/>
                        <a:ext cx="1524000" cy="411428"/>
                      </a:xfrm>
                      <a:prstGeom prst="rect">
                        <a:avLst/>
                      </a:prstGeom>
                      <a:noFill/>
                      <a:ln>
                        <a:noFill/>
                      </a:ln>
                      <a:effec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85300868"/>
              </p:ext>
            </p:extLst>
          </p:nvPr>
        </p:nvGraphicFramePr>
        <p:xfrm>
          <a:off x="990600" y="4367212"/>
          <a:ext cx="990600" cy="814388"/>
        </p:xfrm>
        <a:graphic>
          <a:graphicData uri="http://schemas.openxmlformats.org/presentationml/2006/ole">
            <mc:AlternateContent xmlns:mc="http://schemas.openxmlformats.org/markup-compatibility/2006">
              <mc:Choice xmlns:v="urn:schemas-microsoft-com:vml" Requires="v">
                <p:oleObj spid="_x0000_s5152" name="Equation" r:id="rId5" imgW="571252" imgH="469696" progId="Equation.DSMT4">
                  <p:embed/>
                </p:oleObj>
              </mc:Choice>
              <mc:Fallback>
                <p:oleObj name="Equation" r:id="rId5" imgW="571252" imgH="469696"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4367212"/>
                        <a:ext cx="990600" cy="814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35793779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Participants</a:t>
            </a:r>
            <a:endParaRPr lang="en-US" dirty="0"/>
          </a:p>
        </p:txBody>
      </p:sp>
      <p:sp>
        <p:nvSpPr>
          <p:cNvPr id="3" name="Content Placeholder 2"/>
          <p:cNvSpPr>
            <a:spLocks noGrp="1"/>
          </p:cNvSpPr>
          <p:nvPr>
            <p:ph idx="1"/>
          </p:nvPr>
        </p:nvSpPr>
        <p:spPr/>
        <p:txBody>
          <a:bodyPr/>
          <a:lstStyle/>
          <a:p>
            <a:r>
              <a:rPr lang="en-US" dirty="0" smtClean="0"/>
              <a:t>Please introduce yourself</a:t>
            </a:r>
          </a:p>
          <a:p>
            <a:pPr lvl="1"/>
            <a:r>
              <a:rPr lang="en-US" dirty="0" smtClean="0"/>
              <a:t>Name</a:t>
            </a:r>
          </a:p>
          <a:p>
            <a:pPr lvl="1"/>
            <a:r>
              <a:rPr lang="en-US" dirty="0" smtClean="0"/>
              <a:t>Degree and department</a:t>
            </a:r>
          </a:p>
          <a:p>
            <a:pPr lvl="1"/>
            <a:r>
              <a:rPr lang="en-US" dirty="0" smtClean="0"/>
              <a:t>What you hope to learn from the course</a:t>
            </a:r>
          </a:p>
          <a:p>
            <a:pPr lvl="1"/>
            <a:endParaRPr lang="en-US" dirty="0" smtClean="0"/>
          </a:p>
        </p:txBody>
      </p:sp>
    </p:spTree>
    <p:extLst>
      <p:ext uri="{BB962C8B-B14F-4D97-AF65-F5344CB8AC3E}">
        <p14:creationId xmlns:p14="http://schemas.microsoft.com/office/powerpoint/2010/main" val="21543811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a:t>
            </a:r>
            <a:endParaRPr lang="en-US" dirty="0"/>
          </a:p>
        </p:txBody>
      </p:sp>
      <p:sp>
        <p:nvSpPr>
          <p:cNvPr id="3" name="Content Placeholder 2"/>
          <p:cNvSpPr>
            <a:spLocks noGrp="1"/>
          </p:cNvSpPr>
          <p:nvPr>
            <p:ph idx="1"/>
          </p:nvPr>
        </p:nvSpPr>
        <p:spPr/>
        <p:txBody>
          <a:bodyPr/>
          <a:lstStyle/>
          <a:p>
            <a:r>
              <a:rPr lang="en-US" dirty="0" smtClean="0"/>
              <a:t>Every programming outcome in R can be stored as an </a:t>
            </a:r>
            <a:r>
              <a:rPr lang="en-US" b="1" dirty="0" smtClean="0"/>
              <a:t>object</a:t>
            </a:r>
            <a:endParaRPr lang="en-US" dirty="0" smtClean="0"/>
          </a:p>
          <a:p>
            <a:pPr lvl="1"/>
            <a:r>
              <a:rPr lang="en-US" dirty="0" smtClean="0"/>
              <a:t>Numbers</a:t>
            </a:r>
          </a:p>
          <a:p>
            <a:pPr lvl="1"/>
            <a:r>
              <a:rPr lang="en-US" dirty="0" smtClean="0"/>
              <a:t>Characters (i.e. text or strings)</a:t>
            </a:r>
          </a:p>
          <a:p>
            <a:pPr lvl="1"/>
            <a:r>
              <a:rPr lang="en-US" dirty="0" smtClean="0"/>
              <a:t>Tables</a:t>
            </a:r>
          </a:p>
          <a:p>
            <a:pPr lvl="1"/>
            <a:r>
              <a:rPr lang="en-US" dirty="0" smtClean="0"/>
              <a:t>Vectors and matrices</a:t>
            </a:r>
          </a:p>
          <a:p>
            <a:pPr lvl="1"/>
            <a:r>
              <a:rPr lang="en-US" dirty="0" smtClean="0"/>
              <a:t>Plots</a:t>
            </a:r>
          </a:p>
          <a:p>
            <a:pPr lvl="1"/>
            <a:r>
              <a:rPr lang="en-US" dirty="0" smtClean="0"/>
              <a:t>Statistical output</a:t>
            </a:r>
          </a:p>
          <a:p>
            <a:pPr lvl="1"/>
            <a:r>
              <a:rPr lang="en-US" dirty="0" smtClean="0"/>
              <a:t>Functions</a:t>
            </a:r>
          </a:p>
          <a:p>
            <a:r>
              <a:rPr lang="en-US" dirty="0" smtClean="0"/>
              <a:t>Good names for objects are critical</a:t>
            </a:r>
          </a:p>
          <a:p>
            <a:r>
              <a:rPr lang="en-US" dirty="0" smtClean="0"/>
              <a:t>Objects in R are </a:t>
            </a:r>
            <a:r>
              <a:rPr lang="en-US" b="1" dirty="0" smtClean="0"/>
              <a:t>global</a:t>
            </a:r>
            <a:endParaRPr lang="en-US" dirty="0"/>
          </a:p>
        </p:txBody>
      </p:sp>
    </p:spTree>
    <p:extLst>
      <p:ext uri="{BB962C8B-B14F-4D97-AF65-F5344CB8AC3E}">
        <p14:creationId xmlns:p14="http://schemas.microsoft.com/office/powerpoint/2010/main" val="17087854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Assigning values</a:t>
            </a:r>
            <a:endParaRPr lang="en-US" dirty="0"/>
          </a:p>
        </p:txBody>
      </p:sp>
      <p:sp>
        <p:nvSpPr>
          <p:cNvPr id="3" name="Content Placeholder 2"/>
          <p:cNvSpPr>
            <a:spLocks noGrp="1"/>
          </p:cNvSpPr>
          <p:nvPr>
            <p:ph idx="1"/>
          </p:nvPr>
        </p:nvSpPr>
        <p:spPr/>
        <p:txBody>
          <a:bodyPr/>
          <a:lstStyle/>
          <a:p>
            <a:pPr marL="0" indent="0">
              <a:buNone/>
            </a:pPr>
            <a:r>
              <a:rPr lang="en-US" sz="2400" dirty="0">
                <a:solidFill>
                  <a:srgbClr val="0000FF"/>
                </a:solidFill>
                <a:latin typeface="Courier New" panose="02070309020205020404" pitchFamily="49" charset="0"/>
                <a:cs typeface="Courier New" panose="02070309020205020404" pitchFamily="49" charset="0"/>
              </a:rPr>
              <a:t>answer &lt;- log(2.5)</a:t>
            </a:r>
          </a:p>
          <a:p>
            <a:pPr marL="0" indent="0">
              <a:buNone/>
            </a:pPr>
            <a:endParaRPr lang="en-US" sz="2400" dirty="0" smtClean="0">
              <a:latin typeface="Courier New" panose="02070309020205020404" pitchFamily="49" charset="0"/>
              <a:cs typeface="Courier New" panose="02070309020205020404" pitchFamily="49" charset="0"/>
            </a:endParaRPr>
          </a:p>
          <a:p>
            <a:pPr marL="0" indent="0">
              <a:buNone/>
            </a:pPr>
            <a:r>
              <a:rPr lang="en-US" sz="2400" dirty="0">
                <a:solidFill>
                  <a:srgbClr val="0000FF"/>
                </a:solidFill>
                <a:latin typeface="Courier New" panose="02070309020205020404" pitchFamily="49" charset="0"/>
                <a:cs typeface="Courier New" panose="02070309020205020404" pitchFamily="49" charset="0"/>
              </a:rPr>
              <a:t>answer = log(2.5)</a:t>
            </a:r>
          </a:p>
          <a:p>
            <a:pPr marL="0" indent="0">
              <a:buNone/>
            </a:pPr>
            <a:endParaRPr lang="en-US" sz="2400" dirty="0" smtClean="0">
              <a:latin typeface="Courier New" panose="02070309020205020404" pitchFamily="49" charset="0"/>
              <a:cs typeface="Courier New" panose="02070309020205020404" pitchFamily="49" charset="0"/>
            </a:endParaRPr>
          </a:p>
          <a:p>
            <a:pPr marL="0" indent="0">
              <a:buNone/>
            </a:pPr>
            <a:r>
              <a:rPr lang="en-US" sz="2400" dirty="0">
                <a:solidFill>
                  <a:srgbClr val="0000FF"/>
                </a:solidFill>
                <a:latin typeface="Courier New" panose="02070309020205020404" pitchFamily="49" charset="0"/>
                <a:cs typeface="Courier New" panose="02070309020205020404" pitchFamily="49" charset="0"/>
              </a:rPr>
              <a:t>answer &lt;- log(2.5, base=10)</a:t>
            </a:r>
          </a:p>
          <a:p>
            <a:pPr marL="0" indent="0">
              <a:buNone/>
            </a:pPr>
            <a:endParaRPr lang="en-US" dirty="0"/>
          </a:p>
        </p:txBody>
      </p:sp>
      <p:sp>
        <p:nvSpPr>
          <p:cNvPr id="4" name="TextBox 3"/>
          <p:cNvSpPr txBox="1"/>
          <p:nvPr/>
        </p:nvSpPr>
        <p:spPr>
          <a:xfrm>
            <a:off x="3962400" y="1358900"/>
            <a:ext cx="3276600" cy="646331"/>
          </a:xfrm>
          <a:prstGeom prst="rect">
            <a:avLst/>
          </a:prstGeom>
          <a:noFill/>
        </p:spPr>
        <p:txBody>
          <a:bodyPr wrap="square" rtlCol="0">
            <a:spAutoFit/>
          </a:bodyPr>
          <a:lstStyle/>
          <a:p>
            <a:r>
              <a:rPr lang="en-US" dirty="0" smtClean="0">
                <a:solidFill>
                  <a:srgbClr val="FF0000"/>
                </a:solidFill>
              </a:rPr>
              <a:t>Assign the result of log(2.5) to a new object called “answer”</a:t>
            </a:r>
            <a:endParaRPr lang="en-US" dirty="0">
              <a:solidFill>
                <a:srgbClr val="FF0000"/>
              </a:solidFill>
            </a:endParaRPr>
          </a:p>
        </p:txBody>
      </p:sp>
      <p:sp>
        <p:nvSpPr>
          <p:cNvPr id="5" name="TextBox 4"/>
          <p:cNvSpPr txBox="1"/>
          <p:nvPr/>
        </p:nvSpPr>
        <p:spPr>
          <a:xfrm>
            <a:off x="3962400" y="2235200"/>
            <a:ext cx="2438400" cy="646331"/>
          </a:xfrm>
          <a:prstGeom prst="rect">
            <a:avLst/>
          </a:prstGeom>
          <a:noFill/>
        </p:spPr>
        <p:txBody>
          <a:bodyPr wrap="square" rtlCol="0">
            <a:spAutoFit/>
          </a:bodyPr>
          <a:lstStyle/>
          <a:p>
            <a:r>
              <a:rPr lang="en-US" dirty="0" smtClean="0">
                <a:solidFill>
                  <a:srgbClr val="FF0000"/>
                </a:solidFill>
              </a:rPr>
              <a:t>= can be used instead of &lt;- but is frowned upon</a:t>
            </a:r>
            <a:endParaRPr lang="en-US" dirty="0">
              <a:solidFill>
                <a:srgbClr val="FF0000"/>
              </a:solidFill>
            </a:endParaRPr>
          </a:p>
        </p:txBody>
      </p:sp>
      <p:sp>
        <p:nvSpPr>
          <p:cNvPr id="6" name="Rounded Rectangle 5"/>
          <p:cNvSpPr/>
          <p:nvPr/>
        </p:nvSpPr>
        <p:spPr>
          <a:xfrm>
            <a:off x="3901352" y="3276600"/>
            <a:ext cx="1407248"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657600" y="2895600"/>
            <a:ext cx="2438400" cy="369332"/>
          </a:xfrm>
          <a:prstGeom prst="rect">
            <a:avLst/>
          </a:prstGeom>
          <a:noFill/>
        </p:spPr>
        <p:txBody>
          <a:bodyPr wrap="square" rtlCol="0">
            <a:spAutoFit/>
          </a:bodyPr>
          <a:lstStyle/>
          <a:p>
            <a:r>
              <a:rPr lang="en-US" dirty="0" smtClean="0">
                <a:solidFill>
                  <a:srgbClr val="FF0000"/>
                </a:solidFill>
              </a:rPr>
              <a:t>optional argument</a:t>
            </a:r>
            <a:endParaRPr lang="en-US" dirty="0">
              <a:solidFill>
                <a:srgbClr val="FF0000"/>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038600"/>
            <a:ext cx="803529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609600" y="5498068"/>
            <a:ext cx="8035290" cy="1015663"/>
          </a:xfrm>
          <a:prstGeom prst="rect">
            <a:avLst/>
          </a:prstGeom>
          <a:noFill/>
        </p:spPr>
        <p:txBody>
          <a:bodyPr wrap="square" rtlCol="0">
            <a:spAutoFit/>
          </a:bodyPr>
          <a:lstStyle/>
          <a:p>
            <a:r>
              <a:rPr lang="en-US" sz="2000" dirty="0" smtClean="0"/>
              <a:t>When you run this command, an object “answer” is created in the workspace that is assigned the value of 0.91629… In RStudio, the top right window lists all the objects in the current workspace</a:t>
            </a:r>
            <a:endParaRPr lang="en-US" sz="2000" dirty="0"/>
          </a:p>
        </p:txBody>
      </p:sp>
    </p:spTree>
    <p:extLst>
      <p:ext uri="{BB962C8B-B14F-4D97-AF65-F5344CB8AC3E}">
        <p14:creationId xmlns:p14="http://schemas.microsoft.com/office/powerpoint/2010/main" val="7926183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Assigning values</a:t>
            </a:r>
            <a:endParaRPr lang="en-US" dirty="0"/>
          </a:p>
        </p:txBody>
      </p:sp>
      <p:sp>
        <p:nvSpPr>
          <p:cNvPr id="3" name="Content Placeholder 2"/>
          <p:cNvSpPr>
            <a:spLocks noGrp="1"/>
          </p:cNvSpPr>
          <p:nvPr>
            <p:ph idx="1"/>
          </p:nvPr>
        </p:nvSpPr>
        <p:spPr/>
        <p:txBody>
          <a:bodyPr/>
          <a:lstStyle/>
          <a:p>
            <a:pPr marL="0" indent="0">
              <a:buNone/>
            </a:pPr>
            <a:r>
              <a:rPr lang="en-US" sz="2400" dirty="0" err="1">
                <a:solidFill>
                  <a:srgbClr val="0000FF"/>
                </a:solidFill>
                <a:latin typeface="Courier New" panose="02070309020205020404" pitchFamily="49" charset="0"/>
                <a:cs typeface="Courier New" panose="02070309020205020404" pitchFamily="49" charset="0"/>
              </a:rPr>
              <a:t>myName</a:t>
            </a:r>
            <a:r>
              <a:rPr lang="en-US" sz="2400" dirty="0">
                <a:solidFill>
                  <a:srgbClr val="0000FF"/>
                </a:solidFill>
                <a:latin typeface="Courier New" panose="02070309020205020404" pitchFamily="49" charset="0"/>
                <a:cs typeface="Courier New" panose="02070309020205020404" pitchFamily="49" charset="0"/>
              </a:rPr>
              <a:t> &lt;- "Trevor"</a:t>
            </a:r>
          </a:p>
          <a:p>
            <a:pPr marL="0" indent="0">
              <a:buNone/>
            </a:pPr>
            <a:endParaRPr lang="en-US" sz="2400" dirty="0" smtClean="0">
              <a:latin typeface="Courier New" panose="02070309020205020404" pitchFamily="49" charset="0"/>
              <a:cs typeface="Courier New" panose="02070309020205020404" pitchFamily="49" charset="0"/>
            </a:endParaRPr>
          </a:p>
          <a:p>
            <a:pPr marL="0" indent="0">
              <a:buNone/>
            </a:pPr>
            <a:r>
              <a:rPr lang="en-US" sz="2400" dirty="0" err="1">
                <a:solidFill>
                  <a:srgbClr val="0000FF"/>
                </a:solidFill>
                <a:latin typeface="Courier New" panose="02070309020205020404" pitchFamily="49" charset="0"/>
                <a:cs typeface="Courier New" panose="02070309020205020404" pitchFamily="49" charset="0"/>
              </a:rPr>
              <a:t>myName</a:t>
            </a:r>
            <a:r>
              <a:rPr lang="en-US" sz="2400" dirty="0">
                <a:solidFill>
                  <a:srgbClr val="0000FF"/>
                </a:solidFill>
                <a:latin typeface="Courier New" panose="02070309020205020404" pitchFamily="49" charset="0"/>
                <a:cs typeface="Courier New" panose="02070309020205020404" pitchFamily="49" charset="0"/>
              </a:rPr>
              <a:t> &lt;- 'Trevor'</a:t>
            </a:r>
          </a:p>
          <a:p>
            <a:pPr marL="0" indent="0">
              <a:buNone/>
            </a:pPr>
            <a:endParaRPr lang="en-US" sz="2400" dirty="0" smtClean="0">
              <a:latin typeface="Courier New" panose="02070309020205020404" pitchFamily="49" charset="0"/>
              <a:cs typeface="Courier New" panose="02070309020205020404" pitchFamily="49" charset="0"/>
            </a:endParaRPr>
          </a:p>
          <a:p>
            <a:pPr marL="0" indent="0">
              <a:buNone/>
            </a:pPr>
            <a:endParaRPr lang="en-US" sz="2400" dirty="0" smtClean="0">
              <a:latin typeface="Courier New" panose="02070309020205020404" pitchFamily="49" charset="0"/>
              <a:cs typeface="Courier New" panose="02070309020205020404" pitchFamily="49" charset="0"/>
            </a:endParaRP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myName</a:t>
            </a:r>
            <a:r>
              <a:rPr lang="en-US" sz="2400" dirty="0">
                <a:solidFill>
                  <a:srgbClr val="0000FF"/>
                </a:solidFill>
                <a:latin typeface="Courier New" panose="02070309020205020404" pitchFamily="49" charset="0"/>
                <a:cs typeface="Courier New" panose="02070309020205020404" pitchFamily="49" charset="0"/>
              </a:rPr>
              <a:t> &lt;- "Trevor Branch")</a:t>
            </a:r>
          </a:p>
          <a:p>
            <a:pPr marL="0" indent="0">
              <a:buNone/>
            </a:pPr>
            <a:r>
              <a:rPr lang="en-US" sz="2400" dirty="0" smtClean="0">
                <a:latin typeface="Courier New" panose="02070309020205020404" pitchFamily="49" charset="0"/>
                <a:cs typeface="Courier New" panose="02070309020205020404" pitchFamily="49" charset="0"/>
              </a:rPr>
              <a:t>[1] "Trevor Branch"</a:t>
            </a:r>
          </a:p>
          <a:p>
            <a:pPr marL="0" indent="0">
              <a:buNone/>
            </a:pPr>
            <a:endParaRPr lang="en-US" dirty="0"/>
          </a:p>
        </p:txBody>
      </p:sp>
      <p:sp>
        <p:nvSpPr>
          <p:cNvPr id="4" name="TextBox 3"/>
          <p:cNvSpPr txBox="1"/>
          <p:nvPr/>
        </p:nvSpPr>
        <p:spPr>
          <a:xfrm>
            <a:off x="3962400" y="1503188"/>
            <a:ext cx="4191000" cy="369332"/>
          </a:xfrm>
          <a:prstGeom prst="rect">
            <a:avLst/>
          </a:prstGeom>
          <a:noFill/>
        </p:spPr>
        <p:txBody>
          <a:bodyPr wrap="square" rtlCol="0">
            <a:spAutoFit/>
          </a:bodyPr>
          <a:lstStyle/>
          <a:p>
            <a:r>
              <a:rPr lang="en-US" dirty="0" smtClean="0">
                <a:solidFill>
                  <a:srgbClr val="FF0000"/>
                </a:solidFill>
              </a:rPr>
              <a:t>Characters can also be assigned to objects</a:t>
            </a:r>
            <a:endParaRPr lang="en-US" dirty="0">
              <a:solidFill>
                <a:srgbClr val="FF0000"/>
              </a:solidFill>
            </a:endParaRPr>
          </a:p>
        </p:txBody>
      </p:sp>
      <p:sp>
        <p:nvSpPr>
          <p:cNvPr id="5" name="TextBox 4"/>
          <p:cNvSpPr txBox="1"/>
          <p:nvPr/>
        </p:nvSpPr>
        <p:spPr>
          <a:xfrm>
            <a:off x="3962400" y="2235200"/>
            <a:ext cx="4682490" cy="646331"/>
          </a:xfrm>
          <a:prstGeom prst="rect">
            <a:avLst/>
          </a:prstGeom>
          <a:noFill/>
        </p:spPr>
        <p:txBody>
          <a:bodyPr wrap="square" rtlCol="0">
            <a:spAutoFit/>
          </a:bodyPr>
          <a:lstStyle/>
          <a:p>
            <a:r>
              <a:rPr lang="en-US" dirty="0" smtClean="0">
                <a:solidFill>
                  <a:srgbClr val="FF0000"/>
                </a:solidFill>
              </a:rPr>
              <a:t>Usually we use double quotation marks but single quotes are treated the same</a:t>
            </a:r>
            <a:endParaRPr lang="en-US" dirty="0">
              <a:solidFill>
                <a:srgbClr val="FF0000"/>
              </a:solidFill>
            </a:endParaRPr>
          </a:p>
        </p:txBody>
      </p:sp>
      <p:sp>
        <p:nvSpPr>
          <p:cNvPr id="7" name="TextBox 6"/>
          <p:cNvSpPr txBox="1"/>
          <p:nvPr/>
        </p:nvSpPr>
        <p:spPr>
          <a:xfrm>
            <a:off x="5749980" y="3687580"/>
            <a:ext cx="2438400" cy="369332"/>
          </a:xfrm>
          <a:prstGeom prst="rect">
            <a:avLst/>
          </a:prstGeom>
          <a:noFill/>
        </p:spPr>
        <p:txBody>
          <a:bodyPr wrap="square" rtlCol="0">
            <a:spAutoFit/>
          </a:bodyPr>
          <a:lstStyle/>
          <a:p>
            <a:r>
              <a:rPr lang="en-US" dirty="0" smtClean="0">
                <a:solidFill>
                  <a:srgbClr val="FF0000"/>
                </a:solidFill>
              </a:rPr>
              <a:t>Can include spaces</a:t>
            </a:r>
            <a:endParaRPr lang="en-US" dirty="0">
              <a:solidFill>
                <a:srgbClr val="FF0000"/>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538083"/>
            <a:ext cx="6548438" cy="20913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609600" y="3288268"/>
            <a:ext cx="7315200" cy="369332"/>
          </a:xfrm>
          <a:prstGeom prst="rect">
            <a:avLst/>
          </a:prstGeom>
          <a:noFill/>
        </p:spPr>
        <p:txBody>
          <a:bodyPr wrap="square" rtlCol="0">
            <a:spAutoFit/>
          </a:bodyPr>
          <a:lstStyle/>
          <a:p>
            <a:r>
              <a:rPr lang="en-US" dirty="0" smtClean="0">
                <a:solidFill>
                  <a:srgbClr val="FF0000"/>
                </a:solidFill>
              </a:rPr>
              <a:t>Surrounding a command in ( ) will display the assigned value in the R console </a:t>
            </a:r>
            <a:endParaRPr lang="en-US" dirty="0">
              <a:solidFill>
                <a:srgbClr val="FF0000"/>
              </a:solidFill>
            </a:endParaRPr>
          </a:p>
        </p:txBody>
      </p:sp>
    </p:spTree>
    <p:extLst>
      <p:ext uri="{BB962C8B-B14F-4D97-AF65-F5344CB8AC3E}">
        <p14:creationId xmlns:p14="http://schemas.microsoft.com/office/powerpoint/2010/main" val="5527043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object name?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03413966"/>
              </p:ext>
            </p:extLst>
          </p:nvPr>
        </p:nvGraphicFramePr>
        <p:xfrm>
          <a:off x="1447800" y="3728720"/>
          <a:ext cx="6096000" cy="259588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rgbClr val="FF0000"/>
                          </a:solidFill>
                        </a:rPr>
                        <a:t>0.91</a:t>
                      </a:r>
                      <a:endParaRPr lang="en-US" sz="1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smtClean="0">
                          <a:solidFill>
                            <a:srgbClr val="0070C0"/>
                          </a:solidFill>
                        </a:rPr>
                        <a:t>Trevor</a:t>
                      </a:r>
                      <a:endParaRPr 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609600" y="1252061"/>
            <a:ext cx="7924800"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Each cell is part of the memory (RAM) of a computer</a:t>
            </a:r>
          </a:p>
          <a:p>
            <a:pPr marL="285750" indent="-285750">
              <a:buFont typeface="Arial" panose="020B0604020202020204" pitchFamily="34" charset="0"/>
              <a:buChar char="•"/>
            </a:pPr>
            <a:r>
              <a:rPr lang="en-US" sz="2400" dirty="0" smtClean="0"/>
              <a:t>Object names are human-convenient “pointers” that “point” at a memory location (e.g. 0x3A28213A) for the computer to look up</a:t>
            </a:r>
            <a:endParaRPr lang="en-US" sz="2400" dirty="0"/>
          </a:p>
        </p:txBody>
      </p:sp>
      <p:sp>
        <p:nvSpPr>
          <p:cNvPr id="6" name="TextBox 5"/>
          <p:cNvSpPr txBox="1"/>
          <p:nvPr/>
        </p:nvSpPr>
        <p:spPr>
          <a:xfrm>
            <a:off x="5105400" y="3048000"/>
            <a:ext cx="1036320" cy="369332"/>
          </a:xfrm>
          <a:prstGeom prst="rect">
            <a:avLst/>
          </a:prstGeom>
          <a:noFill/>
        </p:spPr>
        <p:txBody>
          <a:bodyPr wrap="square" rtlCol="0">
            <a:spAutoFit/>
          </a:bodyPr>
          <a:lstStyle/>
          <a:p>
            <a:r>
              <a:rPr lang="en-US" dirty="0" smtClean="0">
                <a:solidFill>
                  <a:srgbClr val="FF0000"/>
                </a:solidFill>
              </a:rPr>
              <a:t>answer</a:t>
            </a:r>
            <a:endParaRPr lang="en-US" dirty="0">
              <a:solidFill>
                <a:srgbClr val="FF0000"/>
              </a:solidFill>
            </a:endParaRPr>
          </a:p>
        </p:txBody>
      </p:sp>
      <p:cxnSp>
        <p:nvCxnSpPr>
          <p:cNvPr id="7" name="Straight Arrow Connector 6"/>
          <p:cNvCxnSpPr/>
          <p:nvPr/>
        </p:nvCxnSpPr>
        <p:spPr>
          <a:xfrm flipH="1">
            <a:off x="4366475" y="3328670"/>
            <a:ext cx="792480" cy="4572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141345" y="3505200"/>
            <a:ext cx="866560" cy="106680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133600" y="3168134"/>
            <a:ext cx="1036320" cy="369332"/>
          </a:xfrm>
          <a:prstGeom prst="rect">
            <a:avLst/>
          </a:prstGeom>
          <a:noFill/>
        </p:spPr>
        <p:txBody>
          <a:bodyPr wrap="square" rtlCol="0">
            <a:spAutoFit/>
          </a:bodyPr>
          <a:lstStyle/>
          <a:p>
            <a:pPr algn="r"/>
            <a:r>
              <a:rPr lang="en-US" dirty="0" err="1" smtClean="0">
                <a:solidFill>
                  <a:srgbClr val="0070C0"/>
                </a:solidFill>
              </a:rPr>
              <a:t>myName</a:t>
            </a:r>
            <a:endParaRPr lang="en-US" dirty="0">
              <a:solidFill>
                <a:srgbClr val="0070C0"/>
              </a:solidFill>
            </a:endParaRPr>
          </a:p>
        </p:txBody>
      </p:sp>
    </p:spTree>
    <p:extLst>
      <p:ext uri="{BB962C8B-B14F-4D97-AF65-F5344CB8AC3E}">
        <p14:creationId xmlns:p14="http://schemas.microsoft.com/office/powerpoint/2010/main" val="35808410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Point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457200"/>
            <a:ext cx="6146968" cy="51054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520148" y="5638800"/>
            <a:ext cx="2227020" cy="369332"/>
          </a:xfrm>
          <a:prstGeom prst="rect">
            <a:avLst/>
          </a:prstGeom>
        </p:spPr>
        <p:txBody>
          <a:bodyPr wrap="none">
            <a:spAutoFit/>
          </a:bodyPr>
          <a:lstStyle/>
          <a:p>
            <a:r>
              <a:rPr lang="en-US" dirty="0">
                <a:solidFill>
                  <a:schemeClr val="bg1">
                    <a:lumMod val="50000"/>
                  </a:schemeClr>
                </a:solidFill>
              </a:rPr>
              <a:t>http://xkcd.com/138/</a:t>
            </a:r>
          </a:p>
        </p:txBody>
      </p:sp>
    </p:spTree>
    <p:extLst>
      <p:ext uri="{BB962C8B-B14F-4D97-AF65-F5344CB8AC3E}">
        <p14:creationId xmlns:p14="http://schemas.microsoft.com/office/powerpoint/2010/main" val="37026324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objects</a:t>
            </a:r>
            <a:endParaRPr lang="en-US" dirty="0"/>
          </a:p>
        </p:txBody>
      </p:sp>
      <p:sp>
        <p:nvSpPr>
          <p:cNvPr id="3" name="Content Placeholder 2"/>
          <p:cNvSpPr>
            <a:spLocks noGrp="1"/>
          </p:cNvSpPr>
          <p:nvPr>
            <p:ph idx="1"/>
          </p:nvPr>
        </p:nvSpPr>
        <p:spPr/>
        <p:txBody>
          <a:bodyPr/>
          <a:lstStyle/>
          <a:p>
            <a:r>
              <a:rPr lang="en-US" dirty="0" smtClean="0"/>
              <a:t>RStudio: just look at the top-right Workspace tab</a:t>
            </a:r>
          </a:p>
          <a:p>
            <a:r>
              <a:rPr lang="en-US" dirty="0" smtClean="0"/>
              <a:t>Alternatively (and more generally):</a:t>
            </a:r>
            <a:endParaRPr lang="en-US" sz="2400" dirty="0" smtClean="0">
              <a:latin typeface="Courier New" panose="02070309020205020404" pitchFamily="49" charset="0"/>
              <a:cs typeface="Courier New" panose="02070309020205020404" pitchFamily="49" charset="0"/>
            </a:endParaRPr>
          </a:p>
          <a:p>
            <a:pPr marL="0" indent="0">
              <a:buNone/>
            </a:pPr>
            <a:r>
              <a:rPr lang="en-US" sz="2400" dirty="0">
                <a:solidFill>
                  <a:srgbClr val="0000FF"/>
                </a:solidFill>
                <a:latin typeface="Courier New" panose="02070309020205020404" pitchFamily="49" charset="0"/>
                <a:cs typeface="Courier New" panose="02070309020205020404" pitchFamily="49" charset="0"/>
              </a:rPr>
              <a:t>&gt; print(answer) </a:t>
            </a:r>
          </a:p>
          <a:p>
            <a:pPr marL="0" indent="0">
              <a:buNone/>
            </a:pPr>
            <a:r>
              <a:rPr lang="en-US" sz="2400" dirty="0" smtClean="0">
                <a:latin typeface="Courier New" panose="02070309020205020404" pitchFamily="49" charset="0"/>
                <a:cs typeface="Courier New" panose="02070309020205020404" pitchFamily="49" charset="0"/>
              </a:rPr>
              <a:t>[</a:t>
            </a:r>
            <a:r>
              <a:rPr lang="en-US" sz="2400" dirty="0">
                <a:latin typeface="Courier New" panose="02070309020205020404" pitchFamily="49" charset="0"/>
                <a:cs typeface="Courier New" panose="02070309020205020404" pitchFamily="49" charset="0"/>
              </a:rPr>
              <a:t>1] 0.9162907 </a:t>
            </a:r>
            <a:endParaRPr lang="en-US" sz="2400" dirty="0" smtClean="0">
              <a:latin typeface="Courier New" panose="02070309020205020404" pitchFamily="49" charset="0"/>
              <a:cs typeface="Courier New" panose="02070309020205020404" pitchFamily="49" charset="0"/>
            </a:endParaRPr>
          </a:p>
          <a:p>
            <a:pPr marL="0" indent="0">
              <a:buNone/>
            </a:pPr>
            <a:endParaRPr lang="en-US" sz="2400" dirty="0" smtClean="0">
              <a:latin typeface="Courier New" panose="02070309020205020404" pitchFamily="49" charset="0"/>
              <a:cs typeface="Courier New" panose="02070309020205020404" pitchFamily="49" charset="0"/>
            </a:endParaRPr>
          </a:p>
          <a:p>
            <a:pPr marL="0" indent="0">
              <a:buNone/>
            </a:pPr>
            <a:r>
              <a:rPr lang="en-US" sz="2400" dirty="0">
                <a:solidFill>
                  <a:srgbClr val="0000FF"/>
                </a:solidFill>
                <a:latin typeface="Courier New" panose="02070309020205020404" pitchFamily="49" charset="0"/>
                <a:cs typeface="Courier New" panose="02070309020205020404" pitchFamily="49" charset="0"/>
              </a:rPr>
              <a:t>&gt; answer </a:t>
            </a:r>
          </a:p>
          <a:p>
            <a:pPr marL="0" indent="0">
              <a:buNone/>
            </a:pPr>
            <a:r>
              <a:rPr lang="en-US" sz="2400" dirty="0" smtClean="0">
                <a:latin typeface="Courier New" panose="02070309020205020404" pitchFamily="49" charset="0"/>
                <a:cs typeface="Courier New" panose="02070309020205020404" pitchFamily="49" charset="0"/>
              </a:rPr>
              <a:t>[</a:t>
            </a:r>
            <a:r>
              <a:rPr lang="en-US" sz="2400" dirty="0">
                <a:latin typeface="Courier New" panose="02070309020205020404" pitchFamily="49" charset="0"/>
                <a:cs typeface="Courier New" panose="02070309020205020404" pitchFamily="49" charset="0"/>
              </a:rPr>
              <a:t>1] </a:t>
            </a:r>
            <a:r>
              <a:rPr lang="en-US" sz="2400" dirty="0" smtClean="0">
                <a:latin typeface="Courier New" panose="02070309020205020404" pitchFamily="49" charset="0"/>
                <a:cs typeface="Courier New" panose="02070309020205020404" pitchFamily="49" charset="0"/>
              </a:rPr>
              <a:t>0.9162907</a:t>
            </a:r>
          </a:p>
          <a:p>
            <a:pPr marL="0" indent="0">
              <a:buNone/>
            </a:pPr>
            <a:r>
              <a:rPr lang="en-US" sz="2400" dirty="0" smtClean="0">
                <a:latin typeface="Courier New" panose="02070309020205020404" pitchFamily="49" charset="0"/>
                <a:cs typeface="Courier New" panose="02070309020205020404" pitchFamily="49" charset="0"/>
              </a:rPr>
              <a:t> </a:t>
            </a:r>
          </a:p>
          <a:p>
            <a:pPr marL="0" indent="0">
              <a:buNone/>
            </a:pPr>
            <a:r>
              <a:rPr lang="en-US" sz="2400" dirty="0">
                <a:solidFill>
                  <a:srgbClr val="0000FF"/>
                </a:solidFill>
                <a:latin typeface="Courier New" panose="02070309020205020404" pitchFamily="49" charset="0"/>
                <a:cs typeface="Courier New" panose="02070309020205020404" pitchFamily="49" charset="0"/>
              </a:rPr>
              <a:t>&gt; answer * 10 </a:t>
            </a:r>
          </a:p>
          <a:p>
            <a:pPr marL="0" indent="0">
              <a:buNone/>
            </a:pPr>
            <a:r>
              <a:rPr lang="en-US" sz="2400" dirty="0" smtClean="0">
                <a:latin typeface="Courier New" panose="02070309020205020404" pitchFamily="49" charset="0"/>
                <a:cs typeface="Courier New" panose="02070309020205020404" pitchFamily="49" charset="0"/>
              </a:rPr>
              <a:t>[</a:t>
            </a:r>
            <a:r>
              <a:rPr lang="en-US" sz="2400" dirty="0">
                <a:latin typeface="Courier New" panose="02070309020205020404" pitchFamily="49" charset="0"/>
                <a:cs typeface="Courier New" panose="02070309020205020404" pitchFamily="49" charset="0"/>
              </a:rPr>
              <a:t>1] 9.162907</a:t>
            </a:r>
            <a:endParaRPr lang="en-US" sz="2400" dirty="0" smtClean="0">
              <a:latin typeface="Courier New" panose="02070309020205020404" pitchFamily="49" charset="0"/>
              <a:cs typeface="Courier New" panose="02070309020205020404" pitchFamily="49" charset="0"/>
            </a:endParaRPr>
          </a:p>
        </p:txBody>
      </p:sp>
      <p:sp>
        <p:nvSpPr>
          <p:cNvPr id="4" name="TextBox 3"/>
          <p:cNvSpPr txBox="1"/>
          <p:nvPr/>
        </p:nvSpPr>
        <p:spPr>
          <a:xfrm>
            <a:off x="3521440" y="2513350"/>
            <a:ext cx="4631960" cy="369332"/>
          </a:xfrm>
          <a:prstGeom prst="rect">
            <a:avLst/>
          </a:prstGeom>
          <a:noFill/>
        </p:spPr>
        <p:txBody>
          <a:bodyPr wrap="square" rtlCol="0">
            <a:spAutoFit/>
          </a:bodyPr>
          <a:lstStyle/>
          <a:p>
            <a:r>
              <a:rPr lang="en-US" dirty="0" smtClean="0">
                <a:solidFill>
                  <a:srgbClr val="FF0000"/>
                </a:solidFill>
              </a:rPr>
              <a:t>Very general command, works on everything</a:t>
            </a:r>
            <a:endParaRPr lang="en-US" dirty="0">
              <a:solidFill>
                <a:srgbClr val="FF0000"/>
              </a:solidFill>
            </a:endParaRPr>
          </a:p>
        </p:txBody>
      </p:sp>
      <p:sp>
        <p:nvSpPr>
          <p:cNvPr id="5" name="TextBox 4"/>
          <p:cNvSpPr txBox="1"/>
          <p:nvPr/>
        </p:nvSpPr>
        <p:spPr>
          <a:xfrm>
            <a:off x="3521440" y="5105400"/>
            <a:ext cx="5012960" cy="369332"/>
          </a:xfrm>
          <a:prstGeom prst="rect">
            <a:avLst/>
          </a:prstGeom>
          <a:noFill/>
        </p:spPr>
        <p:txBody>
          <a:bodyPr wrap="square" rtlCol="0">
            <a:spAutoFit/>
          </a:bodyPr>
          <a:lstStyle/>
          <a:p>
            <a:r>
              <a:rPr lang="en-US" dirty="0" smtClean="0">
                <a:solidFill>
                  <a:srgbClr val="FF0000"/>
                </a:solidFill>
              </a:rPr>
              <a:t>Manipulate the value contained within the object</a:t>
            </a:r>
            <a:endParaRPr lang="en-US" dirty="0">
              <a:solidFill>
                <a:srgbClr val="FF0000"/>
              </a:solidFill>
            </a:endParaRPr>
          </a:p>
        </p:txBody>
      </p:sp>
    </p:spTree>
    <p:extLst>
      <p:ext uri="{BB962C8B-B14F-4D97-AF65-F5344CB8AC3E}">
        <p14:creationId xmlns:p14="http://schemas.microsoft.com/office/powerpoint/2010/main" val="30072752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objects</a:t>
            </a:r>
            <a:endParaRPr lang="en-US" dirty="0"/>
          </a:p>
        </p:txBody>
      </p:sp>
      <p:sp>
        <p:nvSpPr>
          <p:cNvPr id="3" name="Content Placeholder 2"/>
          <p:cNvSpPr>
            <a:spLocks noGrp="1"/>
          </p:cNvSpPr>
          <p:nvPr>
            <p:ph idx="1"/>
          </p:nvPr>
        </p:nvSpPr>
        <p:spPr/>
        <p:txBody>
          <a:bodyPr/>
          <a:lstStyle/>
          <a:p>
            <a:r>
              <a:rPr lang="en-US" dirty="0" smtClean="0"/>
              <a:t>To find a list of all objects in the workspace</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ls</a:t>
            </a:r>
            <a:r>
              <a:rPr lang="en-US" sz="2400" dirty="0">
                <a:solidFill>
                  <a:srgbClr val="0000FF"/>
                </a:solidFill>
                <a:latin typeface="Courier New" panose="02070309020205020404" pitchFamily="49" charset="0"/>
                <a:cs typeface="Courier New" panose="02070309020205020404" pitchFamily="49" charset="0"/>
              </a:rPr>
              <a:t>() </a:t>
            </a:r>
          </a:p>
          <a:p>
            <a:pPr marL="0" indent="0">
              <a:buNone/>
            </a:pPr>
            <a:r>
              <a:rPr lang="en-US" sz="2400" dirty="0" smtClean="0">
                <a:latin typeface="Courier New" panose="02070309020205020404" pitchFamily="49" charset="0"/>
                <a:cs typeface="Courier New" panose="02070309020205020404" pitchFamily="49" charset="0"/>
              </a:rPr>
              <a:t>[</a:t>
            </a:r>
            <a:r>
              <a:rPr lang="en-US" sz="2400" dirty="0">
                <a:latin typeface="Courier New" panose="02070309020205020404" pitchFamily="49" charset="0"/>
                <a:cs typeface="Courier New" panose="02070309020205020404" pitchFamily="49" charset="0"/>
              </a:rPr>
              <a:t>1] "answer" "</a:t>
            </a:r>
            <a:r>
              <a:rPr lang="en-US" sz="2400" dirty="0" err="1">
                <a:latin typeface="Courier New" panose="02070309020205020404" pitchFamily="49" charset="0"/>
                <a:cs typeface="Courier New" panose="02070309020205020404" pitchFamily="49" charset="0"/>
              </a:rPr>
              <a:t>myName</a:t>
            </a:r>
            <a:r>
              <a:rPr lang="en-US" sz="2400" dirty="0" smtClean="0">
                <a:latin typeface="Courier New" panose="02070309020205020404" pitchFamily="49" charset="0"/>
                <a:cs typeface="Courier New" panose="02070309020205020404" pitchFamily="49" charset="0"/>
              </a:rPr>
              <a:t>"</a:t>
            </a:r>
          </a:p>
          <a:p>
            <a:r>
              <a:rPr lang="en-US" dirty="0" smtClean="0"/>
              <a:t>To remove an object</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rm</a:t>
            </a:r>
            <a:r>
              <a:rPr lang="en-US" sz="2400" dirty="0">
                <a:solidFill>
                  <a:srgbClr val="0000FF"/>
                </a:solidFill>
                <a:latin typeface="Courier New" panose="02070309020205020404" pitchFamily="49" charset="0"/>
                <a:cs typeface="Courier New" panose="02070309020205020404" pitchFamily="49" charset="0"/>
              </a:rPr>
              <a:t>(answer)</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ls</a:t>
            </a:r>
            <a:r>
              <a:rPr lang="en-US" sz="2400" dirty="0">
                <a:solidFill>
                  <a:srgbClr val="0000FF"/>
                </a:solidFill>
                <a:latin typeface="Courier New" panose="02070309020205020404" pitchFamily="49" charset="0"/>
                <a:cs typeface="Courier New" panose="02070309020205020404" pitchFamily="49" charset="0"/>
              </a:rPr>
              <a:t>() </a:t>
            </a:r>
          </a:p>
          <a:p>
            <a:pPr marL="0" indent="0">
              <a:buNone/>
            </a:pPr>
            <a:r>
              <a:rPr lang="en-US" sz="2400" dirty="0" smtClean="0">
                <a:latin typeface="Courier New" panose="02070309020205020404" pitchFamily="49" charset="0"/>
                <a:cs typeface="Courier New" panose="02070309020205020404" pitchFamily="49" charset="0"/>
              </a:rPr>
              <a:t>[</a:t>
            </a:r>
            <a:r>
              <a:rPr lang="en-US" sz="2400" dirty="0">
                <a:latin typeface="Courier New" panose="02070309020205020404" pitchFamily="49" charset="0"/>
                <a:cs typeface="Courier New" panose="02070309020205020404" pitchFamily="49" charset="0"/>
              </a:rPr>
              <a:t>1] "</a:t>
            </a:r>
            <a:r>
              <a:rPr lang="en-US" sz="2400" dirty="0" err="1">
                <a:latin typeface="Courier New" panose="02070309020205020404" pitchFamily="49" charset="0"/>
                <a:cs typeface="Courier New" panose="02070309020205020404" pitchFamily="49" charset="0"/>
              </a:rPr>
              <a:t>myName</a:t>
            </a:r>
            <a:r>
              <a:rPr lang="en-US" sz="2400" dirty="0">
                <a:latin typeface="Courier New" panose="02070309020205020404" pitchFamily="49" charset="0"/>
                <a:cs typeface="Courier New" panose="02070309020205020404" pitchFamily="49" charset="0"/>
              </a:rPr>
              <a:t>"</a:t>
            </a:r>
            <a:endParaRPr lang="en-US" sz="2400" dirty="0" smtClean="0">
              <a:latin typeface="Courier New" panose="02070309020205020404" pitchFamily="49" charset="0"/>
              <a:cs typeface="Courier New" panose="02070309020205020404" pitchFamily="49" charset="0"/>
            </a:endParaRPr>
          </a:p>
          <a:p>
            <a:r>
              <a:rPr lang="en-US" dirty="0" smtClean="0"/>
              <a:t>To remove </a:t>
            </a:r>
            <a:r>
              <a:rPr lang="en-US" b="1" dirty="0" smtClean="0"/>
              <a:t>all </a:t>
            </a:r>
            <a:r>
              <a:rPr lang="en-US" dirty="0" smtClean="0"/>
              <a:t>objects</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rm</a:t>
            </a:r>
            <a:r>
              <a:rPr lang="en-US" sz="2400" dirty="0">
                <a:solidFill>
                  <a:srgbClr val="0000FF"/>
                </a:solidFill>
                <a:latin typeface="Courier New" panose="02070309020205020404" pitchFamily="49" charset="0"/>
                <a:cs typeface="Courier New" panose="02070309020205020404" pitchFamily="49" charset="0"/>
              </a:rPr>
              <a:t>(list = </a:t>
            </a:r>
            <a:r>
              <a:rPr lang="en-US" sz="2400" dirty="0" err="1">
                <a:solidFill>
                  <a:srgbClr val="0000FF"/>
                </a:solidFill>
                <a:latin typeface="Courier New" panose="02070309020205020404" pitchFamily="49" charset="0"/>
                <a:cs typeface="Courier New" panose="02070309020205020404" pitchFamily="49" charset="0"/>
              </a:rPr>
              <a:t>ls</a:t>
            </a:r>
            <a:r>
              <a:rPr lang="en-US" sz="2400" dirty="0">
                <a:solidFill>
                  <a:srgbClr val="0000FF"/>
                </a:solidFill>
                <a:latin typeface="Courier New" panose="02070309020205020404" pitchFamily="49" charset="0"/>
                <a:cs typeface="Courier New" panose="02070309020205020404" pitchFamily="49" charset="0"/>
              </a:rPr>
              <a:t>())</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ls</a:t>
            </a:r>
            <a:r>
              <a:rPr lang="en-US" sz="2400" dirty="0">
                <a:solidFill>
                  <a:srgbClr val="0000FF"/>
                </a:solidFill>
                <a:latin typeface="Courier New" panose="02070309020205020404" pitchFamily="49" charset="0"/>
                <a:cs typeface="Courier New" panose="02070309020205020404" pitchFamily="49" charset="0"/>
              </a:rPr>
              <a:t>() </a:t>
            </a:r>
          </a:p>
          <a:p>
            <a:pPr marL="0" indent="0">
              <a:buNone/>
            </a:pPr>
            <a:r>
              <a:rPr lang="en-US" sz="2400" dirty="0" smtClean="0">
                <a:latin typeface="Courier New" panose="02070309020205020404" pitchFamily="49" charset="0"/>
                <a:cs typeface="Courier New" panose="02070309020205020404" pitchFamily="49" charset="0"/>
              </a:rPr>
              <a:t>character(0</a:t>
            </a:r>
            <a:r>
              <a:rPr lang="en-US" sz="2400" dirty="0">
                <a:latin typeface="Courier New" panose="02070309020205020404" pitchFamily="49" charset="0"/>
                <a:cs typeface="Courier New" panose="02070309020205020404" pitchFamily="49" charset="0"/>
              </a:rPr>
              <a:t>)</a:t>
            </a:r>
          </a:p>
        </p:txBody>
      </p:sp>
      <p:sp>
        <p:nvSpPr>
          <p:cNvPr id="4" name="TextBox 3"/>
          <p:cNvSpPr txBox="1"/>
          <p:nvPr/>
        </p:nvSpPr>
        <p:spPr>
          <a:xfrm>
            <a:off x="3826240" y="6107668"/>
            <a:ext cx="5012960" cy="369332"/>
          </a:xfrm>
          <a:prstGeom prst="rect">
            <a:avLst/>
          </a:prstGeom>
          <a:noFill/>
        </p:spPr>
        <p:txBody>
          <a:bodyPr wrap="square" rtlCol="0">
            <a:spAutoFit/>
          </a:bodyPr>
          <a:lstStyle/>
          <a:p>
            <a:r>
              <a:rPr lang="en-US" dirty="0" smtClean="0">
                <a:solidFill>
                  <a:srgbClr val="FF0000"/>
                </a:solidFill>
              </a:rPr>
              <a:t>Nothing left in workspace</a:t>
            </a:r>
            <a:endParaRPr lang="en-US" dirty="0">
              <a:solidFill>
                <a:srgbClr val="FF0000"/>
              </a:solidFill>
            </a:endParaRPr>
          </a:p>
        </p:txBody>
      </p:sp>
      <p:sp>
        <p:nvSpPr>
          <p:cNvPr id="5" name="TextBox 4"/>
          <p:cNvSpPr txBox="1"/>
          <p:nvPr/>
        </p:nvSpPr>
        <p:spPr>
          <a:xfrm>
            <a:off x="3824990" y="5224498"/>
            <a:ext cx="5012960" cy="646331"/>
          </a:xfrm>
          <a:prstGeom prst="rect">
            <a:avLst/>
          </a:prstGeom>
          <a:noFill/>
        </p:spPr>
        <p:txBody>
          <a:bodyPr wrap="square" rtlCol="0">
            <a:spAutoFit/>
          </a:bodyPr>
          <a:lstStyle/>
          <a:p>
            <a:r>
              <a:rPr lang="en-US" dirty="0" smtClean="0">
                <a:solidFill>
                  <a:srgbClr val="FF0000"/>
                </a:solidFill>
              </a:rPr>
              <a:t>Useful for clearing your workspace at  the start of a new session</a:t>
            </a:r>
            <a:endParaRPr lang="en-US" dirty="0">
              <a:solidFill>
                <a:srgbClr val="FF0000"/>
              </a:solidFill>
            </a:endParaRPr>
          </a:p>
        </p:txBody>
      </p:sp>
      <p:sp>
        <p:nvSpPr>
          <p:cNvPr id="6" name="TextBox 5"/>
          <p:cNvSpPr txBox="1"/>
          <p:nvPr/>
        </p:nvSpPr>
        <p:spPr>
          <a:xfrm>
            <a:off x="4298430" y="4769370"/>
            <a:ext cx="4693170" cy="369332"/>
          </a:xfrm>
          <a:prstGeom prst="rect">
            <a:avLst/>
          </a:prstGeom>
          <a:noFill/>
        </p:spPr>
        <p:txBody>
          <a:bodyPr wrap="square" rtlCol="0">
            <a:spAutoFit/>
          </a:bodyPr>
          <a:lstStyle/>
          <a:p>
            <a:r>
              <a:rPr lang="en-US" dirty="0" smtClean="0">
                <a:solidFill>
                  <a:schemeClr val="bg1">
                    <a:lumMod val="50000"/>
                  </a:schemeClr>
                </a:solidFill>
              </a:rPr>
              <a:t>Or Workspace/Clear All menu option in RStudio </a:t>
            </a:r>
            <a:endParaRPr lang="en-US" dirty="0">
              <a:solidFill>
                <a:schemeClr val="bg1">
                  <a:lumMod val="50000"/>
                </a:schemeClr>
              </a:solidFill>
            </a:endParaRPr>
          </a:p>
        </p:txBody>
      </p:sp>
    </p:spTree>
    <p:extLst>
      <p:ext uri="{BB962C8B-B14F-4D97-AF65-F5344CB8AC3E}">
        <p14:creationId xmlns:p14="http://schemas.microsoft.com/office/powerpoint/2010/main" val="19158854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p:txBody>
          <a:bodyPr/>
          <a:lstStyle/>
          <a:p>
            <a:r>
              <a:rPr lang="en-US" dirty="0" smtClean="0"/>
              <a:t>Data types describe how objects are stored in computer memory</a:t>
            </a:r>
          </a:p>
          <a:p>
            <a:r>
              <a:rPr lang="en-US" dirty="0" smtClean="0"/>
              <a:t>In R, you do </a:t>
            </a:r>
            <a:r>
              <a:rPr lang="en-US" b="1" dirty="0" smtClean="0"/>
              <a:t>not</a:t>
            </a:r>
            <a:r>
              <a:rPr lang="en-US" dirty="0" smtClean="0"/>
              <a:t> need to specify the data type</a:t>
            </a:r>
          </a:p>
          <a:p>
            <a:r>
              <a:rPr lang="en-US" dirty="0" smtClean="0"/>
              <a:t>Common data types (also known as </a:t>
            </a:r>
            <a:r>
              <a:rPr lang="en-US" b="1" dirty="0" smtClean="0"/>
              <a:t>mode</a:t>
            </a:r>
            <a:r>
              <a:rPr lang="en-US" dirty="0" smtClean="0"/>
              <a:t>) include</a:t>
            </a:r>
          </a:p>
          <a:p>
            <a:pPr lvl="1"/>
            <a:r>
              <a:rPr lang="en-US" dirty="0" smtClean="0"/>
              <a:t>Numeric (integer, floating point numbers or doubles)</a:t>
            </a:r>
          </a:p>
          <a:p>
            <a:pPr lvl="1"/>
            <a:r>
              <a:rPr lang="en-US" dirty="0" smtClean="0"/>
              <a:t>Logical (Boolean, true or false)</a:t>
            </a:r>
          </a:p>
          <a:p>
            <a:pPr lvl="1"/>
            <a:r>
              <a:rPr lang="en-US" dirty="0" smtClean="0"/>
              <a:t>Characters (text or string data)</a:t>
            </a:r>
          </a:p>
          <a:p>
            <a:r>
              <a:rPr lang="en-US" dirty="0" smtClean="0"/>
              <a:t>The object type is not always obvious in R, and knowing what it is can be important</a:t>
            </a:r>
            <a:endParaRPr lang="en-US" dirty="0"/>
          </a:p>
        </p:txBody>
      </p:sp>
    </p:spTree>
    <p:extLst>
      <p:ext uri="{BB962C8B-B14F-4D97-AF65-F5344CB8AC3E}">
        <p14:creationId xmlns:p14="http://schemas.microsoft.com/office/powerpoint/2010/main" val="19458665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data types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400" dirty="0">
                <a:solidFill>
                  <a:srgbClr val="0000FF"/>
                </a:solidFill>
                <a:latin typeface="Courier New" panose="02070309020205020404" pitchFamily="49" charset="0"/>
                <a:cs typeface="Courier New" panose="02070309020205020404" pitchFamily="49" charset="0"/>
              </a:rPr>
              <a:t>&gt; answer &lt;- log(2.718282)</a:t>
            </a:r>
          </a:p>
          <a:p>
            <a:pPr marL="0" indent="0">
              <a:buNone/>
            </a:pPr>
            <a:r>
              <a:rPr lang="en-US" sz="2400" dirty="0">
                <a:solidFill>
                  <a:srgbClr val="0000FF"/>
                </a:solidFill>
                <a:latin typeface="Courier New" panose="02070309020205020404" pitchFamily="49" charset="0"/>
                <a:cs typeface="Courier New" panose="02070309020205020404" pitchFamily="49" charset="0"/>
              </a:rPr>
              <a:t>&gt; answer</a:t>
            </a:r>
          </a:p>
          <a:p>
            <a:pPr marL="0" indent="0">
              <a:buNone/>
            </a:pPr>
            <a:r>
              <a:rPr lang="en-US" sz="2400" dirty="0">
                <a:latin typeface="Courier New" panose="02070309020205020404" pitchFamily="49" charset="0"/>
                <a:cs typeface="Courier New" panose="02070309020205020404" pitchFamily="49" charset="0"/>
              </a:rPr>
              <a:t>[1] 1</a:t>
            </a:r>
          </a:p>
          <a:p>
            <a:pPr marL="0" indent="0">
              <a:buNone/>
            </a:pPr>
            <a:r>
              <a:rPr lang="en-US" sz="2400" dirty="0">
                <a:solidFill>
                  <a:srgbClr val="0000FF"/>
                </a:solidFill>
                <a:latin typeface="Courier New" panose="02070309020205020404" pitchFamily="49" charset="0"/>
                <a:cs typeface="Courier New" panose="02070309020205020404" pitchFamily="49" charset="0"/>
              </a:rPr>
              <a:t>&gt; mode(answer)</a:t>
            </a:r>
          </a:p>
          <a:p>
            <a:pPr marL="0" indent="0">
              <a:buNone/>
            </a:pPr>
            <a:r>
              <a:rPr lang="en-US" sz="2400" dirty="0">
                <a:latin typeface="Courier New" panose="02070309020205020404" pitchFamily="49" charset="0"/>
                <a:cs typeface="Courier New" panose="02070309020205020404" pitchFamily="49" charset="0"/>
              </a:rPr>
              <a:t>[1] "numeric"</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is.numeric</a:t>
            </a:r>
            <a:r>
              <a:rPr lang="en-US" sz="2400" dirty="0">
                <a:solidFill>
                  <a:srgbClr val="0000FF"/>
                </a:solidFill>
                <a:latin typeface="Courier New" panose="02070309020205020404" pitchFamily="49" charset="0"/>
                <a:cs typeface="Courier New" panose="02070309020205020404" pitchFamily="49" charset="0"/>
              </a:rPr>
              <a:t>(answer)</a:t>
            </a:r>
          </a:p>
          <a:p>
            <a:pPr marL="0" indent="0">
              <a:buNone/>
            </a:pPr>
            <a:r>
              <a:rPr lang="en-US" sz="2400" dirty="0">
                <a:latin typeface="Courier New" panose="02070309020205020404" pitchFamily="49" charset="0"/>
                <a:cs typeface="Courier New" panose="02070309020205020404" pitchFamily="49" charset="0"/>
              </a:rPr>
              <a:t>[1] TRUE</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typeof</a:t>
            </a:r>
            <a:r>
              <a:rPr lang="en-US" sz="2400" dirty="0">
                <a:solidFill>
                  <a:srgbClr val="0000FF"/>
                </a:solidFill>
                <a:latin typeface="Courier New" panose="02070309020205020404" pitchFamily="49" charset="0"/>
                <a:cs typeface="Courier New" panose="02070309020205020404" pitchFamily="49" charset="0"/>
              </a:rPr>
              <a:t>(answer)</a:t>
            </a:r>
          </a:p>
          <a:p>
            <a:pPr marL="0" indent="0">
              <a:buNone/>
            </a:pPr>
            <a:r>
              <a:rPr lang="en-US" sz="2400" dirty="0">
                <a:latin typeface="Courier New" panose="02070309020205020404" pitchFamily="49" charset="0"/>
                <a:cs typeface="Courier New" panose="02070309020205020404" pitchFamily="49" charset="0"/>
              </a:rPr>
              <a:t>[1] "double"</a:t>
            </a:r>
          </a:p>
          <a:p>
            <a:pPr marL="0" indent="0">
              <a:buNone/>
            </a:pPr>
            <a:r>
              <a:rPr lang="en-US" sz="2400" dirty="0">
                <a:solidFill>
                  <a:srgbClr val="0000FF"/>
                </a:solidFill>
                <a:latin typeface="Courier New" panose="02070309020205020404" pitchFamily="49" charset="0"/>
                <a:cs typeface="Courier New" panose="02070309020205020404" pitchFamily="49" charset="0"/>
              </a:rPr>
              <a:t>&gt; answer &lt;- </a:t>
            </a:r>
            <a:r>
              <a:rPr lang="en-US" sz="2400" dirty="0" err="1">
                <a:solidFill>
                  <a:srgbClr val="0000FF"/>
                </a:solidFill>
                <a:latin typeface="Courier New" panose="02070309020205020404" pitchFamily="49" charset="0"/>
                <a:cs typeface="Courier New" panose="02070309020205020404" pitchFamily="49" charset="0"/>
              </a:rPr>
              <a:t>as.integer</a:t>
            </a:r>
            <a:r>
              <a:rPr lang="en-US" sz="2400" dirty="0">
                <a:solidFill>
                  <a:srgbClr val="0000FF"/>
                </a:solidFill>
                <a:latin typeface="Courier New" panose="02070309020205020404" pitchFamily="49" charset="0"/>
                <a:cs typeface="Courier New" panose="02070309020205020404" pitchFamily="49" charset="0"/>
              </a:rPr>
              <a:t>(answer)</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typeof</a:t>
            </a:r>
            <a:r>
              <a:rPr lang="en-US" sz="2400" dirty="0">
                <a:solidFill>
                  <a:srgbClr val="0000FF"/>
                </a:solidFill>
                <a:latin typeface="Courier New" panose="02070309020205020404" pitchFamily="49" charset="0"/>
                <a:cs typeface="Courier New" panose="02070309020205020404" pitchFamily="49" charset="0"/>
              </a:rPr>
              <a:t>(answer)</a:t>
            </a:r>
          </a:p>
          <a:p>
            <a:pPr marL="0" indent="0">
              <a:buNone/>
            </a:pPr>
            <a:r>
              <a:rPr lang="en-US" sz="2400" dirty="0">
                <a:latin typeface="Courier New" panose="02070309020205020404" pitchFamily="49" charset="0"/>
                <a:cs typeface="Courier New" panose="02070309020205020404" pitchFamily="49" charset="0"/>
              </a:rPr>
              <a:t>[1] "integer"</a:t>
            </a:r>
          </a:p>
        </p:txBody>
      </p:sp>
      <p:sp>
        <p:nvSpPr>
          <p:cNvPr id="4" name="TextBox 3"/>
          <p:cNvSpPr txBox="1"/>
          <p:nvPr/>
        </p:nvSpPr>
        <p:spPr>
          <a:xfrm>
            <a:off x="3003030" y="2696980"/>
            <a:ext cx="5012960" cy="369332"/>
          </a:xfrm>
          <a:prstGeom prst="rect">
            <a:avLst/>
          </a:prstGeom>
          <a:noFill/>
        </p:spPr>
        <p:txBody>
          <a:bodyPr wrap="square" rtlCol="0">
            <a:spAutoFit/>
          </a:bodyPr>
          <a:lstStyle/>
          <a:p>
            <a:r>
              <a:rPr lang="en-US" dirty="0" smtClean="0">
                <a:solidFill>
                  <a:srgbClr val="FF0000"/>
                </a:solidFill>
              </a:rPr>
              <a:t>Is it numeric or text? </a:t>
            </a:r>
            <a:endParaRPr lang="en-US" dirty="0">
              <a:solidFill>
                <a:srgbClr val="FF0000"/>
              </a:solidFill>
            </a:endParaRPr>
          </a:p>
        </p:txBody>
      </p:sp>
      <p:sp>
        <p:nvSpPr>
          <p:cNvPr id="5" name="TextBox 4"/>
          <p:cNvSpPr txBox="1"/>
          <p:nvPr/>
        </p:nvSpPr>
        <p:spPr>
          <a:xfrm>
            <a:off x="4162270" y="3486888"/>
            <a:ext cx="5012960" cy="369332"/>
          </a:xfrm>
          <a:prstGeom prst="rect">
            <a:avLst/>
          </a:prstGeom>
          <a:noFill/>
        </p:spPr>
        <p:txBody>
          <a:bodyPr wrap="square" rtlCol="0">
            <a:spAutoFit/>
          </a:bodyPr>
          <a:lstStyle/>
          <a:p>
            <a:r>
              <a:rPr lang="en-US" dirty="0" smtClean="0">
                <a:solidFill>
                  <a:srgbClr val="FF0000"/>
                </a:solidFill>
              </a:rPr>
              <a:t>Part of a family of </a:t>
            </a:r>
            <a:r>
              <a:rPr lang="en-US" dirty="0" smtClean="0">
                <a:solidFill>
                  <a:srgbClr val="FF0000"/>
                </a:solidFill>
                <a:latin typeface="Courier New" panose="02070309020205020404" pitchFamily="49" charset="0"/>
                <a:cs typeface="Courier New" panose="02070309020205020404" pitchFamily="49" charset="0"/>
              </a:rPr>
              <a:t>is.</a:t>
            </a:r>
            <a:r>
              <a:rPr lang="en-US" dirty="0" smtClean="0">
                <a:solidFill>
                  <a:srgbClr val="FF0000"/>
                </a:solidFill>
              </a:rPr>
              <a:t> functions</a:t>
            </a:r>
            <a:endParaRPr lang="en-US" dirty="0">
              <a:solidFill>
                <a:srgbClr val="FF0000"/>
              </a:solidFill>
            </a:endParaRPr>
          </a:p>
        </p:txBody>
      </p:sp>
      <p:sp>
        <p:nvSpPr>
          <p:cNvPr id="6" name="TextBox 5"/>
          <p:cNvSpPr txBox="1"/>
          <p:nvPr/>
        </p:nvSpPr>
        <p:spPr>
          <a:xfrm>
            <a:off x="3475220" y="4282190"/>
            <a:ext cx="5012960" cy="369332"/>
          </a:xfrm>
          <a:prstGeom prst="rect">
            <a:avLst/>
          </a:prstGeom>
          <a:noFill/>
        </p:spPr>
        <p:txBody>
          <a:bodyPr wrap="square" rtlCol="0">
            <a:spAutoFit/>
          </a:bodyPr>
          <a:lstStyle/>
          <a:p>
            <a:r>
              <a:rPr lang="en-US" dirty="0" smtClean="0">
                <a:solidFill>
                  <a:srgbClr val="FF0000"/>
                </a:solidFill>
              </a:rPr>
              <a:t>Specifically, what type of object is it?</a:t>
            </a:r>
            <a:endParaRPr lang="en-US" dirty="0">
              <a:solidFill>
                <a:srgbClr val="FF0000"/>
              </a:solidFill>
            </a:endParaRPr>
          </a:p>
        </p:txBody>
      </p:sp>
      <p:sp>
        <p:nvSpPr>
          <p:cNvPr id="7" name="TextBox 6"/>
          <p:cNvSpPr txBox="1"/>
          <p:nvPr/>
        </p:nvSpPr>
        <p:spPr>
          <a:xfrm>
            <a:off x="3429000" y="5410200"/>
            <a:ext cx="5562600" cy="646331"/>
          </a:xfrm>
          <a:prstGeom prst="rect">
            <a:avLst/>
          </a:prstGeom>
          <a:noFill/>
        </p:spPr>
        <p:txBody>
          <a:bodyPr wrap="square" rtlCol="0">
            <a:spAutoFit/>
          </a:bodyPr>
          <a:lstStyle/>
          <a:p>
            <a:r>
              <a:rPr lang="en-US" dirty="0" smtClean="0">
                <a:solidFill>
                  <a:srgbClr val="FF0000"/>
                </a:solidFill>
              </a:rPr>
              <a:t>The </a:t>
            </a:r>
            <a:r>
              <a:rPr lang="en-US" dirty="0" smtClean="0">
                <a:solidFill>
                  <a:srgbClr val="FF0000"/>
                </a:solidFill>
                <a:latin typeface="Courier New" panose="02070309020205020404" pitchFamily="49" charset="0"/>
                <a:cs typeface="Courier New" panose="02070309020205020404" pitchFamily="49" charset="0"/>
              </a:rPr>
              <a:t>as.</a:t>
            </a:r>
            <a:r>
              <a:rPr lang="en-US" dirty="0" smtClean="0">
                <a:solidFill>
                  <a:srgbClr val="FF0000"/>
                </a:solidFill>
              </a:rPr>
              <a:t> functions </a:t>
            </a:r>
            <a:r>
              <a:rPr lang="en-US" b="1" dirty="0" smtClean="0">
                <a:solidFill>
                  <a:srgbClr val="FF0000"/>
                </a:solidFill>
              </a:rPr>
              <a:t>coerce</a:t>
            </a:r>
            <a:r>
              <a:rPr lang="en-US" dirty="0" smtClean="0">
                <a:solidFill>
                  <a:srgbClr val="FF0000"/>
                </a:solidFill>
              </a:rPr>
              <a:t> objects from one type to another</a:t>
            </a:r>
            <a:endParaRPr lang="en-US" dirty="0">
              <a:solidFill>
                <a:srgbClr val="FF0000"/>
              </a:solidFill>
            </a:endParaRPr>
          </a:p>
        </p:txBody>
      </p:sp>
    </p:spTree>
    <p:extLst>
      <p:ext uri="{BB962C8B-B14F-4D97-AF65-F5344CB8AC3E}">
        <p14:creationId xmlns:p14="http://schemas.microsoft.com/office/powerpoint/2010/main" val="439310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Wait, what did you do there?</a:t>
            </a:r>
            <a:endParaRPr lang="en-US" dirty="0"/>
          </a:p>
        </p:txBody>
      </p:sp>
      <p:sp>
        <p:nvSpPr>
          <p:cNvPr id="3" name="Content Placeholder 2"/>
          <p:cNvSpPr>
            <a:spLocks noGrp="1"/>
          </p:cNvSpPr>
          <p:nvPr>
            <p:ph idx="1"/>
          </p:nvPr>
        </p:nvSpPr>
        <p:spPr>
          <a:xfrm>
            <a:off x="457200" y="1447800"/>
            <a:ext cx="8229600" cy="1371600"/>
          </a:xfrm>
        </p:spPr>
        <p:txBody>
          <a:bodyPr>
            <a:normAutofit/>
          </a:bodyPr>
          <a:lstStyle/>
          <a:p>
            <a:pPr marL="0" indent="0">
              <a:buNone/>
            </a:pPr>
            <a:r>
              <a:rPr lang="en-US" sz="2400" dirty="0">
                <a:solidFill>
                  <a:srgbClr val="0000FF"/>
                </a:solidFill>
                <a:latin typeface="Courier New" panose="02070309020205020404" pitchFamily="49" charset="0"/>
                <a:cs typeface="Courier New" panose="02070309020205020404" pitchFamily="49" charset="0"/>
              </a:rPr>
              <a:t>&gt; answer &lt;- 3.345452</a:t>
            </a:r>
          </a:p>
          <a:p>
            <a:pPr marL="0" indent="0">
              <a:buNone/>
            </a:pPr>
            <a:r>
              <a:rPr lang="en-US" sz="2400" dirty="0">
                <a:solidFill>
                  <a:srgbClr val="0000FF"/>
                </a:solidFill>
                <a:latin typeface="Courier New" panose="02070309020205020404" pitchFamily="49" charset="0"/>
                <a:cs typeface="Courier New" panose="02070309020205020404" pitchFamily="49" charset="0"/>
              </a:rPr>
              <a:t>&gt; answer &lt;- </a:t>
            </a:r>
            <a:r>
              <a:rPr lang="en-US" sz="2400" dirty="0" err="1">
                <a:solidFill>
                  <a:srgbClr val="0000FF"/>
                </a:solidFill>
                <a:latin typeface="Courier New" panose="02070309020205020404" pitchFamily="49" charset="0"/>
                <a:cs typeface="Courier New" panose="02070309020205020404" pitchFamily="49" charset="0"/>
              </a:rPr>
              <a:t>as.integer</a:t>
            </a:r>
            <a:r>
              <a:rPr lang="en-US" sz="2400" dirty="0">
                <a:solidFill>
                  <a:srgbClr val="0000FF"/>
                </a:solidFill>
                <a:latin typeface="Courier New" panose="02070309020205020404" pitchFamily="49" charset="0"/>
                <a:cs typeface="Courier New" panose="02070309020205020404" pitchFamily="49" charset="0"/>
              </a:rPr>
              <a:t>(answer)</a:t>
            </a:r>
          </a:p>
          <a:p>
            <a:pPr marL="0" indent="0">
              <a:buNone/>
            </a:pPr>
            <a:r>
              <a:rPr lang="en-US" sz="2400" dirty="0">
                <a:solidFill>
                  <a:srgbClr val="0000FF"/>
                </a:solidFill>
                <a:latin typeface="Courier New" panose="02070309020205020404" pitchFamily="49" charset="0"/>
                <a:cs typeface="Courier New" panose="02070309020205020404" pitchFamily="49" charset="0"/>
              </a:rPr>
              <a:t>&gt; answer</a:t>
            </a:r>
          </a:p>
          <a:p>
            <a:pPr marL="0" indent="0">
              <a:buNone/>
            </a:pPr>
            <a:endParaRPr lang="en-US" sz="2400" dirty="0"/>
          </a:p>
        </p:txBody>
      </p:sp>
      <p:sp>
        <p:nvSpPr>
          <p:cNvPr id="4" name="Rectangle 3"/>
          <p:cNvSpPr/>
          <p:nvPr/>
        </p:nvSpPr>
        <p:spPr>
          <a:xfrm>
            <a:off x="2209800" y="3141865"/>
            <a:ext cx="2286000" cy="574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lumMod val="50000"/>
                  </a:schemeClr>
                </a:solidFill>
              </a:rPr>
              <a:t>3.345452</a:t>
            </a:r>
            <a:endParaRPr lang="en-US" dirty="0">
              <a:solidFill>
                <a:schemeClr val="bg1">
                  <a:lumMod val="50000"/>
                </a:schemeClr>
              </a:solidFill>
            </a:endParaRPr>
          </a:p>
        </p:txBody>
      </p:sp>
      <p:sp>
        <p:nvSpPr>
          <p:cNvPr id="5" name="TextBox 4"/>
          <p:cNvSpPr txBox="1"/>
          <p:nvPr/>
        </p:nvSpPr>
        <p:spPr>
          <a:xfrm>
            <a:off x="1066800" y="3195935"/>
            <a:ext cx="1143000" cy="461665"/>
          </a:xfrm>
          <a:prstGeom prst="rect">
            <a:avLst/>
          </a:prstGeom>
          <a:noFill/>
        </p:spPr>
        <p:txBody>
          <a:bodyPr wrap="square" rtlCol="0">
            <a:spAutoFit/>
          </a:bodyPr>
          <a:lstStyle/>
          <a:p>
            <a:r>
              <a:rPr lang="en-US" sz="2400" dirty="0" smtClean="0"/>
              <a:t>Step 1</a:t>
            </a:r>
            <a:endParaRPr lang="en-US" sz="2400" dirty="0"/>
          </a:p>
        </p:txBody>
      </p:sp>
      <p:sp>
        <p:nvSpPr>
          <p:cNvPr id="6" name="TextBox 5"/>
          <p:cNvSpPr txBox="1"/>
          <p:nvPr/>
        </p:nvSpPr>
        <p:spPr>
          <a:xfrm>
            <a:off x="1066800" y="4262735"/>
            <a:ext cx="1143000" cy="461665"/>
          </a:xfrm>
          <a:prstGeom prst="rect">
            <a:avLst/>
          </a:prstGeom>
          <a:noFill/>
        </p:spPr>
        <p:txBody>
          <a:bodyPr wrap="square" rtlCol="0">
            <a:spAutoFit/>
          </a:bodyPr>
          <a:lstStyle/>
          <a:p>
            <a:r>
              <a:rPr lang="en-US" sz="2400" dirty="0" smtClean="0"/>
              <a:t>Step 2</a:t>
            </a:r>
            <a:endParaRPr lang="en-US" sz="2400" dirty="0"/>
          </a:p>
        </p:txBody>
      </p:sp>
      <p:cxnSp>
        <p:nvCxnSpPr>
          <p:cNvPr id="8" name="Straight Arrow Connector 7"/>
          <p:cNvCxnSpPr>
            <a:stCxn id="20" idx="1"/>
            <a:endCxn id="4" idx="3"/>
          </p:cNvCxnSpPr>
          <p:nvPr/>
        </p:nvCxnSpPr>
        <p:spPr>
          <a:xfrm flipH="1">
            <a:off x="4495800" y="2872770"/>
            <a:ext cx="838200" cy="556230"/>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209800" y="4226330"/>
            <a:ext cx="2286000" cy="574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lumMod val="50000"/>
                  </a:schemeClr>
                </a:solidFill>
              </a:rPr>
              <a:t>3</a:t>
            </a:r>
            <a:endParaRPr lang="en-US" dirty="0">
              <a:solidFill>
                <a:schemeClr val="bg1">
                  <a:lumMod val="50000"/>
                </a:schemeClr>
              </a:solidFill>
            </a:endParaRPr>
          </a:p>
        </p:txBody>
      </p:sp>
      <p:sp>
        <p:nvSpPr>
          <p:cNvPr id="16" name="TextBox 15"/>
          <p:cNvSpPr txBox="1"/>
          <p:nvPr/>
        </p:nvSpPr>
        <p:spPr>
          <a:xfrm>
            <a:off x="4876800" y="3886200"/>
            <a:ext cx="3657600" cy="1200329"/>
          </a:xfrm>
          <a:prstGeom prst="rect">
            <a:avLst/>
          </a:prstGeom>
          <a:noFill/>
        </p:spPr>
        <p:txBody>
          <a:bodyPr wrap="square" rtlCol="0">
            <a:spAutoFit/>
          </a:bodyPr>
          <a:lstStyle/>
          <a:p>
            <a:r>
              <a:rPr lang="en-US" sz="2400" dirty="0" err="1" smtClean="0">
                <a:solidFill>
                  <a:schemeClr val="tx2">
                    <a:lumMod val="75000"/>
                  </a:schemeClr>
                </a:solidFill>
                <a:latin typeface="Courier New" panose="02070309020205020404" pitchFamily="49" charset="0"/>
                <a:cs typeface="Courier New" panose="02070309020205020404" pitchFamily="49" charset="0"/>
              </a:rPr>
              <a:t>as.integer</a:t>
            </a:r>
            <a:r>
              <a:rPr lang="en-US" sz="2400" dirty="0" smtClean="0">
                <a:solidFill>
                  <a:schemeClr val="tx2">
                    <a:lumMod val="75000"/>
                  </a:schemeClr>
                </a:solidFill>
                <a:latin typeface="Courier New" panose="02070309020205020404" pitchFamily="49" charset="0"/>
                <a:cs typeface="Courier New" panose="02070309020205020404" pitchFamily="49" charset="0"/>
              </a:rPr>
              <a:t>(answer)</a:t>
            </a:r>
          </a:p>
          <a:p>
            <a:r>
              <a:rPr lang="en-US" sz="2400" dirty="0" smtClean="0">
                <a:solidFill>
                  <a:schemeClr val="tx2">
                    <a:lumMod val="75000"/>
                  </a:schemeClr>
                </a:solidFill>
              </a:rPr>
              <a:t>Create a new object that is an integer</a:t>
            </a:r>
            <a:endParaRPr lang="en-US" sz="2400" dirty="0">
              <a:solidFill>
                <a:schemeClr val="tx2">
                  <a:lumMod val="75000"/>
                </a:schemeClr>
              </a:solidFill>
            </a:endParaRPr>
          </a:p>
        </p:txBody>
      </p:sp>
      <p:sp>
        <p:nvSpPr>
          <p:cNvPr id="20" name="TextBox 19"/>
          <p:cNvSpPr txBox="1"/>
          <p:nvPr/>
        </p:nvSpPr>
        <p:spPr>
          <a:xfrm>
            <a:off x="5334000" y="2641937"/>
            <a:ext cx="3657600" cy="461665"/>
          </a:xfrm>
          <a:prstGeom prst="rect">
            <a:avLst/>
          </a:prstGeom>
          <a:noFill/>
        </p:spPr>
        <p:txBody>
          <a:bodyPr wrap="square" rtlCol="0">
            <a:spAutoFit/>
          </a:bodyPr>
          <a:lstStyle/>
          <a:p>
            <a:r>
              <a:rPr lang="en-US" sz="2400" b="1" dirty="0" smtClean="0">
                <a:solidFill>
                  <a:schemeClr val="tx2">
                    <a:lumMod val="75000"/>
                  </a:schemeClr>
                </a:solidFill>
              </a:rPr>
              <a:t>answer</a:t>
            </a:r>
            <a:endParaRPr lang="en-US" sz="2400" b="1" dirty="0">
              <a:solidFill>
                <a:schemeClr val="tx2">
                  <a:lumMod val="75000"/>
                </a:schemeClr>
              </a:solidFill>
            </a:endParaRPr>
          </a:p>
        </p:txBody>
      </p:sp>
    </p:spTree>
    <p:extLst>
      <p:ext uri="{BB962C8B-B14F-4D97-AF65-F5344CB8AC3E}">
        <p14:creationId xmlns:p14="http://schemas.microsoft.com/office/powerpoint/2010/main" val="2254477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reading</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r>
              <a:rPr lang="en-US" sz="2800" dirty="0" smtClean="0"/>
              <a:t>An introduction to R (</a:t>
            </a:r>
            <a:r>
              <a:rPr lang="en-US" sz="2800" dirty="0" err="1" smtClean="0"/>
              <a:t>Venables</a:t>
            </a:r>
            <a:r>
              <a:rPr lang="en-US" sz="2800" dirty="0" smtClean="0"/>
              <a:t> et al.)</a:t>
            </a:r>
            <a:endParaRPr lang="en-US" dirty="0" smtClean="0"/>
          </a:p>
          <a:p>
            <a:pPr lvl="1"/>
            <a:r>
              <a:rPr lang="en-US" sz="2000" dirty="0">
                <a:hlinkClick r:id="rId2"/>
              </a:rPr>
              <a:t>http://</a:t>
            </a:r>
            <a:r>
              <a:rPr lang="en-US" sz="2000" dirty="0" smtClean="0">
                <a:hlinkClick r:id="rId2"/>
              </a:rPr>
              <a:t>cran.r-project.org/doc/manuals/R-intro.pdf</a:t>
            </a:r>
            <a:endParaRPr lang="en-US" sz="2000" dirty="0" smtClean="0"/>
          </a:p>
          <a:p>
            <a:pPr lvl="1"/>
            <a:r>
              <a:rPr lang="en-US" sz="2000" dirty="0" smtClean="0"/>
              <a:t>Chapters 1, 2, 5.1-5.4</a:t>
            </a:r>
          </a:p>
          <a:p>
            <a:r>
              <a:rPr lang="en-US" sz="2800" dirty="0" err="1" smtClean="0"/>
              <a:t>YaRI</a:t>
            </a:r>
            <a:r>
              <a:rPr lang="en-US" sz="2800" dirty="0" smtClean="0"/>
              <a:t>—yet another R introduction (Handel)</a:t>
            </a:r>
          </a:p>
          <a:p>
            <a:pPr lvl="1"/>
            <a:r>
              <a:rPr lang="en-US" altLang="en-US" sz="2000" dirty="0">
                <a:hlinkClick r:id="rId3"/>
              </a:rPr>
              <a:t>http://ahandel.myweb.uga.edu/software/yari.pdf</a:t>
            </a:r>
            <a:endParaRPr lang="en-US" altLang="en-US" dirty="0"/>
          </a:p>
          <a:p>
            <a:pPr lvl="1"/>
            <a:r>
              <a:rPr lang="en-US" sz="2000" dirty="0" smtClean="0"/>
              <a:t>Sections 3.1, 3.2, 4.1, 4.3, 5.1, 5.2, 5.5</a:t>
            </a:r>
          </a:p>
          <a:p>
            <a:r>
              <a:rPr lang="en-US" sz="2800" dirty="0" smtClean="0"/>
              <a:t>R reference card 2.0 (</a:t>
            </a:r>
            <a:r>
              <a:rPr lang="en-US" sz="2800" dirty="0" err="1" smtClean="0"/>
              <a:t>Baggott</a:t>
            </a:r>
            <a:r>
              <a:rPr lang="en-US" sz="2800" dirty="0" smtClean="0"/>
              <a:t>)</a:t>
            </a:r>
          </a:p>
          <a:p>
            <a:pPr lvl="1"/>
            <a:r>
              <a:rPr lang="en-US" sz="2000" dirty="0">
                <a:hlinkClick r:id="rId4"/>
              </a:rPr>
              <a:t>http://cran.r-project.org/doc/contrib/Baggott-refcard-v2.pdf</a:t>
            </a:r>
            <a:endParaRPr lang="en-US" dirty="0" smtClean="0"/>
          </a:p>
          <a:p>
            <a:pPr lvl="1"/>
            <a:r>
              <a:rPr lang="en-US" sz="2000" dirty="0" smtClean="0"/>
              <a:t>Handout: tape up within view of your desk</a:t>
            </a:r>
          </a:p>
          <a:p>
            <a:r>
              <a:rPr lang="en-US" sz="2800" dirty="0" smtClean="0"/>
              <a:t>Getting started with R: an introduction for biologists (Beckerman &amp; </a:t>
            </a:r>
            <a:r>
              <a:rPr lang="en-US" sz="2800" dirty="0" err="1" smtClean="0"/>
              <a:t>Petchey</a:t>
            </a:r>
            <a:r>
              <a:rPr lang="en-US" sz="2800" dirty="0" smtClean="0"/>
              <a:t>)</a:t>
            </a:r>
            <a:endParaRPr lang="en-US" sz="2800" dirty="0"/>
          </a:p>
        </p:txBody>
      </p:sp>
    </p:spTree>
    <p:extLst>
      <p:ext uri="{BB962C8B-B14F-4D97-AF65-F5344CB8AC3E}">
        <p14:creationId xmlns:p14="http://schemas.microsoft.com/office/powerpoint/2010/main" val="9603143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Wait, what did you do there?</a:t>
            </a:r>
            <a:endParaRPr lang="en-US" dirty="0"/>
          </a:p>
        </p:txBody>
      </p:sp>
      <p:sp>
        <p:nvSpPr>
          <p:cNvPr id="3" name="Content Placeholder 2"/>
          <p:cNvSpPr>
            <a:spLocks noGrp="1"/>
          </p:cNvSpPr>
          <p:nvPr>
            <p:ph idx="1"/>
          </p:nvPr>
        </p:nvSpPr>
        <p:spPr>
          <a:xfrm>
            <a:off x="457200" y="1447800"/>
            <a:ext cx="8229600" cy="1371600"/>
          </a:xfrm>
        </p:spPr>
        <p:txBody>
          <a:bodyPr>
            <a:normAutofit/>
          </a:bodyPr>
          <a:lstStyle/>
          <a:p>
            <a:pPr marL="0" indent="0">
              <a:buNone/>
            </a:pPr>
            <a:r>
              <a:rPr lang="en-US" sz="2400" dirty="0">
                <a:solidFill>
                  <a:srgbClr val="0000FF"/>
                </a:solidFill>
                <a:latin typeface="Courier New" panose="02070309020205020404" pitchFamily="49" charset="0"/>
                <a:cs typeface="Courier New" panose="02070309020205020404" pitchFamily="49" charset="0"/>
              </a:rPr>
              <a:t>&gt; answer &lt;- 3.345452</a:t>
            </a:r>
          </a:p>
          <a:p>
            <a:pPr marL="0" indent="0">
              <a:buNone/>
            </a:pPr>
            <a:r>
              <a:rPr lang="en-US" sz="2400" dirty="0">
                <a:solidFill>
                  <a:srgbClr val="0000FF"/>
                </a:solidFill>
                <a:latin typeface="Courier New" panose="02070309020205020404" pitchFamily="49" charset="0"/>
                <a:cs typeface="Courier New" panose="02070309020205020404" pitchFamily="49" charset="0"/>
              </a:rPr>
              <a:t>&gt; answer &lt;- </a:t>
            </a:r>
            <a:r>
              <a:rPr lang="en-US" sz="2400" dirty="0" err="1">
                <a:solidFill>
                  <a:srgbClr val="0000FF"/>
                </a:solidFill>
                <a:latin typeface="Courier New" panose="02070309020205020404" pitchFamily="49" charset="0"/>
                <a:cs typeface="Courier New" panose="02070309020205020404" pitchFamily="49" charset="0"/>
              </a:rPr>
              <a:t>as.integer</a:t>
            </a:r>
            <a:r>
              <a:rPr lang="en-US" sz="2400" dirty="0">
                <a:solidFill>
                  <a:srgbClr val="0000FF"/>
                </a:solidFill>
                <a:latin typeface="Courier New" panose="02070309020205020404" pitchFamily="49" charset="0"/>
                <a:cs typeface="Courier New" panose="02070309020205020404" pitchFamily="49" charset="0"/>
              </a:rPr>
              <a:t>(answer)</a:t>
            </a:r>
          </a:p>
          <a:p>
            <a:pPr marL="0" indent="0">
              <a:buNone/>
            </a:pPr>
            <a:r>
              <a:rPr lang="en-US" sz="2400" dirty="0">
                <a:solidFill>
                  <a:srgbClr val="0000FF"/>
                </a:solidFill>
                <a:latin typeface="Courier New" panose="02070309020205020404" pitchFamily="49" charset="0"/>
                <a:cs typeface="Courier New" panose="02070309020205020404" pitchFamily="49" charset="0"/>
              </a:rPr>
              <a:t>&gt; answer</a:t>
            </a:r>
          </a:p>
          <a:p>
            <a:pPr marL="0" indent="0">
              <a:buNone/>
            </a:pPr>
            <a:endParaRPr lang="en-US" sz="2400" dirty="0"/>
          </a:p>
        </p:txBody>
      </p:sp>
      <p:sp>
        <p:nvSpPr>
          <p:cNvPr id="4" name="Rectangle 3"/>
          <p:cNvSpPr/>
          <p:nvPr/>
        </p:nvSpPr>
        <p:spPr>
          <a:xfrm>
            <a:off x="2209800" y="3141865"/>
            <a:ext cx="2286000" cy="574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lumMod val="50000"/>
                  </a:schemeClr>
                </a:solidFill>
              </a:rPr>
              <a:t>3.345452</a:t>
            </a:r>
            <a:endParaRPr lang="en-US" dirty="0">
              <a:solidFill>
                <a:schemeClr val="bg1">
                  <a:lumMod val="50000"/>
                </a:schemeClr>
              </a:solidFill>
            </a:endParaRPr>
          </a:p>
        </p:txBody>
      </p:sp>
      <p:sp>
        <p:nvSpPr>
          <p:cNvPr id="5" name="TextBox 4"/>
          <p:cNvSpPr txBox="1"/>
          <p:nvPr/>
        </p:nvSpPr>
        <p:spPr>
          <a:xfrm>
            <a:off x="1066800" y="3195935"/>
            <a:ext cx="1143000" cy="461665"/>
          </a:xfrm>
          <a:prstGeom prst="rect">
            <a:avLst/>
          </a:prstGeom>
          <a:noFill/>
        </p:spPr>
        <p:txBody>
          <a:bodyPr wrap="square" rtlCol="0">
            <a:spAutoFit/>
          </a:bodyPr>
          <a:lstStyle/>
          <a:p>
            <a:r>
              <a:rPr lang="en-US" sz="2400" dirty="0" smtClean="0"/>
              <a:t>Step 1</a:t>
            </a:r>
            <a:endParaRPr lang="en-US" sz="2400" dirty="0"/>
          </a:p>
        </p:txBody>
      </p:sp>
      <p:sp>
        <p:nvSpPr>
          <p:cNvPr id="6" name="TextBox 5"/>
          <p:cNvSpPr txBox="1"/>
          <p:nvPr/>
        </p:nvSpPr>
        <p:spPr>
          <a:xfrm>
            <a:off x="1066800" y="5177135"/>
            <a:ext cx="1143000" cy="461665"/>
          </a:xfrm>
          <a:prstGeom prst="rect">
            <a:avLst/>
          </a:prstGeom>
          <a:noFill/>
        </p:spPr>
        <p:txBody>
          <a:bodyPr wrap="square" rtlCol="0">
            <a:spAutoFit/>
          </a:bodyPr>
          <a:lstStyle/>
          <a:p>
            <a:r>
              <a:rPr lang="en-US" sz="2400" dirty="0" smtClean="0"/>
              <a:t>Step 3</a:t>
            </a:r>
            <a:endParaRPr lang="en-US" sz="2400" dirty="0"/>
          </a:p>
        </p:txBody>
      </p:sp>
      <p:sp>
        <p:nvSpPr>
          <p:cNvPr id="7" name="TextBox 6"/>
          <p:cNvSpPr txBox="1"/>
          <p:nvPr/>
        </p:nvSpPr>
        <p:spPr>
          <a:xfrm>
            <a:off x="5334000" y="2641937"/>
            <a:ext cx="3657600" cy="461665"/>
          </a:xfrm>
          <a:prstGeom prst="rect">
            <a:avLst/>
          </a:prstGeom>
          <a:noFill/>
        </p:spPr>
        <p:txBody>
          <a:bodyPr wrap="square" rtlCol="0">
            <a:spAutoFit/>
          </a:bodyPr>
          <a:lstStyle/>
          <a:p>
            <a:r>
              <a:rPr lang="en-US" sz="2400" b="1" dirty="0" smtClean="0">
                <a:solidFill>
                  <a:schemeClr val="tx2">
                    <a:lumMod val="75000"/>
                  </a:schemeClr>
                </a:solidFill>
              </a:rPr>
              <a:t>answer</a:t>
            </a:r>
            <a:endParaRPr lang="en-US" sz="2400" b="1" dirty="0">
              <a:solidFill>
                <a:schemeClr val="tx2">
                  <a:lumMod val="75000"/>
                </a:schemeClr>
              </a:solidFill>
            </a:endParaRPr>
          </a:p>
        </p:txBody>
      </p:sp>
      <p:cxnSp>
        <p:nvCxnSpPr>
          <p:cNvPr id="8" name="Straight Arrow Connector 7"/>
          <p:cNvCxnSpPr>
            <a:stCxn id="7" idx="1"/>
            <a:endCxn id="14" idx="3"/>
          </p:cNvCxnSpPr>
          <p:nvPr/>
        </p:nvCxnSpPr>
        <p:spPr>
          <a:xfrm flipH="1">
            <a:off x="4495800" y="2872770"/>
            <a:ext cx="838200" cy="2555095"/>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209800" y="5140730"/>
            <a:ext cx="2286000" cy="574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lumMod val="50000"/>
                  </a:schemeClr>
                </a:solidFill>
              </a:rPr>
              <a:t>3</a:t>
            </a:r>
            <a:endParaRPr lang="en-US" dirty="0">
              <a:solidFill>
                <a:schemeClr val="bg1">
                  <a:lumMod val="50000"/>
                </a:schemeClr>
              </a:solidFill>
            </a:endParaRPr>
          </a:p>
        </p:txBody>
      </p:sp>
      <p:sp>
        <p:nvSpPr>
          <p:cNvPr id="12" name="TextBox 11"/>
          <p:cNvSpPr txBox="1"/>
          <p:nvPr/>
        </p:nvSpPr>
        <p:spPr>
          <a:xfrm>
            <a:off x="5105400" y="5036403"/>
            <a:ext cx="3657600" cy="830997"/>
          </a:xfrm>
          <a:prstGeom prst="rect">
            <a:avLst/>
          </a:prstGeom>
          <a:noFill/>
        </p:spPr>
        <p:txBody>
          <a:bodyPr wrap="square" rtlCol="0">
            <a:spAutoFit/>
          </a:bodyPr>
          <a:lstStyle/>
          <a:p>
            <a:r>
              <a:rPr lang="en-US" sz="2400" dirty="0" smtClean="0">
                <a:solidFill>
                  <a:schemeClr val="tx2">
                    <a:lumMod val="75000"/>
                  </a:schemeClr>
                </a:solidFill>
              </a:rPr>
              <a:t>Point the "answer" label at the new object</a:t>
            </a:r>
            <a:endParaRPr lang="en-US" sz="2400" dirty="0">
              <a:solidFill>
                <a:schemeClr val="tx2">
                  <a:lumMod val="75000"/>
                </a:schemeClr>
              </a:solidFill>
            </a:endParaRPr>
          </a:p>
        </p:txBody>
      </p:sp>
    </p:spTree>
    <p:extLst>
      <p:ext uri="{BB962C8B-B14F-4D97-AF65-F5344CB8AC3E}">
        <p14:creationId xmlns:p14="http://schemas.microsoft.com/office/powerpoint/2010/main" val="39914130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data types</a:t>
            </a:r>
            <a:endParaRPr lang="en-US" dirty="0"/>
          </a:p>
        </p:txBody>
      </p:sp>
      <p:sp>
        <p:nvSpPr>
          <p:cNvPr id="3" name="Content Placeholder 2"/>
          <p:cNvSpPr>
            <a:spLocks noGrp="1"/>
          </p:cNvSpPr>
          <p:nvPr>
            <p:ph idx="1"/>
          </p:nvPr>
        </p:nvSpPr>
        <p:spPr/>
        <p:txBody>
          <a:bodyPr/>
          <a:lstStyle/>
          <a:p>
            <a:r>
              <a:rPr lang="en-US" dirty="0" smtClean="0"/>
              <a:t>Similar functions can be applied to character variables; character and numeric storage modes will be common encountered in this class</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is.character</a:t>
            </a:r>
            <a:r>
              <a:rPr lang="en-US" sz="2400" dirty="0">
                <a:solidFill>
                  <a:srgbClr val="0000FF"/>
                </a:solidFill>
                <a:latin typeface="Courier New" panose="02070309020205020404" pitchFamily="49" charset="0"/>
                <a:cs typeface="Courier New" panose="02070309020205020404" pitchFamily="49" charset="0"/>
              </a:rPr>
              <a:t>(answer)</a:t>
            </a:r>
          </a:p>
          <a:p>
            <a:pPr marL="0" indent="0">
              <a:buNone/>
            </a:pPr>
            <a:r>
              <a:rPr lang="en-US" sz="2400" dirty="0">
                <a:latin typeface="Courier New" panose="02070309020205020404" pitchFamily="49" charset="0"/>
                <a:cs typeface="Courier New" panose="02070309020205020404" pitchFamily="49" charset="0"/>
              </a:rPr>
              <a:t>[1] FALSE</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is.character</a:t>
            </a:r>
            <a:r>
              <a:rPr lang="en-US" sz="2400" dirty="0">
                <a:solidFill>
                  <a:srgbClr val="0000FF"/>
                </a:solidFill>
                <a:latin typeface="Courier New" panose="02070309020205020404" pitchFamily="49" charset="0"/>
                <a:cs typeface="Courier New" panose="02070309020205020404" pitchFamily="49" charset="0"/>
              </a:rPr>
              <a:t>(</a:t>
            </a:r>
            <a:r>
              <a:rPr lang="en-US" sz="2400" dirty="0" err="1">
                <a:solidFill>
                  <a:srgbClr val="0000FF"/>
                </a:solidFill>
                <a:latin typeface="Courier New" panose="02070309020205020404" pitchFamily="49" charset="0"/>
                <a:cs typeface="Courier New" panose="02070309020205020404" pitchFamily="49" charset="0"/>
              </a:rPr>
              <a:t>myName</a:t>
            </a:r>
            <a:r>
              <a:rPr lang="en-US" sz="2400" dirty="0">
                <a:solidFill>
                  <a:srgbClr val="0000FF"/>
                </a:solidFill>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[1] TRUE</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typeof</a:t>
            </a:r>
            <a:r>
              <a:rPr lang="en-US" sz="2400" dirty="0">
                <a:solidFill>
                  <a:srgbClr val="0000FF"/>
                </a:solidFill>
                <a:latin typeface="Courier New" panose="02070309020205020404" pitchFamily="49" charset="0"/>
                <a:cs typeface="Courier New" panose="02070309020205020404" pitchFamily="49" charset="0"/>
              </a:rPr>
              <a:t>(</a:t>
            </a:r>
            <a:r>
              <a:rPr lang="en-US" sz="2400" dirty="0" err="1">
                <a:solidFill>
                  <a:srgbClr val="0000FF"/>
                </a:solidFill>
                <a:latin typeface="Courier New" panose="02070309020205020404" pitchFamily="49" charset="0"/>
                <a:cs typeface="Courier New" panose="02070309020205020404" pitchFamily="49" charset="0"/>
              </a:rPr>
              <a:t>myName</a:t>
            </a:r>
            <a:r>
              <a:rPr lang="en-US" sz="2400" dirty="0">
                <a:solidFill>
                  <a:srgbClr val="0000FF"/>
                </a:solidFill>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[1] "character"</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488461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Vectors</a:t>
            </a:r>
            <a:endParaRPr lang="en-US" dirty="0"/>
          </a:p>
        </p:txBody>
      </p:sp>
      <p:sp>
        <p:nvSpPr>
          <p:cNvPr id="3" name="Content Placeholder 2"/>
          <p:cNvSpPr>
            <a:spLocks noGrp="1"/>
          </p:cNvSpPr>
          <p:nvPr>
            <p:ph idx="1"/>
          </p:nvPr>
        </p:nvSpPr>
        <p:spPr/>
        <p:txBody>
          <a:bodyPr/>
          <a:lstStyle/>
          <a:p>
            <a:pPr marL="0" indent="0">
              <a:buNone/>
            </a:pPr>
            <a:r>
              <a:rPr lang="en-US" dirty="0" smtClean="0"/>
              <a:t>A vector is a one-dimensional ordered collection of the same type of object</a:t>
            </a:r>
          </a:p>
          <a:p>
            <a:pPr marL="0" indent="0">
              <a:buNone/>
            </a:pPr>
            <a:endParaRPr lang="en-US" sz="2400" dirty="0" smtClean="0">
              <a:latin typeface="Courier New" panose="02070309020205020404" pitchFamily="49" charset="0"/>
              <a:cs typeface="Courier New" panose="02070309020205020404" pitchFamily="49" charset="0"/>
            </a:endParaRPr>
          </a:p>
          <a:p>
            <a:pPr marL="0" indent="0">
              <a:buNone/>
            </a:pPr>
            <a:r>
              <a:rPr lang="en-US" sz="2400" dirty="0">
                <a:solidFill>
                  <a:srgbClr val="0000FF"/>
                </a:solidFill>
                <a:latin typeface="Courier New" panose="02070309020205020404" pitchFamily="49" charset="0"/>
                <a:cs typeface="Courier New" panose="02070309020205020404" pitchFamily="49" charset="0"/>
              </a:rPr>
              <a:t>&gt; lengths &lt;- c(7.8, 9.0, 7.1, 8.8, 8.8)</a:t>
            </a:r>
          </a:p>
          <a:p>
            <a:pPr marL="0" indent="0">
              <a:buNone/>
            </a:pPr>
            <a:r>
              <a:rPr lang="en-US" sz="2400" dirty="0">
                <a:solidFill>
                  <a:srgbClr val="0000FF"/>
                </a:solidFill>
                <a:latin typeface="Courier New" panose="02070309020205020404" pitchFamily="49" charset="0"/>
                <a:cs typeface="Courier New" panose="02070309020205020404" pitchFamily="49" charset="0"/>
              </a:rPr>
              <a:t>&gt; lengths</a:t>
            </a:r>
          </a:p>
          <a:p>
            <a:pPr marL="0" indent="0">
              <a:buNone/>
            </a:pPr>
            <a:r>
              <a:rPr lang="en-US" sz="2400" dirty="0">
                <a:latin typeface="Courier New" panose="02070309020205020404" pitchFamily="49" charset="0"/>
                <a:cs typeface="Courier New" panose="02070309020205020404" pitchFamily="49" charset="0"/>
              </a:rPr>
              <a:t>[1] 7.8 9.0 7.1 8.8 </a:t>
            </a:r>
            <a:r>
              <a:rPr lang="en-US" sz="2400" dirty="0" smtClean="0">
                <a:latin typeface="Courier New" panose="02070309020205020404" pitchFamily="49" charset="0"/>
                <a:cs typeface="Courier New" panose="02070309020205020404" pitchFamily="49" charset="0"/>
              </a:rPr>
              <a:t>8.8</a:t>
            </a:r>
          </a:p>
          <a:p>
            <a:pPr marL="0" indent="0">
              <a:buNone/>
            </a:pPr>
            <a:r>
              <a:rPr lang="en-US" sz="2400" dirty="0">
                <a:solidFill>
                  <a:srgbClr val="0000FF"/>
                </a:solidFill>
                <a:latin typeface="Courier New" panose="02070309020205020404" pitchFamily="49" charset="0"/>
                <a:cs typeface="Courier New" panose="02070309020205020404" pitchFamily="49" charset="0"/>
              </a:rPr>
              <a:t>1:10</a:t>
            </a:r>
          </a:p>
          <a:p>
            <a:pPr marL="0" indent="0">
              <a:buNone/>
            </a:pPr>
            <a:r>
              <a:rPr lang="en-US" sz="2400" dirty="0" err="1">
                <a:solidFill>
                  <a:srgbClr val="0000FF"/>
                </a:solidFill>
                <a:latin typeface="Courier New" panose="02070309020205020404" pitchFamily="49" charset="0"/>
                <a:cs typeface="Courier New" panose="02070309020205020404" pitchFamily="49" charset="0"/>
              </a:rPr>
              <a:t>seq</a:t>
            </a:r>
            <a:r>
              <a:rPr lang="en-US" sz="2400" dirty="0">
                <a:solidFill>
                  <a:srgbClr val="0000FF"/>
                </a:solidFill>
                <a:latin typeface="Courier New" panose="02070309020205020404" pitchFamily="49" charset="0"/>
                <a:cs typeface="Courier New" panose="02070309020205020404" pitchFamily="49" charset="0"/>
              </a:rPr>
              <a:t>(from=1, to=10, by=2)</a:t>
            </a:r>
          </a:p>
          <a:p>
            <a:pPr marL="0" indent="0">
              <a:buNone/>
            </a:pPr>
            <a:r>
              <a:rPr lang="en-US" sz="2400" dirty="0" err="1">
                <a:solidFill>
                  <a:srgbClr val="0000FF"/>
                </a:solidFill>
                <a:latin typeface="Courier New" panose="02070309020205020404" pitchFamily="49" charset="0"/>
                <a:cs typeface="Courier New" panose="02070309020205020404" pitchFamily="49" charset="0"/>
              </a:rPr>
              <a:t>seq</a:t>
            </a:r>
            <a:r>
              <a:rPr lang="en-US" sz="2400" dirty="0">
                <a:solidFill>
                  <a:srgbClr val="0000FF"/>
                </a:solidFill>
                <a:latin typeface="Courier New" panose="02070309020205020404" pitchFamily="49" charset="0"/>
                <a:cs typeface="Courier New" panose="02070309020205020404" pitchFamily="49" charset="0"/>
              </a:rPr>
              <a:t>(1,10,2)</a:t>
            </a:r>
          </a:p>
          <a:p>
            <a:pPr marL="0" indent="0">
              <a:buNone/>
            </a:pPr>
            <a:r>
              <a:rPr lang="en-US" sz="2400" dirty="0" err="1">
                <a:solidFill>
                  <a:srgbClr val="0000FF"/>
                </a:solidFill>
                <a:latin typeface="Courier New" panose="02070309020205020404" pitchFamily="49" charset="0"/>
                <a:cs typeface="Courier New" panose="02070309020205020404" pitchFamily="49" charset="0"/>
              </a:rPr>
              <a:t>seq</a:t>
            </a:r>
            <a:r>
              <a:rPr lang="en-US" sz="2400" dirty="0">
                <a:solidFill>
                  <a:srgbClr val="0000FF"/>
                </a:solidFill>
                <a:latin typeface="Courier New" panose="02070309020205020404" pitchFamily="49" charset="0"/>
                <a:cs typeface="Courier New" panose="02070309020205020404" pitchFamily="49" charset="0"/>
              </a:rPr>
              <a:t>(from=1, to=10,length.out=5)</a:t>
            </a:r>
          </a:p>
        </p:txBody>
      </p:sp>
      <p:sp>
        <p:nvSpPr>
          <p:cNvPr id="4" name="TextBox 3"/>
          <p:cNvSpPr txBox="1"/>
          <p:nvPr/>
        </p:nvSpPr>
        <p:spPr>
          <a:xfrm>
            <a:off x="2728210" y="2514600"/>
            <a:ext cx="5577590" cy="369332"/>
          </a:xfrm>
          <a:prstGeom prst="rect">
            <a:avLst/>
          </a:prstGeom>
          <a:noFill/>
        </p:spPr>
        <p:txBody>
          <a:bodyPr wrap="square" rtlCol="0">
            <a:spAutoFit/>
          </a:bodyPr>
          <a:lstStyle/>
          <a:p>
            <a:r>
              <a:rPr lang="en-US" dirty="0" smtClean="0">
                <a:solidFill>
                  <a:srgbClr val="FF0000"/>
                </a:solidFill>
                <a:latin typeface="Courier New" panose="02070309020205020404" pitchFamily="49" charset="0"/>
                <a:cs typeface="Courier New" panose="02070309020205020404" pitchFamily="49" charset="0"/>
              </a:rPr>
              <a:t>c() </a:t>
            </a:r>
            <a:r>
              <a:rPr lang="en-US" dirty="0" smtClean="0">
                <a:solidFill>
                  <a:srgbClr val="FF0000"/>
                </a:solidFill>
              </a:rPr>
              <a:t>is a function that concatenates values together</a:t>
            </a:r>
            <a:endParaRPr lang="en-US" dirty="0">
              <a:solidFill>
                <a:srgbClr val="FF0000"/>
              </a:solidFill>
            </a:endParaRPr>
          </a:p>
        </p:txBody>
      </p:sp>
      <p:sp>
        <p:nvSpPr>
          <p:cNvPr id="5" name="TextBox 4"/>
          <p:cNvSpPr txBox="1"/>
          <p:nvPr/>
        </p:nvSpPr>
        <p:spPr>
          <a:xfrm>
            <a:off x="2274903" y="3303234"/>
            <a:ext cx="2819400" cy="369332"/>
          </a:xfrm>
          <a:prstGeom prst="rect">
            <a:avLst/>
          </a:prstGeom>
          <a:noFill/>
        </p:spPr>
        <p:txBody>
          <a:bodyPr wrap="square" rtlCol="0">
            <a:spAutoFit/>
          </a:bodyPr>
          <a:lstStyle/>
          <a:p>
            <a:r>
              <a:rPr lang="en-US" dirty="0" smtClean="0">
                <a:solidFill>
                  <a:srgbClr val="FF0000"/>
                </a:solidFill>
              </a:rPr>
              <a:t>this is a vector of numbers</a:t>
            </a:r>
            <a:endParaRPr lang="en-US" dirty="0">
              <a:solidFill>
                <a:srgbClr val="FF0000"/>
              </a:solidFill>
            </a:endParaRPr>
          </a:p>
        </p:txBody>
      </p:sp>
      <p:sp>
        <p:nvSpPr>
          <p:cNvPr id="6" name="TextBox 5"/>
          <p:cNvSpPr txBox="1"/>
          <p:nvPr/>
        </p:nvSpPr>
        <p:spPr>
          <a:xfrm>
            <a:off x="1327949" y="4169542"/>
            <a:ext cx="4964097" cy="369332"/>
          </a:xfrm>
          <a:prstGeom prst="rect">
            <a:avLst/>
          </a:prstGeom>
          <a:noFill/>
        </p:spPr>
        <p:txBody>
          <a:bodyPr wrap="square" rtlCol="0">
            <a:spAutoFit/>
          </a:bodyPr>
          <a:lstStyle/>
          <a:p>
            <a:r>
              <a:rPr lang="en-US" dirty="0" smtClean="0">
                <a:solidFill>
                  <a:srgbClr val="FF0000"/>
                </a:solidFill>
              </a:rPr>
              <a:t>the </a:t>
            </a:r>
            <a:r>
              <a:rPr lang="en-US" dirty="0" smtClean="0">
                <a:solidFill>
                  <a:srgbClr val="FF0000"/>
                </a:solidFill>
                <a:latin typeface="Courier New" panose="02070309020205020404" pitchFamily="49" charset="0"/>
                <a:cs typeface="Courier New" panose="02070309020205020404" pitchFamily="49" charset="0"/>
              </a:rPr>
              <a:t>:</a:t>
            </a:r>
            <a:r>
              <a:rPr lang="en-US" dirty="0" smtClean="0">
                <a:solidFill>
                  <a:srgbClr val="FF0000"/>
                </a:solidFill>
              </a:rPr>
              <a:t> function is used for consecutive numbers</a:t>
            </a:r>
            <a:endParaRPr lang="en-US" dirty="0">
              <a:solidFill>
                <a:srgbClr val="FF0000"/>
              </a:solidFill>
            </a:endParaRPr>
          </a:p>
        </p:txBody>
      </p:sp>
      <p:sp>
        <p:nvSpPr>
          <p:cNvPr id="7" name="TextBox 6"/>
          <p:cNvSpPr txBox="1"/>
          <p:nvPr/>
        </p:nvSpPr>
        <p:spPr>
          <a:xfrm>
            <a:off x="5094303" y="4648200"/>
            <a:ext cx="3821097" cy="369332"/>
          </a:xfrm>
          <a:prstGeom prst="rect">
            <a:avLst/>
          </a:prstGeom>
          <a:noFill/>
        </p:spPr>
        <p:txBody>
          <a:bodyPr wrap="square" rtlCol="0">
            <a:spAutoFit/>
          </a:bodyPr>
          <a:lstStyle/>
          <a:p>
            <a:r>
              <a:rPr lang="en-US" dirty="0" err="1" smtClean="0">
                <a:solidFill>
                  <a:srgbClr val="FF0000"/>
                </a:solidFill>
                <a:latin typeface="Courier New" panose="02070309020205020404" pitchFamily="49" charset="0"/>
                <a:cs typeface="Courier New" panose="02070309020205020404" pitchFamily="49" charset="0"/>
              </a:rPr>
              <a:t>seq</a:t>
            </a:r>
            <a:r>
              <a:rPr lang="en-US" dirty="0" smtClean="0">
                <a:solidFill>
                  <a:srgbClr val="FF0000"/>
                </a:solidFill>
              </a:rPr>
              <a:t> function allows more flexibility</a:t>
            </a:r>
            <a:endParaRPr lang="en-US" dirty="0">
              <a:solidFill>
                <a:srgbClr val="FF0000"/>
              </a:solidFill>
            </a:endParaRPr>
          </a:p>
        </p:txBody>
      </p:sp>
      <p:sp>
        <p:nvSpPr>
          <p:cNvPr id="8" name="TextBox 7"/>
          <p:cNvSpPr txBox="1"/>
          <p:nvPr/>
        </p:nvSpPr>
        <p:spPr>
          <a:xfrm>
            <a:off x="2728210" y="5045814"/>
            <a:ext cx="6110990" cy="369332"/>
          </a:xfrm>
          <a:prstGeom prst="rect">
            <a:avLst/>
          </a:prstGeom>
          <a:noFill/>
        </p:spPr>
        <p:txBody>
          <a:bodyPr wrap="square" rtlCol="0">
            <a:spAutoFit/>
          </a:bodyPr>
          <a:lstStyle/>
          <a:p>
            <a:r>
              <a:rPr lang="en-US" dirty="0" smtClean="0">
                <a:solidFill>
                  <a:srgbClr val="FF0000"/>
                </a:solidFill>
              </a:rPr>
              <a:t>default order of parameters, no labels</a:t>
            </a:r>
            <a:endParaRPr lang="en-US" dirty="0">
              <a:solidFill>
                <a:srgbClr val="FF0000"/>
              </a:solidFill>
            </a:endParaRPr>
          </a:p>
        </p:txBody>
      </p:sp>
      <p:sp>
        <p:nvSpPr>
          <p:cNvPr id="9" name="TextBox 8"/>
          <p:cNvSpPr txBox="1"/>
          <p:nvPr/>
        </p:nvSpPr>
        <p:spPr>
          <a:xfrm>
            <a:off x="6259495" y="5473820"/>
            <a:ext cx="2514600" cy="923330"/>
          </a:xfrm>
          <a:prstGeom prst="rect">
            <a:avLst/>
          </a:prstGeom>
          <a:noFill/>
        </p:spPr>
        <p:txBody>
          <a:bodyPr wrap="square" rtlCol="0">
            <a:spAutoFit/>
          </a:bodyPr>
          <a:lstStyle/>
          <a:p>
            <a:r>
              <a:rPr lang="en-US" dirty="0" smtClean="0">
                <a:solidFill>
                  <a:srgbClr val="FF0000"/>
                </a:solidFill>
              </a:rPr>
              <a:t>vector of five numbers exactly from start to end numbers</a:t>
            </a:r>
            <a:endParaRPr lang="en-US" dirty="0">
              <a:solidFill>
                <a:srgbClr val="FF0000"/>
              </a:solidFill>
            </a:endParaRPr>
          </a:p>
        </p:txBody>
      </p:sp>
    </p:spTree>
    <p:extLst>
      <p:ext uri="{BB962C8B-B14F-4D97-AF65-F5344CB8AC3E}">
        <p14:creationId xmlns:p14="http://schemas.microsoft.com/office/powerpoint/2010/main" val="21473515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vectors using </a:t>
            </a:r>
            <a:r>
              <a:rPr lang="en-US" dirty="0" smtClean="0">
                <a:latin typeface="Courier New" panose="02070309020205020404" pitchFamily="49" charset="0"/>
                <a:cs typeface="Courier New" panose="02070309020205020404" pitchFamily="49" charset="0"/>
              </a:rPr>
              <a:t>rep</a:t>
            </a:r>
            <a:endParaRPr lang="en-US"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normAutofit/>
          </a:bodyPr>
          <a:lstStyle/>
          <a:p>
            <a:pPr marL="0" indent="0">
              <a:buNone/>
            </a:pPr>
            <a:r>
              <a:rPr lang="en-US" sz="2400" dirty="0">
                <a:solidFill>
                  <a:srgbClr val="0000FF"/>
                </a:solidFill>
                <a:latin typeface="Courier New" panose="02070309020205020404" pitchFamily="49" charset="0"/>
                <a:cs typeface="Courier New" panose="02070309020205020404" pitchFamily="49" charset="0"/>
              </a:rPr>
              <a:t>&gt; rep(3,times=10) </a:t>
            </a:r>
            <a:endParaRPr lang="en-US" sz="2400" dirty="0" smtClean="0">
              <a:solidFill>
                <a:srgbClr val="0000FF"/>
              </a:solidFill>
              <a:latin typeface="Courier New" panose="02070309020205020404" pitchFamily="49" charset="0"/>
              <a:cs typeface="Courier New" panose="02070309020205020404" pitchFamily="49" charset="0"/>
            </a:endParaRPr>
          </a:p>
          <a:p>
            <a:pPr marL="0" indent="0">
              <a:buNone/>
            </a:pPr>
            <a:r>
              <a:rPr lang="en-US" sz="2400" dirty="0" smtClean="0">
                <a:solidFill>
                  <a:srgbClr val="000000"/>
                </a:solidFill>
                <a:latin typeface="Courier New" panose="02070309020205020404" pitchFamily="49" charset="0"/>
                <a:cs typeface="Courier New" panose="02070309020205020404" pitchFamily="49" charset="0"/>
              </a:rPr>
              <a:t>[</a:t>
            </a:r>
            <a:r>
              <a:rPr lang="en-US" sz="2400" dirty="0">
                <a:solidFill>
                  <a:srgbClr val="000000"/>
                </a:solidFill>
                <a:latin typeface="Courier New" panose="02070309020205020404" pitchFamily="49" charset="0"/>
                <a:cs typeface="Courier New" panose="02070309020205020404" pitchFamily="49" charset="0"/>
              </a:rPr>
              <a:t>1] 3 3 3 3 3 3 3 3 3 3 </a:t>
            </a:r>
            <a:endParaRPr lang="en-US" sz="2400" dirty="0" smtClean="0">
              <a:solidFill>
                <a:srgbClr val="000000"/>
              </a:solidFill>
              <a:latin typeface="Courier New" panose="02070309020205020404" pitchFamily="49" charset="0"/>
              <a:cs typeface="Courier New" panose="02070309020205020404" pitchFamily="49" charset="0"/>
            </a:endParaRPr>
          </a:p>
          <a:p>
            <a:pPr marL="0" indent="0">
              <a:buNone/>
            </a:pPr>
            <a:r>
              <a:rPr lang="en-US" sz="2400" dirty="0" smtClean="0">
                <a:solidFill>
                  <a:srgbClr val="0000FF"/>
                </a:solidFill>
                <a:latin typeface="Courier New" panose="02070309020205020404" pitchFamily="49" charset="0"/>
                <a:cs typeface="Courier New" panose="02070309020205020404" pitchFamily="49" charset="0"/>
              </a:rPr>
              <a:t>&gt; </a:t>
            </a:r>
            <a:r>
              <a:rPr lang="en-US" sz="2400" dirty="0">
                <a:solidFill>
                  <a:srgbClr val="0000FF"/>
                </a:solidFill>
                <a:latin typeface="Courier New" panose="02070309020205020404" pitchFamily="49" charset="0"/>
                <a:cs typeface="Courier New" panose="02070309020205020404" pitchFamily="49" charset="0"/>
              </a:rPr>
              <a:t>y &lt;- 1:3 </a:t>
            </a:r>
            <a:endParaRPr lang="en-US" sz="2400" dirty="0" smtClean="0">
              <a:solidFill>
                <a:srgbClr val="0000FF"/>
              </a:solidFill>
              <a:latin typeface="Courier New" panose="02070309020205020404" pitchFamily="49" charset="0"/>
              <a:cs typeface="Courier New" panose="02070309020205020404" pitchFamily="49" charset="0"/>
            </a:endParaRPr>
          </a:p>
          <a:p>
            <a:pPr marL="0" indent="0">
              <a:buNone/>
            </a:pPr>
            <a:r>
              <a:rPr lang="en-US" sz="2400" dirty="0" smtClean="0">
                <a:solidFill>
                  <a:srgbClr val="0000FF"/>
                </a:solidFill>
                <a:latin typeface="Courier New" panose="02070309020205020404" pitchFamily="49" charset="0"/>
                <a:cs typeface="Courier New" panose="02070309020205020404" pitchFamily="49" charset="0"/>
              </a:rPr>
              <a:t>&gt; </a:t>
            </a:r>
            <a:r>
              <a:rPr lang="en-US" sz="2400" dirty="0">
                <a:solidFill>
                  <a:srgbClr val="0000FF"/>
                </a:solidFill>
                <a:latin typeface="Courier New" panose="02070309020205020404" pitchFamily="49" charset="0"/>
                <a:cs typeface="Courier New" panose="02070309020205020404" pitchFamily="49" charset="0"/>
              </a:rPr>
              <a:t>rep(</a:t>
            </a:r>
            <a:r>
              <a:rPr lang="en-US" sz="2400" dirty="0" err="1">
                <a:solidFill>
                  <a:srgbClr val="0000FF"/>
                </a:solidFill>
                <a:latin typeface="Courier New" panose="02070309020205020404" pitchFamily="49" charset="0"/>
                <a:cs typeface="Courier New" panose="02070309020205020404" pitchFamily="49" charset="0"/>
              </a:rPr>
              <a:t>y,times</a:t>
            </a:r>
            <a:r>
              <a:rPr lang="en-US" sz="2400" dirty="0">
                <a:solidFill>
                  <a:srgbClr val="0000FF"/>
                </a:solidFill>
                <a:latin typeface="Courier New" panose="02070309020205020404" pitchFamily="49" charset="0"/>
                <a:cs typeface="Courier New" panose="02070309020205020404" pitchFamily="49" charset="0"/>
              </a:rPr>
              <a:t>=4) </a:t>
            </a:r>
            <a:endParaRPr lang="en-US" sz="2400" dirty="0" smtClean="0">
              <a:solidFill>
                <a:srgbClr val="0000FF"/>
              </a:solidFill>
              <a:latin typeface="Courier New" panose="02070309020205020404" pitchFamily="49" charset="0"/>
              <a:cs typeface="Courier New" panose="02070309020205020404" pitchFamily="49" charset="0"/>
            </a:endParaRPr>
          </a:p>
          <a:p>
            <a:pPr marL="0" indent="0">
              <a:buNone/>
            </a:pPr>
            <a:r>
              <a:rPr lang="en-US" sz="2400" dirty="0" smtClean="0">
                <a:solidFill>
                  <a:srgbClr val="000000"/>
                </a:solidFill>
                <a:latin typeface="Courier New" panose="02070309020205020404" pitchFamily="49" charset="0"/>
                <a:cs typeface="Courier New" panose="02070309020205020404" pitchFamily="49" charset="0"/>
              </a:rPr>
              <a:t>[</a:t>
            </a:r>
            <a:r>
              <a:rPr lang="en-US" sz="2400" dirty="0">
                <a:solidFill>
                  <a:srgbClr val="000000"/>
                </a:solidFill>
                <a:latin typeface="Courier New" panose="02070309020205020404" pitchFamily="49" charset="0"/>
                <a:cs typeface="Courier New" panose="02070309020205020404" pitchFamily="49" charset="0"/>
              </a:rPr>
              <a:t>1] 1 2 3 1 2 3 1 2 3 1 2 3 </a:t>
            </a:r>
            <a:endParaRPr lang="en-US" sz="2400" dirty="0" smtClean="0">
              <a:solidFill>
                <a:srgbClr val="000000"/>
              </a:solidFill>
              <a:latin typeface="Courier New" panose="02070309020205020404" pitchFamily="49" charset="0"/>
              <a:cs typeface="Courier New" panose="02070309020205020404" pitchFamily="49" charset="0"/>
            </a:endParaRPr>
          </a:p>
          <a:p>
            <a:pPr marL="0" indent="0">
              <a:buNone/>
            </a:pPr>
            <a:r>
              <a:rPr lang="en-US" sz="2400" dirty="0" smtClean="0">
                <a:solidFill>
                  <a:srgbClr val="0000FF"/>
                </a:solidFill>
                <a:latin typeface="Courier New" panose="02070309020205020404" pitchFamily="49" charset="0"/>
                <a:cs typeface="Courier New" panose="02070309020205020404" pitchFamily="49" charset="0"/>
              </a:rPr>
              <a:t>&gt; </a:t>
            </a:r>
            <a:r>
              <a:rPr lang="en-US" sz="2400" dirty="0">
                <a:solidFill>
                  <a:srgbClr val="0000FF"/>
                </a:solidFill>
                <a:latin typeface="Courier New" panose="02070309020205020404" pitchFamily="49" charset="0"/>
                <a:cs typeface="Courier New" panose="02070309020205020404" pitchFamily="49" charset="0"/>
              </a:rPr>
              <a:t>rep(</a:t>
            </a:r>
            <a:r>
              <a:rPr lang="en-US" sz="2400" dirty="0" err="1">
                <a:solidFill>
                  <a:srgbClr val="0000FF"/>
                </a:solidFill>
                <a:latin typeface="Courier New" panose="02070309020205020404" pitchFamily="49" charset="0"/>
                <a:cs typeface="Courier New" panose="02070309020205020404" pitchFamily="49" charset="0"/>
              </a:rPr>
              <a:t>y,length</a:t>
            </a:r>
            <a:r>
              <a:rPr lang="en-US" sz="2400" dirty="0">
                <a:solidFill>
                  <a:srgbClr val="0000FF"/>
                </a:solidFill>
                <a:latin typeface="Courier New" panose="02070309020205020404" pitchFamily="49" charset="0"/>
                <a:cs typeface="Courier New" panose="02070309020205020404" pitchFamily="49" charset="0"/>
              </a:rPr>
              <a:t>=10) </a:t>
            </a:r>
            <a:endParaRPr lang="en-US" sz="2400" dirty="0" smtClean="0">
              <a:solidFill>
                <a:srgbClr val="0000FF"/>
              </a:solidFill>
              <a:latin typeface="Courier New" panose="02070309020205020404" pitchFamily="49" charset="0"/>
              <a:cs typeface="Courier New" panose="02070309020205020404" pitchFamily="49" charset="0"/>
            </a:endParaRPr>
          </a:p>
          <a:p>
            <a:pPr marL="0" indent="0">
              <a:buNone/>
            </a:pPr>
            <a:r>
              <a:rPr lang="en-US" sz="2400" dirty="0" smtClean="0">
                <a:solidFill>
                  <a:srgbClr val="000000"/>
                </a:solidFill>
                <a:latin typeface="Courier New" panose="02070309020205020404" pitchFamily="49" charset="0"/>
                <a:cs typeface="Courier New" panose="02070309020205020404" pitchFamily="49" charset="0"/>
              </a:rPr>
              <a:t>[</a:t>
            </a:r>
            <a:r>
              <a:rPr lang="en-US" sz="2400" dirty="0">
                <a:solidFill>
                  <a:srgbClr val="000000"/>
                </a:solidFill>
                <a:latin typeface="Courier New" panose="02070309020205020404" pitchFamily="49" charset="0"/>
                <a:cs typeface="Courier New" panose="02070309020205020404" pitchFamily="49" charset="0"/>
              </a:rPr>
              <a:t>1] 1 2 3 1 2 3 1 2 3 </a:t>
            </a:r>
            <a:r>
              <a:rPr lang="en-US" sz="2400" dirty="0" smtClean="0">
                <a:solidFill>
                  <a:srgbClr val="000000"/>
                </a:solidFill>
                <a:latin typeface="Courier New" panose="02070309020205020404" pitchFamily="49" charset="0"/>
                <a:cs typeface="Courier New" panose="02070309020205020404" pitchFamily="49" charset="0"/>
              </a:rPr>
              <a:t>1</a:t>
            </a:r>
          </a:p>
          <a:p>
            <a:pPr marL="0" indent="0">
              <a:buNone/>
            </a:pPr>
            <a:r>
              <a:rPr lang="en-US" sz="2400" dirty="0">
                <a:solidFill>
                  <a:srgbClr val="0000FF"/>
                </a:solidFill>
                <a:latin typeface="Courier New" panose="02070309020205020404" pitchFamily="49" charset="0"/>
                <a:cs typeface="Courier New" panose="02070309020205020404" pitchFamily="49" charset="0"/>
              </a:rPr>
              <a:t>&gt; rep(</a:t>
            </a:r>
            <a:r>
              <a:rPr lang="en-US" sz="2400" dirty="0" err="1">
                <a:solidFill>
                  <a:srgbClr val="0000FF"/>
                </a:solidFill>
                <a:latin typeface="Courier New" panose="02070309020205020404" pitchFamily="49" charset="0"/>
                <a:cs typeface="Courier New" panose="02070309020205020404" pitchFamily="49" charset="0"/>
              </a:rPr>
              <a:t>y,length</a:t>
            </a:r>
            <a:r>
              <a:rPr lang="en-US" sz="2400" dirty="0">
                <a:solidFill>
                  <a:srgbClr val="0000FF"/>
                </a:solidFill>
                <a:latin typeface="Courier New" panose="02070309020205020404" pitchFamily="49" charset="0"/>
                <a:cs typeface="Courier New" panose="02070309020205020404" pitchFamily="49" charset="0"/>
              </a:rPr>
              <a:t>=30) </a:t>
            </a:r>
            <a:endParaRPr lang="en-US" sz="2400" dirty="0" smtClean="0">
              <a:solidFill>
                <a:srgbClr val="0000FF"/>
              </a:solidFill>
              <a:latin typeface="Courier New" panose="02070309020205020404" pitchFamily="49" charset="0"/>
              <a:cs typeface="Courier New" panose="02070309020205020404" pitchFamily="49" charset="0"/>
            </a:endParaRPr>
          </a:p>
          <a:p>
            <a:pPr marL="0" indent="0">
              <a:buNone/>
            </a:pPr>
            <a:r>
              <a:rPr lang="en-US" sz="2400" dirty="0" smtClean="0">
                <a:solidFill>
                  <a:srgbClr val="000000"/>
                </a:solidFill>
                <a:latin typeface="Courier New" panose="02070309020205020404" pitchFamily="49" charset="0"/>
                <a:cs typeface="Courier New" panose="02070309020205020404" pitchFamily="49" charset="0"/>
              </a:rPr>
              <a:t>[</a:t>
            </a:r>
            <a:r>
              <a:rPr lang="en-US" sz="2400" dirty="0">
                <a:solidFill>
                  <a:srgbClr val="000000"/>
                </a:solidFill>
                <a:latin typeface="Courier New" panose="02070309020205020404" pitchFamily="49" charset="0"/>
                <a:cs typeface="Courier New" panose="02070309020205020404" pitchFamily="49" charset="0"/>
              </a:rPr>
              <a:t>1] 1 2 3 1 2 3 1 2 3 1 2 3 1 </a:t>
            </a:r>
            <a:endParaRPr lang="en-US" sz="2400" dirty="0" smtClean="0">
              <a:solidFill>
                <a:srgbClr val="000000"/>
              </a:solidFill>
              <a:latin typeface="Courier New" panose="02070309020205020404" pitchFamily="49" charset="0"/>
              <a:cs typeface="Courier New" panose="02070309020205020404" pitchFamily="49" charset="0"/>
            </a:endParaRPr>
          </a:p>
          <a:p>
            <a:pPr marL="0" indent="0">
              <a:buNone/>
            </a:pPr>
            <a:r>
              <a:rPr lang="en-US" sz="2400" dirty="0" smtClean="0">
                <a:solidFill>
                  <a:srgbClr val="000000"/>
                </a:solidFill>
                <a:latin typeface="Courier New" panose="02070309020205020404" pitchFamily="49" charset="0"/>
                <a:cs typeface="Courier New" panose="02070309020205020404" pitchFamily="49" charset="0"/>
              </a:rPr>
              <a:t>[</a:t>
            </a:r>
            <a:r>
              <a:rPr lang="en-US" sz="2400" dirty="0">
                <a:solidFill>
                  <a:srgbClr val="000000"/>
                </a:solidFill>
                <a:latin typeface="Courier New" panose="02070309020205020404" pitchFamily="49" charset="0"/>
                <a:cs typeface="Courier New" panose="02070309020205020404" pitchFamily="49" charset="0"/>
              </a:rPr>
              <a:t>14] 2 3 1 2 3 1 2 3 1 2 3 1 2 </a:t>
            </a:r>
            <a:endParaRPr lang="en-US" sz="2400" dirty="0" smtClean="0">
              <a:solidFill>
                <a:srgbClr val="000000"/>
              </a:solidFill>
              <a:latin typeface="Courier New" panose="02070309020205020404" pitchFamily="49" charset="0"/>
              <a:cs typeface="Courier New" panose="02070309020205020404" pitchFamily="49" charset="0"/>
            </a:endParaRPr>
          </a:p>
          <a:p>
            <a:pPr marL="0" indent="0">
              <a:buNone/>
            </a:pPr>
            <a:r>
              <a:rPr lang="en-US" sz="2400" dirty="0" smtClean="0">
                <a:solidFill>
                  <a:srgbClr val="000000"/>
                </a:solidFill>
                <a:latin typeface="Courier New" panose="02070309020205020404" pitchFamily="49" charset="0"/>
                <a:cs typeface="Courier New" panose="02070309020205020404" pitchFamily="49" charset="0"/>
              </a:rPr>
              <a:t>[</a:t>
            </a:r>
            <a:r>
              <a:rPr lang="en-US" sz="2400" dirty="0">
                <a:solidFill>
                  <a:srgbClr val="000000"/>
                </a:solidFill>
                <a:latin typeface="Courier New" panose="02070309020205020404" pitchFamily="49" charset="0"/>
                <a:cs typeface="Courier New" panose="02070309020205020404" pitchFamily="49" charset="0"/>
              </a:rPr>
              <a:t>27] 3 1 2 3</a:t>
            </a:r>
            <a:endParaRPr lang="en-US" sz="2400" dirty="0">
              <a:latin typeface="Courier New" panose="02070309020205020404" pitchFamily="49" charset="0"/>
              <a:cs typeface="Courier New" panose="02070309020205020404" pitchFamily="49" charset="0"/>
            </a:endParaRPr>
          </a:p>
        </p:txBody>
      </p:sp>
      <p:sp>
        <p:nvSpPr>
          <p:cNvPr id="4" name="TextBox 3"/>
          <p:cNvSpPr txBox="1"/>
          <p:nvPr/>
        </p:nvSpPr>
        <p:spPr>
          <a:xfrm>
            <a:off x="3596195" y="1499307"/>
            <a:ext cx="2209800" cy="369332"/>
          </a:xfrm>
          <a:prstGeom prst="rect">
            <a:avLst/>
          </a:prstGeom>
          <a:noFill/>
        </p:spPr>
        <p:txBody>
          <a:bodyPr wrap="square" rtlCol="0">
            <a:spAutoFit/>
          </a:bodyPr>
          <a:lstStyle/>
          <a:p>
            <a:r>
              <a:rPr lang="en-US" dirty="0" smtClean="0">
                <a:solidFill>
                  <a:srgbClr val="FF0000"/>
                </a:solidFill>
              </a:rPr>
              <a:t>repeat 3 10 times</a:t>
            </a:r>
            <a:endParaRPr lang="en-US" dirty="0">
              <a:solidFill>
                <a:srgbClr val="FF0000"/>
              </a:solidFill>
            </a:endParaRPr>
          </a:p>
        </p:txBody>
      </p:sp>
      <p:sp>
        <p:nvSpPr>
          <p:cNvPr id="5" name="TextBox 4"/>
          <p:cNvSpPr txBox="1"/>
          <p:nvPr/>
        </p:nvSpPr>
        <p:spPr>
          <a:xfrm>
            <a:off x="3596195" y="2362940"/>
            <a:ext cx="2209800" cy="369332"/>
          </a:xfrm>
          <a:prstGeom prst="rect">
            <a:avLst/>
          </a:prstGeom>
          <a:noFill/>
        </p:spPr>
        <p:txBody>
          <a:bodyPr wrap="square" rtlCol="0">
            <a:spAutoFit/>
          </a:bodyPr>
          <a:lstStyle/>
          <a:p>
            <a:r>
              <a:rPr lang="en-US" dirty="0" smtClean="0">
                <a:solidFill>
                  <a:srgbClr val="FF0000"/>
                </a:solidFill>
              </a:rPr>
              <a:t>y contains 1,2,3</a:t>
            </a:r>
            <a:endParaRPr lang="en-US" dirty="0">
              <a:solidFill>
                <a:srgbClr val="FF0000"/>
              </a:solidFill>
            </a:endParaRPr>
          </a:p>
        </p:txBody>
      </p:sp>
      <p:sp>
        <p:nvSpPr>
          <p:cNvPr id="6" name="TextBox 5"/>
          <p:cNvSpPr txBox="1"/>
          <p:nvPr/>
        </p:nvSpPr>
        <p:spPr>
          <a:xfrm>
            <a:off x="3596195" y="2795556"/>
            <a:ext cx="2209800" cy="369332"/>
          </a:xfrm>
          <a:prstGeom prst="rect">
            <a:avLst/>
          </a:prstGeom>
          <a:noFill/>
        </p:spPr>
        <p:txBody>
          <a:bodyPr wrap="square" rtlCol="0">
            <a:spAutoFit/>
          </a:bodyPr>
          <a:lstStyle/>
          <a:p>
            <a:r>
              <a:rPr lang="en-US" dirty="0" smtClean="0">
                <a:solidFill>
                  <a:srgbClr val="FF0000"/>
                </a:solidFill>
              </a:rPr>
              <a:t>repeat y four times</a:t>
            </a:r>
            <a:endParaRPr lang="en-US" dirty="0">
              <a:solidFill>
                <a:srgbClr val="FF0000"/>
              </a:solidFill>
            </a:endParaRPr>
          </a:p>
        </p:txBody>
      </p:sp>
      <p:sp>
        <p:nvSpPr>
          <p:cNvPr id="7" name="TextBox 6"/>
          <p:cNvSpPr txBox="1"/>
          <p:nvPr/>
        </p:nvSpPr>
        <p:spPr>
          <a:xfrm>
            <a:off x="4953000" y="3661557"/>
            <a:ext cx="4045998" cy="646331"/>
          </a:xfrm>
          <a:prstGeom prst="rect">
            <a:avLst/>
          </a:prstGeom>
          <a:noFill/>
        </p:spPr>
        <p:txBody>
          <a:bodyPr wrap="square" rtlCol="0">
            <a:spAutoFit/>
          </a:bodyPr>
          <a:lstStyle/>
          <a:p>
            <a:r>
              <a:rPr lang="en-US" dirty="0" smtClean="0">
                <a:solidFill>
                  <a:srgbClr val="FF0000"/>
                </a:solidFill>
              </a:rPr>
              <a:t>repeat y until there are 10 elements. The elements are </a:t>
            </a:r>
            <a:r>
              <a:rPr lang="en-US" b="1" dirty="0" smtClean="0">
                <a:solidFill>
                  <a:srgbClr val="FF0000"/>
                </a:solidFill>
              </a:rPr>
              <a:t>recycled</a:t>
            </a:r>
            <a:endParaRPr lang="en-US" dirty="0">
              <a:solidFill>
                <a:srgbClr val="FF0000"/>
              </a:solidFill>
            </a:endParaRPr>
          </a:p>
        </p:txBody>
      </p:sp>
      <p:sp>
        <p:nvSpPr>
          <p:cNvPr id="8" name="TextBox 7"/>
          <p:cNvSpPr txBox="1"/>
          <p:nvPr/>
        </p:nvSpPr>
        <p:spPr>
          <a:xfrm>
            <a:off x="381000" y="6244709"/>
            <a:ext cx="8534400" cy="369332"/>
          </a:xfrm>
          <a:prstGeom prst="rect">
            <a:avLst/>
          </a:prstGeom>
          <a:noFill/>
        </p:spPr>
        <p:txBody>
          <a:bodyPr wrap="square" rtlCol="0">
            <a:spAutoFit/>
          </a:bodyPr>
          <a:lstStyle/>
          <a:p>
            <a:r>
              <a:rPr lang="en-US" dirty="0" smtClean="0">
                <a:solidFill>
                  <a:srgbClr val="FF0000"/>
                </a:solidFill>
              </a:rPr>
              <a:t>numbers [1], [14], [27] are </a:t>
            </a:r>
            <a:r>
              <a:rPr lang="en-US" b="1" dirty="0" smtClean="0">
                <a:solidFill>
                  <a:srgbClr val="FF0000"/>
                </a:solidFill>
              </a:rPr>
              <a:t>index</a:t>
            </a:r>
            <a:r>
              <a:rPr lang="en-US" dirty="0" smtClean="0">
                <a:solidFill>
                  <a:srgbClr val="FF0000"/>
                </a:solidFill>
              </a:rPr>
              <a:t> numbers of the first element on each line of the output</a:t>
            </a:r>
            <a:endParaRPr lang="en-US" dirty="0">
              <a:solidFill>
                <a:srgbClr val="FF0000"/>
              </a:solidFill>
            </a:endParaRPr>
          </a:p>
        </p:txBody>
      </p:sp>
    </p:spTree>
    <p:extLst>
      <p:ext uri="{BB962C8B-B14F-4D97-AF65-F5344CB8AC3E}">
        <p14:creationId xmlns:p14="http://schemas.microsoft.com/office/powerpoint/2010/main" val="14809448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operations work element-wise</a:t>
            </a:r>
            <a:endParaRPr lang="en-US" dirty="0"/>
          </a:p>
        </p:txBody>
      </p:sp>
      <p:sp>
        <p:nvSpPr>
          <p:cNvPr id="3" name="Content Placeholder 2"/>
          <p:cNvSpPr>
            <a:spLocks noGrp="1"/>
          </p:cNvSpPr>
          <p:nvPr>
            <p:ph idx="1"/>
          </p:nvPr>
        </p:nvSpPr>
        <p:spPr>
          <a:xfrm>
            <a:off x="457200" y="1219200"/>
            <a:ext cx="8229600" cy="5105400"/>
          </a:xfrm>
        </p:spPr>
        <p:txBody>
          <a:bodyPr numCol="2">
            <a:noAutofit/>
          </a:bodyPr>
          <a:lstStyle/>
          <a:p>
            <a:pPr marL="0" indent="0">
              <a:buNone/>
            </a:pPr>
            <a:r>
              <a:rPr lang="es-ES" sz="2400" dirty="0">
                <a:solidFill>
                  <a:srgbClr val="0000FF"/>
                </a:solidFill>
                <a:latin typeface="Courier New" panose="02070309020205020404" pitchFamily="49" charset="0"/>
                <a:cs typeface="Courier New" panose="02070309020205020404" pitchFamily="49" charset="0"/>
              </a:rPr>
              <a:t>&gt; (x &lt;- 1:3) </a:t>
            </a:r>
            <a:endParaRPr lang="es-ES" sz="2400" dirty="0" smtClean="0">
              <a:solidFill>
                <a:srgbClr val="0000FF"/>
              </a:solidFill>
              <a:latin typeface="Courier New" panose="02070309020205020404" pitchFamily="49" charset="0"/>
              <a:cs typeface="Courier New" panose="02070309020205020404" pitchFamily="49" charset="0"/>
            </a:endParaRPr>
          </a:p>
          <a:p>
            <a:pPr marL="0" indent="0">
              <a:buNone/>
            </a:pPr>
            <a:r>
              <a:rPr lang="es-ES" sz="2400" dirty="0" smtClean="0">
                <a:solidFill>
                  <a:srgbClr val="000000"/>
                </a:solidFill>
                <a:latin typeface="Courier New" panose="02070309020205020404" pitchFamily="49" charset="0"/>
                <a:cs typeface="Courier New" panose="02070309020205020404" pitchFamily="49" charset="0"/>
              </a:rPr>
              <a:t>[</a:t>
            </a:r>
            <a:r>
              <a:rPr lang="es-ES" sz="2400" dirty="0">
                <a:solidFill>
                  <a:srgbClr val="000000"/>
                </a:solidFill>
                <a:latin typeface="Courier New" panose="02070309020205020404" pitchFamily="49" charset="0"/>
                <a:cs typeface="Courier New" panose="02070309020205020404" pitchFamily="49" charset="0"/>
              </a:rPr>
              <a:t>1] 1 2 3 </a:t>
            </a:r>
            <a:endParaRPr lang="es-ES" sz="2400" dirty="0" smtClean="0">
              <a:solidFill>
                <a:srgbClr val="000000"/>
              </a:solidFill>
              <a:latin typeface="Courier New" panose="02070309020205020404" pitchFamily="49" charset="0"/>
              <a:cs typeface="Courier New" panose="02070309020205020404" pitchFamily="49" charset="0"/>
            </a:endParaRPr>
          </a:p>
          <a:p>
            <a:pPr marL="0" indent="0">
              <a:buNone/>
            </a:pPr>
            <a:endParaRPr lang="es-ES" sz="2400" dirty="0" smtClean="0">
              <a:solidFill>
                <a:srgbClr val="0000FF"/>
              </a:solidFill>
              <a:latin typeface="Courier New" panose="02070309020205020404" pitchFamily="49" charset="0"/>
              <a:cs typeface="Courier New" panose="02070309020205020404" pitchFamily="49" charset="0"/>
            </a:endParaRPr>
          </a:p>
          <a:p>
            <a:pPr marL="0" indent="0">
              <a:buNone/>
            </a:pPr>
            <a:r>
              <a:rPr lang="es-ES" sz="2400" dirty="0" smtClean="0">
                <a:solidFill>
                  <a:srgbClr val="0000FF"/>
                </a:solidFill>
                <a:latin typeface="Courier New" panose="02070309020205020404" pitchFamily="49" charset="0"/>
                <a:cs typeface="Courier New" panose="02070309020205020404" pitchFamily="49" charset="0"/>
              </a:rPr>
              <a:t>&gt; </a:t>
            </a:r>
            <a:r>
              <a:rPr lang="es-ES" sz="2400" dirty="0">
                <a:solidFill>
                  <a:srgbClr val="0000FF"/>
                </a:solidFill>
                <a:latin typeface="Courier New" panose="02070309020205020404" pitchFamily="49" charset="0"/>
                <a:cs typeface="Courier New" panose="02070309020205020404" pitchFamily="49" charset="0"/>
              </a:rPr>
              <a:t>log(x) </a:t>
            </a:r>
            <a:endParaRPr lang="es-ES" sz="2400" dirty="0" smtClean="0">
              <a:solidFill>
                <a:srgbClr val="0000FF"/>
              </a:solidFill>
              <a:latin typeface="Courier New" panose="02070309020205020404" pitchFamily="49" charset="0"/>
              <a:cs typeface="Courier New" panose="02070309020205020404" pitchFamily="49" charset="0"/>
            </a:endParaRPr>
          </a:p>
          <a:p>
            <a:pPr marL="0" indent="0">
              <a:buNone/>
            </a:pPr>
            <a:r>
              <a:rPr lang="es-ES" sz="2400" dirty="0" smtClean="0">
                <a:solidFill>
                  <a:srgbClr val="000000"/>
                </a:solidFill>
                <a:latin typeface="Courier New" panose="02070309020205020404" pitchFamily="49" charset="0"/>
                <a:cs typeface="Courier New" panose="02070309020205020404" pitchFamily="49" charset="0"/>
              </a:rPr>
              <a:t>[</a:t>
            </a:r>
            <a:r>
              <a:rPr lang="es-ES" sz="2400" dirty="0">
                <a:solidFill>
                  <a:srgbClr val="000000"/>
                </a:solidFill>
                <a:latin typeface="Courier New" panose="02070309020205020404" pitchFamily="49" charset="0"/>
                <a:cs typeface="Courier New" panose="02070309020205020404" pitchFamily="49" charset="0"/>
              </a:rPr>
              <a:t>1] 0.0000000 0.6931472 1.0986123 </a:t>
            </a:r>
            <a:endParaRPr lang="es-ES" sz="2400" dirty="0" smtClean="0">
              <a:solidFill>
                <a:srgbClr val="000000"/>
              </a:solidFill>
              <a:latin typeface="Courier New" panose="02070309020205020404" pitchFamily="49" charset="0"/>
              <a:cs typeface="Courier New" panose="02070309020205020404" pitchFamily="49" charset="0"/>
            </a:endParaRPr>
          </a:p>
          <a:p>
            <a:pPr marL="0" indent="0">
              <a:buNone/>
            </a:pPr>
            <a:endParaRPr lang="es-ES" sz="2400" dirty="0" smtClean="0">
              <a:solidFill>
                <a:srgbClr val="0000FF"/>
              </a:solidFill>
              <a:latin typeface="Courier New" panose="02070309020205020404" pitchFamily="49" charset="0"/>
              <a:cs typeface="Courier New" panose="02070309020205020404" pitchFamily="49" charset="0"/>
            </a:endParaRPr>
          </a:p>
          <a:p>
            <a:pPr marL="0" indent="0">
              <a:buNone/>
            </a:pPr>
            <a:r>
              <a:rPr lang="es-ES" sz="2400" dirty="0" smtClean="0">
                <a:solidFill>
                  <a:srgbClr val="0000FF"/>
                </a:solidFill>
                <a:latin typeface="Courier New" panose="02070309020205020404" pitchFamily="49" charset="0"/>
                <a:cs typeface="Courier New" panose="02070309020205020404" pitchFamily="49" charset="0"/>
              </a:rPr>
              <a:t>&gt; </a:t>
            </a:r>
            <a:r>
              <a:rPr lang="es-ES" sz="2400" dirty="0">
                <a:solidFill>
                  <a:srgbClr val="0000FF"/>
                </a:solidFill>
                <a:latin typeface="Courier New" panose="02070309020205020404" pitchFamily="49" charset="0"/>
                <a:cs typeface="Courier New" panose="02070309020205020404" pitchFamily="49" charset="0"/>
              </a:rPr>
              <a:t>x+1 </a:t>
            </a:r>
            <a:endParaRPr lang="es-ES" sz="2400" dirty="0" smtClean="0">
              <a:solidFill>
                <a:srgbClr val="0000FF"/>
              </a:solidFill>
              <a:latin typeface="Courier New" panose="02070309020205020404" pitchFamily="49" charset="0"/>
              <a:cs typeface="Courier New" panose="02070309020205020404" pitchFamily="49" charset="0"/>
            </a:endParaRPr>
          </a:p>
          <a:p>
            <a:pPr marL="0" indent="0">
              <a:buNone/>
            </a:pPr>
            <a:r>
              <a:rPr lang="es-ES" sz="2400" dirty="0" smtClean="0">
                <a:solidFill>
                  <a:srgbClr val="000000"/>
                </a:solidFill>
                <a:latin typeface="Courier New" panose="02070309020205020404" pitchFamily="49" charset="0"/>
                <a:cs typeface="Courier New" panose="02070309020205020404" pitchFamily="49" charset="0"/>
              </a:rPr>
              <a:t>[</a:t>
            </a:r>
            <a:r>
              <a:rPr lang="es-ES" sz="2400" dirty="0">
                <a:solidFill>
                  <a:srgbClr val="000000"/>
                </a:solidFill>
                <a:latin typeface="Courier New" panose="02070309020205020404" pitchFamily="49" charset="0"/>
                <a:cs typeface="Courier New" panose="02070309020205020404" pitchFamily="49" charset="0"/>
              </a:rPr>
              <a:t>1] 2 3 4 </a:t>
            </a:r>
            <a:endParaRPr lang="es-ES" sz="2400" dirty="0" smtClean="0">
              <a:solidFill>
                <a:srgbClr val="000000"/>
              </a:solidFill>
              <a:latin typeface="Courier New" panose="02070309020205020404" pitchFamily="49" charset="0"/>
              <a:cs typeface="Courier New" panose="02070309020205020404" pitchFamily="49" charset="0"/>
            </a:endParaRPr>
          </a:p>
          <a:p>
            <a:pPr marL="0" indent="0">
              <a:buNone/>
            </a:pPr>
            <a:endParaRPr lang="es-ES" sz="2400" dirty="0" smtClean="0">
              <a:solidFill>
                <a:srgbClr val="0000FF"/>
              </a:solidFill>
              <a:latin typeface="Courier New" panose="02070309020205020404" pitchFamily="49" charset="0"/>
              <a:cs typeface="Courier New" panose="02070309020205020404" pitchFamily="49" charset="0"/>
            </a:endParaRPr>
          </a:p>
          <a:p>
            <a:pPr marL="0" indent="0">
              <a:buNone/>
            </a:pPr>
            <a:r>
              <a:rPr lang="es-ES" sz="2400" dirty="0" smtClean="0">
                <a:solidFill>
                  <a:srgbClr val="0000FF"/>
                </a:solidFill>
                <a:latin typeface="Courier New" panose="02070309020205020404" pitchFamily="49" charset="0"/>
                <a:cs typeface="Courier New" panose="02070309020205020404" pitchFamily="49" charset="0"/>
              </a:rPr>
              <a:t>&gt; </a:t>
            </a:r>
            <a:r>
              <a:rPr lang="es-ES" sz="2400" dirty="0">
                <a:solidFill>
                  <a:srgbClr val="0000FF"/>
                </a:solidFill>
                <a:latin typeface="Courier New" panose="02070309020205020404" pitchFamily="49" charset="0"/>
                <a:cs typeface="Courier New" panose="02070309020205020404" pitchFamily="49" charset="0"/>
              </a:rPr>
              <a:t>x*2 </a:t>
            </a:r>
            <a:endParaRPr lang="es-ES" sz="2400" dirty="0" smtClean="0">
              <a:solidFill>
                <a:srgbClr val="0000FF"/>
              </a:solidFill>
              <a:latin typeface="Courier New" panose="02070309020205020404" pitchFamily="49" charset="0"/>
              <a:cs typeface="Courier New" panose="02070309020205020404" pitchFamily="49" charset="0"/>
            </a:endParaRPr>
          </a:p>
          <a:p>
            <a:pPr marL="0" indent="0">
              <a:buNone/>
            </a:pPr>
            <a:r>
              <a:rPr lang="es-ES" sz="2400" dirty="0" smtClean="0">
                <a:solidFill>
                  <a:srgbClr val="000000"/>
                </a:solidFill>
                <a:latin typeface="Courier New" panose="02070309020205020404" pitchFamily="49" charset="0"/>
                <a:cs typeface="Courier New" panose="02070309020205020404" pitchFamily="49" charset="0"/>
              </a:rPr>
              <a:t>[</a:t>
            </a:r>
            <a:r>
              <a:rPr lang="es-ES" sz="2400" dirty="0">
                <a:solidFill>
                  <a:srgbClr val="000000"/>
                </a:solidFill>
                <a:latin typeface="Courier New" panose="02070309020205020404" pitchFamily="49" charset="0"/>
                <a:cs typeface="Courier New" panose="02070309020205020404" pitchFamily="49" charset="0"/>
              </a:rPr>
              <a:t>1] 2 4 6 </a:t>
            </a:r>
            <a:endParaRPr lang="es-ES" sz="2400" dirty="0" smtClean="0">
              <a:solidFill>
                <a:srgbClr val="000000"/>
              </a:solidFill>
              <a:latin typeface="Courier New" panose="02070309020205020404" pitchFamily="49" charset="0"/>
              <a:cs typeface="Courier New" panose="02070309020205020404" pitchFamily="49" charset="0"/>
            </a:endParaRPr>
          </a:p>
          <a:p>
            <a:pPr marL="0" indent="0">
              <a:buNone/>
            </a:pPr>
            <a:endParaRPr lang="es-ES" sz="2400" dirty="0" smtClean="0">
              <a:solidFill>
                <a:srgbClr val="0000FF"/>
              </a:solidFill>
              <a:latin typeface="Courier New" panose="02070309020205020404" pitchFamily="49" charset="0"/>
              <a:cs typeface="Courier New" panose="02070309020205020404" pitchFamily="49" charset="0"/>
            </a:endParaRPr>
          </a:p>
          <a:p>
            <a:pPr marL="0" indent="0">
              <a:buNone/>
            </a:pPr>
            <a:r>
              <a:rPr lang="es-ES" sz="2400" dirty="0" smtClean="0">
                <a:solidFill>
                  <a:srgbClr val="0000FF"/>
                </a:solidFill>
                <a:latin typeface="Courier New" panose="02070309020205020404" pitchFamily="49" charset="0"/>
                <a:cs typeface="Courier New" panose="02070309020205020404" pitchFamily="49" charset="0"/>
              </a:rPr>
              <a:t>&gt; </a:t>
            </a:r>
            <a:r>
              <a:rPr lang="es-ES" sz="2400" dirty="0">
                <a:solidFill>
                  <a:srgbClr val="0000FF"/>
                </a:solidFill>
                <a:latin typeface="Courier New" panose="02070309020205020404" pitchFamily="49" charset="0"/>
                <a:cs typeface="Courier New" panose="02070309020205020404" pitchFamily="49" charset="0"/>
              </a:rPr>
              <a:t>y &lt;- 4:6 </a:t>
            </a:r>
            <a:endParaRPr lang="es-ES" sz="2400" dirty="0" smtClean="0">
              <a:solidFill>
                <a:srgbClr val="0000FF"/>
              </a:solidFill>
              <a:latin typeface="Courier New" panose="02070309020205020404" pitchFamily="49" charset="0"/>
              <a:cs typeface="Courier New" panose="02070309020205020404" pitchFamily="49" charset="0"/>
            </a:endParaRPr>
          </a:p>
          <a:p>
            <a:pPr marL="0" indent="0">
              <a:buNone/>
            </a:pPr>
            <a:r>
              <a:rPr lang="es-ES" sz="2400" dirty="0" smtClean="0">
                <a:solidFill>
                  <a:srgbClr val="0000FF"/>
                </a:solidFill>
                <a:latin typeface="Courier New" panose="02070309020205020404" pitchFamily="49" charset="0"/>
                <a:cs typeface="Courier New" panose="02070309020205020404" pitchFamily="49" charset="0"/>
              </a:rPr>
              <a:t>&gt; </a:t>
            </a:r>
            <a:r>
              <a:rPr lang="es-ES" sz="2400" dirty="0">
                <a:solidFill>
                  <a:srgbClr val="0000FF"/>
                </a:solidFill>
                <a:latin typeface="Courier New" panose="02070309020205020404" pitchFamily="49" charset="0"/>
                <a:cs typeface="Courier New" panose="02070309020205020404" pitchFamily="49" charset="0"/>
              </a:rPr>
              <a:t>x + y </a:t>
            </a:r>
            <a:endParaRPr lang="es-ES" sz="2400" dirty="0" smtClean="0">
              <a:solidFill>
                <a:srgbClr val="0000FF"/>
              </a:solidFill>
              <a:latin typeface="Courier New" panose="02070309020205020404" pitchFamily="49" charset="0"/>
              <a:cs typeface="Courier New" panose="02070309020205020404" pitchFamily="49" charset="0"/>
            </a:endParaRPr>
          </a:p>
          <a:p>
            <a:pPr marL="0" indent="0">
              <a:buNone/>
            </a:pPr>
            <a:r>
              <a:rPr lang="es-ES" sz="2400" dirty="0" smtClean="0">
                <a:solidFill>
                  <a:srgbClr val="000000"/>
                </a:solidFill>
                <a:latin typeface="Courier New" panose="02070309020205020404" pitchFamily="49" charset="0"/>
                <a:cs typeface="Courier New" panose="02070309020205020404" pitchFamily="49" charset="0"/>
              </a:rPr>
              <a:t>[</a:t>
            </a:r>
            <a:r>
              <a:rPr lang="es-ES" sz="2400" dirty="0">
                <a:solidFill>
                  <a:srgbClr val="000000"/>
                </a:solidFill>
                <a:latin typeface="Courier New" panose="02070309020205020404" pitchFamily="49" charset="0"/>
                <a:cs typeface="Courier New" panose="02070309020205020404" pitchFamily="49" charset="0"/>
              </a:rPr>
              <a:t>1] 5 7 9 </a:t>
            </a:r>
            <a:endParaRPr lang="es-ES" sz="2400" dirty="0" smtClean="0">
              <a:solidFill>
                <a:srgbClr val="000000"/>
              </a:solidFill>
              <a:latin typeface="Courier New" panose="02070309020205020404" pitchFamily="49" charset="0"/>
              <a:cs typeface="Courier New" panose="02070309020205020404" pitchFamily="49" charset="0"/>
            </a:endParaRPr>
          </a:p>
          <a:p>
            <a:pPr marL="0" indent="0">
              <a:buNone/>
            </a:pPr>
            <a:endParaRPr lang="es-ES" sz="2400" dirty="0" smtClean="0">
              <a:solidFill>
                <a:srgbClr val="0000FF"/>
              </a:solidFill>
              <a:latin typeface="Courier New" panose="02070309020205020404" pitchFamily="49" charset="0"/>
              <a:cs typeface="Courier New" panose="02070309020205020404" pitchFamily="49" charset="0"/>
            </a:endParaRPr>
          </a:p>
          <a:p>
            <a:pPr marL="0" indent="0">
              <a:buNone/>
            </a:pPr>
            <a:r>
              <a:rPr lang="es-ES" sz="2400" dirty="0" smtClean="0">
                <a:solidFill>
                  <a:srgbClr val="0000FF"/>
                </a:solidFill>
                <a:latin typeface="Courier New" panose="02070309020205020404" pitchFamily="49" charset="0"/>
                <a:cs typeface="Courier New" panose="02070309020205020404" pitchFamily="49" charset="0"/>
              </a:rPr>
              <a:t>&gt; </a:t>
            </a:r>
            <a:r>
              <a:rPr lang="es-ES" sz="2400" dirty="0">
                <a:solidFill>
                  <a:srgbClr val="0000FF"/>
                </a:solidFill>
                <a:latin typeface="Courier New" panose="02070309020205020404" pitchFamily="49" charset="0"/>
                <a:cs typeface="Courier New" panose="02070309020205020404" pitchFamily="49" charset="0"/>
              </a:rPr>
              <a:t>y - x </a:t>
            </a:r>
            <a:endParaRPr lang="es-ES" sz="2400" dirty="0" smtClean="0">
              <a:solidFill>
                <a:srgbClr val="0000FF"/>
              </a:solidFill>
              <a:latin typeface="Courier New" panose="02070309020205020404" pitchFamily="49" charset="0"/>
              <a:cs typeface="Courier New" panose="02070309020205020404" pitchFamily="49" charset="0"/>
            </a:endParaRPr>
          </a:p>
          <a:p>
            <a:pPr marL="0" indent="0">
              <a:buNone/>
            </a:pPr>
            <a:r>
              <a:rPr lang="es-ES" sz="2400" dirty="0" smtClean="0">
                <a:solidFill>
                  <a:srgbClr val="000000"/>
                </a:solidFill>
                <a:latin typeface="Courier New" panose="02070309020205020404" pitchFamily="49" charset="0"/>
                <a:cs typeface="Courier New" panose="02070309020205020404" pitchFamily="49" charset="0"/>
              </a:rPr>
              <a:t>[</a:t>
            </a:r>
            <a:r>
              <a:rPr lang="es-ES" sz="2400" dirty="0">
                <a:solidFill>
                  <a:srgbClr val="000000"/>
                </a:solidFill>
                <a:latin typeface="Courier New" panose="02070309020205020404" pitchFamily="49" charset="0"/>
                <a:cs typeface="Courier New" panose="02070309020205020404" pitchFamily="49" charset="0"/>
              </a:rPr>
              <a:t>1] 3 3 3 </a:t>
            </a:r>
            <a:endParaRPr lang="es-ES" sz="2400" dirty="0" smtClean="0">
              <a:solidFill>
                <a:srgbClr val="000000"/>
              </a:solidFill>
              <a:latin typeface="Courier New" panose="02070309020205020404" pitchFamily="49" charset="0"/>
              <a:cs typeface="Courier New" panose="02070309020205020404" pitchFamily="49" charset="0"/>
            </a:endParaRPr>
          </a:p>
          <a:p>
            <a:pPr marL="0" indent="0">
              <a:buNone/>
            </a:pPr>
            <a:endParaRPr lang="es-ES" sz="2400" dirty="0" smtClean="0">
              <a:solidFill>
                <a:srgbClr val="0000FF"/>
              </a:solidFill>
              <a:latin typeface="Courier New" panose="02070309020205020404" pitchFamily="49" charset="0"/>
              <a:cs typeface="Courier New" panose="02070309020205020404" pitchFamily="49" charset="0"/>
            </a:endParaRPr>
          </a:p>
          <a:p>
            <a:pPr marL="0" indent="0">
              <a:buNone/>
            </a:pPr>
            <a:r>
              <a:rPr lang="es-ES" sz="2400" dirty="0" smtClean="0">
                <a:solidFill>
                  <a:srgbClr val="0000FF"/>
                </a:solidFill>
                <a:latin typeface="Courier New" panose="02070309020205020404" pitchFamily="49" charset="0"/>
                <a:cs typeface="Courier New" panose="02070309020205020404" pitchFamily="49" charset="0"/>
              </a:rPr>
              <a:t>&gt; </a:t>
            </a:r>
            <a:r>
              <a:rPr lang="es-ES" sz="2400" dirty="0">
                <a:solidFill>
                  <a:srgbClr val="0000FF"/>
                </a:solidFill>
                <a:latin typeface="Courier New" panose="02070309020205020404" pitchFamily="49" charset="0"/>
                <a:cs typeface="Courier New" panose="02070309020205020404" pitchFamily="49" charset="0"/>
              </a:rPr>
              <a:t>x / y </a:t>
            </a:r>
            <a:endParaRPr lang="es-ES" sz="2400" dirty="0" smtClean="0">
              <a:solidFill>
                <a:srgbClr val="0000FF"/>
              </a:solidFill>
              <a:latin typeface="Courier New" panose="02070309020205020404" pitchFamily="49" charset="0"/>
              <a:cs typeface="Courier New" panose="02070309020205020404" pitchFamily="49" charset="0"/>
            </a:endParaRPr>
          </a:p>
          <a:p>
            <a:pPr marL="0" indent="0">
              <a:buNone/>
            </a:pPr>
            <a:r>
              <a:rPr lang="es-ES" sz="2400" dirty="0" smtClean="0">
                <a:solidFill>
                  <a:srgbClr val="000000"/>
                </a:solidFill>
                <a:latin typeface="Courier New" panose="02070309020205020404" pitchFamily="49" charset="0"/>
                <a:cs typeface="Courier New" panose="02070309020205020404" pitchFamily="49" charset="0"/>
              </a:rPr>
              <a:t>[</a:t>
            </a:r>
            <a:r>
              <a:rPr lang="es-ES" sz="2400" dirty="0">
                <a:solidFill>
                  <a:srgbClr val="000000"/>
                </a:solidFill>
                <a:latin typeface="Courier New" panose="02070309020205020404" pitchFamily="49" charset="0"/>
                <a:cs typeface="Courier New" panose="02070309020205020404" pitchFamily="49" charset="0"/>
              </a:rPr>
              <a:t>1] 0.25 0.40 0.50 </a:t>
            </a:r>
            <a:endParaRPr lang="es-ES" sz="2400" dirty="0" smtClean="0">
              <a:solidFill>
                <a:srgbClr val="000000"/>
              </a:solidFill>
              <a:latin typeface="Courier New" panose="02070309020205020404" pitchFamily="49" charset="0"/>
              <a:cs typeface="Courier New" panose="02070309020205020404" pitchFamily="49" charset="0"/>
            </a:endParaRPr>
          </a:p>
          <a:p>
            <a:pPr marL="0" indent="0">
              <a:buNone/>
            </a:pPr>
            <a:endParaRPr lang="es-ES" sz="2400" dirty="0" smtClean="0">
              <a:solidFill>
                <a:srgbClr val="0000FF"/>
              </a:solidFill>
              <a:latin typeface="Courier New" panose="02070309020205020404" pitchFamily="49" charset="0"/>
              <a:cs typeface="Courier New" panose="02070309020205020404" pitchFamily="49" charset="0"/>
            </a:endParaRPr>
          </a:p>
          <a:p>
            <a:pPr marL="0" indent="0">
              <a:buNone/>
            </a:pPr>
            <a:r>
              <a:rPr lang="es-ES" sz="2400" dirty="0" smtClean="0">
                <a:solidFill>
                  <a:srgbClr val="0000FF"/>
                </a:solidFill>
                <a:latin typeface="Courier New" panose="02070309020205020404" pitchFamily="49" charset="0"/>
                <a:cs typeface="Courier New" panose="02070309020205020404" pitchFamily="49" charset="0"/>
              </a:rPr>
              <a:t>&gt; </a:t>
            </a:r>
            <a:r>
              <a:rPr lang="es-ES" sz="2400" dirty="0">
                <a:solidFill>
                  <a:srgbClr val="0000FF"/>
                </a:solidFill>
                <a:latin typeface="Courier New" panose="02070309020205020404" pitchFamily="49" charset="0"/>
                <a:cs typeface="Courier New" panose="02070309020205020404" pitchFamily="49" charset="0"/>
              </a:rPr>
              <a:t>x * y </a:t>
            </a:r>
            <a:endParaRPr lang="es-ES" sz="2400" dirty="0" smtClean="0">
              <a:solidFill>
                <a:srgbClr val="0000FF"/>
              </a:solidFill>
              <a:latin typeface="Courier New" panose="02070309020205020404" pitchFamily="49" charset="0"/>
              <a:cs typeface="Courier New" panose="02070309020205020404" pitchFamily="49" charset="0"/>
            </a:endParaRPr>
          </a:p>
          <a:p>
            <a:pPr marL="0" indent="0">
              <a:buNone/>
            </a:pPr>
            <a:r>
              <a:rPr lang="es-ES" sz="2400" dirty="0" smtClean="0">
                <a:solidFill>
                  <a:srgbClr val="000000"/>
                </a:solidFill>
                <a:latin typeface="Courier New" panose="02070309020205020404" pitchFamily="49" charset="0"/>
                <a:cs typeface="Courier New" panose="02070309020205020404" pitchFamily="49" charset="0"/>
              </a:rPr>
              <a:t>[</a:t>
            </a:r>
            <a:r>
              <a:rPr lang="es-ES" sz="2400" dirty="0">
                <a:solidFill>
                  <a:srgbClr val="000000"/>
                </a:solidFill>
                <a:latin typeface="Courier New" panose="02070309020205020404" pitchFamily="49" charset="0"/>
                <a:cs typeface="Courier New" panose="02070309020205020404" pitchFamily="49" charset="0"/>
              </a:rPr>
              <a:t>1] 4 10 18</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2952553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exercise 2</a:t>
            </a:r>
            <a:endParaRPr lang="en-US" dirty="0"/>
          </a:p>
        </p:txBody>
      </p:sp>
      <p:sp>
        <p:nvSpPr>
          <p:cNvPr id="3" name="Content Placeholder 2"/>
          <p:cNvSpPr>
            <a:spLocks noGrp="1"/>
          </p:cNvSpPr>
          <p:nvPr>
            <p:ph idx="1"/>
          </p:nvPr>
        </p:nvSpPr>
        <p:spPr/>
        <p:txBody>
          <a:bodyPr/>
          <a:lstStyle/>
          <a:p>
            <a:r>
              <a:rPr lang="en-US" dirty="0" smtClean="0"/>
              <a:t>Create vectors using </a:t>
            </a:r>
            <a:r>
              <a:rPr lang="en-US" sz="2400" dirty="0" err="1" smtClean="0">
                <a:latin typeface="Courier New" panose="02070309020205020404" pitchFamily="49" charset="0"/>
                <a:cs typeface="Courier New" panose="02070309020205020404" pitchFamily="49" charset="0"/>
              </a:rPr>
              <a:t>seq</a:t>
            </a:r>
            <a:r>
              <a:rPr lang="en-US" sz="2400" dirty="0" smtClean="0">
                <a:latin typeface="Courier New" panose="02070309020205020404" pitchFamily="49" charset="0"/>
                <a:cs typeface="Courier New" panose="02070309020205020404" pitchFamily="49" charset="0"/>
              </a:rPr>
              <a:t>()</a:t>
            </a:r>
            <a:r>
              <a:rPr lang="en-US" dirty="0" smtClean="0"/>
              <a:t> and </a:t>
            </a:r>
            <a:r>
              <a:rPr lang="en-US" sz="2400" dirty="0" smtClean="0">
                <a:latin typeface="Courier New" panose="02070309020205020404" pitchFamily="49" charset="0"/>
                <a:cs typeface="Courier New" panose="02070309020205020404" pitchFamily="49" charset="0"/>
              </a:rPr>
              <a:t>rep()</a:t>
            </a:r>
            <a:r>
              <a:rPr lang="en-US" dirty="0" smtClean="0"/>
              <a:t>. Only use </a:t>
            </a:r>
            <a:r>
              <a:rPr lang="en-US" sz="2400" dirty="0" smtClean="0">
                <a:latin typeface="Courier New" panose="02070309020205020404" pitchFamily="49" charset="0"/>
                <a:cs typeface="Courier New" panose="02070309020205020404" pitchFamily="49" charset="0"/>
              </a:rPr>
              <a:t>c()</a:t>
            </a:r>
            <a:r>
              <a:rPr lang="en-US" dirty="0" smtClean="0"/>
              <a:t> if absolutely necessary</a:t>
            </a:r>
          </a:p>
          <a:p>
            <a:pPr lvl="1"/>
            <a:r>
              <a:rPr lang="en-US" dirty="0" smtClean="0"/>
              <a:t>Positive integers from 1 to 99</a:t>
            </a:r>
          </a:p>
          <a:p>
            <a:pPr lvl="1"/>
            <a:r>
              <a:rPr lang="en-US" dirty="0" smtClean="0"/>
              <a:t>Odd integers between 1 and 99</a:t>
            </a:r>
          </a:p>
          <a:p>
            <a:pPr lvl="1"/>
            <a:r>
              <a:rPr lang="en-US" dirty="0" smtClean="0"/>
              <a:t>The numbers 1,1,1, 2,2,2, 3,3,3</a:t>
            </a:r>
          </a:p>
          <a:p>
            <a:pPr lvl="1"/>
            <a:r>
              <a:rPr lang="en-US" dirty="0" smtClean="0"/>
              <a:t>The numbers 1,2,3,4,5,4,3,2,1,0</a:t>
            </a:r>
          </a:p>
          <a:p>
            <a:pPr lvl="1"/>
            <a:r>
              <a:rPr lang="en-US" dirty="0" smtClean="0"/>
              <a:t>The fractions 1, 1/2, 1/3, 1/4, …, 1/10</a:t>
            </a:r>
          </a:p>
          <a:p>
            <a:pPr lvl="1"/>
            <a:r>
              <a:rPr lang="en-US" dirty="0" smtClean="0"/>
              <a:t>The cubes 1, 8, 27, 64, 125, 216</a:t>
            </a:r>
            <a:endParaRPr lang="en-US" dirty="0"/>
          </a:p>
        </p:txBody>
      </p:sp>
    </p:spTree>
    <p:extLst>
      <p:ext uri="{BB962C8B-B14F-4D97-AF65-F5344CB8AC3E}">
        <p14:creationId xmlns:p14="http://schemas.microsoft.com/office/powerpoint/2010/main" val="336349087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functions on vectors</a:t>
            </a:r>
            <a:endParaRPr lang="en-US" dirty="0"/>
          </a:p>
        </p:txBody>
      </p:sp>
      <p:sp>
        <p:nvSpPr>
          <p:cNvPr id="3" name="Content Placeholder 2"/>
          <p:cNvSpPr>
            <a:spLocks noGrp="1"/>
          </p:cNvSpPr>
          <p:nvPr>
            <p:ph idx="1"/>
          </p:nvPr>
        </p:nvSpPr>
        <p:spPr/>
        <p:txBody>
          <a:bodyPr/>
          <a:lstStyle/>
          <a:p>
            <a:r>
              <a:rPr lang="en-US" dirty="0" smtClean="0"/>
              <a:t>Many datasets are built into R for testing purposes, for a full list: </a:t>
            </a:r>
          </a:p>
          <a:p>
            <a:pPr marL="0" indent="0">
              <a:buNone/>
            </a:pPr>
            <a:r>
              <a:rPr lang="en-US" sz="2400" dirty="0">
                <a:solidFill>
                  <a:srgbClr val="0000FF"/>
                </a:solidFill>
                <a:latin typeface="Courier New" panose="02070309020205020404" pitchFamily="49" charset="0"/>
                <a:cs typeface="Courier New" panose="02070309020205020404" pitchFamily="49" charset="0"/>
              </a:rPr>
              <a:t>&gt; library(help="datasets")</a:t>
            </a:r>
            <a:endParaRPr lang="en-US" dirty="0" smtClean="0">
              <a:latin typeface="Courier New" panose="02070309020205020404" pitchFamily="49" charset="0"/>
              <a:cs typeface="Courier New" panose="02070309020205020404" pitchFamily="49" charset="0"/>
            </a:endParaRPr>
          </a:p>
          <a:p>
            <a:r>
              <a:rPr lang="en-US" dirty="0" smtClean="0"/>
              <a:t>For example, the “islands” dataset</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smtClean="0">
                <a:solidFill>
                  <a:srgbClr val="0000FF"/>
                </a:solidFill>
                <a:latin typeface="Courier New" panose="02070309020205020404" pitchFamily="49" charset="0"/>
                <a:cs typeface="Courier New" panose="02070309020205020404" pitchFamily="49" charset="0"/>
              </a:rPr>
              <a:t>islands</a:t>
            </a:r>
          </a:p>
          <a:p>
            <a:pPr marL="0" indent="0">
              <a:buNone/>
            </a:pPr>
            <a:r>
              <a:rPr lang="en-US" sz="2400" dirty="0" smtClean="0">
                <a:solidFill>
                  <a:srgbClr val="000000"/>
                </a:solidFill>
                <a:latin typeface="Courier New" panose="02070309020205020404" pitchFamily="49" charset="0"/>
                <a:cs typeface="Courier New" panose="02070309020205020404" pitchFamily="49" charset="0"/>
              </a:rPr>
              <a:t>Africa </a:t>
            </a:r>
            <a:r>
              <a:rPr lang="en-US" sz="2400" dirty="0">
                <a:solidFill>
                  <a:srgbClr val="000000"/>
                </a:solidFill>
                <a:latin typeface="Courier New" panose="02070309020205020404" pitchFamily="49" charset="0"/>
                <a:cs typeface="Courier New" panose="02070309020205020404" pitchFamily="49" charset="0"/>
              </a:rPr>
              <a:t>Antarctica </a:t>
            </a:r>
            <a:r>
              <a:rPr lang="en-US" sz="2400" dirty="0" smtClean="0">
                <a:solidFill>
                  <a:srgbClr val="000000"/>
                </a:solidFill>
                <a:latin typeface="Courier New" panose="02070309020205020404" pitchFamily="49" charset="0"/>
                <a:cs typeface="Courier New" panose="02070309020205020404" pitchFamily="49" charset="0"/>
              </a:rPr>
              <a:t>  Asia </a:t>
            </a:r>
            <a:r>
              <a:rPr lang="en-US" sz="2400" dirty="0">
                <a:solidFill>
                  <a:srgbClr val="000000"/>
                </a:solidFill>
                <a:latin typeface="Courier New" panose="02070309020205020404" pitchFamily="49" charset="0"/>
                <a:cs typeface="Courier New" panose="02070309020205020404" pitchFamily="49" charset="0"/>
              </a:rPr>
              <a:t>Australia </a:t>
            </a:r>
            <a:r>
              <a:rPr lang="en-US" sz="2400" dirty="0" smtClean="0">
                <a:solidFill>
                  <a:srgbClr val="000000"/>
                </a:solidFill>
                <a:latin typeface="Courier New" panose="02070309020205020404" pitchFamily="49" charset="0"/>
                <a:cs typeface="Courier New" panose="02070309020205020404" pitchFamily="49" charset="0"/>
              </a:rPr>
              <a:t>…</a:t>
            </a:r>
          </a:p>
          <a:p>
            <a:pPr marL="0" indent="0">
              <a:buNone/>
            </a:pPr>
            <a:r>
              <a:rPr lang="en-US" sz="2400" dirty="0" smtClean="0">
                <a:solidFill>
                  <a:srgbClr val="000000"/>
                </a:solidFill>
                <a:latin typeface="Courier New" panose="02070309020205020404" pitchFamily="49" charset="0"/>
                <a:cs typeface="Courier New" panose="02070309020205020404" pitchFamily="49" charset="0"/>
              </a:rPr>
              <a:t> 11506       5500  16988      2968 …</a:t>
            </a:r>
            <a:endParaRPr lang="en-US" sz="24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319061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arithmetic functions</a:t>
            </a:r>
            <a:endParaRPr lang="en-US" dirty="0"/>
          </a:p>
        </p:txBody>
      </p:sp>
      <p:sp>
        <p:nvSpPr>
          <p:cNvPr id="3" name="Content Placeholder 2"/>
          <p:cNvSpPr>
            <a:spLocks noGrp="1"/>
          </p:cNvSpPr>
          <p:nvPr>
            <p:ph idx="1"/>
          </p:nvPr>
        </p:nvSpPr>
        <p:spPr>
          <a:xfrm>
            <a:off x="457200" y="1447800"/>
            <a:ext cx="8229600" cy="3733800"/>
          </a:xfrm>
        </p:spPr>
        <p:txBody>
          <a:bodyPr numCol="2">
            <a:normAutofit/>
          </a:bodyPr>
          <a:lstStyle/>
          <a:p>
            <a:pPr marL="0" indent="0">
              <a:buNone/>
            </a:pPr>
            <a:r>
              <a:rPr lang="en-US" sz="2400" dirty="0">
                <a:solidFill>
                  <a:srgbClr val="0000FF"/>
                </a:solidFill>
                <a:latin typeface="Courier New" panose="02070309020205020404" pitchFamily="49" charset="0"/>
                <a:cs typeface="Courier New" panose="02070309020205020404" pitchFamily="49" charset="0"/>
              </a:rPr>
              <a:t>&gt; min(islands) </a:t>
            </a:r>
            <a:endParaRPr lang="en-US" sz="2400" dirty="0" smtClean="0">
              <a:solidFill>
                <a:srgbClr val="0000FF"/>
              </a:solidFill>
              <a:latin typeface="Courier New" panose="02070309020205020404" pitchFamily="49" charset="0"/>
              <a:cs typeface="Courier New" panose="02070309020205020404" pitchFamily="49" charset="0"/>
            </a:endParaRPr>
          </a:p>
          <a:p>
            <a:pPr marL="0" indent="0">
              <a:buNone/>
            </a:pPr>
            <a:r>
              <a:rPr lang="en-US" sz="2400" dirty="0" smtClean="0">
                <a:solidFill>
                  <a:srgbClr val="000000"/>
                </a:solidFill>
                <a:latin typeface="Courier New" panose="02070309020205020404" pitchFamily="49" charset="0"/>
                <a:cs typeface="Courier New" panose="02070309020205020404" pitchFamily="49" charset="0"/>
              </a:rPr>
              <a:t>[</a:t>
            </a:r>
            <a:r>
              <a:rPr lang="en-US" sz="2400" dirty="0">
                <a:solidFill>
                  <a:srgbClr val="000000"/>
                </a:solidFill>
                <a:latin typeface="Courier New" panose="02070309020205020404" pitchFamily="49" charset="0"/>
                <a:cs typeface="Courier New" panose="02070309020205020404" pitchFamily="49" charset="0"/>
              </a:rPr>
              <a:t>1] 12 </a:t>
            </a:r>
            <a:endParaRPr lang="en-US" sz="2400" dirty="0" smtClean="0">
              <a:solidFill>
                <a:srgbClr val="000000"/>
              </a:solidFill>
              <a:latin typeface="Courier New" panose="02070309020205020404" pitchFamily="49" charset="0"/>
              <a:cs typeface="Courier New" panose="02070309020205020404" pitchFamily="49" charset="0"/>
            </a:endParaRPr>
          </a:p>
          <a:p>
            <a:pPr marL="0" indent="0">
              <a:buNone/>
            </a:pPr>
            <a:r>
              <a:rPr lang="en-US" sz="2400" dirty="0" smtClean="0">
                <a:solidFill>
                  <a:srgbClr val="0000FF"/>
                </a:solidFill>
                <a:latin typeface="Courier New" panose="02070309020205020404" pitchFamily="49" charset="0"/>
                <a:cs typeface="Courier New" panose="02070309020205020404" pitchFamily="49" charset="0"/>
              </a:rPr>
              <a:t>&gt; </a:t>
            </a:r>
            <a:r>
              <a:rPr lang="en-US" sz="2400" dirty="0">
                <a:solidFill>
                  <a:srgbClr val="0000FF"/>
                </a:solidFill>
                <a:latin typeface="Courier New" panose="02070309020205020404" pitchFamily="49" charset="0"/>
                <a:cs typeface="Courier New" panose="02070309020205020404" pitchFamily="49" charset="0"/>
              </a:rPr>
              <a:t>max(islands) </a:t>
            </a:r>
            <a:endParaRPr lang="en-US" sz="2400" dirty="0" smtClean="0">
              <a:solidFill>
                <a:srgbClr val="0000FF"/>
              </a:solidFill>
              <a:latin typeface="Courier New" panose="02070309020205020404" pitchFamily="49" charset="0"/>
              <a:cs typeface="Courier New" panose="02070309020205020404" pitchFamily="49" charset="0"/>
            </a:endParaRPr>
          </a:p>
          <a:p>
            <a:pPr marL="0" indent="0">
              <a:buNone/>
            </a:pPr>
            <a:r>
              <a:rPr lang="en-US" sz="2400" dirty="0" smtClean="0">
                <a:solidFill>
                  <a:srgbClr val="000000"/>
                </a:solidFill>
                <a:latin typeface="Courier New" panose="02070309020205020404" pitchFamily="49" charset="0"/>
                <a:cs typeface="Courier New" panose="02070309020205020404" pitchFamily="49" charset="0"/>
              </a:rPr>
              <a:t>[</a:t>
            </a:r>
            <a:r>
              <a:rPr lang="en-US" sz="2400" dirty="0">
                <a:solidFill>
                  <a:srgbClr val="000000"/>
                </a:solidFill>
                <a:latin typeface="Courier New" panose="02070309020205020404" pitchFamily="49" charset="0"/>
                <a:cs typeface="Courier New" panose="02070309020205020404" pitchFamily="49" charset="0"/>
              </a:rPr>
              <a:t>1] 16988 </a:t>
            </a:r>
            <a:endParaRPr lang="en-US" sz="2400" dirty="0" smtClean="0">
              <a:solidFill>
                <a:srgbClr val="000000"/>
              </a:solidFill>
              <a:latin typeface="Courier New" panose="02070309020205020404" pitchFamily="49" charset="0"/>
              <a:cs typeface="Courier New" panose="02070309020205020404" pitchFamily="49" charset="0"/>
            </a:endParaRPr>
          </a:p>
          <a:p>
            <a:pPr marL="0" indent="0">
              <a:buNone/>
            </a:pPr>
            <a:r>
              <a:rPr lang="en-US" sz="2400" dirty="0" smtClean="0">
                <a:solidFill>
                  <a:srgbClr val="0000FF"/>
                </a:solidFill>
                <a:latin typeface="Courier New" panose="02070309020205020404" pitchFamily="49" charset="0"/>
                <a:cs typeface="Courier New" panose="02070309020205020404" pitchFamily="49" charset="0"/>
              </a:rPr>
              <a:t>&gt; </a:t>
            </a:r>
            <a:r>
              <a:rPr lang="en-US" sz="2400" dirty="0">
                <a:solidFill>
                  <a:srgbClr val="0000FF"/>
                </a:solidFill>
                <a:latin typeface="Courier New" panose="02070309020205020404" pitchFamily="49" charset="0"/>
                <a:cs typeface="Courier New" panose="02070309020205020404" pitchFamily="49" charset="0"/>
              </a:rPr>
              <a:t>mean(islands) </a:t>
            </a:r>
            <a:endParaRPr lang="en-US" sz="2400" dirty="0" smtClean="0">
              <a:solidFill>
                <a:srgbClr val="0000FF"/>
              </a:solidFill>
              <a:latin typeface="Courier New" panose="02070309020205020404" pitchFamily="49" charset="0"/>
              <a:cs typeface="Courier New" panose="02070309020205020404" pitchFamily="49" charset="0"/>
            </a:endParaRPr>
          </a:p>
          <a:p>
            <a:pPr marL="0" indent="0">
              <a:buNone/>
            </a:pPr>
            <a:r>
              <a:rPr lang="en-US" sz="2400" dirty="0" smtClean="0">
                <a:solidFill>
                  <a:srgbClr val="000000"/>
                </a:solidFill>
                <a:latin typeface="Courier New" panose="02070309020205020404" pitchFamily="49" charset="0"/>
                <a:cs typeface="Courier New" panose="02070309020205020404" pitchFamily="49" charset="0"/>
              </a:rPr>
              <a:t>[</a:t>
            </a:r>
            <a:r>
              <a:rPr lang="en-US" sz="2400" dirty="0">
                <a:solidFill>
                  <a:srgbClr val="000000"/>
                </a:solidFill>
                <a:latin typeface="Courier New" panose="02070309020205020404" pitchFamily="49" charset="0"/>
                <a:cs typeface="Courier New" panose="02070309020205020404" pitchFamily="49" charset="0"/>
              </a:rPr>
              <a:t>1] 1252.729 </a:t>
            </a:r>
            <a:endParaRPr lang="en-US" sz="2400" dirty="0" smtClean="0">
              <a:solidFill>
                <a:srgbClr val="000000"/>
              </a:solidFill>
              <a:latin typeface="Courier New" panose="02070309020205020404" pitchFamily="49" charset="0"/>
              <a:cs typeface="Courier New" panose="02070309020205020404" pitchFamily="49" charset="0"/>
            </a:endParaRPr>
          </a:p>
          <a:p>
            <a:pPr marL="0" indent="0">
              <a:buNone/>
            </a:pPr>
            <a:r>
              <a:rPr lang="en-US" sz="2400" dirty="0" smtClean="0">
                <a:solidFill>
                  <a:srgbClr val="0000FF"/>
                </a:solidFill>
                <a:latin typeface="Courier New" panose="02070309020205020404" pitchFamily="49" charset="0"/>
                <a:cs typeface="Courier New" panose="02070309020205020404" pitchFamily="49" charset="0"/>
              </a:rPr>
              <a:t>&gt; </a:t>
            </a:r>
            <a:r>
              <a:rPr lang="en-US" sz="2400" dirty="0">
                <a:solidFill>
                  <a:srgbClr val="0000FF"/>
                </a:solidFill>
                <a:latin typeface="Courier New" panose="02070309020205020404" pitchFamily="49" charset="0"/>
                <a:cs typeface="Courier New" panose="02070309020205020404" pitchFamily="49" charset="0"/>
              </a:rPr>
              <a:t>median(islands) </a:t>
            </a:r>
            <a:endParaRPr lang="en-US" sz="2400" dirty="0" smtClean="0">
              <a:solidFill>
                <a:srgbClr val="0000FF"/>
              </a:solidFill>
              <a:latin typeface="Courier New" panose="02070309020205020404" pitchFamily="49" charset="0"/>
              <a:cs typeface="Courier New" panose="02070309020205020404" pitchFamily="49" charset="0"/>
            </a:endParaRPr>
          </a:p>
          <a:p>
            <a:pPr marL="0" indent="0">
              <a:buNone/>
            </a:pPr>
            <a:r>
              <a:rPr lang="en-US" sz="2400" dirty="0" smtClean="0">
                <a:solidFill>
                  <a:srgbClr val="000000"/>
                </a:solidFill>
                <a:latin typeface="Courier New" panose="02070309020205020404" pitchFamily="49" charset="0"/>
                <a:cs typeface="Courier New" panose="02070309020205020404" pitchFamily="49" charset="0"/>
              </a:rPr>
              <a:t>[</a:t>
            </a:r>
            <a:r>
              <a:rPr lang="en-US" sz="2400" dirty="0">
                <a:solidFill>
                  <a:srgbClr val="000000"/>
                </a:solidFill>
                <a:latin typeface="Courier New" panose="02070309020205020404" pitchFamily="49" charset="0"/>
                <a:cs typeface="Courier New" panose="02070309020205020404" pitchFamily="49" charset="0"/>
              </a:rPr>
              <a:t>1] 41 </a:t>
            </a:r>
            <a:endParaRPr lang="en-US" sz="2400" dirty="0" smtClean="0">
              <a:solidFill>
                <a:srgbClr val="000000"/>
              </a:solidFill>
              <a:latin typeface="Courier New" panose="02070309020205020404" pitchFamily="49" charset="0"/>
              <a:cs typeface="Courier New" panose="02070309020205020404" pitchFamily="49" charset="0"/>
            </a:endParaRPr>
          </a:p>
          <a:p>
            <a:pPr marL="0" indent="0">
              <a:buNone/>
            </a:pPr>
            <a:r>
              <a:rPr lang="en-US" sz="2400" dirty="0" smtClean="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var</a:t>
            </a:r>
            <a:r>
              <a:rPr lang="en-US" sz="2400" dirty="0">
                <a:solidFill>
                  <a:srgbClr val="0000FF"/>
                </a:solidFill>
                <a:latin typeface="Courier New" panose="02070309020205020404" pitchFamily="49" charset="0"/>
                <a:cs typeface="Courier New" panose="02070309020205020404" pitchFamily="49" charset="0"/>
              </a:rPr>
              <a:t>(islands) </a:t>
            </a:r>
            <a:endParaRPr lang="en-US" sz="2400" dirty="0" smtClean="0">
              <a:solidFill>
                <a:srgbClr val="0000FF"/>
              </a:solidFill>
              <a:latin typeface="Courier New" panose="02070309020205020404" pitchFamily="49" charset="0"/>
              <a:cs typeface="Courier New" panose="02070309020205020404" pitchFamily="49" charset="0"/>
            </a:endParaRPr>
          </a:p>
          <a:p>
            <a:pPr marL="0" indent="0">
              <a:buNone/>
            </a:pPr>
            <a:r>
              <a:rPr lang="en-US" sz="2400" dirty="0" smtClean="0">
                <a:solidFill>
                  <a:srgbClr val="000000"/>
                </a:solidFill>
                <a:latin typeface="Courier New" panose="02070309020205020404" pitchFamily="49" charset="0"/>
                <a:cs typeface="Courier New" panose="02070309020205020404" pitchFamily="49" charset="0"/>
              </a:rPr>
              <a:t>[</a:t>
            </a:r>
            <a:r>
              <a:rPr lang="en-US" sz="2400" dirty="0">
                <a:solidFill>
                  <a:srgbClr val="000000"/>
                </a:solidFill>
                <a:latin typeface="Courier New" panose="02070309020205020404" pitchFamily="49" charset="0"/>
                <a:cs typeface="Courier New" panose="02070309020205020404" pitchFamily="49" charset="0"/>
              </a:rPr>
              <a:t>1] 11364624 </a:t>
            </a:r>
            <a:endParaRPr lang="en-US" sz="2400" dirty="0" smtClean="0">
              <a:solidFill>
                <a:srgbClr val="000000"/>
              </a:solidFill>
              <a:latin typeface="Courier New" panose="02070309020205020404" pitchFamily="49" charset="0"/>
              <a:cs typeface="Courier New" panose="02070309020205020404" pitchFamily="49" charset="0"/>
            </a:endParaRPr>
          </a:p>
          <a:p>
            <a:pPr marL="0" indent="0">
              <a:buNone/>
            </a:pPr>
            <a:r>
              <a:rPr lang="en-US" sz="2400" dirty="0" smtClean="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sd</a:t>
            </a:r>
            <a:r>
              <a:rPr lang="en-US" sz="2400" dirty="0">
                <a:solidFill>
                  <a:srgbClr val="0000FF"/>
                </a:solidFill>
                <a:latin typeface="Courier New" panose="02070309020205020404" pitchFamily="49" charset="0"/>
                <a:cs typeface="Courier New" panose="02070309020205020404" pitchFamily="49" charset="0"/>
              </a:rPr>
              <a:t>(islands) </a:t>
            </a:r>
            <a:endParaRPr lang="en-US" sz="2400" dirty="0" smtClean="0">
              <a:solidFill>
                <a:srgbClr val="0000FF"/>
              </a:solidFill>
              <a:latin typeface="Courier New" panose="02070309020205020404" pitchFamily="49" charset="0"/>
              <a:cs typeface="Courier New" panose="02070309020205020404" pitchFamily="49" charset="0"/>
            </a:endParaRPr>
          </a:p>
          <a:p>
            <a:pPr marL="0" indent="0">
              <a:buNone/>
            </a:pPr>
            <a:r>
              <a:rPr lang="en-US" sz="2400" dirty="0" smtClean="0">
                <a:solidFill>
                  <a:srgbClr val="000000"/>
                </a:solidFill>
                <a:latin typeface="Courier New" panose="02070309020205020404" pitchFamily="49" charset="0"/>
                <a:cs typeface="Courier New" panose="02070309020205020404" pitchFamily="49" charset="0"/>
              </a:rPr>
              <a:t>[</a:t>
            </a:r>
            <a:r>
              <a:rPr lang="en-US" sz="2400" dirty="0">
                <a:solidFill>
                  <a:srgbClr val="000000"/>
                </a:solidFill>
                <a:latin typeface="Courier New" panose="02070309020205020404" pitchFamily="49" charset="0"/>
                <a:cs typeface="Courier New" panose="02070309020205020404" pitchFamily="49" charset="0"/>
              </a:rPr>
              <a:t>1] 3371.146 </a:t>
            </a:r>
            <a:endParaRPr lang="en-US" sz="2400" dirty="0" smtClean="0">
              <a:solidFill>
                <a:srgbClr val="000000"/>
              </a:solidFill>
              <a:latin typeface="Courier New" panose="02070309020205020404" pitchFamily="49" charset="0"/>
              <a:cs typeface="Courier New" panose="02070309020205020404" pitchFamily="49" charset="0"/>
            </a:endParaRPr>
          </a:p>
          <a:p>
            <a:pPr marL="0" indent="0">
              <a:buNone/>
            </a:pPr>
            <a:r>
              <a:rPr lang="en-US" sz="2400" dirty="0" smtClean="0">
                <a:solidFill>
                  <a:srgbClr val="0000FF"/>
                </a:solidFill>
                <a:latin typeface="Courier New" panose="02070309020205020404" pitchFamily="49" charset="0"/>
                <a:cs typeface="Courier New" panose="02070309020205020404" pitchFamily="49" charset="0"/>
              </a:rPr>
              <a:t>&gt; </a:t>
            </a:r>
            <a:r>
              <a:rPr lang="en-US" sz="2400" dirty="0">
                <a:solidFill>
                  <a:srgbClr val="0000FF"/>
                </a:solidFill>
                <a:latin typeface="Courier New" panose="02070309020205020404" pitchFamily="49" charset="0"/>
                <a:cs typeface="Courier New" panose="02070309020205020404" pitchFamily="49" charset="0"/>
              </a:rPr>
              <a:t>range(islands) </a:t>
            </a:r>
            <a:endParaRPr lang="en-US" sz="2400" dirty="0" smtClean="0">
              <a:solidFill>
                <a:srgbClr val="0000FF"/>
              </a:solidFill>
              <a:latin typeface="Courier New" panose="02070309020205020404" pitchFamily="49" charset="0"/>
              <a:cs typeface="Courier New" panose="02070309020205020404" pitchFamily="49" charset="0"/>
            </a:endParaRPr>
          </a:p>
          <a:p>
            <a:pPr marL="0" indent="0">
              <a:buNone/>
            </a:pPr>
            <a:r>
              <a:rPr lang="en-US" sz="2400" dirty="0" smtClean="0">
                <a:solidFill>
                  <a:srgbClr val="000000"/>
                </a:solidFill>
                <a:latin typeface="Courier New" panose="02070309020205020404" pitchFamily="49" charset="0"/>
                <a:cs typeface="Courier New" panose="02070309020205020404" pitchFamily="49" charset="0"/>
              </a:rPr>
              <a:t>[</a:t>
            </a:r>
            <a:r>
              <a:rPr lang="en-US" sz="2400" dirty="0">
                <a:solidFill>
                  <a:srgbClr val="000000"/>
                </a:solidFill>
                <a:latin typeface="Courier New" panose="02070309020205020404" pitchFamily="49" charset="0"/>
                <a:cs typeface="Courier New" panose="02070309020205020404" pitchFamily="49" charset="0"/>
              </a:rPr>
              <a:t>1] 12 16988</a:t>
            </a:r>
            <a:endParaRPr lang="en-US" sz="2400" dirty="0">
              <a:latin typeface="Courier New" panose="02070309020205020404" pitchFamily="49" charset="0"/>
              <a:cs typeface="Courier New" panose="02070309020205020404" pitchFamily="49" charset="0"/>
            </a:endParaRPr>
          </a:p>
        </p:txBody>
      </p:sp>
      <p:sp>
        <p:nvSpPr>
          <p:cNvPr id="4" name="Content Placeholder 2"/>
          <p:cNvSpPr txBox="1">
            <a:spLocks/>
          </p:cNvSpPr>
          <p:nvPr/>
        </p:nvSpPr>
        <p:spPr>
          <a:xfrm>
            <a:off x="457200" y="4953000"/>
            <a:ext cx="8229600" cy="1371600"/>
          </a:xfrm>
          <a:prstGeom prst="rect">
            <a:avLst/>
          </a:prstGeom>
        </p:spPr>
        <p:txBody>
          <a:bodyPr vert="horz" lIns="91440" tIns="45720" rIns="91440" bIns="45720" numCol="1"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quantile</a:t>
            </a:r>
            <a:r>
              <a:rPr lang="en-US" sz="2400" dirty="0">
                <a:solidFill>
                  <a:srgbClr val="0000FF"/>
                </a:solidFill>
                <a:latin typeface="Courier New" panose="02070309020205020404" pitchFamily="49" charset="0"/>
                <a:cs typeface="Courier New" panose="02070309020205020404" pitchFamily="49" charset="0"/>
              </a:rPr>
              <a:t>(islands) </a:t>
            </a:r>
          </a:p>
          <a:p>
            <a:pPr marL="0" indent="0">
              <a:buNone/>
            </a:pPr>
            <a:r>
              <a:rPr lang="en-US" sz="2400" dirty="0">
                <a:solidFill>
                  <a:srgbClr val="000000"/>
                </a:solidFill>
                <a:latin typeface="Courier New" panose="02070309020205020404" pitchFamily="49" charset="0"/>
                <a:cs typeface="Courier New" panose="02070309020205020404" pitchFamily="49" charset="0"/>
              </a:rPr>
              <a:t>0% </a:t>
            </a:r>
            <a:r>
              <a:rPr lang="en-US" sz="2400" dirty="0" smtClean="0">
                <a:solidFill>
                  <a:srgbClr val="000000"/>
                </a:solidFill>
                <a:latin typeface="Courier New" panose="02070309020205020404" pitchFamily="49" charset="0"/>
                <a:cs typeface="Courier New" panose="02070309020205020404" pitchFamily="49" charset="0"/>
              </a:rPr>
              <a:t>     25</a:t>
            </a:r>
            <a:r>
              <a:rPr lang="en-US" sz="2400" dirty="0">
                <a:solidFill>
                  <a:srgbClr val="000000"/>
                </a:solidFill>
                <a:latin typeface="Courier New" panose="02070309020205020404" pitchFamily="49" charset="0"/>
                <a:cs typeface="Courier New" panose="02070309020205020404" pitchFamily="49" charset="0"/>
              </a:rPr>
              <a:t>% </a:t>
            </a:r>
            <a:r>
              <a:rPr lang="en-US" sz="2400" dirty="0" smtClean="0">
                <a:solidFill>
                  <a:srgbClr val="000000"/>
                </a:solidFill>
                <a:latin typeface="Courier New" panose="02070309020205020404" pitchFamily="49" charset="0"/>
                <a:cs typeface="Courier New" panose="02070309020205020404" pitchFamily="49" charset="0"/>
              </a:rPr>
              <a:t>  50</a:t>
            </a:r>
            <a:r>
              <a:rPr lang="en-US" sz="2400" dirty="0">
                <a:solidFill>
                  <a:srgbClr val="000000"/>
                </a:solidFill>
                <a:latin typeface="Courier New" panose="02070309020205020404" pitchFamily="49" charset="0"/>
                <a:cs typeface="Courier New" panose="02070309020205020404" pitchFamily="49" charset="0"/>
              </a:rPr>
              <a:t>% </a:t>
            </a:r>
            <a:r>
              <a:rPr lang="en-US" sz="2400" dirty="0" smtClean="0">
                <a:solidFill>
                  <a:srgbClr val="000000"/>
                </a:solidFill>
                <a:latin typeface="Courier New" panose="02070309020205020404" pitchFamily="49" charset="0"/>
                <a:cs typeface="Courier New" panose="02070309020205020404" pitchFamily="49" charset="0"/>
              </a:rPr>
              <a:t>   75</a:t>
            </a:r>
            <a:r>
              <a:rPr lang="en-US" sz="2400" dirty="0">
                <a:solidFill>
                  <a:srgbClr val="000000"/>
                </a:solidFill>
                <a:latin typeface="Courier New" panose="02070309020205020404" pitchFamily="49" charset="0"/>
                <a:cs typeface="Courier New" panose="02070309020205020404" pitchFamily="49" charset="0"/>
              </a:rPr>
              <a:t>% </a:t>
            </a:r>
            <a:r>
              <a:rPr lang="en-US" sz="2400" dirty="0" smtClean="0">
                <a:solidFill>
                  <a:srgbClr val="000000"/>
                </a:solidFill>
                <a:latin typeface="Courier New" panose="02070309020205020404" pitchFamily="49" charset="0"/>
                <a:cs typeface="Courier New" panose="02070309020205020404" pitchFamily="49" charset="0"/>
              </a:rPr>
              <a:t>    100</a:t>
            </a:r>
            <a:r>
              <a:rPr lang="en-US" sz="2400" dirty="0">
                <a:solidFill>
                  <a:srgbClr val="000000"/>
                </a:solidFill>
                <a:latin typeface="Courier New" panose="02070309020205020404" pitchFamily="49" charset="0"/>
                <a:cs typeface="Courier New" panose="02070309020205020404" pitchFamily="49" charset="0"/>
              </a:rPr>
              <a:t>% </a:t>
            </a:r>
          </a:p>
          <a:p>
            <a:pPr marL="0" indent="0">
              <a:buNone/>
            </a:pPr>
            <a:r>
              <a:rPr lang="en-US" sz="2400" dirty="0">
                <a:solidFill>
                  <a:srgbClr val="000000"/>
                </a:solidFill>
                <a:latin typeface="Courier New" panose="02070309020205020404" pitchFamily="49" charset="0"/>
                <a:cs typeface="Courier New" panose="02070309020205020404" pitchFamily="49" charset="0"/>
              </a:rPr>
              <a:t>12.00 20.50 41.00 183.25 16988.00 </a:t>
            </a:r>
          </a:p>
          <a:p>
            <a:pPr marL="0" indent="0">
              <a:buFont typeface="Arial" panose="020B0604020202020204" pitchFamily="34" charset="0"/>
              <a:buNone/>
            </a:pP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8640541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sz="3600" dirty="0" smtClean="0">
                <a:latin typeface="Courier New" panose="02070309020205020404" pitchFamily="49" charset="0"/>
                <a:cs typeface="Courier New" panose="02070309020205020404" pitchFamily="49" charset="0"/>
              </a:rPr>
              <a:t>length</a:t>
            </a:r>
            <a:r>
              <a:rPr lang="en-US" dirty="0" smtClean="0"/>
              <a:t> function</a:t>
            </a:r>
            <a:endParaRPr lang="en-US" dirty="0"/>
          </a:p>
        </p:txBody>
      </p:sp>
      <p:sp>
        <p:nvSpPr>
          <p:cNvPr id="3" name="Content Placeholder 2"/>
          <p:cNvSpPr>
            <a:spLocks noGrp="1"/>
          </p:cNvSpPr>
          <p:nvPr>
            <p:ph idx="1"/>
          </p:nvPr>
        </p:nvSpPr>
        <p:spPr>
          <a:xfrm>
            <a:off x="457200" y="1143000"/>
            <a:ext cx="8229600" cy="5410200"/>
          </a:xfrm>
        </p:spPr>
        <p:txBody>
          <a:bodyPr>
            <a:normAutofit fontScale="77500" lnSpcReduction="20000"/>
          </a:bodyPr>
          <a:lstStyle/>
          <a:p>
            <a:pPr marL="0" indent="0">
              <a:buNone/>
            </a:pPr>
            <a:r>
              <a:rPr lang="en-US" sz="3600" dirty="0" smtClean="0"/>
              <a:t>This function returns the number of elements in a vector and is very useful for generalizing code</a:t>
            </a:r>
          </a:p>
          <a:p>
            <a:pPr marL="0" indent="0">
              <a:buNone/>
            </a:pPr>
            <a:r>
              <a:rPr lang="en-US" dirty="0">
                <a:solidFill>
                  <a:srgbClr val="0000FF"/>
                </a:solidFill>
                <a:latin typeface="Courier New" panose="02070309020205020404" pitchFamily="49" charset="0"/>
                <a:cs typeface="Courier New" panose="02070309020205020404" pitchFamily="49" charset="0"/>
              </a:rPr>
              <a:t>&gt; length(islands) </a:t>
            </a:r>
            <a:endParaRPr lang="en-US" dirty="0" smtClean="0">
              <a:solidFill>
                <a:srgbClr val="0000FF"/>
              </a:solidFill>
              <a:latin typeface="Courier New" panose="02070309020205020404" pitchFamily="49" charset="0"/>
              <a:cs typeface="Courier New" panose="02070309020205020404" pitchFamily="49" charset="0"/>
            </a:endParaRPr>
          </a:p>
          <a:p>
            <a:pPr marL="0" indent="0">
              <a:buNone/>
            </a:pPr>
            <a:r>
              <a:rPr lang="en-US" dirty="0" smtClean="0">
                <a:solidFill>
                  <a:srgbClr val="000000"/>
                </a:solidFill>
                <a:latin typeface="Courier New" panose="02070309020205020404" pitchFamily="49" charset="0"/>
                <a:cs typeface="Courier New" panose="02070309020205020404" pitchFamily="49" charset="0"/>
              </a:rPr>
              <a:t>[</a:t>
            </a:r>
            <a:r>
              <a:rPr lang="en-US" dirty="0">
                <a:solidFill>
                  <a:srgbClr val="000000"/>
                </a:solidFill>
                <a:latin typeface="Courier New" panose="02070309020205020404" pitchFamily="49" charset="0"/>
                <a:cs typeface="Courier New" panose="02070309020205020404" pitchFamily="49" charset="0"/>
              </a:rPr>
              <a:t>1] 48 </a:t>
            </a:r>
            <a:endParaRPr lang="en-US" dirty="0" smtClean="0">
              <a:solidFill>
                <a:srgbClr val="000000"/>
              </a:solidFill>
              <a:latin typeface="Courier New" panose="02070309020205020404" pitchFamily="49" charset="0"/>
              <a:cs typeface="Courier New" panose="02070309020205020404" pitchFamily="49" charset="0"/>
            </a:endParaRPr>
          </a:p>
          <a:p>
            <a:pPr marL="0" indent="0">
              <a:buNone/>
            </a:pPr>
            <a:r>
              <a:rPr lang="en-US" dirty="0" smtClean="0">
                <a:solidFill>
                  <a:srgbClr val="0000FF"/>
                </a:solidFill>
                <a:latin typeface="Courier New" panose="02070309020205020404" pitchFamily="49" charset="0"/>
                <a:cs typeface="Courier New" panose="02070309020205020404" pitchFamily="49" charset="0"/>
              </a:rPr>
              <a:t>&gt; </a:t>
            </a:r>
            <a:r>
              <a:rPr lang="en-US" dirty="0" err="1">
                <a:solidFill>
                  <a:srgbClr val="0000FF"/>
                </a:solidFill>
                <a:latin typeface="Courier New" panose="02070309020205020404" pitchFamily="49" charset="0"/>
                <a:cs typeface="Courier New" panose="02070309020205020404" pitchFamily="49" charset="0"/>
              </a:rPr>
              <a:t>nislands</a:t>
            </a:r>
            <a:r>
              <a:rPr lang="en-US" dirty="0">
                <a:solidFill>
                  <a:srgbClr val="0000FF"/>
                </a:solidFill>
                <a:latin typeface="Courier New" panose="02070309020205020404" pitchFamily="49" charset="0"/>
                <a:cs typeface="Courier New" panose="02070309020205020404" pitchFamily="49" charset="0"/>
              </a:rPr>
              <a:t> &lt;- length(islands) </a:t>
            </a:r>
            <a:endParaRPr lang="en-US" dirty="0" smtClean="0">
              <a:solidFill>
                <a:srgbClr val="0000FF"/>
              </a:solidFill>
              <a:latin typeface="Courier New" panose="02070309020205020404" pitchFamily="49" charset="0"/>
              <a:cs typeface="Courier New" panose="02070309020205020404" pitchFamily="49" charset="0"/>
            </a:endParaRPr>
          </a:p>
          <a:p>
            <a:pPr marL="0" indent="0">
              <a:buNone/>
            </a:pPr>
            <a:r>
              <a:rPr lang="en-US" dirty="0" smtClean="0">
                <a:solidFill>
                  <a:srgbClr val="0000FF"/>
                </a:solidFill>
                <a:latin typeface="Courier New" panose="02070309020205020404" pitchFamily="49" charset="0"/>
                <a:cs typeface="Courier New" panose="02070309020205020404" pitchFamily="49" charset="0"/>
              </a:rPr>
              <a:t>&gt; </a:t>
            </a:r>
            <a:r>
              <a:rPr lang="en-US" dirty="0">
                <a:solidFill>
                  <a:srgbClr val="0000FF"/>
                </a:solidFill>
                <a:latin typeface="Courier New" panose="02070309020205020404" pitchFamily="49" charset="0"/>
                <a:cs typeface="Courier New" panose="02070309020205020404" pitchFamily="49" charset="0"/>
              </a:rPr>
              <a:t>1:nislands </a:t>
            </a:r>
            <a:endParaRPr lang="en-US" dirty="0" smtClean="0">
              <a:solidFill>
                <a:srgbClr val="0000FF"/>
              </a:solidFill>
              <a:latin typeface="Courier New" panose="02070309020205020404" pitchFamily="49" charset="0"/>
              <a:cs typeface="Courier New" panose="02070309020205020404" pitchFamily="49" charset="0"/>
            </a:endParaRPr>
          </a:p>
          <a:p>
            <a:pPr marL="0" indent="0">
              <a:buNone/>
            </a:pPr>
            <a:r>
              <a:rPr lang="en-US" dirty="0" smtClean="0">
                <a:solidFill>
                  <a:srgbClr val="000000"/>
                </a:solidFill>
                <a:latin typeface="Courier New" panose="02070309020205020404" pitchFamily="49" charset="0"/>
                <a:cs typeface="Courier New" panose="02070309020205020404" pitchFamily="49" charset="0"/>
              </a:rPr>
              <a:t>[</a:t>
            </a:r>
            <a:r>
              <a:rPr lang="en-US" dirty="0">
                <a:solidFill>
                  <a:srgbClr val="000000"/>
                </a:solidFill>
                <a:latin typeface="Courier New" panose="02070309020205020404" pitchFamily="49" charset="0"/>
                <a:cs typeface="Courier New" panose="02070309020205020404" pitchFamily="49" charset="0"/>
              </a:rPr>
              <a:t>1] 1 2 3 4 5 6 7 8 9 10 11 12 13 14 15 16 17 18 19 20 21 22 23 24 </a:t>
            </a:r>
            <a:r>
              <a:rPr lang="en-US">
                <a:solidFill>
                  <a:srgbClr val="000000"/>
                </a:solidFill>
                <a:latin typeface="Courier New" panose="02070309020205020404" pitchFamily="49" charset="0"/>
                <a:cs typeface="Courier New" panose="02070309020205020404" pitchFamily="49" charset="0"/>
              </a:rPr>
              <a:t>25 </a:t>
            </a:r>
            <a:r>
              <a:rPr lang="en-US" smtClean="0">
                <a:solidFill>
                  <a:srgbClr val="000000"/>
                </a:solidFill>
                <a:latin typeface="Courier New" panose="02070309020205020404" pitchFamily="49" charset="0"/>
                <a:cs typeface="Courier New" panose="02070309020205020404" pitchFamily="49" charset="0"/>
              </a:rPr>
              <a:t>26 </a:t>
            </a:r>
            <a:r>
              <a:rPr lang="en-US" dirty="0">
                <a:solidFill>
                  <a:srgbClr val="000000"/>
                </a:solidFill>
                <a:latin typeface="Courier New" panose="02070309020205020404" pitchFamily="49" charset="0"/>
                <a:cs typeface="Courier New" panose="02070309020205020404" pitchFamily="49" charset="0"/>
              </a:rPr>
              <a:t>27 28 29 30 31 32 33 34 35 36 37 38 39 40 41 42 43 44 45 46 47 48 </a:t>
            </a:r>
            <a:endParaRPr lang="en-US" dirty="0" smtClean="0">
              <a:solidFill>
                <a:srgbClr val="000000"/>
              </a:solidFill>
              <a:latin typeface="Courier New" panose="02070309020205020404" pitchFamily="49" charset="0"/>
              <a:cs typeface="Courier New" panose="02070309020205020404" pitchFamily="49" charset="0"/>
            </a:endParaRPr>
          </a:p>
          <a:p>
            <a:pPr marL="0" indent="0">
              <a:buNone/>
            </a:pPr>
            <a:r>
              <a:rPr lang="en-US" dirty="0" smtClean="0">
                <a:solidFill>
                  <a:srgbClr val="0000FF"/>
                </a:solidFill>
                <a:latin typeface="Courier New" panose="02070309020205020404" pitchFamily="49" charset="0"/>
                <a:cs typeface="Courier New" panose="02070309020205020404" pitchFamily="49" charset="0"/>
              </a:rPr>
              <a:t>&gt; </a:t>
            </a:r>
            <a:r>
              <a:rPr lang="en-US" dirty="0">
                <a:solidFill>
                  <a:srgbClr val="0000FF"/>
                </a:solidFill>
                <a:latin typeface="Courier New" panose="02070309020205020404" pitchFamily="49" charset="0"/>
                <a:cs typeface="Courier New" panose="02070309020205020404" pitchFamily="49" charset="0"/>
              </a:rPr>
              <a:t>years &lt;- </a:t>
            </a:r>
            <a:r>
              <a:rPr lang="en-US" dirty="0" err="1">
                <a:solidFill>
                  <a:srgbClr val="0000FF"/>
                </a:solidFill>
                <a:latin typeface="Courier New" panose="02070309020205020404" pitchFamily="49" charset="0"/>
                <a:cs typeface="Courier New" panose="02070309020205020404" pitchFamily="49" charset="0"/>
              </a:rPr>
              <a:t>seq</a:t>
            </a:r>
            <a:r>
              <a:rPr lang="en-US" dirty="0">
                <a:solidFill>
                  <a:srgbClr val="0000FF"/>
                </a:solidFill>
                <a:latin typeface="Courier New" panose="02070309020205020404" pitchFamily="49" charset="0"/>
                <a:cs typeface="Courier New" panose="02070309020205020404" pitchFamily="49" charset="0"/>
              </a:rPr>
              <a:t>(from=2013, length=</a:t>
            </a:r>
            <a:r>
              <a:rPr lang="en-US" dirty="0" err="1">
                <a:solidFill>
                  <a:srgbClr val="0000FF"/>
                </a:solidFill>
                <a:latin typeface="Courier New" panose="02070309020205020404" pitchFamily="49" charset="0"/>
                <a:cs typeface="Courier New" panose="02070309020205020404" pitchFamily="49" charset="0"/>
              </a:rPr>
              <a:t>nislands</a:t>
            </a:r>
            <a:r>
              <a:rPr lang="en-US" dirty="0">
                <a:solidFill>
                  <a:srgbClr val="0000FF"/>
                </a:solidFill>
                <a:latin typeface="Courier New" panose="02070309020205020404" pitchFamily="49" charset="0"/>
                <a:cs typeface="Courier New" panose="02070309020205020404" pitchFamily="49" charset="0"/>
              </a:rPr>
              <a:t>) </a:t>
            </a:r>
            <a:endParaRPr lang="en-US" dirty="0" smtClean="0">
              <a:solidFill>
                <a:srgbClr val="0000FF"/>
              </a:solidFill>
              <a:latin typeface="Courier New" panose="02070309020205020404" pitchFamily="49" charset="0"/>
              <a:cs typeface="Courier New" panose="02070309020205020404" pitchFamily="49" charset="0"/>
            </a:endParaRPr>
          </a:p>
          <a:p>
            <a:pPr marL="0" indent="0">
              <a:buNone/>
            </a:pPr>
            <a:r>
              <a:rPr lang="en-US" dirty="0" smtClean="0">
                <a:solidFill>
                  <a:srgbClr val="0000FF"/>
                </a:solidFill>
                <a:latin typeface="Courier New" panose="02070309020205020404" pitchFamily="49" charset="0"/>
                <a:cs typeface="Courier New" panose="02070309020205020404" pitchFamily="49" charset="0"/>
              </a:rPr>
              <a:t>&gt; </a:t>
            </a:r>
            <a:r>
              <a:rPr lang="en-US" dirty="0">
                <a:solidFill>
                  <a:srgbClr val="0000FF"/>
                </a:solidFill>
                <a:latin typeface="Courier New" panose="02070309020205020404" pitchFamily="49" charset="0"/>
                <a:cs typeface="Courier New" panose="02070309020205020404" pitchFamily="49" charset="0"/>
              </a:rPr>
              <a:t>years </a:t>
            </a:r>
            <a:endParaRPr lang="en-US" dirty="0" smtClean="0">
              <a:solidFill>
                <a:srgbClr val="0000FF"/>
              </a:solidFill>
              <a:latin typeface="Courier New" panose="02070309020205020404" pitchFamily="49" charset="0"/>
              <a:cs typeface="Courier New" panose="02070309020205020404" pitchFamily="49" charset="0"/>
            </a:endParaRPr>
          </a:p>
          <a:p>
            <a:pPr marL="0" indent="0">
              <a:buNone/>
            </a:pPr>
            <a:r>
              <a:rPr lang="en-US" sz="2300" dirty="0" smtClean="0">
                <a:solidFill>
                  <a:srgbClr val="000000"/>
                </a:solidFill>
                <a:latin typeface="Courier New" panose="02070309020205020404" pitchFamily="49" charset="0"/>
                <a:cs typeface="Courier New" panose="02070309020205020404" pitchFamily="49" charset="0"/>
              </a:rPr>
              <a:t>[</a:t>
            </a:r>
            <a:r>
              <a:rPr lang="en-US" sz="2300" dirty="0">
                <a:solidFill>
                  <a:srgbClr val="000000"/>
                </a:solidFill>
                <a:latin typeface="Courier New" panose="02070309020205020404" pitchFamily="49" charset="0"/>
                <a:cs typeface="Courier New" panose="02070309020205020404" pitchFamily="49" charset="0"/>
              </a:rPr>
              <a:t>1] 2013 2014 2015 2016 2017 2018 2019 2020 2021 2022 2023 2024 2025 2026 2027 </a:t>
            </a:r>
            <a:r>
              <a:rPr lang="en-US" sz="2300" dirty="0" smtClean="0">
                <a:solidFill>
                  <a:srgbClr val="000000"/>
                </a:solidFill>
                <a:latin typeface="Courier New" panose="02070309020205020404" pitchFamily="49" charset="0"/>
                <a:cs typeface="Courier New" panose="02070309020205020404" pitchFamily="49" charset="0"/>
              </a:rPr>
              <a:t>2028 </a:t>
            </a:r>
            <a:r>
              <a:rPr lang="en-US" sz="2300" dirty="0">
                <a:solidFill>
                  <a:srgbClr val="000000"/>
                </a:solidFill>
                <a:latin typeface="Courier New" panose="02070309020205020404" pitchFamily="49" charset="0"/>
                <a:cs typeface="Courier New" panose="02070309020205020404" pitchFamily="49" charset="0"/>
              </a:rPr>
              <a:t>2029 2030 2031 2032 2033 2034 2035 2036 2037 2038 2039 2040 2041 2042 </a:t>
            </a:r>
            <a:r>
              <a:rPr lang="en-US" sz="2300" dirty="0" smtClean="0">
                <a:solidFill>
                  <a:srgbClr val="000000"/>
                </a:solidFill>
                <a:latin typeface="Courier New" panose="02070309020205020404" pitchFamily="49" charset="0"/>
                <a:cs typeface="Courier New" panose="02070309020205020404" pitchFamily="49" charset="0"/>
              </a:rPr>
              <a:t>2043 </a:t>
            </a:r>
            <a:r>
              <a:rPr lang="en-US" sz="2300" dirty="0">
                <a:solidFill>
                  <a:srgbClr val="000000"/>
                </a:solidFill>
                <a:latin typeface="Courier New" panose="02070309020205020404" pitchFamily="49" charset="0"/>
                <a:cs typeface="Courier New" panose="02070309020205020404" pitchFamily="49" charset="0"/>
              </a:rPr>
              <a:t>2044 2045 2046 2047 2048 2049 2050 2051 2052 2053 2054 2055 2056 2057 </a:t>
            </a:r>
            <a:r>
              <a:rPr lang="en-US" sz="2300" dirty="0" smtClean="0">
                <a:solidFill>
                  <a:srgbClr val="000000"/>
                </a:solidFill>
                <a:latin typeface="Courier New" panose="02070309020205020404" pitchFamily="49" charset="0"/>
                <a:cs typeface="Courier New" panose="02070309020205020404" pitchFamily="49" charset="0"/>
              </a:rPr>
              <a:t>2058 </a:t>
            </a:r>
            <a:r>
              <a:rPr lang="en-US" sz="2300" dirty="0">
                <a:solidFill>
                  <a:srgbClr val="000000"/>
                </a:solidFill>
                <a:latin typeface="Courier New" panose="02070309020205020404" pitchFamily="49" charset="0"/>
                <a:cs typeface="Courier New" panose="02070309020205020404" pitchFamily="49" charset="0"/>
              </a:rPr>
              <a:t>2059 2060</a:t>
            </a:r>
            <a:endParaRPr lang="en-US" sz="23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062535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What is R?</a:t>
            </a:r>
            <a:endParaRPr lang="en-US" sz="4000" dirty="0"/>
          </a:p>
        </p:txBody>
      </p:sp>
      <p:sp>
        <p:nvSpPr>
          <p:cNvPr id="3" name="Content Placeholder 2"/>
          <p:cNvSpPr>
            <a:spLocks noGrp="1"/>
          </p:cNvSpPr>
          <p:nvPr>
            <p:ph idx="1"/>
          </p:nvPr>
        </p:nvSpPr>
        <p:spPr/>
        <p:txBody>
          <a:bodyPr>
            <a:normAutofit/>
          </a:bodyPr>
          <a:lstStyle/>
          <a:p>
            <a:r>
              <a:rPr lang="en-US" sz="2800" dirty="0" smtClean="0"/>
              <a:t>R is a computer language, an environment for statistical computing, graphics, and much more</a:t>
            </a:r>
          </a:p>
          <a:p>
            <a:r>
              <a:rPr lang="en-US" sz="2800" dirty="0" smtClean="0"/>
              <a:t>It is open source with great flexibility and power gained from contributions by many users</a:t>
            </a:r>
          </a:p>
          <a:p>
            <a:r>
              <a:rPr lang="en-US" dirty="0" smtClean="0"/>
              <a:t>It allows anyone using any operating system to reproduce your work from data to finished analysis</a:t>
            </a:r>
          </a:p>
          <a:p>
            <a:r>
              <a:rPr lang="en-US" sz="2800" dirty="0" smtClean="0"/>
              <a:t>It is script-based (text computer code) and not GUI-based (point and click with menus)</a:t>
            </a:r>
            <a:endParaRPr lang="en-US" sz="2800" dirty="0"/>
          </a:p>
        </p:txBody>
      </p:sp>
      <p:pic>
        <p:nvPicPr>
          <p:cNvPr id="1026" name="Picture 2" descr="R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457200"/>
            <a:ext cx="952500" cy="72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4187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a:t>
            </a:r>
            <a:endParaRPr lang="en-US" dirty="0"/>
          </a:p>
        </p:txBody>
      </p:sp>
      <p:sp>
        <p:nvSpPr>
          <p:cNvPr id="3" name="Content Placeholder 2"/>
          <p:cNvSpPr>
            <a:spLocks noGrp="1"/>
          </p:cNvSpPr>
          <p:nvPr>
            <p:ph idx="1"/>
          </p:nvPr>
        </p:nvSpPr>
        <p:spPr/>
        <p:txBody>
          <a:bodyPr/>
          <a:lstStyle/>
          <a:p>
            <a:r>
              <a:rPr lang="en-US" dirty="0" smtClean="0"/>
              <a:t>An effective data handling and storage facility</a:t>
            </a:r>
          </a:p>
          <a:p>
            <a:r>
              <a:rPr lang="en-US" dirty="0" smtClean="0"/>
              <a:t>A large, integrated collection of tools for data analysis</a:t>
            </a:r>
          </a:p>
          <a:p>
            <a:r>
              <a:rPr lang="en-US" dirty="0" smtClean="0"/>
              <a:t>A large and highly flexible collection of graphing facilities for data display</a:t>
            </a:r>
          </a:p>
          <a:p>
            <a:r>
              <a:rPr lang="en-US" dirty="0" smtClean="0"/>
              <a:t>A well-developed and relatively simple programming language (see FISH 553)</a:t>
            </a:r>
          </a:p>
          <a:p>
            <a:pPr lvl="1"/>
            <a:r>
              <a:rPr lang="en-US" dirty="0" smtClean="0"/>
              <a:t>Conditionals (if-then-else), loops (for, while), user-defined functions, input and output</a:t>
            </a:r>
            <a:endParaRPr lang="en-US" dirty="0"/>
          </a:p>
        </p:txBody>
      </p:sp>
      <p:pic>
        <p:nvPicPr>
          <p:cNvPr id="4" name="Picture 2" descr="R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457200"/>
            <a:ext cx="952500" cy="72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8328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3352800" cy="944562"/>
          </a:xfrm>
        </p:spPr>
        <p:txBody>
          <a:bodyPr>
            <a:normAutofit/>
          </a:bodyPr>
          <a:lstStyle/>
          <a:p>
            <a:r>
              <a:rPr lang="en-US" dirty="0" smtClean="0"/>
              <a:t>What R is not</a:t>
            </a:r>
            <a:endParaRPr lang="en-US" dirty="0">
              <a:solidFill>
                <a:schemeClr val="bg1">
                  <a:lumMod val="50000"/>
                </a:schemeClr>
              </a:solidFill>
            </a:endParaRPr>
          </a:p>
        </p:txBody>
      </p:sp>
      <p:pic>
        <p:nvPicPr>
          <p:cNvPr id="2050" name="Picture 2" descr="C:\Users\Trevor Branch\Documents\FISH552 Intro R\Lectures\Pirate R eye chart from at utterbe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4218" y="1066800"/>
            <a:ext cx="3780182" cy="5216651"/>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a:spLocks noGrp="1"/>
          </p:cNvSpPr>
          <p:nvPr>
            <p:ph idx="1"/>
          </p:nvPr>
        </p:nvSpPr>
        <p:spPr>
          <a:xfrm>
            <a:off x="457200" y="1447800"/>
            <a:ext cx="3581400" cy="5105400"/>
          </a:xfrm>
        </p:spPr>
        <p:txBody>
          <a:bodyPr>
            <a:normAutofit/>
          </a:bodyPr>
          <a:lstStyle/>
          <a:p>
            <a:r>
              <a:rPr lang="en-US" dirty="0" smtClean="0"/>
              <a:t>It is not fast (C++ and Python are much faster)</a:t>
            </a:r>
          </a:p>
          <a:p>
            <a:r>
              <a:rPr lang="en-US" dirty="0" smtClean="0"/>
              <a:t>There is a limit to the size of data that can be processed</a:t>
            </a:r>
          </a:p>
          <a:p>
            <a:r>
              <a:rPr lang="en-US" dirty="0" smtClean="0"/>
              <a:t>There is a learning curve</a:t>
            </a:r>
          </a:p>
          <a:p>
            <a:r>
              <a:rPr lang="en-US" dirty="0" smtClean="0"/>
              <a:t>Debugging is difficult</a:t>
            </a:r>
          </a:p>
          <a:p>
            <a:pPr marL="0" indent="0" algn="ctr">
              <a:buNone/>
            </a:pPr>
            <a:endParaRPr lang="en-US" dirty="0">
              <a:solidFill>
                <a:schemeClr val="bg1">
                  <a:lumMod val="50000"/>
                </a:schemeClr>
              </a:solidFill>
            </a:endParaRPr>
          </a:p>
        </p:txBody>
      </p:sp>
      <p:sp>
        <p:nvSpPr>
          <p:cNvPr id="4" name="TextBox 3"/>
          <p:cNvSpPr txBox="1"/>
          <p:nvPr/>
        </p:nvSpPr>
        <p:spPr>
          <a:xfrm>
            <a:off x="5060196" y="228600"/>
            <a:ext cx="3151760" cy="646331"/>
          </a:xfrm>
          <a:prstGeom prst="rect">
            <a:avLst/>
          </a:prstGeom>
          <a:noFill/>
        </p:spPr>
        <p:txBody>
          <a:bodyPr wrap="none" rtlCol="0">
            <a:spAutoFit/>
          </a:bodyPr>
          <a:lstStyle/>
          <a:p>
            <a:r>
              <a:rPr lang="en-US" sz="3600" dirty="0" smtClean="0"/>
              <a:t>Pirate eye-chart</a:t>
            </a:r>
            <a:endParaRPr lang="en-US" sz="3600" dirty="0"/>
          </a:p>
        </p:txBody>
      </p:sp>
      <p:sp>
        <p:nvSpPr>
          <p:cNvPr id="6" name="TextBox 5"/>
          <p:cNvSpPr txBox="1"/>
          <p:nvPr/>
        </p:nvSpPr>
        <p:spPr>
          <a:xfrm>
            <a:off x="6956157" y="6581001"/>
            <a:ext cx="2187843" cy="276999"/>
          </a:xfrm>
          <a:prstGeom prst="rect">
            <a:avLst/>
          </a:prstGeom>
          <a:noFill/>
        </p:spPr>
        <p:txBody>
          <a:bodyPr wrap="none" rtlCol="0">
            <a:spAutoFit/>
          </a:bodyPr>
          <a:lstStyle/>
          <a:p>
            <a:pPr algn="r"/>
            <a:r>
              <a:rPr lang="en-US" sz="1200" dirty="0" smtClean="0">
                <a:solidFill>
                  <a:schemeClr val="bg1">
                    <a:lumMod val="50000"/>
                  </a:schemeClr>
                </a:solidFill>
              </a:rPr>
              <a:t>Posted by @</a:t>
            </a:r>
            <a:r>
              <a:rPr lang="en-US" sz="1200" dirty="0" err="1" smtClean="0">
                <a:solidFill>
                  <a:schemeClr val="bg1">
                    <a:lumMod val="50000"/>
                  </a:schemeClr>
                </a:solidFill>
              </a:rPr>
              <a:t>utterben</a:t>
            </a:r>
            <a:r>
              <a:rPr lang="en-US" sz="1200" dirty="0" smtClean="0">
                <a:solidFill>
                  <a:schemeClr val="bg1">
                    <a:lumMod val="50000"/>
                  </a:schemeClr>
                </a:solidFill>
              </a:rPr>
              <a:t> on Twitter</a:t>
            </a:r>
            <a:endParaRPr lang="en-US" sz="1200" dirty="0">
              <a:solidFill>
                <a:schemeClr val="bg1">
                  <a:lumMod val="50000"/>
                </a:schemeClr>
              </a:solidFill>
            </a:endParaRPr>
          </a:p>
        </p:txBody>
      </p:sp>
    </p:spTree>
    <p:extLst>
      <p:ext uri="{BB962C8B-B14F-4D97-AF65-F5344CB8AC3E}">
        <p14:creationId xmlns:p14="http://schemas.microsoft.com/office/powerpoint/2010/main" val="1397205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953000" cy="944562"/>
          </a:xfrm>
        </p:spPr>
        <p:txBody>
          <a:bodyPr/>
          <a:lstStyle/>
          <a:p>
            <a:r>
              <a:rPr lang="en-US" dirty="0" smtClean="0"/>
              <a:t>What about Excel?</a:t>
            </a:r>
            <a:endParaRPr lang="en-US" dirty="0"/>
          </a:p>
        </p:txBody>
      </p:sp>
      <p:sp>
        <p:nvSpPr>
          <p:cNvPr id="3" name="Content Placeholder 2"/>
          <p:cNvSpPr>
            <a:spLocks noGrp="1"/>
          </p:cNvSpPr>
          <p:nvPr>
            <p:ph idx="1"/>
          </p:nvPr>
        </p:nvSpPr>
        <p:spPr/>
        <p:txBody>
          <a:bodyPr/>
          <a:lstStyle/>
          <a:p>
            <a:r>
              <a:rPr lang="en-US" dirty="0" smtClean="0"/>
              <a:t>Excel allows quick prototyping</a:t>
            </a:r>
          </a:p>
          <a:p>
            <a:r>
              <a:rPr lang="en-US" dirty="0" smtClean="0"/>
              <a:t>Data manipulation is easy</a:t>
            </a:r>
          </a:p>
          <a:p>
            <a:r>
              <a:rPr lang="en-US" dirty="0" smtClean="0"/>
              <a:t>Can see what is happening</a:t>
            </a:r>
          </a:p>
          <a:p>
            <a:r>
              <a:rPr lang="en-US" dirty="0" smtClean="0"/>
              <a:t>But: graphics are poor</a:t>
            </a:r>
          </a:p>
          <a:p>
            <a:r>
              <a:rPr lang="en-US" dirty="0" smtClean="0"/>
              <a:t>Looping is hard </a:t>
            </a:r>
          </a:p>
          <a:p>
            <a:r>
              <a:rPr lang="en-US" dirty="0" smtClean="0"/>
              <a:t>Limited statistical packages</a:t>
            </a:r>
          </a:p>
          <a:p>
            <a:r>
              <a:rPr lang="en-US" dirty="0" smtClean="0"/>
              <a:t>Inflexible</a:t>
            </a:r>
          </a:p>
          <a:p>
            <a:r>
              <a:rPr lang="en-US" dirty="0" smtClean="0"/>
              <a:t>There are some things Excel just cannot do</a:t>
            </a:r>
            <a:endParaRPr lang="en-US" dirty="0"/>
          </a:p>
        </p:txBody>
      </p:sp>
      <p:pic>
        <p:nvPicPr>
          <p:cNvPr id="4" name="Picture 5" descr="tree"/>
          <p:cNvPicPr>
            <a:picLocks noChangeAspect="1" noChangeArrowheads="1"/>
          </p:cNvPicPr>
          <p:nvPr/>
        </p:nvPicPr>
        <p:blipFill rotWithShape="1">
          <a:blip r:embed="rId2">
            <a:extLst>
              <a:ext uri="{28A0092B-C50C-407E-A947-70E740481C1C}">
                <a14:useLocalDpi xmlns:a14="http://schemas.microsoft.com/office/drawing/2010/main" val="0"/>
              </a:ext>
            </a:extLst>
          </a:blip>
          <a:srcRect t="2664" b="2660"/>
          <a:stretch/>
        </p:blipFill>
        <p:spPr bwMode="auto">
          <a:xfrm>
            <a:off x="5521916" y="0"/>
            <a:ext cx="3619500" cy="358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6477000" y="3581400"/>
            <a:ext cx="1895519" cy="369332"/>
          </a:xfrm>
          <a:prstGeom prst="rect">
            <a:avLst/>
          </a:prstGeom>
          <a:noFill/>
        </p:spPr>
        <p:txBody>
          <a:bodyPr wrap="none" rtlCol="0">
            <a:spAutoFit/>
          </a:bodyPr>
          <a:lstStyle/>
          <a:p>
            <a:r>
              <a:rPr lang="en-US" dirty="0" smtClean="0"/>
              <a:t>Use the right tool!</a:t>
            </a:r>
            <a:endParaRPr lang="en-US" dirty="0"/>
          </a:p>
        </p:txBody>
      </p:sp>
    </p:spTree>
    <p:extLst>
      <p:ext uri="{BB962C8B-B14F-4D97-AF65-F5344CB8AC3E}">
        <p14:creationId xmlns:p14="http://schemas.microsoft.com/office/powerpoint/2010/main" val="29472932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6102" y="766176"/>
            <a:ext cx="6644898" cy="579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440555" y="6588952"/>
            <a:ext cx="2701958" cy="276999"/>
          </a:xfrm>
          <a:prstGeom prst="rect">
            <a:avLst/>
          </a:prstGeom>
          <a:noFill/>
        </p:spPr>
        <p:txBody>
          <a:bodyPr wrap="none" rtlCol="0">
            <a:spAutoFit/>
          </a:bodyPr>
          <a:lstStyle/>
          <a:p>
            <a:pPr algn="r"/>
            <a:r>
              <a:rPr lang="en-US" sz="1200" dirty="0" smtClean="0">
                <a:solidFill>
                  <a:schemeClr val="bg1">
                    <a:lumMod val="50000"/>
                  </a:schemeClr>
                </a:solidFill>
              </a:rPr>
              <a:t>Branch et al. (2010) Nature 468:431-435</a:t>
            </a:r>
            <a:endParaRPr lang="en-US" sz="1200" dirty="0">
              <a:solidFill>
                <a:schemeClr val="bg1">
                  <a:lumMod val="50000"/>
                </a:schemeClr>
              </a:solidFill>
            </a:endParaRPr>
          </a:p>
        </p:txBody>
      </p:sp>
      <p:sp>
        <p:nvSpPr>
          <p:cNvPr id="5" name="TextBox 4"/>
          <p:cNvSpPr txBox="1"/>
          <p:nvPr/>
        </p:nvSpPr>
        <p:spPr>
          <a:xfrm>
            <a:off x="1905000" y="228600"/>
            <a:ext cx="5798447" cy="523220"/>
          </a:xfrm>
          <a:prstGeom prst="rect">
            <a:avLst/>
          </a:prstGeom>
          <a:noFill/>
        </p:spPr>
        <p:txBody>
          <a:bodyPr wrap="none" rtlCol="0">
            <a:spAutoFit/>
          </a:bodyPr>
          <a:lstStyle/>
          <a:p>
            <a:r>
              <a:rPr lang="en-US" sz="2800" dirty="0" smtClean="0"/>
              <a:t>There are many things Excel cannot do</a:t>
            </a:r>
            <a:endParaRPr lang="en-US" sz="2800" dirty="0"/>
          </a:p>
        </p:txBody>
      </p:sp>
    </p:spTree>
    <p:extLst>
      <p:ext uri="{BB962C8B-B14F-4D97-AF65-F5344CB8AC3E}">
        <p14:creationId xmlns:p14="http://schemas.microsoft.com/office/powerpoint/2010/main" val="21142924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1898</TotalTime>
  <Words>2844</Words>
  <Application>Microsoft Macintosh PowerPoint</Application>
  <PresentationFormat>On-screen Show (4:3)</PresentationFormat>
  <Paragraphs>456</Paragraphs>
  <Slides>48</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4" baseType="lpstr">
      <vt:lpstr>Arial</vt:lpstr>
      <vt:lpstr>Calibri</vt:lpstr>
      <vt:lpstr>Courier New</vt:lpstr>
      <vt:lpstr>ＭＳ Ｐゴシック</vt:lpstr>
      <vt:lpstr>Office Theme</vt:lpstr>
      <vt:lpstr>Equation</vt:lpstr>
      <vt:lpstr>FISH 552 Introduction to R Programming</vt:lpstr>
      <vt:lpstr>Introduction</vt:lpstr>
      <vt:lpstr>Participants</vt:lpstr>
      <vt:lpstr>Recommended reading</vt:lpstr>
      <vt:lpstr>What is R?</vt:lpstr>
      <vt:lpstr>What is R</vt:lpstr>
      <vt:lpstr>What R is not</vt:lpstr>
      <vt:lpstr>What about Excel?</vt:lpstr>
      <vt:lpstr>PowerPoint Presentation</vt:lpstr>
      <vt:lpstr>What are the strengths of R?</vt:lpstr>
      <vt:lpstr>What are the strengths of R?</vt:lpstr>
      <vt:lpstr>Learning R</vt:lpstr>
      <vt:lpstr>PowerPoint Presentation</vt:lpstr>
      <vt:lpstr>Online reference material</vt:lpstr>
      <vt:lpstr>Where to get R</vt:lpstr>
      <vt:lpstr>Load up R</vt:lpstr>
      <vt:lpstr>What is R doing?</vt:lpstr>
      <vt:lpstr>RStudio</vt:lpstr>
      <vt:lpstr>PowerPoint Presentation</vt:lpstr>
      <vt:lpstr>Help from within R</vt:lpstr>
      <vt:lpstr>?log</vt:lpstr>
      <vt:lpstr>R scripts</vt:lpstr>
      <vt:lpstr>RStudio quick help</vt:lpstr>
      <vt:lpstr>RStudio tips</vt:lpstr>
      <vt:lpstr>Commenting your code (do it)</vt:lpstr>
      <vt:lpstr>Some simple R commands</vt:lpstr>
      <vt:lpstr>R workspaces</vt:lpstr>
      <vt:lpstr>Pair programming</vt:lpstr>
      <vt:lpstr>In-class exercise 1</vt:lpstr>
      <vt:lpstr>Objects</vt:lpstr>
      <vt:lpstr>Assigning values</vt:lpstr>
      <vt:lpstr>Assigning values</vt:lpstr>
      <vt:lpstr>What is an object name?</vt:lpstr>
      <vt:lpstr>PowerPoint Presentation</vt:lpstr>
      <vt:lpstr>Viewing objects</vt:lpstr>
      <vt:lpstr>Removing objects</vt:lpstr>
      <vt:lpstr>Data types</vt:lpstr>
      <vt:lpstr>Finding data types</vt:lpstr>
      <vt:lpstr>Wait, what did you do there?</vt:lpstr>
      <vt:lpstr>Wait, what did you do there?</vt:lpstr>
      <vt:lpstr>Finding data types</vt:lpstr>
      <vt:lpstr>Vectors</vt:lpstr>
      <vt:lpstr>Creating vectors using rep</vt:lpstr>
      <vt:lpstr>Vector operations work element-wise</vt:lpstr>
      <vt:lpstr>In-class exercise 2</vt:lpstr>
      <vt:lpstr>Using functions on vectors</vt:lpstr>
      <vt:lpstr>Useful arithmetic functions</vt:lpstr>
      <vt:lpstr>The length function</vt:lpstr>
    </vt:vector>
  </TitlesOfParts>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FISH 552 Introduction to R Programming</dc:title>
  <dc:creator>Trevor Branch</dc:creator>
  <cp:lastModifiedBy>Matthew M. Aghai</cp:lastModifiedBy>
  <cp:revision>75</cp:revision>
  <dcterms:created xsi:type="dcterms:W3CDTF">2013-09-18T21:00:03Z</dcterms:created>
  <dcterms:modified xsi:type="dcterms:W3CDTF">2016-09-27T15:41:47Z</dcterms:modified>
</cp:coreProperties>
</file>