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9" r:id="rId29"/>
    <p:sldId id="490" r:id="rId30"/>
    <p:sldId id="491" r:id="rId31"/>
    <p:sldId id="492" r:id="rId32"/>
    <p:sldId id="488" r:id="rId33"/>
    <p:sldId id="493" r:id="rId34"/>
    <p:sldId id="496" r:id="rId35"/>
    <p:sldId id="494" r:id="rId36"/>
    <p:sldId id="499" r:id="rId37"/>
    <p:sldId id="497" r:id="rId38"/>
    <p:sldId id="4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9" autoAdjust="0"/>
    <p:restoredTop sz="94660"/>
  </p:normalViewPr>
  <p:slideViewPr>
    <p:cSldViewPr snapToGrid="0">
      <p:cViewPr>
        <p:scale>
          <a:sx n="75" d="100"/>
          <a:sy n="75" d="100"/>
        </p:scale>
        <p:origin x="-2580" y="-1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br>
              <a:rPr lang="en-US" dirty="0" smtClean="0"/>
            </a:br>
            <a:r>
              <a:rPr lang="en-US" dirty="0" smtClean="0"/>
              <a:t>Linear models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 err="1" smtClean="0">
                <a:latin typeface="Lucida Console" panose="020B0609040504020204" pitchFamily="49" charset="0"/>
              </a:rPr>
              <a:t>aov</a:t>
            </a:r>
            <a:r>
              <a:rPr lang="en-US" sz="3200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3200" dirty="0">
                <a:latin typeface="Lucida Console" panose="020B0609040504020204" pitchFamily="49" charset="0"/>
              </a:rPr>
              <a:t>summary()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simplest way to fit an ANOVA model is with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aov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 smtClean="0"/>
              <a:t> function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Fe.aov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aov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Fe~Site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data=metals)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summary(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Fe.aov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Df</a:t>
            </a:r>
            <a:r>
              <a:rPr lang="en-US" sz="2000" dirty="0">
                <a:latin typeface="Lucida Console" panose="020B0609040504020204" pitchFamily="49" charset="0"/>
              </a:rPr>
              <a:t> Sum </a:t>
            </a:r>
            <a:r>
              <a:rPr lang="en-US" sz="2000" dirty="0" err="1">
                <a:latin typeface="Lucida Console" panose="020B0609040504020204" pitchFamily="49" charset="0"/>
              </a:rPr>
              <a:t>Sq</a:t>
            </a:r>
            <a:r>
              <a:rPr lang="en-US" sz="2000" dirty="0">
                <a:latin typeface="Lucida Console" panose="020B0609040504020204" pitchFamily="49" charset="0"/>
              </a:rPr>
              <a:t> Mean </a:t>
            </a:r>
            <a:r>
              <a:rPr lang="en-US" sz="2000" dirty="0" err="1">
                <a:latin typeface="Lucida Console" panose="020B0609040504020204" pitchFamily="49" charset="0"/>
              </a:rPr>
              <a:t>Sq</a:t>
            </a:r>
            <a:r>
              <a:rPr lang="en-US" sz="2000" dirty="0">
                <a:latin typeface="Lucida Console" panose="020B0609040504020204" pitchFamily="49" charset="0"/>
              </a:rPr>
              <a:t> F value   </a:t>
            </a:r>
            <a:r>
              <a:rPr lang="en-US" sz="2000" dirty="0" err="1">
                <a:latin typeface="Lucida Console" panose="020B0609040504020204" pitchFamily="49" charset="0"/>
              </a:rPr>
              <a:t>Pr</a:t>
            </a:r>
            <a:r>
              <a:rPr lang="en-US" sz="2000" dirty="0">
                <a:latin typeface="Lucida Console" panose="020B0609040504020204" pitchFamily="49" charset="0"/>
              </a:rPr>
              <a:t>(&gt;F)  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Site         3 134.22   44.74   89.88 1.68e-12 ***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Residuals   22  10.95    0.50                   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Signif</a:t>
            </a:r>
            <a:r>
              <a:rPr lang="en-US" sz="2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0032" y="2990912"/>
            <a:ext cx="45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Return the most important results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45740" y="4036480"/>
            <a:ext cx="158748" cy="49696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6647" y="3725974"/>
            <a:ext cx="127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 statistic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92999" y="3590448"/>
            <a:ext cx="262403" cy="90825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87666" y="3280385"/>
            <a:ext cx="12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p-value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2733" y="4140211"/>
            <a:ext cx="546099" cy="42665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70779" y="4775164"/>
            <a:ext cx="464611" cy="125265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463" y="3573514"/>
            <a:ext cx="174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degrees of freedom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0725" y="5943143"/>
            <a:ext cx="364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sum of squared differences between group means and overall mean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687666" y="4761550"/>
            <a:ext cx="321801" cy="2465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5405" y="4910820"/>
            <a:ext cx="277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quick visual guide to which p-values are significant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8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method: </a:t>
            </a:r>
            <a:r>
              <a:rPr lang="en-US" sz="3200" dirty="0" smtClean="0">
                <a:latin typeface="Lucida Console" panose="020B0609040504020204" pitchFamily="49" charset="0"/>
              </a:rPr>
              <a:t>lm()</a:t>
            </a:r>
            <a:r>
              <a:rPr lang="en-US" dirty="0" smtClean="0"/>
              <a:t> and </a:t>
            </a:r>
            <a:r>
              <a:rPr lang="en-US" sz="3600" dirty="0" err="1" smtClean="0">
                <a:latin typeface="Lucida Console" panose="020B0609040504020204" pitchFamily="49" charset="0"/>
              </a:rPr>
              <a:t>anova</a:t>
            </a:r>
            <a:r>
              <a:rPr lang="en-US" sz="3600" dirty="0" smtClean="0"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aov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 smtClean="0"/>
              <a:t> we can first fit the model with a linear model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lm()</a:t>
            </a:r>
            <a:r>
              <a:rPr lang="en-US" dirty="0" smtClean="0"/>
              <a:t> and then conduct an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anova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Fe.lm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Fe~Site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data=metals)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anova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Fe.lm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Analysis of Variance Table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Response: Fe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 </a:t>
            </a:r>
            <a:r>
              <a:rPr lang="en-US" sz="2000" dirty="0" err="1">
                <a:latin typeface="Lucida Console" panose="020B0609040504020204" pitchFamily="49" charset="0"/>
              </a:rPr>
              <a:t>Df</a:t>
            </a:r>
            <a:r>
              <a:rPr lang="en-US" sz="2000" dirty="0">
                <a:latin typeface="Lucida Console" panose="020B0609040504020204" pitchFamily="49" charset="0"/>
              </a:rPr>
              <a:t>  Sum </a:t>
            </a:r>
            <a:r>
              <a:rPr lang="en-US" sz="2000" dirty="0" err="1">
                <a:latin typeface="Lucida Console" panose="020B0609040504020204" pitchFamily="49" charset="0"/>
              </a:rPr>
              <a:t>Sq</a:t>
            </a:r>
            <a:r>
              <a:rPr lang="en-US" sz="2000" dirty="0">
                <a:latin typeface="Lucida Console" panose="020B0609040504020204" pitchFamily="49" charset="0"/>
              </a:rPr>
              <a:t> Mean </a:t>
            </a:r>
            <a:r>
              <a:rPr lang="en-US" sz="2000" dirty="0" err="1">
                <a:latin typeface="Lucida Console" panose="020B0609040504020204" pitchFamily="49" charset="0"/>
              </a:rPr>
              <a:t>Sq</a:t>
            </a:r>
            <a:r>
              <a:rPr lang="en-US" sz="2000" dirty="0">
                <a:latin typeface="Lucida Console" panose="020B0609040504020204" pitchFamily="49" charset="0"/>
              </a:rPr>
              <a:t> F value    </a:t>
            </a:r>
            <a:r>
              <a:rPr lang="en-US" sz="2000" dirty="0" err="1">
                <a:latin typeface="Lucida Console" panose="020B0609040504020204" pitchFamily="49" charset="0"/>
              </a:rPr>
              <a:t>Pr</a:t>
            </a:r>
            <a:r>
              <a:rPr lang="en-US" sz="2000" dirty="0">
                <a:latin typeface="Lucida Console" panose="020B0609040504020204" pitchFamily="49" charset="0"/>
              </a:rPr>
              <a:t>(&gt;F)  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Site       3 134.222  44.741  89.883 1.679e-12 ***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Residuals 22  10.951   0.498                    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Signif</a:t>
            </a:r>
            <a:r>
              <a:rPr lang="en-US" sz="2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31116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model output from </a:t>
            </a:r>
            <a:r>
              <a:rPr lang="en-US" sz="3200" dirty="0" smtClean="0">
                <a:latin typeface="Lucida Console" panose="020B0609040504020204" pitchFamily="49" charset="0"/>
              </a:rPr>
              <a:t>lm()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summary(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Fe.lm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lm(formula = Fe ~ Site, data = metals)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Residuals: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-2.11214 -0.33954  0.01143  0.49036  1.22800 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   Estimate Std. Error t value </a:t>
            </a:r>
            <a:r>
              <a:rPr lang="en-US" sz="2000" dirty="0" err="1">
                <a:latin typeface="Lucida Console" panose="020B0609040504020204" pitchFamily="49" charset="0"/>
              </a:rPr>
              <a:t>Pr</a:t>
            </a:r>
            <a:r>
              <a:rPr lang="en-US" sz="2000" dirty="0">
                <a:latin typeface="Lucida Console" panose="020B06090405040202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(Intercept)   1.5120     0.3155   4.792 8.73e-05 ***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SiteC</a:t>
            </a:r>
            <a:r>
              <a:rPr lang="en-US" sz="2000" dirty="0">
                <a:latin typeface="Lucida Console" panose="020B0609040504020204" pitchFamily="49" charset="0"/>
              </a:rPr>
              <a:t>         3.9030     0.5903   6.612 1.20e-06 ***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SiteI</a:t>
            </a:r>
            <a:r>
              <a:rPr lang="en-US" sz="2000" dirty="0">
                <a:latin typeface="Lucida Console" panose="020B0609040504020204" pitchFamily="49" charset="0"/>
              </a:rPr>
              <a:t>         0.2000     0.4462   0.448    0.658    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SiteL</a:t>
            </a:r>
            <a:r>
              <a:rPr lang="en-US" sz="2000" dirty="0">
                <a:latin typeface="Lucida Console" panose="020B0609040504020204" pitchFamily="49" charset="0"/>
              </a:rPr>
              <a:t>         4.8601     0.3676  13.222 6.04e-12 ***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Signif</a:t>
            </a:r>
            <a:r>
              <a:rPr lang="en-US" sz="20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Residual standard error: 0.7055 on 22 degrees of freedom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Multiple R-squared:  0.9246,	Adjusted R-squared:  0.9143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F-statistic: 89.88 on 3 and 22 DF,  p-value: 1.679e-12</a:t>
            </a:r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7492999" y="5666052"/>
            <a:ext cx="194666" cy="22118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87665" y="5342886"/>
            <a:ext cx="139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how well the model fits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20933" y="3352800"/>
            <a:ext cx="97333" cy="5193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8999" y="2252133"/>
            <a:ext cx="242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t-test tests whether coefficients are significantly different from zero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0264" y="2375958"/>
            <a:ext cx="45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difference between data and model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5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for multiple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the values from separate t-tests will increase the probability of declaring that there is a significant difference when it is not present</a:t>
            </a:r>
          </a:p>
          <a:p>
            <a:r>
              <a:rPr lang="en-US" dirty="0" smtClean="0"/>
              <a:t>The most common test used that avoids this issue is </a:t>
            </a:r>
            <a:r>
              <a:rPr lang="en-US" dirty="0" err="1" smtClean="0"/>
              <a:t>Tukey’s</a:t>
            </a:r>
            <a:r>
              <a:rPr lang="en-US" dirty="0" smtClean="0"/>
              <a:t> honest significant difference test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Fe.aov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aov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Fe~Site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data=metals)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TukeyHSD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Fe.aov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764847" y="4411098"/>
            <a:ext cx="232304" cy="6263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9416" y="4935818"/>
            <a:ext cx="260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expects an object that was produced by </a:t>
            </a:r>
            <a:r>
              <a:rPr lang="en-US" sz="16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aov</a:t>
            </a:r>
            <a:r>
              <a:rPr lang="en-US" sz="16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endParaRPr lang="en-US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2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</a:t>
            </a:r>
            <a:r>
              <a:rPr lang="en-US" sz="3200" dirty="0" err="1" smtClean="0">
                <a:latin typeface="Lucida Console" panose="020B0609040504020204" pitchFamily="49" charset="0"/>
              </a:rPr>
              <a:t>TukeyHSD</a:t>
            </a:r>
            <a:r>
              <a:rPr lang="en-US" sz="3200" dirty="0" smtClean="0"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TukeyHSD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Fe.aov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latin typeface="Lucida Console" panose="020B0609040504020204" pitchFamily="49" charset="0"/>
              </a:rPr>
              <a:t>Tukey</a:t>
            </a:r>
            <a:r>
              <a:rPr lang="en-US" sz="2000" dirty="0">
                <a:latin typeface="Lucida Console" panose="020B0609040504020204" pitchFamily="49" charset="0"/>
              </a:rPr>
              <a:t> multiple comparisons of means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95% family-wise confidence level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Fit: </a:t>
            </a:r>
            <a:r>
              <a:rPr lang="en-US" sz="2000" dirty="0" err="1">
                <a:latin typeface="Lucida Console" panose="020B0609040504020204" pitchFamily="49" charset="0"/>
              </a:rPr>
              <a:t>aov</a:t>
            </a:r>
            <a:r>
              <a:rPr lang="en-US" sz="2000" dirty="0">
                <a:latin typeface="Lucida Console" panose="020B0609040504020204" pitchFamily="49" charset="0"/>
              </a:rPr>
              <a:t>(formula = Fe ~ Site, data = metals)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$Site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 diff        </a:t>
            </a:r>
            <a:r>
              <a:rPr lang="en-US" sz="2000" dirty="0" err="1">
                <a:latin typeface="Lucida Console" panose="020B0609040504020204" pitchFamily="49" charset="0"/>
              </a:rPr>
              <a:t>lwr</a:t>
            </a:r>
            <a:r>
              <a:rPr lang="en-US" sz="2000" dirty="0">
                <a:latin typeface="Lucida Console" panose="020B0609040504020204" pitchFamily="49" charset="0"/>
              </a:rPr>
              <a:t>       </a:t>
            </a:r>
            <a:r>
              <a:rPr lang="en-US" sz="2000" dirty="0" err="1">
                <a:latin typeface="Lucida Console" panose="020B0609040504020204" pitchFamily="49" charset="0"/>
              </a:rPr>
              <a:t>upr</a:t>
            </a:r>
            <a:r>
              <a:rPr lang="en-US" sz="2000" dirty="0">
                <a:latin typeface="Lucida Console" panose="020B0609040504020204" pitchFamily="49" charset="0"/>
              </a:rPr>
              <a:t>     p </a:t>
            </a:r>
            <a:r>
              <a:rPr lang="en-US" sz="2000" dirty="0" err="1">
                <a:latin typeface="Lucida Console" panose="020B0609040504020204" pitchFamily="49" charset="0"/>
              </a:rPr>
              <a:t>adj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C-A  3.9030000  2.2638764  5.542124 0.0000068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I-A  0.2000000 -1.0390609  1.439061 0.9692779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L-A  4.8601429  3.8394609  5.880825 0.0000000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I-C -3.7030000 -5.3421236 -2.063876 0.0000146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L-C  0.9571429 -0.5238182  2.438104 0.3023764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L-I  4.6601429  3.6394609  5.680825 0.0000000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 rot="5400000">
            <a:off x="4396435" y="2381097"/>
            <a:ext cx="197511" cy="2801722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4054" y="3089795"/>
            <a:ext cx="260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significant difference if these do not span zero</a:t>
            </a:r>
            <a:endParaRPr lang="en-US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4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Lucida Console"/>
                <a:ea typeface="+mn-ea"/>
                <a:cs typeface="+mn-cs"/>
              </a:rPr>
              <a:t>plot(</a:t>
            </a:r>
            <a:r>
              <a:rPr lang="en-US" sz="3200" dirty="0" err="1">
                <a:solidFill>
                  <a:srgbClr val="0000FF"/>
                </a:solidFill>
                <a:latin typeface="Lucida Console"/>
                <a:ea typeface="+mn-ea"/>
                <a:cs typeface="+mn-cs"/>
              </a:rPr>
              <a:t>TukeyHSD</a:t>
            </a:r>
            <a:r>
              <a:rPr lang="en-US" sz="3200" dirty="0">
                <a:solidFill>
                  <a:srgbClr val="0000FF"/>
                </a:solidFill>
                <a:latin typeface="Lucida Console"/>
                <a:ea typeface="+mn-ea"/>
                <a:cs typeface="+mn-cs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Lucida Console"/>
                <a:ea typeface="+mn-ea"/>
                <a:cs typeface="+mn-cs"/>
              </a:rPr>
              <a:t>Fe.aov</a:t>
            </a:r>
            <a:r>
              <a:rPr lang="en-US" sz="3200" dirty="0">
                <a:solidFill>
                  <a:srgbClr val="0000FF"/>
                </a:solidFill>
                <a:latin typeface="Lucida Console"/>
                <a:ea typeface="+mn-ea"/>
                <a:cs typeface="+mn-cs"/>
              </a:rPr>
              <a:t>))</a:t>
            </a:r>
            <a:endParaRPr lang="en-US" sz="3200" dirty="0">
              <a:solidFill>
                <a:srgbClr val="0000FF"/>
              </a:solidFill>
              <a:latin typeface="Lucida Console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92" y="1390650"/>
            <a:ext cx="674461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2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model assumptions met?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MASS library there are many functions</a:t>
            </a:r>
          </a:p>
          <a:p>
            <a:r>
              <a:rPr lang="en-US" dirty="0" smtClean="0"/>
              <a:t>Are samples independent? (Sample design.)</a:t>
            </a:r>
          </a:p>
          <a:p>
            <a:r>
              <a:rPr lang="en-US" dirty="0" smtClean="0"/>
              <a:t>Normally distributed?</a:t>
            </a:r>
          </a:p>
          <a:p>
            <a:pPr lvl="1"/>
            <a:r>
              <a:rPr lang="en-US" dirty="0" smtClean="0"/>
              <a:t>Histograms, </a:t>
            </a:r>
            <a:r>
              <a:rPr lang="en-US" dirty="0" err="1" smtClean="0"/>
              <a:t>qq</a:t>
            </a:r>
            <a:r>
              <a:rPr lang="en-US" dirty="0" smtClean="0"/>
              <a:t>-plots: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qqplot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 smtClean="0"/>
              <a:t> and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qqline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pPr lvl="1"/>
            <a:r>
              <a:rPr lang="en-US" dirty="0" smtClean="0"/>
              <a:t>Kolmogorov-Smirnov normality test: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ks.test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pPr lvl="1"/>
            <a:r>
              <a:rPr lang="en-US" dirty="0" smtClean="0"/>
              <a:t>Shapiro-</a:t>
            </a:r>
            <a:r>
              <a:rPr lang="en-US" dirty="0" err="1" smtClean="0"/>
              <a:t>Wilk</a:t>
            </a:r>
            <a:r>
              <a:rPr lang="en-US" dirty="0" smtClean="0"/>
              <a:t> normality test: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shapiro.test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r>
              <a:rPr lang="en-US" dirty="0" smtClean="0"/>
              <a:t>Similar variance among samples?</a:t>
            </a:r>
          </a:p>
          <a:p>
            <a:pPr lvl="1"/>
            <a:r>
              <a:rPr lang="en-US" dirty="0" smtClean="0"/>
              <a:t>Boxplots</a:t>
            </a:r>
          </a:p>
          <a:p>
            <a:pPr lvl="1"/>
            <a:r>
              <a:rPr lang="en-US" dirty="0" smtClean="0"/>
              <a:t>Bartlett’s test for equal variance: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bartlett.test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pPr lvl="1"/>
            <a:r>
              <a:rPr lang="en-US" dirty="0" err="1" smtClean="0"/>
              <a:t>Fligner</a:t>
            </a:r>
            <a:r>
              <a:rPr lang="en-US" dirty="0" smtClean="0"/>
              <a:t>-Killeen test for equal variance: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fligner.test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767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archaeological data in the ANOVA model</a:t>
            </a:r>
          </a:p>
          <a:p>
            <a:r>
              <a:rPr lang="en-US" dirty="0" smtClean="0"/>
              <a:t>Extract the residuals from the </a:t>
            </a:r>
            <a:r>
              <a:rPr lang="en-US" sz="2400" dirty="0" err="1" smtClean="0">
                <a:latin typeface="Lucida Console" panose="020B0609040504020204" pitchFamily="49" charset="0"/>
              </a:rPr>
              <a:t>Fe.lm</a:t>
            </a:r>
            <a:r>
              <a:rPr lang="en-US" dirty="0" smtClean="0"/>
              <a:t> model (hint: </a:t>
            </a:r>
            <a:r>
              <a:rPr lang="en-US" sz="2400" dirty="0" smtClean="0">
                <a:latin typeface="Lucida Console" panose="020B0609040504020204" pitchFamily="49" charset="0"/>
              </a:rPr>
              <a:t>names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Check for normality using the residuals (you will need the </a:t>
            </a:r>
            <a:r>
              <a:rPr lang="en-US" sz="2400" dirty="0" smtClean="0">
                <a:latin typeface="Lucida Console" panose="020B0609040504020204" pitchFamily="49" charset="0"/>
              </a:rPr>
              <a:t>MASS</a:t>
            </a:r>
            <a:r>
              <a:rPr lang="en-US" dirty="0" smtClean="0"/>
              <a:t> package loaded for tests)</a:t>
            </a:r>
          </a:p>
          <a:p>
            <a:r>
              <a:rPr lang="en-US" dirty="0" smtClean="0"/>
              <a:t>Check whether the variances are equal</a:t>
            </a:r>
          </a:p>
          <a:p>
            <a:r>
              <a:rPr lang="en-US" dirty="0" smtClean="0"/>
              <a:t>Are the assumptions met?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1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 /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basic understanding of 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lm()</a:t>
            </a:r>
            <a:r>
              <a:rPr lang="en-US" dirty="0" smtClean="0"/>
              <a:t> function, it is not too hard to fit other linear models</a:t>
            </a:r>
          </a:p>
          <a:p>
            <a:r>
              <a:rPr lang="en-US" dirty="0" smtClean="0"/>
              <a:t>Regression models with mixed categorical and continuous variables can also be fit with 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lm()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There are also a suite of functions associated with the resulting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lm()</a:t>
            </a:r>
            <a:r>
              <a:rPr lang="en-US" dirty="0" smtClean="0"/>
              <a:t> objects which we can use for common model evaluation and prediction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Marmot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marmot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("Data//marmot.txt", header=T)</a:t>
            </a:r>
          </a:p>
          <a:p>
            <a:pPr marL="0" indent="0">
              <a:buNone/>
            </a:pPr>
            <a:r>
              <a:rPr lang="en-US" dirty="0" smtClean="0"/>
              <a:t>Does the duration of whistles change when yellow-bellied marmots hear simulated predator sounds?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head(marmot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len</a:t>
            </a:r>
            <a:r>
              <a:rPr lang="en-US" sz="2000" dirty="0">
                <a:latin typeface="Lucida Console" panose="020B0609040504020204" pitchFamily="49" charset="0"/>
              </a:rPr>
              <a:t> rep       </a:t>
            </a:r>
            <a:r>
              <a:rPr lang="en-US" sz="2000" dirty="0" err="1">
                <a:latin typeface="Lucida Console" panose="020B0609040504020204" pitchFamily="49" charset="0"/>
              </a:rPr>
              <a:t>dist</a:t>
            </a:r>
            <a:r>
              <a:rPr lang="en-US" sz="2000" dirty="0">
                <a:latin typeface="Lucida Console" panose="020B0609040504020204" pitchFamily="49" charset="0"/>
              </a:rPr>
              <a:t>  type </a:t>
            </a:r>
            <a:r>
              <a:rPr lang="en-US" sz="2000" dirty="0" err="1">
                <a:latin typeface="Lucida Console" panose="020B0609040504020204" pitchFamily="49" charset="0"/>
              </a:rPr>
              <a:t>loc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1 0.12214826   1 17.2733271 Human   A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2 0.07630072   3  0.2445166 Human   A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3 0.11584495   1 13.0901767 Human   A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4 0.11318707   1 14.9489510 Human   A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5 0.09931512   2 13.0074619 Human   A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6 0.10285429   2 10.6129169 Human   A</a:t>
            </a:r>
          </a:p>
        </p:txBody>
      </p:sp>
    </p:spTree>
    <p:extLst>
      <p:ext uri="{BB962C8B-B14F-4D97-AF65-F5344CB8AC3E}">
        <p14:creationId xmlns:p14="http://schemas.microsoft.com/office/powerpoint/2010/main" val="30217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8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Course evaluation forms for FISH552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Marmot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Lucida Console" panose="020B0609040504020204" pitchFamily="49" charset="0"/>
              </a:rPr>
              <a:t>len</a:t>
            </a:r>
            <a:r>
              <a:rPr lang="en-US" dirty="0" smtClean="0"/>
              <a:t>: length of marmot whistles (response variable)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rep</a:t>
            </a:r>
            <a:r>
              <a:rPr lang="en-US" dirty="0" smtClean="0"/>
              <a:t>: number of repetitions of whistle per bout (continuous)</a:t>
            </a:r>
          </a:p>
          <a:p>
            <a:r>
              <a:rPr lang="en-US" sz="2400" dirty="0" err="1">
                <a:latin typeface="Lucida Console" panose="020B0609040504020204" pitchFamily="49" charset="0"/>
              </a:rPr>
              <a:t>dist</a:t>
            </a:r>
            <a:r>
              <a:rPr lang="en-US" dirty="0" smtClean="0"/>
              <a:t>: distance from challenge when whistle began (continuous)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type</a:t>
            </a:r>
            <a:r>
              <a:rPr lang="en-US" dirty="0" smtClean="0"/>
              <a:t>: type of challenge, either Human, RC Plane, Dog (categorical)</a:t>
            </a: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loc</a:t>
            </a:r>
            <a:r>
              <a:rPr lang="en-US" dirty="0" smtClean="0"/>
              <a:t>: test location, either A, B, or C (categorical)</a:t>
            </a:r>
          </a:p>
        </p:txBody>
      </p:sp>
    </p:spTree>
    <p:extLst>
      <p:ext uri="{BB962C8B-B14F-4D97-AF65-F5344CB8AC3E}">
        <p14:creationId xmlns:p14="http://schemas.microsoft.com/office/powerpoint/2010/main" val="51649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potential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exploratory data analysis should always be performed before starting to fit a model</a:t>
            </a:r>
          </a:p>
          <a:p>
            <a:r>
              <a:rPr lang="en-US" dirty="0" smtClean="0"/>
              <a:t>Always try and find a meaningful model</a:t>
            </a:r>
          </a:p>
          <a:p>
            <a:r>
              <a:rPr lang="en-US" dirty="0" smtClean="0"/>
              <a:t>When there are two or more categorical predictors, an interaction plot is useful for determining whether the effect of x1 on y depends on the level of x2 (an interaction)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interaction.plot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x.factor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marmot$loc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 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trace.factor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marmot$type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response=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marmot$len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8303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41" y="1433344"/>
            <a:ext cx="7453742" cy="471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62050" y="350671"/>
            <a:ext cx="789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Lucida Console"/>
              </a:rPr>
              <a:t>interaction.plot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</a:rPr>
              <a:t>x.factor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</a:rPr>
              <a:t>marmot$loc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</a:rPr>
              <a:t>trace.factor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=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</a:rPr>
              <a:t>marmot$type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, </a:t>
            </a:r>
            <a:endParaRPr lang="en-US" dirty="0">
              <a:solidFill>
                <a:srgbClr val="0000FF"/>
              </a:solidFill>
              <a:latin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</a:rPr>
              <a:t>                 response=</a:t>
            </a:r>
            <a:r>
              <a:rPr lang="en-US" dirty="0" err="1">
                <a:solidFill>
                  <a:srgbClr val="0000FF"/>
                </a:solidFill>
                <a:latin typeface="Lucida Console"/>
              </a:rPr>
              <a:t>marmot$len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)</a:t>
            </a:r>
            <a:endParaRPr lang="en-US" dirty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580886"/>
            <a:ext cx="292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</a:t>
            </a:r>
            <a:r>
              <a:rPr lang="en-US" dirty="0" err="1" smtClean="0">
                <a:solidFill>
                  <a:srgbClr val="C00000"/>
                </a:solidFill>
              </a:rPr>
              <a:t>RCPlane</a:t>
            </a:r>
            <a:r>
              <a:rPr lang="en-US" dirty="0" smtClean="0">
                <a:solidFill>
                  <a:srgbClr val="C00000"/>
                </a:solidFill>
              </a:rPr>
              <a:t> data at location C, can't find interactions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0301" y="2075126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Slight evidence for an interaction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potential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4478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also examine potential interactions between continuous and categorical variables with simple bivariate plots conditioned on factors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plot(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marmot$dist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marmot$len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xlab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= "Distance from challenge", 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ylab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 "Length of whistles", type = "n")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points(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marmot$dist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marmot$type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== "Dog"], 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marmot$len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marmot$type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== "Dog"],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pch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=17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col = "blue")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points(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marmot$dist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marmot$type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== "Human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"],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marmot$len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marmot$type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== "Human"],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pch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=18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col = "red")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points(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marmot$dist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marmot$type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== 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RCPlane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"], 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marmot$len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marmot$type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=="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RCPlane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"], 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pch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=19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col="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green")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legend("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bottomleft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bty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= 'n', levels(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marmot$type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),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col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 c("blue", "red", "green"),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pch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= 17:19)</a:t>
            </a:r>
            <a:endParaRPr lang="en-US" sz="1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489248" y="3468124"/>
            <a:ext cx="412218" cy="10426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53841" y="3431891"/>
            <a:ext cx="124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set up a blank plot</a:t>
            </a:r>
            <a:endParaRPr lang="en-US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74773" y="5668399"/>
            <a:ext cx="587952" cy="29425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62725" y="5815524"/>
            <a:ext cx="238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quick way to extract names of categorical variables</a:t>
            </a:r>
            <a:endParaRPr lang="en-US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6225" y="3931097"/>
            <a:ext cx="581025" cy="216142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75" y="6069996"/>
            <a:ext cx="82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add points</a:t>
            </a:r>
            <a:endParaRPr lang="en-US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6225" y="4474022"/>
            <a:ext cx="871537" cy="161850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6225" y="5121722"/>
            <a:ext cx="950334" cy="97080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4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923370"/>
            <a:ext cx="8628658" cy="547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potential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after conducting this exploratory data analysis and model fitting we arrive at this model</a:t>
            </a:r>
          </a:p>
          <a:p>
            <a:pPr lvl="1"/>
            <a:r>
              <a:rPr lang="en-US" dirty="0" smtClean="0"/>
              <a:t>Length ~ Location + Distance + Type + Distance*Type</a:t>
            </a:r>
          </a:p>
          <a:p>
            <a:r>
              <a:rPr lang="en-US" dirty="0" smtClean="0"/>
              <a:t>We can fit this model as follows: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interactionModel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&lt;- lm(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len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~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loc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+ type*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dist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, data=marmot) </a:t>
            </a:r>
            <a:endParaRPr lang="en-US" sz="19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interactionModel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500" dirty="0">
                <a:latin typeface="Lucida Console" panose="020B06090405040202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lm(formula = </a:t>
            </a:r>
            <a:r>
              <a:rPr lang="en-US" sz="1500" dirty="0" err="1">
                <a:latin typeface="Lucida Console" panose="020B0609040504020204" pitchFamily="49" charset="0"/>
              </a:rPr>
              <a:t>len</a:t>
            </a:r>
            <a:r>
              <a:rPr lang="en-US" sz="1500" dirty="0">
                <a:latin typeface="Lucida Console" panose="020B0609040504020204" pitchFamily="49" charset="0"/>
              </a:rPr>
              <a:t> ~ </a:t>
            </a:r>
            <a:r>
              <a:rPr lang="en-US" sz="1500" dirty="0" err="1">
                <a:latin typeface="Lucida Console" panose="020B0609040504020204" pitchFamily="49" charset="0"/>
              </a:rPr>
              <a:t>loc</a:t>
            </a:r>
            <a:r>
              <a:rPr lang="en-US" sz="1500" dirty="0">
                <a:latin typeface="Lucida Console" panose="020B0609040504020204" pitchFamily="49" charset="0"/>
              </a:rPr>
              <a:t> + type * </a:t>
            </a:r>
            <a:r>
              <a:rPr lang="en-US" sz="1500" dirty="0" err="1">
                <a:latin typeface="Lucida Console" panose="020B0609040504020204" pitchFamily="49" charset="0"/>
              </a:rPr>
              <a:t>dist</a:t>
            </a:r>
            <a:r>
              <a:rPr lang="en-US" sz="1500" dirty="0">
                <a:latin typeface="Lucida Console" panose="020B0609040504020204" pitchFamily="49" charset="0"/>
              </a:rPr>
              <a:t>, data = marmot)</a:t>
            </a:r>
          </a:p>
          <a:p>
            <a:pPr marL="0" indent="0">
              <a:buNone/>
            </a:pPr>
            <a:r>
              <a:rPr lang="en-US" sz="1500" dirty="0" smtClean="0">
                <a:latin typeface="Lucida Console" panose="020B0609040504020204" pitchFamily="49" charset="0"/>
              </a:rPr>
              <a:t>Coefficients</a:t>
            </a:r>
            <a:r>
              <a:rPr lang="en-US" sz="15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 (Intercept)              </a:t>
            </a:r>
            <a:r>
              <a:rPr lang="en-US" sz="1500" dirty="0" err="1">
                <a:latin typeface="Lucida Console" panose="020B0609040504020204" pitchFamily="49" charset="0"/>
              </a:rPr>
              <a:t>locB</a:t>
            </a:r>
            <a:r>
              <a:rPr lang="en-US" sz="1500" dirty="0">
                <a:latin typeface="Lucida Console" panose="020B0609040504020204" pitchFamily="49" charset="0"/>
              </a:rPr>
              <a:t>              </a:t>
            </a:r>
            <a:r>
              <a:rPr lang="en-US" sz="1500" dirty="0" err="1">
                <a:latin typeface="Lucida Console" panose="020B0609040504020204" pitchFamily="49" charset="0"/>
              </a:rPr>
              <a:t>locC</a:t>
            </a:r>
            <a:r>
              <a:rPr lang="en-US" sz="1500" dirty="0">
                <a:latin typeface="Lucida Console" panose="020B0609040504020204" pitchFamily="49" charset="0"/>
              </a:rPr>
              <a:t>         </a:t>
            </a:r>
            <a:r>
              <a:rPr lang="en-US" sz="1500" dirty="0" err="1">
                <a:latin typeface="Lucida Console" panose="020B0609040504020204" pitchFamily="49" charset="0"/>
              </a:rPr>
              <a:t>typeHuman</a:t>
            </a:r>
            <a:r>
              <a:rPr lang="en-US" sz="15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   0.0941227         0.0031960         0.0026906        -0.0353553  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 </a:t>
            </a:r>
            <a:r>
              <a:rPr lang="en-US" sz="1500" dirty="0" err="1">
                <a:latin typeface="Lucida Console" panose="020B0609040504020204" pitchFamily="49" charset="0"/>
              </a:rPr>
              <a:t>typeRCPlane</a:t>
            </a:r>
            <a:r>
              <a:rPr lang="en-US" sz="1500" dirty="0">
                <a:latin typeface="Lucida Console" panose="020B0609040504020204" pitchFamily="49" charset="0"/>
              </a:rPr>
              <a:t>              </a:t>
            </a:r>
            <a:r>
              <a:rPr lang="en-US" sz="1500" dirty="0" err="1">
                <a:latin typeface="Lucida Console" panose="020B0609040504020204" pitchFamily="49" charset="0"/>
              </a:rPr>
              <a:t>dist</a:t>
            </a:r>
            <a:r>
              <a:rPr lang="en-US" sz="1500" dirty="0">
                <a:latin typeface="Lucida Console" panose="020B0609040504020204" pitchFamily="49" charset="0"/>
              </a:rPr>
              <a:t>    </a:t>
            </a:r>
            <a:r>
              <a:rPr lang="en-US" sz="1500" dirty="0" err="1">
                <a:latin typeface="Lucida Console" panose="020B0609040504020204" pitchFamily="49" charset="0"/>
              </a:rPr>
              <a:t>typeHuman:dist</a:t>
            </a:r>
            <a:r>
              <a:rPr lang="en-US" sz="1500" dirty="0">
                <a:latin typeface="Lucida Console" panose="020B0609040504020204" pitchFamily="49" charset="0"/>
              </a:rPr>
              <a:t>  </a:t>
            </a:r>
            <a:r>
              <a:rPr lang="en-US" sz="1500" dirty="0" err="1">
                <a:latin typeface="Lucida Console" panose="020B0609040504020204" pitchFamily="49" charset="0"/>
              </a:rPr>
              <a:t>typeRCPlane:dist</a:t>
            </a:r>
            <a:r>
              <a:rPr lang="en-US" sz="15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   0.0001025         0.0005970         0.0034316        -0.0011266 </a:t>
            </a:r>
            <a:endParaRPr lang="en-US" sz="2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1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219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summary(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interactionModel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1500" dirty="0" smtClean="0">
                <a:latin typeface="Lucida Console" panose="020B0609040504020204" pitchFamily="49" charset="0"/>
              </a:rPr>
              <a:t>Call</a:t>
            </a:r>
            <a:r>
              <a:rPr lang="en-US" sz="15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lm(formula = </a:t>
            </a:r>
            <a:r>
              <a:rPr lang="en-US" sz="1500" dirty="0" err="1">
                <a:latin typeface="Lucida Console" panose="020B0609040504020204" pitchFamily="49" charset="0"/>
              </a:rPr>
              <a:t>len</a:t>
            </a:r>
            <a:r>
              <a:rPr lang="en-US" sz="1500" dirty="0">
                <a:latin typeface="Lucida Console" panose="020B0609040504020204" pitchFamily="49" charset="0"/>
              </a:rPr>
              <a:t> ~ </a:t>
            </a:r>
            <a:r>
              <a:rPr lang="en-US" sz="1500" dirty="0" err="1">
                <a:latin typeface="Lucida Console" panose="020B0609040504020204" pitchFamily="49" charset="0"/>
              </a:rPr>
              <a:t>loc</a:t>
            </a:r>
            <a:r>
              <a:rPr lang="en-US" sz="1500" dirty="0">
                <a:latin typeface="Lucida Console" panose="020B0609040504020204" pitchFamily="49" charset="0"/>
              </a:rPr>
              <a:t> + type * </a:t>
            </a:r>
            <a:r>
              <a:rPr lang="en-US" sz="1500" dirty="0" err="1">
                <a:latin typeface="Lucida Console" panose="020B0609040504020204" pitchFamily="49" charset="0"/>
              </a:rPr>
              <a:t>dist</a:t>
            </a:r>
            <a:r>
              <a:rPr lang="en-US" sz="1500" dirty="0">
                <a:latin typeface="Lucida Console" panose="020B0609040504020204" pitchFamily="49" charset="0"/>
              </a:rPr>
              <a:t>, data = marmot)</a:t>
            </a:r>
          </a:p>
          <a:p>
            <a:pPr marL="0" indent="0">
              <a:buNone/>
            </a:pPr>
            <a:r>
              <a:rPr lang="en-US" sz="1500" dirty="0" smtClean="0">
                <a:latin typeface="Lucida Console" panose="020B0609040504020204" pitchFamily="49" charset="0"/>
              </a:rPr>
              <a:t>Residuals</a:t>
            </a:r>
            <a:r>
              <a:rPr lang="en-US" sz="15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-0.09297 -0.01081  0.00103  0.01003  0.05959 </a:t>
            </a:r>
          </a:p>
          <a:p>
            <a:pPr marL="0" indent="0">
              <a:buNone/>
            </a:pPr>
            <a:r>
              <a:rPr lang="en-US" sz="1500" dirty="0" smtClean="0">
                <a:latin typeface="Lucida Console" panose="020B0609040504020204" pitchFamily="49" charset="0"/>
              </a:rPr>
              <a:t>Coefficients</a:t>
            </a:r>
            <a:r>
              <a:rPr lang="en-US" sz="15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               Estimate Std. Error t value </a:t>
            </a:r>
            <a:r>
              <a:rPr lang="en-US" sz="1500" dirty="0" err="1">
                <a:latin typeface="Lucida Console" panose="020B0609040504020204" pitchFamily="49" charset="0"/>
              </a:rPr>
              <a:t>Pr</a:t>
            </a:r>
            <a:r>
              <a:rPr lang="en-US" sz="1500" dirty="0">
                <a:latin typeface="Lucida Console" panose="020B06090405040202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(Intercept)       0.0941227  0.0106280   8.856 4.82e-15 ***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locB</a:t>
            </a:r>
            <a:r>
              <a:rPr lang="en-US" sz="1500" dirty="0">
                <a:latin typeface="Lucida Console" panose="020B0609040504020204" pitchFamily="49" charset="0"/>
              </a:rPr>
              <a:t>              0.0031960  0.0042574   0.751  0.45417   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locC</a:t>
            </a:r>
            <a:r>
              <a:rPr lang="en-US" sz="1500" dirty="0">
                <a:latin typeface="Lucida Console" panose="020B0609040504020204" pitchFamily="49" charset="0"/>
              </a:rPr>
              <a:t>              0.0026906  0.0049046   0.549  0.58421   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typeHuman</a:t>
            </a:r>
            <a:r>
              <a:rPr lang="en-US" sz="1500" dirty="0">
                <a:latin typeface="Lucida Console" panose="020B0609040504020204" pitchFamily="49" charset="0"/>
              </a:rPr>
              <a:t>        -0.0353553  0.0136418  -2.592  0.01063 * 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typeRCPlane</a:t>
            </a:r>
            <a:r>
              <a:rPr lang="en-US" sz="1500" dirty="0">
                <a:latin typeface="Lucida Console" panose="020B0609040504020204" pitchFamily="49" charset="0"/>
              </a:rPr>
              <a:t>       0.0001025  0.0153766   0.007  0.99469   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dist</a:t>
            </a:r>
            <a:r>
              <a:rPr lang="en-US" sz="1500" dirty="0">
                <a:latin typeface="Lucida Console" panose="020B0609040504020204" pitchFamily="49" charset="0"/>
              </a:rPr>
              <a:t>              0.0005970  0.0008158   0.732  0.46555   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typeHuman:dist</a:t>
            </a:r>
            <a:r>
              <a:rPr lang="en-US" sz="1500" dirty="0">
                <a:latin typeface="Lucida Console" panose="020B0609040504020204" pitchFamily="49" charset="0"/>
              </a:rPr>
              <a:t>    0.0034316  0.0010809   3.175  0.00187 **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typeRCPlane:dist</a:t>
            </a:r>
            <a:r>
              <a:rPr lang="en-US" sz="1500" dirty="0">
                <a:latin typeface="Lucida Console" panose="020B0609040504020204" pitchFamily="49" charset="0"/>
              </a:rPr>
              <a:t> -0.0011266  0.0011891  -0.947  0.34515    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Signif</a:t>
            </a:r>
            <a:r>
              <a:rPr lang="en-US" sz="1500" dirty="0"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500" dirty="0" smtClean="0">
                <a:latin typeface="Lucida Console" panose="020B0609040504020204" pitchFamily="49" charset="0"/>
              </a:rPr>
              <a:t>Residual </a:t>
            </a:r>
            <a:r>
              <a:rPr lang="en-US" sz="1500" dirty="0">
                <a:latin typeface="Lucida Console" panose="020B0609040504020204" pitchFamily="49" charset="0"/>
              </a:rPr>
              <a:t>standard error: 0.02147 on 132 degrees of freedom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Multiple R-squared:  0.2906,	Adjusted R-squared:  0.2529 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F-statistic: 7.723 on 7 and 132 DF,  p-value: 8.208e-08</a:t>
            </a:r>
          </a:p>
        </p:txBody>
      </p:sp>
    </p:spTree>
    <p:extLst>
      <p:ext uri="{BB962C8B-B14F-4D97-AF65-F5344CB8AC3E}">
        <p14:creationId xmlns:p14="http://schemas.microsoft.com/office/powerpoint/2010/main" val="839868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model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components of the </a:t>
            </a:r>
            <a:r>
              <a:rPr lang="en-US" sz="2000" dirty="0" smtClean="0">
                <a:latin typeface="Lucida Console" panose="020B0609040504020204" pitchFamily="49" charset="0"/>
              </a:rPr>
              <a:t>summary()</a:t>
            </a:r>
            <a:r>
              <a:rPr lang="en-US" dirty="0" smtClean="0"/>
              <a:t> output are also stored in a 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names(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interactionModel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"coefficients" "residuals" "effects" "rank"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5]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fitted.values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"assign"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qr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df.residual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9] "contrasts"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xlevels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"call" "terms"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13] "model"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interactionModel$call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lm(formula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~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loc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+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type*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dist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data=marmot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0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potential model is the one without an interaction term. We could look at t-values to test whether each </a:t>
            </a:r>
            <a:r>
              <a:rPr lang="el-GR" altLang="en-US" dirty="0" smtClean="0">
                <a:ea typeface="ＭＳ Ｐゴシック" pitchFamily="34" charset="-128"/>
                <a:cs typeface="Arial" pitchFamily="34" charset="0"/>
              </a:rPr>
              <a:t>β</a:t>
            </a:r>
            <a:r>
              <a:rPr lang="en-US" altLang="en-US" dirty="0" smtClean="0">
                <a:ea typeface="ＭＳ Ｐゴシック" pitchFamily="34" charset="-128"/>
                <a:cs typeface="Arial" pitchFamily="34" charset="0"/>
              </a:rPr>
              <a:t> term is zero, but need a partial F-test to test whether several predictors = 0</a:t>
            </a:r>
            <a:endParaRPr lang="en-US" dirty="0" smtClean="0"/>
          </a:p>
          <a:p>
            <a:r>
              <a:rPr lang="en-US" dirty="0" smtClean="0"/>
              <a:t>This is what an ANOVA model tests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reduced model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full model</a:t>
            </a:r>
          </a:p>
        </p:txBody>
      </p:sp>
    </p:spTree>
    <p:extLst>
      <p:ext uri="{BB962C8B-B14F-4D97-AF65-F5344CB8AC3E}">
        <p14:creationId xmlns:p14="http://schemas.microsoft.com/office/powerpoint/2010/main" val="2801602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models: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interactionModel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len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~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loc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+ type*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data=marmot)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nonInteractionModel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lm(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len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~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loc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+ type +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data = marmot)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anova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nonInteractionModel,interactionModel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Analysis of Variance Table</a:t>
            </a:r>
          </a:p>
          <a:p>
            <a:pPr marL="0" indent="0">
              <a:buNone/>
            </a:pP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Model 1: </a:t>
            </a:r>
            <a:r>
              <a:rPr lang="en-US" sz="2000" dirty="0" err="1">
                <a:latin typeface="Lucida Console"/>
              </a:rPr>
              <a:t>len</a:t>
            </a:r>
            <a:r>
              <a:rPr lang="en-US" sz="2000" dirty="0">
                <a:latin typeface="Lucida Console"/>
              </a:rPr>
              <a:t> ~ </a:t>
            </a:r>
            <a:r>
              <a:rPr lang="en-US" sz="2000" dirty="0" err="1">
                <a:latin typeface="Lucida Console"/>
              </a:rPr>
              <a:t>loc</a:t>
            </a:r>
            <a:r>
              <a:rPr lang="en-US" sz="2000" dirty="0">
                <a:latin typeface="Lucida Console"/>
              </a:rPr>
              <a:t> + type + </a:t>
            </a:r>
            <a:r>
              <a:rPr lang="en-US" sz="2000" dirty="0" err="1">
                <a:latin typeface="Lucida Console"/>
              </a:rPr>
              <a:t>dist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Model 2: </a:t>
            </a:r>
            <a:r>
              <a:rPr lang="en-US" sz="2000" dirty="0" err="1">
                <a:latin typeface="Lucida Console"/>
              </a:rPr>
              <a:t>len</a:t>
            </a:r>
            <a:r>
              <a:rPr lang="en-US" sz="2000" dirty="0">
                <a:latin typeface="Lucida Console"/>
              </a:rPr>
              <a:t> ~ </a:t>
            </a:r>
            <a:r>
              <a:rPr lang="en-US" sz="2000" dirty="0" err="1">
                <a:latin typeface="Lucida Console"/>
              </a:rPr>
              <a:t>loc</a:t>
            </a:r>
            <a:r>
              <a:rPr lang="en-US" sz="2000" dirty="0">
                <a:latin typeface="Lucida Console"/>
              </a:rPr>
              <a:t> + type * </a:t>
            </a:r>
            <a:r>
              <a:rPr lang="en-US" sz="2000" dirty="0" err="1">
                <a:latin typeface="Lucida Console"/>
              </a:rPr>
              <a:t>dist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  </a:t>
            </a:r>
            <a:r>
              <a:rPr lang="en-US" sz="2000" dirty="0" err="1">
                <a:latin typeface="Lucida Console"/>
              </a:rPr>
              <a:t>Res.Df</a:t>
            </a:r>
            <a:r>
              <a:rPr lang="en-US" sz="2000" dirty="0">
                <a:latin typeface="Lucida Console"/>
              </a:rPr>
              <a:t>      RSS </a:t>
            </a:r>
            <a:r>
              <a:rPr lang="en-US" sz="2000" dirty="0" err="1">
                <a:latin typeface="Lucida Console"/>
              </a:rPr>
              <a:t>Df</a:t>
            </a:r>
            <a:r>
              <a:rPr lang="en-US" sz="2000" dirty="0">
                <a:latin typeface="Lucida Console"/>
              </a:rPr>
              <a:t> Sum of </a:t>
            </a:r>
            <a:r>
              <a:rPr lang="en-US" sz="2000" dirty="0" err="1">
                <a:latin typeface="Lucida Console"/>
              </a:rPr>
              <a:t>Sq</a:t>
            </a:r>
            <a:r>
              <a:rPr lang="en-US" sz="2000" dirty="0">
                <a:latin typeface="Lucida Console"/>
              </a:rPr>
              <a:t>      F    </a:t>
            </a:r>
            <a:r>
              <a:rPr lang="en-US" sz="2000" dirty="0" err="1">
                <a:latin typeface="Lucida Console"/>
              </a:rPr>
              <a:t>Pr</a:t>
            </a:r>
            <a:r>
              <a:rPr lang="en-US" sz="2000" dirty="0">
                <a:latin typeface="Lucida Console"/>
              </a:rPr>
              <a:t>(&gt;F)    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1    134 0.069588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2    132 0.060827  2 0.0087608 9.5058 0.0001391 ***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---</a:t>
            </a:r>
          </a:p>
          <a:p>
            <a:pPr marL="0" indent="0">
              <a:buNone/>
            </a:pPr>
            <a:r>
              <a:rPr lang="en-US" sz="2000" dirty="0" err="1">
                <a:latin typeface="Lucida Console"/>
              </a:rPr>
              <a:t>Signif</a:t>
            </a:r>
            <a:r>
              <a:rPr lang="en-US" sz="2000" dirty="0">
                <a:latin typeface="Lucida Console"/>
              </a:rPr>
              <a:t>. codes:  0 ‘***’ 0.001 ‘**’ 0.01 ‘*’ 0.05 ‘.’ 0.1 ‘ ’ 1</a:t>
            </a: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0375" y="2405574"/>
            <a:ext cx="330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two </a:t>
            </a:r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lm()</a:t>
            </a:r>
            <a:r>
              <a:rPr lang="en-US" dirty="0" smtClean="0">
                <a:solidFill>
                  <a:srgbClr val="C00000"/>
                </a:solidFill>
              </a:rPr>
              <a:t> objects given to ANOVA</a:t>
            </a:r>
            <a:endParaRPr lang="en-US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7124" y="6148899"/>
            <a:ext cx="330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evidence for the interaction term</a:t>
            </a:r>
            <a:endParaRPr lang="en-US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915150" y="5277875"/>
            <a:ext cx="1088448" cy="9705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15150" y="5344503"/>
            <a:ext cx="126423" cy="90389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7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regression and ANOVA using R (Faraway 2002)</a:t>
            </a:r>
          </a:p>
          <a:p>
            <a:pPr lvl="1"/>
            <a:r>
              <a:rPr lang="en-US" dirty="0" smtClean="0"/>
              <a:t>Chapters 2-3, 6-8, 10, 16</a:t>
            </a:r>
          </a:p>
          <a:p>
            <a:pPr lvl="1"/>
            <a:r>
              <a:rPr lang="en-US" dirty="0"/>
              <a:t>http://cran.r-project.org/doc/contrib/Faraway-PRA.pdf </a:t>
            </a:r>
          </a:p>
          <a:p>
            <a:pPr lvl="1"/>
            <a:r>
              <a:rPr lang="en-US" dirty="0" smtClean="0"/>
              <a:t>This is an older version of the excellent book Linear Models with R by Faraway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29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models: 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 is a more sound method to use when selecting a model</a:t>
            </a:r>
          </a:p>
          <a:p>
            <a:r>
              <a:rPr lang="en-US" dirty="0" smtClean="0"/>
              <a:t>In its simplest form, p is the number of parameters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best model has the </a:t>
            </a:r>
            <a:r>
              <a:rPr lang="en-US" b="1" dirty="0" smtClean="0"/>
              <a:t>smallest</a:t>
            </a:r>
            <a:r>
              <a:rPr lang="en-US" dirty="0" smtClean="0"/>
              <a:t> AIC</a:t>
            </a:r>
          </a:p>
          <a:p>
            <a:r>
              <a:rPr lang="en-US" dirty="0" smtClean="0"/>
              <a:t>The function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AIC()</a:t>
            </a:r>
            <a:r>
              <a:rPr lang="en-US" dirty="0" smtClean="0"/>
              <a:t> will extract the AIC value from a linear model</a:t>
            </a:r>
          </a:p>
          <a:p>
            <a:r>
              <a:rPr lang="en-US" dirty="0" smtClean="0"/>
              <a:t>Note that the function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extractAIC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 smtClean="0"/>
              <a:t> is different: it evaluates the log-likelihood based on the model deviance (for generalized linear models) and uses a different penalty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65053"/>
              </p:ext>
            </p:extLst>
          </p:nvPr>
        </p:nvGraphicFramePr>
        <p:xfrm>
          <a:off x="1208088" y="2998788"/>
          <a:ext cx="391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663560" imgH="203040" progId="Equation.DSMT4">
                  <p:embed/>
                </p:oleObj>
              </mc:Choice>
              <mc:Fallback>
                <p:oleObj name="Equation" r:id="rId3" imgW="1663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088" y="2998788"/>
                        <a:ext cx="3911600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69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corrected AIC, </a:t>
            </a:r>
            <a:r>
              <a:rPr lang="en-US" dirty="0" err="1" smtClean="0"/>
              <a:t>AIC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corrected AIC takes into account both the number of parameters </a:t>
            </a:r>
            <a:r>
              <a:rPr lang="en-US" i="1" dirty="0" smtClean="0"/>
              <a:t>p</a:t>
            </a:r>
            <a:r>
              <a:rPr lang="en-US" dirty="0" smtClean="0"/>
              <a:t> and the number of data points </a:t>
            </a:r>
            <a:r>
              <a:rPr lang="en-US" i="1" dirty="0" smtClean="0"/>
              <a:t>n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As </a:t>
            </a:r>
            <a:r>
              <a:rPr lang="en-US" i="1" dirty="0" smtClean="0"/>
              <a:t>n </a:t>
            </a:r>
            <a:r>
              <a:rPr lang="en-US" dirty="0" smtClean="0"/>
              <a:t>gets large, </a:t>
            </a:r>
            <a:r>
              <a:rPr lang="en-US" dirty="0" err="1" smtClean="0"/>
              <a:t>AIC</a:t>
            </a:r>
            <a:r>
              <a:rPr lang="en-US" baseline="-25000" dirty="0" err="1" smtClean="0"/>
              <a:t>c</a:t>
            </a:r>
            <a:r>
              <a:rPr lang="en-US" dirty="0" smtClean="0"/>
              <a:t> converges to AIC</a:t>
            </a:r>
          </a:p>
          <a:p>
            <a:r>
              <a:rPr lang="en-US" dirty="0" err="1" smtClean="0"/>
              <a:t>AICc</a:t>
            </a:r>
            <a:r>
              <a:rPr lang="en-US" dirty="0" smtClean="0"/>
              <a:t> should always be used because AIC and </a:t>
            </a:r>
            <a:r>
              <a:rPr lang="en-US" dirty="0" err="1" smtClean="0"/>
              <a:t>AIC</a:t>
            </a:r>
            <a:r>
              <a:rPr lang="en-US" baseline="-25000" dirty="0" err="1" smtClean="0"/>
              <a:t>c</a:t>
            </a:r>
            <a:r>
              <a:rPr lang="en-US" dirty="0" smtClean="0"/>
              <a:t> should yield equivalent results at large </a:t>
            </a:r>
            <a:r>
              <a:rPr lang="en-US" i="1" dirty="0" smtClean="0"/>
              <a:t>n</a:t>
            </a:r>
            <a:endParaRPr lang="en-US" i="1" baseline="-25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25646"/>
              </p:ext>
            </p:extLst>
          </p:nvPr>
        </p:nvGraphicFramePr>
        <p:xfrm>
          <a:off x="1266824" y="2900362"/>
          <a:ext cx="4596531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2311200" imgH="419040" progId="Equation.DSMT4">
                  <p:embed/>
                </p:oleObj>
              </mc:Choice>
              <mc:Fallback>
                <p:oleObj name="Equation" r:id="rId3" imgW="2311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6824" y="2900362"/>
                        <a:ext cx="4596531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123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AIC for the two marmot models that were fit using the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AIC()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Use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logLik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 smtClean="0"/>
              <a:t> function to extract both the log-likelihood and number of parameters and then compute the AIC for the two marmot models from the equation</a:t>
            </a:r>
          </a:p>
          <a:p>
            <a:r>
              <a:rPr lang="en-US" dirty="0" smtClean="0"/>
              <a:t>Compute the </a:t>
            </a:r>
            <a:r>
              <a:rPr lang="en-US" dirty="0" err="1" smtClean="0"/>
              <a:t>AIC</a:t>
            </a:r>
            <a:r>
              <a:rPr lang="en-US" baseline="-25000" dirty="0" err="1" smtClean="0"/>
              <a:t>c</a:t>
            </a:r>
            <a:r>
              <a:rPr lang="en-US" dirty="0" smtClean="0"/>
              <a:t> using the equation (there is no built-in </a:t>
            </a:r>
            <a:r>
              <a:rPr lang="en-US" dirty="0" err="1" smtClean="0"/>
              <a:t>AIC</a:t>
            </a:r>
            <a:r>
              <a:rPr lang="en-US" baseline="-25000" dirty="0" err="1" smtClean="0"/>
              <a:t>c</a:t>
            </a:r>
            <a:r>
              <a:rPr lang="en-US" dirty="0" smtClean="0"/>
              <a:t> function in the base package in R)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15360"/>
              </p:ext>
            </p:extLst>
          </p:nvPr>
        </p:nvGraphicFramePr>
        <p:xfrm>
          <a:off x="2171700" y="5257800"/>
          <a:ext cx="459581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311200" imgH="634680" progId="Equation.DSMT4">
                  <p:embed/>
                </p:oleObj>
              </mc:Choice>
              <mc:Fallback>
                <p:oleObj name="Equation" r:id="rId3" imgW="231120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257800"/>
                        <a:ext cx="4595813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442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assumptions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AIC we choose the marmot model that included the interaction term between </a:t>
            </a:r>
            <a:r>
              <a:rPr lang="en-US" sz="2000" dirty="0">
                <a:latin typeface="Lucida Console" panose="020B0609040504020204" pitchFamily="49" charset="0"/>
              </a:rPr>
              <a:t>Distance</a:t>
            </a:r>
            <a:r>
              <a:rPr lang="en-US" dirty="0" smtClean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Type</a:t>
            </a:r>
            <a:r>
              <a:rPr lang="en-US" dirty="0" smtClean="0"/>
              <a:t> of learning</a:t>
            </a:r>
          </a:p>
          <a:p>
            <a:r>
              <a:rPr lang="en-US" dirty="0" smtClean="0"/>
              <a:t>Model assumptions can be evaluated by plotting the model object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plot(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interactionModel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  <a:endParaRPr lang="en-US" sz="2000" dirty="0"/>
          </a:p>
          <a:p>
            <a:r>
              <a:rPr lang="en-US" dirty="0" smtClean="0"/>
              <a:t>Clicking on the plot (or going through the arrows) allows us to scroll through the plots</a:t>
            </a:r>
          </a:p>
          <a:p>
            <a:r>
              <a:rPr lang="en-US" dirty="0" smtClean="0"/>
              <a:t>Specifying </a:t>
            </a:r>
            <a:r>
              <a:rPr lang="en-US" sz="2000" dirty="0" smtClean="0">
                <a:latin typeface="Lucida Console" panose="020B0609040504020204" pitchFamily="49" charset="0"/>
              </a:rPr>
              <a:t>which=</a:t>
            </a:r>
            <a:r>
              <a:rPr lang="en-US" dirty="0" smtClean="0"/>
              <a:t> in the command allows the user to select a specific plot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plot(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interactionModel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which=2)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35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923925"/>
            <a:ext cx="7610475" cy="516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2025" y="285750"/>
            <a:ext cx="740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Checking the constant variance assumption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34772" y="4276725"/>
            <a:ext cx="465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Unusual observations are flagged with numbers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34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685801"/>
            <a:ext cx="8255000" cy="56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54198" y="3608899"/>
            <a:ext cx="330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Very heavy tails, normality assumption not met</a:t>
            </a:r>
            <a:endParaRPr lang="en-US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32100" y="3932064"/>
            <a:ext cx="1828801" cy="14463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997700" y="1968501"/>
            <a:ext cx="467735" cy="17399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4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56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the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confint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 smtClean="0"/>
              <a:t> function to obtain CIs for parameters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round(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confint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interactionModel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),6)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              2.5 %    97.5 %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(Intercept)       0.073099  0.115146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locB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      -0.005226  0.011618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locC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      -0.007011  0.012392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typeHuman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 -0.062340 -0.008370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typeRCPlane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-0.030314  0.030519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dist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      -0.001017  0.002211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typeHuman:dist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0.001294  0.005570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typeRCPlane:dist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-0.003479  0.001226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564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addterm</a:t>
            </a:r>
            <a:r>
              <a:rPr lang="en-US" dirty="0" smtClean="0"/>
              <a:t>: forward selection using AIC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dropterm</a:t>
            </a:r>
            <a:r>
              <a:rPr lang="en-US" dirty="0" smtClean="0"/>
              <a:t>: backwards selection using AIC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stepAIC</a:t>
            </a:r>
            <a:r>
              <a:rPr lang="en-US" dirty="0" smtClean="0"/>
              <a:t>: step-wise selection using AIC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cooks.distance</a:t>
            </a:r>
            <a:r>
              <a:rPr lang="en-US" dirty="0" smtClean="0"/>
              <a:t>: check for influential observations using Cook’s distance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predict</a:t>
            </a:r>
            <a:r>
              <a:rPr lang="en-US" dirty="0" smtClean="0"/>
              <a:t>: use the model to predict future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7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1438"/>
            <a:ext cx="8229600" cy="944562"/>
          </a:xfrm>
        </p:spPr>
        <p:txBody>
          <a:bodyPr/>
          <a:lstStyle/>
          <a:p>
            <a:r>
              <a:rPr lang="en-US" dirty="0" smtClean="0"/>
              <a:t>The end of FISH552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the following equation for the classic linear model, and how to fit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Assumption: the response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dirty="0" smtClean="0"/>
              <a:t> is normally distributed</a:t>
            </a:r>
          </a:p>
          <a:p>
            <a:r>
              <a:rPr lang="en-US" dirty="0" smtClean="0"/>
              <a:t>The exact method to use depends on the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predictor variables</a:t>
            </a:r>
          </a:p>
          <a:p>
            <a:pPr lvl="1"/>
            <a:r>
              <a:rPr lang="en-US" dirty="0" smtClean="0"/>
              <a:t>Categorical predictors: ANOVA</a:t>
            </a:r>
          </a:p>
          <a:p>
            <a:pPr lvl="1"/>
            <a:r>
              <a:rPr lang="en-US" dirty="0" smtClean="0"/>
              <a:t>Continuous predictors: Linear regression</a:t>
            </a:r>
          </a:p>
          <a:p>
            <a:pPr lvl="1"/>
            <a:r>
              <a:rPr lang="en-US" dirty="0" smtClean="0"/>
              <a:t>Mixed categorical and continuous: Regression or ANCOVA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691577"/>
              </p:ext>
            </p:extLst>
          </p:nvPr>
        </p:nvGraphicFramePr>
        <p:xfrm>
          <a:off x="886883" y="2536297"/>
          <a:ext cx="5985948" cy="68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120760" imgH="241200" progId="Equation.DSMT4">
                  <p:embed/>
                </p:oleObj>
              </mc:Choice>
              <mc:Fallback>
                <p:oleObj name="Equation" r:id="rId3" imgW="2120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883" y="2536297"/>
                        <a:ext cx="5985948" cy="681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94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Estimation: what parameters in a particular model best fit the data?</a:t>
            </a:r>
          </a:p>
          <a:p>
            <a:r>
              <a:rPr lang="en-US" dirty="0" smtClean="0"/>
              <a:t>Inference: how certain are the estimates and what can be interpreted from them?</a:t>
            </a:r>
          </a:p>
          <a:p>
            <a:r>
              <a:rPr lang="en-US" dirty="0" smtClean="0"/>
              <a:t>Adequacy: is the model the right choice?</a:t>
            </a:r>
          </a:p>
          <a:p>
            <a:r>
              <a:rPr lang="en-US" dirty="0" smtClean="0"/>
              <a:t>Prediction: over what range of values can predictions be made for new observations? </a:t>
            </a:r>
          </a:p>
          <a:p>
            <a:r>
              <a:rPr lang="en-US" dirty="0" smtClean="0"/>
              <a:t>This lecture: ANOVA, linear regression/ANCOVA, model adequacy, functions to fit these models</a:t>
            </a:r>
          </a:p>
          <a:p>
            <a:r>
              <a:rPr lang="en-US" dirty="0" smtClean="0"/>
              <a:t>Not covered: statistical underpinnings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i="1" dirty="0" smtClean="0"/>
              <a:t>J</a:t>
            </a:r>
            <a:r>
              <a:rPr lang="en-US" dirty="0" smtClean="0"/>
              <a:t> groups. Are the means of the groups the same?</a:t>
            </a:r>
          </a:p>
          <a:p>
            <a:r>
              <a:rPr lang="en-US" dirty="0" smtClean="0"/>
              <a:t>Coded as </a:t>
            </a:r>
            <a:r>
              <a:rPr lang="en-US" i="1" dirty="0" smtClean="0"/>
              <a:t>i</a:t>
            </a:r>
            <a:r>
              <a:rPr lang="en-US" dirty="0" smtClean="0"/>
              <a:t>: 1, 2, ...,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the observation within group </a:t>
            </a:r>
            <a:r>
              <a:rPr lang="en-US" i="1" dirty="0" smtClean="0"/>
              <a:t>j</a:t>
            </a:r>
            <a:r>
              <a:rPr lang="en-US" dirty="0" smtClean="0"/>
              <a:t>: 1, 2, ..., </a:t>
            </a:r>
            <a:r>
              <a:rPr lang="en-US" i="1" dirty="0" smtClean="0"/>
              <a:t>J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H</a:t>
            </a:r>
            <a:r>
              <a:rPr lang="en-US" i="1" baseline="-25000" dirty="0" smtClean="0"/>
              <a:t>0</a:t>
            </a:r>
            <a:r>
              <a:rPr lang="en-US" i="1" dirty="0" smtClean="0"/>
              <a:t>: µ</a:t>
            </a:r>
            <a:r>
              <a:rPr lang="en-US" i="1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/>
              <a:t>µ</a:t>
            </a:r>
            <a:r>
              <a:rPr lang="en-US" i="1" baseline="-25000" dirty="0" smtClean="0"/>
              <a:t>2</a:t>
            </a:r>
            <a:r>
              <a:rPr lang="en-US" dirty="0" smtClean="0"/>
              <a:t>= ... = </a:t>
            </a:r>
            <a:r>
              <a:rPr lang="en-US" i="1" dirty="0" smtClean="0"/>
              <a:t>µ</a:t>
            </a:r>
            <a:r>
              <a:rPr lang="en-US" i="1" baseline="-25000" dirty="0" smtClean="0"/>
              <a:t>J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dirty="0"/>
              <a:t>: at least two of the </a:t>
            </a:r>
            <a:r>
              <a:rPr lang="en-US" i="1" dirty="0" smtClean="0"/>
              <a:t>µ</a:t>
            </a:r>
            <a:r>
              <a:rPr lang="en-US" i="1" baseline="-25000" dirty="0" smtClean="0"/>
              <a:t>j</a:t>
            </a:r>
            <a:r>
              <a:rPr lang="en-US" dirty="0" smtClean="0"/>
              <a:t> </a:t>
            </a:r>
            <a:r>
              <a:rPr lang="en-US" dirty="0"/>
              <a:t>values are different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534143"/>
              </p:ext>
            </p:extLst>
          </p:nvPr>
        </p:nvGraphicFramePr>
        <p:xfrm>
          <a:off x="1312332" y="3555169"/>
          <a:ext cx="1651000" cy="56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2332" y="3555169"/>
                        <a:ext cx="1651000" cy="56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22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Archaeological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Traces of metals found in artifacts give some indication of manufacturing techniques</a:t>
            </a:r>
          </a:p>
          <a:p>
            <a:r>
              <a:rPr lang="en-US" dirty="0" smtClean="0"/>
              <a:t>The data set </a:t>
            </a:r>
            <a:r>
              <a:rPr lang="en-US" sz="2400" dirty="0" smtClean="0">
                <a:latin typeface="Lucida Console" panose="020B0609040504020204" pitchFamily="49" charset="0"/>
              </a:rPr>
              <a:t>metals</a:t>
            </a:r>
            <a:r>
              <a:rPr lang="en-US" dirty="0" smtClean="0"/>
              <a:t> (Canvas file </a:t>
            </a:r>
            <a:r>
              <a:rPr lang="en-US" sz="2400" dirty="0" smtClean="0">
                <a:latin typeface="Lucida Console" panose="020B0609040504020204" pitchFamily="49" charset="0"/>
              </a:rPr>
              <a:t>metals.txt</a:t>
            </a:r>
            <a:r>
              <a:rPr lang="en-US" dirty="0" smtClean="0"/>
              <a:t>) gives the percentage of iron found in pottery from four Roman-era sites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metals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read.table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("metals.txt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header=T)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head(metals, n=3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Al   Fe   Mg   </a:t>
            </a:r>
            <a:r>
              <a:rPr lang="en-US" sz="2000" dirty="0" err="1" smtClean="0">
                <a:latin typeface="Lucida Console" panose="020B0609040504020204" pitchFamily="49" charset="0"/>
              </a:rPr>
              <a:t>Ca</a:t>
            </a:r>
            <a:r>
              <a:rPr lang="en-US" sz="2000" dirty="0" smtClean="0">
                <a:latin typeface="Lucida Console" panose="020B0609040504020204" pitchFamily="49" charset="0"/>
              </a:rPr>
              <a:t>   Na Site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1 </a:t>
            </a:r>
            <a:r>
              <a:rPr lang="en-US" sz="2000" dirty="0">
                <a:latin typeface="Lucida Console" panose="020B0609040504020204" pitchFamily="49" charset="0"/>
              </a:rPr>
              <a:t>14.4 7.00 4.30 0.15 0.51    L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2 13.8 7.08 3.43 0.12 0.17    L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3 14.6 7.09 3.88 0.13 0.20    L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statement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fit the ANOVA by specifying a model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Fe ~ Site</a:t>
            </a:r>
          </a:p>
          <a:p>
            <a:endParaRPr lang="en-US" dirty="0"/>
          </a:p>
          <a:p>
            <a:r>
              <a:rPr lang="en-US" dirty="0" smtClean="0"/>
              <a:t>This compact symbolic form is commonly used in statistical models in R</a:t>
            </a:r>
          </a:p>
          <a:p>
            <a:r>
              <a:rPr lang="en-US" dirty="0" smtClean="0"/>
              <a:t>We have seen this symbolic form in plotting already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plot(Fe ~ Site, data=metals)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25499" y="2232969"/>
            <a:ext cx="596901" cy="3493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2006599" y="2153851"/>
            <a:ext cx="635001" cy="15823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41600" y="2152705"/>
            <a:ext cx="45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predictor, or independent variable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5833" y="2491368"/>
            <a:ext cx="45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response, or dependent variable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8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possible model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97000"/>
          </a:xfrm>
        </p:spPr>
        <p:txBody>
          <a:bodyPr/>
          <a:lstStyle/>
          <a:p>
            <a:r>
              <a:rPr lang="en-US" dirty="0" smtClean="0"/>
              <a:t>Look up ?formula for an in-depth explanation</a:t>
            </a:r>
          </a:p>
          <a:p>
            <a:r>
              <a:rPr lang="en-US" dirty="0" smtClean="0"/>
              <a:t>Some common model statements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904126"/>
              </p:ext>
            </p:extLst>
          </p:nvPr>
        </p:nvGraphicFramePr>
        <p:xfrm>
          <a:off x="651934" y="2726267"/>
          <a:ext cx="8153400" cy="3687842"/>
        </p:xfrm>
        <a:graphic>
          <a:graphicData uri="http://schemas.openxmlformats.org/drawingml/2006/table">
            <a:tbl>
              <a:tblPr/>
              <a:tblGrid>
                <a:gridCol w="2531533"/>
                <a:gridCol w="5621867"/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Formula</a:t>
                      </a:r>
                    </a:p>
                  </a:txBody>
                  <a:tcPr marT="45703" marB="4570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Description</a:t>
                      </a:r>
                    </a:p>
                  </a:txBody>
                  <a:tcPr marT="45703" marB="4570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y ~ x1 -1</a:t>
                      </a:r>
                    </a:p>
                  </a:txBody>
                  <a:tcPr marT="45703" marB="4570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-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 means leave something out.  Fit the slope but not the intercept</a:t>
                      </a:r>
                    </a:p>
                  </a:txBody>
                  <a:tcPr marT="45703" marB="4570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y ~ x1 + x2</a:t>
                      </a:r>
                    </a:p>
                  </a:txBody>
                  <a:tcPr marT="45703" marB="4570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model with covariates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x1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+mn-cs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and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x2</a:t>
                      </a:r>
                    </a:p>
                  </a:txBody>
                  <a:tcPr marT="45703" marB="4570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y ~ x1 + x2 + x1:x2</a:t>
                      </a:r>
                    </a:p>
                  </a:txBody>
                  <a:tcPr marT="45703" marB="4570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model with covariates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x1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+mn-cs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and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x2</a:t>
                      </a:r>
                      <a:r>
                        <a:rPr kumimoji="0" lang="en-US" altLang="en-US" sz="1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and an interaction between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x1:x2</a:t>
                      </a:r>
                    </a:p>
                  </a:txBody>
                  <a:tcPr marT="45703" marB="4570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y ~ x1 * x2</a:t>
                      </a:r>
                    </a:p>
                  </a:txBody>
                  <a:tcPr marT="45703" marB="4570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*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+mn-cs"/>
                        </a:rPr>
                        <a:t> denotes factor crossing, and is equivalent to the previous statement</a:t>
                      </a:r>
                    </a:p>
                  </a:txBody>
                  <a:tcPr marT="45703" marB="4570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y ~ (x1 + x2 + x3)^2</a:t>
                      </a:r>
                    </a:p>
                  </a:txBody>
                  <a:tcPr marT="45703" marB="4570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^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  <a:cs typeface="+mn-cs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indicates crossing to the specified degree.  Fit the 3 main effects for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x1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,</a:t>
                      </a:r>
                      <a:r>
                        <a:rPr kumimoji="0" lang="en-US" alt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x2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,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 and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x3</a:t>
                      </a:r>
                      <a:r>
                        <a:rPr kumimoji="0" lang="en-US" altLang="en-US" sz="1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with all possible second order interactions </a:t>
                      </a:r>
                      <a:endParaRPr kumimoji="0" lang="en-US" alt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</a:rPr>
                        <a:t>y ~ I(x1 + x2)</a:t>
                      </a:r>
                    </a:p>
                  </a:txBody>
                  <a:tcPr marT="45703" marB="45703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I means treat something as is.  So the model with single covariate which is the sum of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 and 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x2</a:t>
                      </a:r>
                      <a:r>
                        <a:rPr lang="en-US" altLang="en-US" sz="1600" dirty="0" smtClean="0">
                          <a:latin typeface="+mn-lt"/>
                        </a:rPr>
                        <a:t>.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(This way we don’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t have to create the variable </a:t>
                      </a:r>
                      <a:r>
                        <a:rPr kumimoji="0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ＭＳ Ｐゴシック" pitchFamily="34" charset="-128"/>
                          <a:cs typeface="+mn-cs"/>
                        </a:rPr>
                        <a:t>x1+x2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)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75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9734</TotalTime>
  <Words>2348</Words>
  <Application>Microsoft Office PowerPoint</Application>
  <PresentationFormat>On-screen Show (4:3)</PresentationFormat>
  <Paragraphs>316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Office Theme</vt:lpstr>
      <vt:lpstr>Equation</vt:lpstr>
      <vt:lpstr>MathType 6.0 Equation</vt:lpstr>
      <vt:lpstr>Lecture 10 Linear models in R</vt:lpstr>
      <vt:lpstr>Course evaluation forms for FISH552</vt:lpstr>
      <vt:lpstr>Background readings</vt:lpstr>
      <vt:lpstr>Linear models</vt:lpstr>
      <vt:lpstr>Goals for linear models</vt:lpstr>
      <vt:lpstr>One-way ANOVA</vt:lpstr>
      <vt:lpstr>Archaeological metals</vt:lpstr>
      <vt:lpstr>The model statement in R</vt:lpstr>
      <vt:lpstr>Different possible model formulae</vt:lpstr>
      <vt:lpstr>Using aov() and summary()</vt:lpstr>
      <vt:lpstr>Alternative method: lm() and anova()</vt:lpstr>
      <vt:lpstr>More model output from lm()</vt:lpstr>
      <vt:lpstr>Correcting for multiple comparisons</vt:lpstr>
      <vt:lpstr>Results from TukeyHSD()</vt:lpstr>
      <vt:lpstr>plot(TukeyHSD(Fe.aov))</vt:lpstr>
      <vt:lpstr>Are model assumptions met?</vt:lpstr>
      <vt:lpstr>In-class exercise 1</vt:lpstr>
      <vt:lpstr>ANCOVA / regression</vt:lpstr>
      <vt:lpstr>Marmot data</vt:lpstr>
      <vt:lpstr>Marmot data</vt:lpstr>
      <vt:lpstr>Exploring potential models</vt:lpstr>
      <vt:lpstr>PowerPoint Presentation</vt:lpstr>
      <vt:lpstr>Exploring potential models</vt:lpstr>
      <vt:lpstr>PowerPoint Presentation</vt:lpstr>
      <vt:lpstr>One potential model</vt:lpstr>
      <vt:lpstr>PowerPoint Presentation</vt:lpstr>
      <vt:lpstr>Extracting model components</vt:lpstr>
      <vt:lpstr>Comparing models</vt:lpstr>
      <vt:lpstr>Comparing models: ANOVA</vt:lpstr>
      <vt:lpstr>Comparing models: AIC</vt:lpstr>
      <vt:lpstr>The corrected AIC, AICc</vt:lpstr>
      <vt:lpstr>Hands-on exercise 2</vt:lpstr>
      <vt:lpstr>Checking assumptions </vt:lpstr>
      <vt:lpstr>PowerPoint Presentation</vt:lpstr>
      <vt:lpstr>PowerPoint Presentation</vt:lpstr>
      <vt:lpstr>Parameter confidence intervals</vt:lpstr>
      <vt:lpstr>Other useful functions</vt:lpstr>
      <vt:lpstr>The end of FISH552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Trevor Branch</cp:lastModifiedBy>
  <cp:revision>474</cp:revision>
  <dcterms:created xsi:type="dcterms:W3CDTF">2013-09-18T21:00:03Z</dcterms:created>
  <dcterms:modified xsi:type="dcterms:W3CDTF">2013-10-28T22:53:48Z</dcterms:modified>
</cp:coreProperties>
</file>