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4" r:id="rId5"/>
    <p:sldId id="306" r:id="rId6"/>
    <p:sldId id="27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>Working with data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day &lt;- c("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Sun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Mon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Tues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Wed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Thurs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Fri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Sat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rain &lt;- c("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Yes","Yes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Yes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No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snow &lt;- c("No", "No", "No", "Yes", "No", "No", "No")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rain == "Yes"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TRUE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FALSE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rain != "No"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TRUE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FALSE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snow == "Yes"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FALSE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FALSE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rain=="Yes" &amp; snow=="Yes"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FALSE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rain=="Yes" | snow=="Yes"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TRUE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FALSE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812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Vectors can be </a:t>
            </a:r>
            <a:r>
              <a:rPr lang="en-US" dirty="0" err="1">
                <a:solidFill>
                  <a:srgbClr val="000000"/>
                </a:solidFill>
              </a:rPr>
              <a:t>subsetted</a:t>
            </a:r>
            <a:r>
              <a:rPr lang="en-US" dirty="0">
                <a:solidFill>
                  <a:srgbClr val="000000"/>
                </a:solidFill>
              </a:rPr>
              <a:t> according to logic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day[rain=="Yes"]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"Sun" "Mon" "Tues" "Wed" "Thurs" "Fri"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day[snow=="Yes"]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"Wed"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 always carry an umbrella if it rains and snows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day[rain=="Yes" &amp; snow=="Yes"]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"Wed"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 always carry an umbrella if it rains </a:t>
            </a:r>
            <a:r>
              <a:rPr lang="en-US" b="1" dirty="0" smtClean="0">
                <a:solidFill>
                  <a:srgbClr val="000000"/>
                </a:solidFill>
              </a:rPr>
              <a:t>or</a:t>
            </a:r>
            <a:r>
              <a:rPr lang="en-US" dirty="0" smtClean="0">
                <a:solidFill>
                  <a:srgbClr val="000000"/>
                </a:solidFill>
              </a:rPr>
              <a:t> snows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day[rain=="Yes" | snow=="Yes"]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1] "Sun" "Mon" "Tues" "Wed" "Thurs" "Fri"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352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944562"/>
          </a:xfrm>
        </p:spPr>
        <p:txBody>
          <a:bodyPr/>
          <a:lstStyle/>
          <a:p>
            <a:r>
              <a:rPr lang="en-US" dirty="0" smtClean="0"/>
              <a:t>TRUE and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rain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&lt;- c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Yes","Yes","Yes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", "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Yes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","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Yes","Yes","No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 smtClean="0"/>
              <a:t>How many days did it rain this week?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sum(rain=="Yes")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6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dirty="0" smtClean="0"/>
              <a:t>Internal representation of TRUE and FALSE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as.numeric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(rain=="Yes")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 1 1 1 1 1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01200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228600"/>
            <a:ext cx="2362200" cy="1752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Pro tip: In R, F is equivalent to FALSE and T is equivalent to TRUE. Most code uses T and F.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5943600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== T == 1 and FALSE == F == 0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(long-standing programming convention)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3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elements are TRUE?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which(rain=="Yes")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 2 3 4 5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Are </a:t>
            </a:r>
            <a:r>
              <a:rPr lang="en-US" b="1" dirty="0" smtClean="0">
                <a:solidFill>
                  <a:srgbClr val="000000"/>
                </a:solidFill>
              </a:rPr>
              <a:t>any </a:t>
            </a:r>
            <a:r>
              <a:rPr lang="en-US" dirty="0" smtClean="0">
                <a:solidFill>
                  <a:srgbClr val="000000"/>
                </a:solidFill>
              </a:rPr>
              <a:t>elements true?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any(rain=="Yes")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Are </a:t>
            </a:r>
            <a:r>
              <a:rPr lang="en-US" b="1" dirty="0" smtClean="0">
                <a:solidFill>
                  <a:srgbClr val="00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elements true?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all(rain=="Yes")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FALSE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</a:rPr>
              <a:t>&gt; rain &lt;- c("</a:t>
            </a:r>
            <a:r>
              <a:rPr lang="en-US" dirty="0" err="1">
                <a:solidFill>
                  <a:srgbClr val="0000FF"/>
                </a:solidFill>
                <a:latin typeface="Lucida Console"/>
              </a:rPr>
              <a:t>Yes","Yes","Yes","Yes","Yes","Yes","No</a:t>
            </a:r>
            <a:r>
              <a:rPr lang="en-US" dirty="0">
                <a:solidFill>
                  <a:srgbClr val="0000FF"/>
                </a:solidFill>
                <a:latin typeface="Lucida Console"/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294766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Complete the following using the vector y</a:t>
            </a:r>
          </a:p>
          <a:p>
            <a:r>
              <a:rPr lang="en-US" sz="2400" dirty="0" smtClean="0"/>
              <a:t>Display the first and last values</a:t>
            </a:r>
          </a:p>
          <a:p>
            <a:r>
              <a:rPr lang="en-US" sz="2400" dirty="0" smtClean="0"/>
              <a:t>Find the last value for a vector of any length</a:t>
            </a:r>
          </a:p>
          <a:p>
            <a:r>
              <a:rPr lang="en-US" sz="2400" dirty="0" smtClean="0"/>
              <a:t>Display the values that are greater than the mean of y</a:t>
            </a:r>
          </a:p>
          <a:p>
            <a:r>
              <a:rPr lang="en-US" sz="2400" dirty="0" smtClean="0"/>
              <a:t>Display the positions (indices) of the values greater than the mean</a:t>
            </a:r>
          </a:p>
          <a:p>
            <a:r>
              <a:rPr lang="en-US" sz="2400" dirty="0" smtClean="0"/>
              <a:t>Are all the values positive? </a:t>
            </a:r>
          </a:p>
          <a:p>
            <a:r>
              <a:rPr lang="en-US" sz="2400" dirty="0" smtClean="0"/>
              <a:t>Are any of the values equal to the mean?</a:t>
            </a:r>
          </a:p>
          <a:p>
            <a:r>
              <a:rPr lang="en-US" sz="2400" dirty="0" smtClean="0"/>
              <a:t>Are any of the values equal to the median?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83415" y="1214735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Lucida Console"/>
              </a:rPr>
              <a:t>y &lt;- c(3,2,15,-1,22,1,9,17,5)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34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convenient to store data as a collection of variables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&lt;- length(islands)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years &lt;-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seq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(from=2013, length=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nislands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(years, islands)</a:t>
            </a:r>
          </a:p>
          <a:p>
            <a:r>
              <a:rPr lang="en-US" sz="2200" dirty="0" smtClean="0">
                <a:latin typeface="Lucida Console" panose="020B0609040504020204" pitchFamily="49" charset="0"/>
              </a:rPr>
              <a:t>head()</a:t>
            </a:r>
            <a:r>
              <a:rPr lang="en-US" dirty="0" smtClean="0"/>
              <a:t> is a quick way to view the first part of a data frame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600" dirty="0" smtClean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2600" dirty="0" err="1" smtClean="0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6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        years islands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Africa       2013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11506 </a:t>
            </a:r>
            <a:endParaRPr lang="en-US" sz="1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Antarctica   2014  5500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Asia         2015 16988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Australia    2016  2968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Axel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Heiberg 2017 </a:t>
            </a: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16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Baffin       2018   184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0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names of a data frame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[1] "years" "area"</a:t>
            </a:r>
            <a:endParaRPr lang="en-US" sz="2400" dirty="0"/>
          </a:p>
          <a:p>
            <a:r>
              <a:rPr lang="en-US" dirty="0" smtClean="0"/>
              <a:t>Modify the names of a data frame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names(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) &lt;- c("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years","area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years   area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Africa     2013  11506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Antarctica 2014   5500</a:t>
            </a:r>
            <a:endParaRPr lang="en-US" sz="2000" dirty="0"/>
          </a:p>
          <a:p>
            <a:r>
              <a:rPr lang="en-US" dirty="0" smtClean="0"/>
              <a:t>Assign column names when creating a data frame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island.data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(years=years, area=islands)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10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stored in your working directory?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area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5060B"/>
                </a:solidFill>
                <a:latin typeface="Lucida Console"/>
              </a:rPr>
              <a:t>Error</a:t>
            </a:r>
            <a:r>
              <a:rPr lang="en-US" sz="2200" dirty="0">
                <a:solidFill>
                  <a:srgbClr val="C5060B"/>
                </a:solidFill>
                <a:latin typeface="Lucida Console"/>
              </a:rPr>
              <a:t>: object 'area' not found </a:t>
            </a:r>
            <a:endParaRPr lang="en-US" sz="2200" dirty="0" smtClean="0">
              <a:solidFill>
                <a:srgbClr val="C5060B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ls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1] "</a:t>
            </a:r>
            <a:r>
              <a:rPr lang="en-US" sz="2200" dirty="0" err="1">
                <a:solidFill>
                  <a:srgbClr val="000000"/>
                </a:solidFill>
                <a:latin typeface="Lucida Console"/>
              </a:rPr>
              <a:t>island.data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" "</a:t>
            </a:r>
            <a:r>
              <a:rPr lang="en-US" sz="2200" dirty="0" err="1">
                <a:solidFill>
                  <a:srgbClr val="000000"/>
                </a:solidFill>
                <a:latin typeface="Lucida Console"/>
              </a:rPr>
              <a:t>nislands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" "years"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island.data$area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1] 11506 5500 16988 2968 16 184 23 280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9] 84 73 25 43 21 82 3745 840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17] 13 30 30 89 40 33 49 14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25] 42 227 16 36 29 15 306 44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33] 58 43 9390 32 13 29 6795 16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41] 15 183 14 26 19 13 12 82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895725" y="3581400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Use the $ operator to extract from data frames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0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tag &lt;- c(2, 3, 5, 7, 8, 9, 15, 21, 23, 26)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weight &lt;- c(14.8, 21, 19.7, 23.2, 16, 16.1, 20, 29.3, 17.8, 21.2)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condition &lt;- c("good", "fair", "fair", "poor", "fair", "good", "good", "fair", "fair", "poor")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(tag, weight, condition)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, n=2) </a:t>
            </a:r>
            <a:endParaRPr lang="en-US" sz="22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2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2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Lucida Console"/>
              </a:rPr>
              <a:t>2   3   21.0      fair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332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columns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column with the name weight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14.8 21.0 19.7 23.2 16.0 16.1 20.0 29.3 17.8 21.2</a:t>
            </a:r>
            <a:endParaRPr lang="en-US" sz="2400" dirty="0"/>
          </a:p>
          <a:p>
            <a:r>
              <a:rPr lang="en-US" dirty="0" smtClean="0"/>
              <a:t>Note that changing the weight vector will </a:t>
            </a:r>
            <a:r>
              <a:rPr lang="en-US" b="1" dirty="0" smtClean="0"/>
              <a:t>not </a:t>
            </a:r>
            <a:r>
              <a:rPr lang="en-US" dirty="0" smtClean="0"/>
              <a:t>change </a:t>
            </a:r>
            <a:r>
              <a:rPr lang="en-US" dirty="0" err="1" smtClean="0"/>
              <a:t>fishData$weight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(weight &lt;- rep(20,10))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20 20 20 20 20 20 20 20 20 20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14.8 21.0 19.7 23.2 16.0 16.1 20.0 29.3 17.8 21.2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76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introduction to R (</a:t>
            </a:r>
            <a:r>
              <a:rPr lang="en-US" sz="2800" dirty="0" err="1" smtClean="0"/>
              <a:t>Venables</a:t>
            </a:r>
            <a:r>
              <a:rPr lang="en-US" sz="2800" dirty="0" smtClean="0"/>
              <a:t> et al.)</a:t>
            </a:r>
            <a:endParaRPr lang="en-US" dirty="0" smtClean="0"/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cran.r-project.org/doc/manuals/R-intro.pdf</a:t>
            </a:r>
            <a:endParaRPr lang="en-US" sz="2000" dirty="0" smtClean="0"/>
          </a:p>
          <a:p>
            <a:pPr lvl="1"/>
            <a:r>
              <a:rPr lang="en-US" sz="2000" dirty="0" smtClean="0"/>
              <a:t>Chapters 2.4, 2.5, 2.7, 6.3</a:t>
            </a:r>
          </a:p>
        </p:txBody>
      </p:sp>
    </p:spTree>
    <p:extLst>
      <p:ext uri="{BB962C8B-B14F-4D97-AF65-F5344CB8AC3E}">
        <p14:creationId xmlns:p14="http://schemas.microsoft.com/office/powerpoint/2010/main" val="96031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rows/columns by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Specify the row index, column index or both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</a:rPr>
              <a:t>      object[row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</a:rPr>
              <a:t>, column]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Lucida Console"/>
            </a:endParaRPr>
          </a:p>
          <a:p>
            <a:r>
              <a:rPr lang="en-US" sz="3000" dirty="0" smtClean="0"/>
              <a:t>Extract column 2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6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600" dirty="0">
                <a:solidFill>
                  <a:srgbClr val="0000FF"/>
                </a:solidFill>
                <a:latin typeface="Lucida Console"/>
              </a:rPr>
              <a:t>[,2] </a:t>
            </a:r>
            <a:endParaRPr lang="en-US" sz="2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1] 14.8 21.0 19.7 23.2 16.0 16.1 20.0 29.3 17.8 21.2</a:t>
            </a:r>
            <a:endParaRPr lang="en-US" sz="2600" dirty="0"/>
          </a:p>
          <a:p>
            <a:r>
              <a:rPr lang="en-US" sz="3000" dirty="0" smtClean="0"/>
              <a:t>Exclude column 1, retain columns 2-3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6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600" dirty="0">
                <a:solidFill>
                  <a:srgbClr val="0000FF"/>
                </a:solidFill>
                <a:latin typeface="Lucida Console"/>
              </a:rPr>
              <a:t>[,-1] </a:t>
            </a:r>
            <a:endParaRPr lang="en-US" sz="26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   weight 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condition </a:t>
            </a:r>
            <a:endParaRPr lang="en-US" sz="2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14.8 good </a:t>
            </a:r>
            <a:endParaRPr lang="en-US" sz="2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21.0 fair </a:t>
            </a:r>
            <a:endParaRPr lang="en-US" sz="2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19.7 fair </a:t>
            </a:r>
            <a:endParaRPr lang="en-US" sz="2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Lucida Console"/>
              </a:rPr>
              <a:t>...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255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ele</a:t>
            </a:r>
            <a:r>
              <a:rPr lang="en-US" dirty="0" smtClean="0"/>
              <a:t>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[1,]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[c(1,4),]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4   7   23.2      poor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[1,2]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14.8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[1]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14.8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1492310"/>
            <a:ext cx="2243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Extract the first row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3200" y="2825690"/>
            <a:ext cx="2295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Extract rows 1 and 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Access element in row 1 and col 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300" y="54483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First get the weight column, then find the first element of the resulting vector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column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[,2:3]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weight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   14.8      good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2   21.0      fair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3   19.7      fair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[,c("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tag","condition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")]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   2      good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2   3      fair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3   5      fair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56159" y="1465151"/>
            <a:ext cx="2670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Extract columns 2 and 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7118" y="4249094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Extract columns by name (useful for big data frames where the column indices are hard to find)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elements logically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14.8 21.0 19.7 23.2 16.0 16.1 20.0 29.3 17.8 21.2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&gt; 22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TRUE FALSE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&gt; 22,]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4   7   23.2      poor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8  21   29.3      fair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86987" y="1496012"/>
            <a:ext cx="200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Vector of weights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268" y="2743200"/>
            <a:ext cx="269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Vector of TRUE or FALSE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437521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Extract only the rows where the vector elements are TRUE, i.e. where weight &gt; 22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4343400"/>
            <a:ext cx="358070" cy="1752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0" y="4343400"/>
            <a:ext cx="1371600" cy="1752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1" y="6117528"/>
            <a:ext cx="868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Referencing the data frame TWICE is a key method for finding rows and columns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4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 20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&amp;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fishData$condition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 "fair",]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3   5   19.7      fair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5   8   16.0      fair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9  23   17.8      fair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 &lt; 15 |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    </a:t>
            </a:r>
            <a:r>
              <a:rPr lang="en-US" sz="2400" dirty="0" err="1" smtClean="0">
                <a:solidFill>
                  <a:srgbClr val="0000FF"/>
                </a:solidFill>
                <a:latin typeface="Lucida Console"/>
              </a:rPr>
              <a:t>fishData$weight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25,]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tag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weight condition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   2   14.8      good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8  21   29.3      fair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1447800"/>
            <a:ext cx="381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24600" y="4088166"/>
            <a:ext cx="381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logic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day[rain=="Yes" &amp; snow=="Yes"]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"Wed"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weather &lt;-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(day, rain, snow)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weather[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weather$rain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=="Yes"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&amp;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        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weather$snow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=="Yes",]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   day 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rain snow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4  Wed  Yes  </a:t>
            </a:r>
            <a:r>
              <a:rPr lang="en-US" sz="2400" dirty="0" err="1" smtClean="0">
                <a:solidFill>
                  <a:srgbClr val="000000"/>
                </a:solidFill>
                <a:latin typeface="Lucida Console"/>
              </a:rPr>
              <a:t>Yes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6766" y="1428788"/>
            <a:ext cx="7130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 always carry an umbrella if it rains </a:t>
            </a:r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snows (vectors)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766" y="3195935"/>
            <a:ext cx="381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Answered using a data frame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Lucida Console" panose="020B0609040504020204" pitchFamily="49" charset="0"/>
              </a:rPr>
              <a:t>Length</a:t>
            </a:r>
            <a:r>
              <a:rPr lang="en-US" dirty="0" smtClean="0"/>
              <a:t> gives the number of elements in a vector</a:t>
            </a:r>
          </a:p>
          <a:p>
            <a:r>
              <a:rPr lang="en-US" dirty="0" smtClean="0"/>
              <a:t>For a data frame, </a:t>
            </a:r>
            <a:r>
              <a:rPr lang="en-US" sz="2600" dirty="0">
                <a:latin typeface="Lucida Console" panose="020B0609040504020204" pitchFamily="49" charset="0"/>
              </a:rPr>
              <a:t>length</a:t>
            </a:r>
            <a:r>
              <a:rPr lang="en-US" dirty="0" smtClean="0"/>
              <a:t> gives the number of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length(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3</a:t>
            </a:r>
            <a:endParaRPr lang="en-US" sz="2400" dirty="0"/>
          </a:p>
          <a:p>
            <a:r>
              <a:rPr lang="en-US" dirty="0" smtClean="0"/>
              <a:t>Use </a:t>
            </a:r>
            <a:r>
              <a:rPr lang="en-US" sz="2600" dirty="0">
                <a:latin typeface="Lucida Console" panose="020B0609040504020204" pitchFamily="49" charset="0"/>
              </a:rPr>
              <a:t>dim</a:t>
            </a:r>
            <a:r>
              <a:rPr lang="en-US" dirty="0" smtClean="0"/>
              <a:t> for both rows and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dim(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10 3</a:t>
            </a:r>
            <a:endParaRPr lang="en-US" sz="2400" dirty="0"/>
          </a:p>
          <a:p>
            <a:r>
              <a:rPr lang="en-US" dirty="0" smtClean="0"/>
              <a:t>Use </a:t>
            </a:r>
            <a:r>
              <a:rPr lang="en-US" sz="2600" dirty="0" err="1">
                <a:latin typeface="Lucida Console" panose="020B0609040504020204" pitchFamily="49" charset="0"/>
              </a:rPr>
              <a:t>nrow</a:t>
            </a:r>
            <a:r>
              <a:rPr lang="en-US" dirty="0" smtClean="0"/>
              <a:t> or </a:t>
            </a:r>
            <a:r>
              <a:rPr lang="en-US" sz="2600" dirty="0" err="1">
                <a:latin typeface="Lucida Console" panose="020B0609040504020204" pitchFamily="49" charset="0"/>
              </a:rPr>
              <a:t>ncol</a:t>
            </a:r>
            <a:r>
              <a:rPr lang="en-US" dirty="0" smtClean="0"/>
              <a:t> to get each individually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  <a:latin typeface="Lucida Console"/>
              </a:rPr>
              <a:t>&gt; nrow(fishData) </a:t>
            </a:r>
            <a:endParaRPr lang="it-IT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it-IT" sz="2400" dirty="0">
                <a:solidFill>
                  <a:srgbClr val="000000"/>
                </a:solidFill>
                <a:latin typeface="Lucida Console"/>
              </a:rPr>
              <a:t>1] 10 </a:t>
            </a:r>
            <a:endParaRPr lang="it-IT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it-IT" sz="2400" dirty="0">
                <a:solidFill>
                  <a:srgbClr val="0000FF"/>
                </a:solidFill>
                <a:latin typeface="Lucida Console"/>
              </a:rPr>
              <a:t>ncol(fishData) </a:t>
            </a:r>
            <a:endParaRPr lang="it-IT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it-IT" sz="2400" dirty="0">
                <a:solidFill>
                  <a:srgbClr val="000000"/>
                </a:solidFill>
                <a:latin typeface="Lucida Console"/>
              </a:rPr>
              <a:t>1]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45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patients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data.frame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id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c(31, 62, 50, 99, 53, 75, 54, 58, 4, 74),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age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c(12, 18, 20, 17, 14, 8, 12, 24, 24, 21),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sex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 c("M", "F", "F", "M", "F", "M", "M", "F", "F", "M") 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head(patients, n=2)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id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age sex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31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12   M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62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18   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21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2 using </a:t>
            </a:r>
            <a:r>
              <a:rPr lang="en-US" sz="3600" dirty="0" smtClean="0">
                <a:latin typeface="Lucida Console" panose="020B0609040504020204" pitchFamily="49" charset="0"/>
              </a:rPr>
              <a:t>patients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a logical operator to display ages that are larger than 20</a:t>
            </a:r>
          </a:p>
          <a:p>
            <a:r>
              <a:rPr lang="en-US" sz="2400" dirty="0" smtClean="0"/>
              <a:t>Do the same as above but also display the corresponding id and sex</a:t>
            </a:r>
          </a:p>
          <a:p>
            <a:r>
              <a:rPr lang="en-US" sz="2400" dirty="0" smtClean="0"/>
              <a:t>Display only female observations</a:t>
            </a:r>
          </a:p>
          <a:p>
            <a:r>
              <a:rPr lang="en-US" sz="2400" dirty="0" smtClean="0"/>
              <a:t>Change the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age in </a:t>
            </a:r>
            <a:r>
              <a:rPr lang="en-US" sz="2000" dirty="0" smtClean="0">
                <a:latin typeface="Lucida Console" panose="020B0609040504020204" pitchFamily="49" charset="0"/>
              </a:rPr>
              <a:t>patients</a:t>
            </a:r>
            <a:r>
              <a:rPr lang="en-US" sz="2000" dirty="0" smtClean="0"/>
              <a:t> </a:t>
            </a:r>
            <a:r>
              <a:rPr lang="en-US" sz="2400" dirty="0" smtClean="0"/>
              <a:t>from 12 to 21</a:t>
            </a:r>
          </a:p>
          <a:p>
            <a:r>
              <a:rPr lang="en-US" sz="2400" dirty="0" smtClean="0"/>
              <a:t>Calculate the proportion of subjects that are age 20 or greater</a:t>
            </a:r>
          </a:p>
          <a:p>
            <a:r>
              <a:rPr lang="en-US" sz="2400" dirty="0" smtClean="0"/>
              <a:t>Calculate the proportion of males that are greater than 20</a:t>
            </a:r>
          </a:p>
          <a:p>
            <a:r>
              <a:rPr lang="en-US" sz="2400" dirty="0" smtClean="0"/>
              <a:t>Permanently delete the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subject </a:t>
            </a:r>
          </a:p>
          <a:p>
            <a:r>
              <a:rPr lang="en-US" sz="2400" dirty="0" smtClean="0"/>
              <a:t>Permanently add two more subjects to this data frame (use </a:t>
            </a:r>
            <a:r>
              <a:rPr lang="en-US" sz="2000" dirty="0" err="1" smtClean="0">
                <a:latin typeface="Lucida Console" panose="020B0609040504020204" pitchFamily="49" charset="0"/>
              </a:rPr>
              <a:t>rbind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309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(</a:t>
            </a:r>
            <a:r>
              <a:rPr lang="en-US" sz="3200" dirty="0" smtClean="0">
                <a:latin typeface="Lucida Console" panose="020B0609040504020204" pitchFamily="49" charset="0"/>
              </a:rPr>
              <a:t>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>
                <a:solidFill>
                  <a:srgbClr val="0000FF"/>
                </a:solidFill>
                <a:latin typeface="Lucida Console"/>
              </a:rPr>
              <a:t>&gt; humidity &lt;- c(63.33, NA, 64.63, 68.38, NA, 79.1, 77.46</a:t>
            </a:r>
            <a:r>
              <a:rPr lang="pl-PL" sz="2400" dirty="0" smtClean="0">
                <a:solidFill>
                  <a:srgbClr val="0000FF"/>
                </a:solidFill>
                <a:latin typeface="Lucida Console"/>
              </a:rPr>
              <a:t>)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functions do not handle missing values by default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mean(humidity)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NA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mean(humidity, na.rm=T)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70.58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891470" y="2182834"/>
            <a:ext cx="3490031" cy="2358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800600" y="1828800"/>
            <a:ext cx="217135" cy="4787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1501" y="2218678"/>
            <a:ext cx="209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NA = not available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381501" y="4572000"/>
            <a:ext cx="800099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4966" y="4756210"/>
            <a:ext cx="2312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remove NAs before calculating mean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8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x &lt;- c(3,4,2,1,10,7)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x[1]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3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x[3]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2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x[1:5]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3 4 2 1 10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x[c(2,5)]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4 </a:t>
            </a: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10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x[-c(2,4)]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3 2 10 7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1" y="2124763"/>
            <a:ext cx="472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Square brackets are used to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include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the item at the specified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positive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index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Here the index is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00202" y="2124763"/>
            <a:ext cx="1600199" cy="3047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828801" y="3953561"/>
            <a:ext cx="1600198" cy="1523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9" y="380184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a vector of indices to select multiple items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47800" y="5715000"/>
            <a:ext cx="1600198" cy="1523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7998" y="5544232"/>
            <a:ext cx="518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negative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index means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exclude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the items at those index values, here exclude items 2 and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Omit missing values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na.omit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(humidity)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63.33 64.63 68.38 79.10 77.46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na.action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")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 5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attr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(,"class")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"omit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"</a:t>
            </a:r>
            <a:endParaRPr lang="en-US" sz="2400" dirty="0" smtClean="0"/>
          </a:p>
          <a:p>
            <a:r>
              <a:rPr lang="en-US" dirty="0" smtClean="0"/>
              <a:t>Also see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na.pass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na.fail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  <a:r>
              <a:rPr lang="en-US" dirty="0"/>
              <a:t>,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na.exclude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()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is.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na()</a:t>
            </a:r>
            <a:r>
              <a:rPr lang="en-US" dirty="0"/>
              <a:t> </a:t>
            </a:r>
            <a:r>
              <a:rPr lang="en-US" dirty="0" smtClean="0"/>
              <a:t>is a slick way to handle missing values in vectors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humidity[!is.na(humidity)]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63.33 64.63 68.38 79.10 77.46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Missing values (</a:t>
            </a:r>
            <a:r>
              <a:rPr lang="en-US" sz="3200" dirty="0" smtClean="0">
                <a:latin typeface="Lucida Console" panose="020B0609040504020204" pitchFamily="49" charset="0"/>
              </a:rPr>
              <a:t>NA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6019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 carry an umbrella if it both rains </a:t>
            </a:r>
            <a:r>
              <a:rPr lang="en-US" b="1" dirty="0" smtClean="0"/>
              <a:t>and </a:t>
            </a:r>
            <a:r>
              <a:rPr lang="en-US" dirty="0" smtClean="0"/>
              <a:t>snows on the same day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carry an umbrella whenever it rains </a:t>
            </a:r>
            <a:r>
              <a:rPr lang="en-US" b="1" dirty="0" smtClean="0"/>
              <a:t>or </a:t>
            </a:r>
            <a:r>
              <a:rPr lang="en-US" dirty="0" smtClean="0"/>
              <a:t>snows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carry an umbrella for rain but never for snow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never carry an umbrella for rain, only for snow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75055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41021" y="466725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and </a:t>
            </a:r>
            <a:r>
              <a:rPr lang="en-US" dirty="0" smtClean="0"/>
              <a:t>snow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362200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918767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or </a:t>
            </a:r>
            <a:r>
              <a:rPr lang="en-US" dirty="0" smtClean="0"/>
              <a:t>snow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86945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and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snow)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583739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b="1" dirty="0" smtClean="0"/>
              <a:t>not</a:t>
            </a:r>
            <a:r>
              <a:rPr lang="en-US" dirty="0" smtClean="0"/>
              <a:t> rain) </a:t>
            </a:r>
            <a:r>
              <a:rPr lang="en-US" b="1" dirty="0" smtClean="0"/>
              <a:t>and</a:t>
            </a:r>
            <a:r>
              <a:rPr lang="en-US" dirty="0" smtClean="0"/>
              <a:t> snow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9748" y="1096298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77148" y="1096298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57200" y="274638"/>
            <a:ext cx="5862548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Boolean logic (T or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002" y="1076325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&amp;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5002" y="2724477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|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41910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&amp; !snow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57912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!rain &amp;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49" y="760780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715770" y="552450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and </a:t>
            </a:r>
            <a:r>
              <a:rPr lang="en-US" dirty="0" smtClean="0"/>
              <a:t>snow</a:t>
            </a:r>
            <a:endParaRPr lang="en-US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99" y="2362200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793516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or </a:t>
            </a:r>
            <a:r>
              <a:rPr lang="en-US" dirty="0" smtClean="0"/>
              <a:t>snow</a:t>
            </a:r>
            <a:endParaRPr lang="en-US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74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461694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rain </a:t>
            </a:r>
            <a:r>
              <a:rPr lang="en-US" b="1" dirty="0" smtClean="0"/>
              <a:t>and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snow)</a:t>
            </a:r>
            <a:endParaRPr lang="en-US" dirty="0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99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58488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b="1" dirty="0" smtClean="0"/>
              <a:t>not</a:t>
            </a:r>
            <a:r>
              <a:rPr lang="en-US" dirty="0" smtClean="0"/>
              <a:t> rain) </a:t>
            </a:r>
            <a:r>
              <a:rPr lang="en-US" b="1" dirty="0" smtClean="0"/>
              <a:t>and</a:t>
            </a:r>
            <a:r>
              <a:rPr lang="en-US" dirty="0" smtClean="0"/>
              <a:t> snow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94497" y="1182023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1897" y="1182023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&amp;  </a:t>
            </a:r>
            <a:r>
              <a:rPr lang="en-US" dirty="0"/>
              <a:t>and (element wise)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|  </a:t>
            </a:r>
            <a:r>
              <a:rPr lang="en-US" dirty="0"/>
              <a:t>or (element wise)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!  </a:t>
            </a:r>
            <a:r>
              <a:rPr lang="en-US" dirty="0"/>
              <a:t>not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  </a:t>
            </a:r>
            <a:r>
              <a:rPr lang="en-US" dirty="0" smtClean="0"/>
              <a:t>less than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  </a:t>
            </a:r>
            <a:r>
              <a:rPr lang="en-US" dirty="0" smtClean="0"/>
              <a:t>greater than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&lt;= </a:t>
            </a:r>
            <a:r>
              <a:rPr lang="en-US" dirty="0" smtClean="0"/>
              <a:t>less than or equal to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&gt;= </a:t>
            </a:r>
            <a:r>
              <a:rPr lang="en-US" dirty="0" smtClean="0"/>
              <a:t>greater than or equal to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== </a:t>
            </a:r>
            <a:r>
              <a:rPr lang="en-US" dirty="0" smtClean="0"/>
              <a:t>equal to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!= </a:t>
            </a:r>
            <a:r>
              <a:rPr lang="en-US" dirty="0" smtClean="0"/>
              <a:t>not equal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2325" y="5257800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Single = instead of == is a common source of bugs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38402" y="5350907"/>
            <a:ext cx="92392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&amp;&amp; </a:t>
            </a:r>
            <a:r>
              <a:rPr lang="en-US" dirty="0" smtClean="0"/>
              <a:t>and (first element of vector only)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|| </a:t>
            </a:r>
            <a:r>
              <a:rPr lang="en-US" dirty="0" smtClean="0"/>
              <a:t>or (first element of vector only)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ONLY place you use these is when you are asking </a:t>
            </a:r>
            <a:r>
              <a:rPr lang="en-US" b="1" dirty="0" smtClean="0"/>
              <a:t>IF</a:t>
            </a:r>
            <a:r>
              <a:rPr lang="en-US" dirty="0" smtClean="0"/>
              <a:t> something is true, in which case you need a single value and not an entire vector of T and F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24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examples: single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/>
              </a:rPr>
              <a:t>&gt; x &lt;- 3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 == 3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TRUE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 &lt; 10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TRUE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 &lt; -1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FALSE </a:t>
            </a:r>
            <a:endParaRPr lang="en-US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Lucida Console"/>
              </a:rPr>
              <a:t>x &gt; 0 &amp; x &lt; 10 </a:t>
            </a:r>
            <a:endParaRPr lang="en-US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1] TRUE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19450" y="3848100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Combine multiple conditions with AND (&amp;) or </a:t>
            </a:r>
            <a:r>
              <a:rPr lang="en-US" dirty="0" err="1" smtClean="0">
                <a:solidFill>
                  <a:srgbClr val="C00000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(|)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1" y="4114800"/>
            <a:ext cx="1066799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4569857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This is how you ask whether x is between 0 and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2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examples: vector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solidFill>
                  <a:srgbClr val="0000FF"/>
                </a:solidFill>
                <a:latin typeface="Lucida Console"/>
              </a:rPr>
              <a:t>&gt; x &lt;- </a:t>
            </a: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1:5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da-DK" sz="2400" dirty="0">
                <a:solidFill>
                  <a:srgbClr val="0000FF"/>
                </a:solidFill>
                <a:latin typeface="Lucida Console"/>
              </a:rPr>
              <a:t>x == 3 </a:t>
            </a:r>
            <a:endParaRPr lang="da-DK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Lucida Console"/>
              </a:rPr>
              <a:t>1] FALSE FALSE TRUE FALSE FALSE </a:t>
            </a:r>
            <a:endParaRPr lang="da-DK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da-DK" sz="2400" dirty="0">
                <a:solidFill>
                  <a:srgbClr val="0000FF"/>
                </a:solidFill>
                <a:latin typeface="Lucida Console"/>
              </a:rPr>
              <a:t>x &lt; 10 </a:t>
            </a:r>
            <a:endParaRPr lang="da-DK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Lucida Console"/>
              </a:rPr>
              <a:t>1] TRUE TRUE TRUE TRUE TRUE </a:t>
            </a:r>
            <a:endParaRPr lang="da-DK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da-DK" sz="2400" dirty="0">
                <a:solidFill>
                  <a:srgbClr val="0000FF"/>
                </a:solidFill>
                <a:latin typeface="Lucida Console"/>
              </a:rPr>
              <a:t>x &gt; 2 &amp; x &lt;= 4 </a:t>
            </a:r>
            <a:endParaRPr lang="da-DK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Lucida Console"/>
              </a:rPr>
              <a:t>1] FALSE FALSE TRUE TRUE FALSE </a:t>
            </a:r>
            <a:endParaRPr lang="da-DK" sz="24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da-DK" sz="2400" dirty="0">
                <a:solidFill>
                  <a:srgbClr val="0000FF"/>
                </a:solidFill>
                <a:latin typeface="Lucida Console"/>
              </a:rPr>
              <a:t>x != 2 </a:t>
            </a:r>
            <a:endParaRPr lang="da-DK" sz="24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da-DK" sz="24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da-DK" sz="2400" dirty="0">
                <a:solidFill>
                  <a:srgbClr val="000000"/>
                </a:solidFill>
                <a:latin typeface="Lucida Console"/>
              </a:rPr>
              <a:t>1] TRUE FALSE TRUE TRUE TRUE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524000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Now x is a vector of values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2226</Words>
  <Application>Microsoft Office PowerPoint</Application>
  <PresentationFormat>On-screen Show (4:3)</PresentationFormat>
  <Paragraphs>342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2 Working with data in R</vt:lpstr>
      <vt:lpstr>Recommended reading</vt:lpstr>
      <vt:lpstr>Subsetting vectors</vt:lpstr>
      <vt:lpstr>PowerPoint Presentation</vt:lpstr>
      <vt:lpstr>PowerPoint Presentation</vt:lpstr>
      <vt:lpstr>Boolean operators</vt:lpstr>
      <vt:lpstr>Boolean operators</vt:lpstr>
      <vt:lpstr>Boolean examples: single value</vt:lpstr>
      <vt:lpstr>Boolean examples: vector of values</vt:lpstr>
      <vt:lpstr>Umbrella logic</vt:lpstr>
      <vt:lpstr>Umbrella logic</vt:lpstr>
      <vt:lpstr>TRUE and FALSE</vt:lpstr>
      <vt:lpstr>Other Boolean operators</vt:lpstr>
      <vt:lpstr>Hands-on exercise 1</vt:lpstr>
      <vt:lpstr>Data frames</vt:lpstr>
      <vt:lpstr>Data frames</vt:lpstr>
      <vt:lpstr>Data frames</vt:lpstr>
      <vt:lpstr>Extracting data from data frames</vt:lpstr>
      <vt:lpstr>Extracting columns by name</vt:lpstr>
      <vt:lpstr>Extracting rows/columns by indices</vt:lpstr>
      <vt:lpstr>Extracting elements</vt:lpstr>
      <vt:lpstr>Methods for column extraction</vt:lpstr>
      <vt:lpstr>Extracting elements logically</vt:lpstr>
      <vt:lpstr>Combining conditions</vt:lpstr>
      <vt:lpstr>Umbrella logic revisited</vt:lpstr>
      <vt:lpstr>Dimensions of data frames</vt:lpstr>
      <vt:lpstr>Sample data frame</vt:lpstr>
      <vt:lpstr>Hands-on exercise 2 using patients</vt:lpstr>
      <vt:lpstr>Missing values (NA)</vt:lpstr>
      <vt:lpstr>Missing values (NA)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117</cp:revision>
  <dcterms:created xsi:type="dcterms:W3CDTF">2013-09-18T21:00:03Z</dcterms:created>
  <dcterms:modified xsi:type="dcterms:W3CDTF">2013-09-26T05:42:20Z</dcterms:modified>
</cp:coreProperties>
</file>