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6" r:id="rId26"/>
    <p:sldId id="353" r:id="rId27"/>
    <p:sldId id="354" r:id="rId28"/>
    <p:sldId id="357" r:id="rId29"/>
    <p:sldId id="3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4" d="100"/>
          <a:sy n="74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br>
              <a:rPr lang="en-US" dirty="0" smtClean="0"/>
            </a:br>
            <a:r>
              <a:rPr lang="en-US" dirty="0" smtClean="0"/>
              <a:t>Working with data in R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xmlns="" val="29384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elements from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$ operator works for 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list(meta=description,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isl.list$meta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"Year of visit, island area (thousand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sq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miles)"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isl.list$nislands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48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isl.list$data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[1:3,]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years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islands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Africa      2013   11506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Antarctica  2014    5500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Asia        2015   16988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2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data frames to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patients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id = c(31, 62, 50, 99, 53, 75, 54, 58, 4, 74),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age = c(12, 18, 20, 17, 14, 8, 12, 24, 24, 21),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sex = c("M", "F", "F", "M", "F", "M", "M", "F", "F", "M")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(patients)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id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31 62 50 99 53 75 54 58 4 74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age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12 18 20 17 14 8 12 24 24 21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sex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M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F M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Levels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: F M</a:t>
            </a:r>
            <a:endParaRPr lang="en-US" sz="2000" dirty="0"/>
          </a:p>
        </p:txBody>
      </p:sp>
      <p:sp>
        <p:nvSpPr>
          <p:cNvPr id="4" name="Right Brace 3"/>
          <p:cNvSpPr/>
          <p:nvPr/>
        </p:nvSpPr>
        <p:spPr>
          <a:xfrm>
            <a:off x="4114800" y="5715000"/>
            <a:ext cx="152400" cy="8382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5715000"/>
            <a:ext cx="449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 coerced the variable sex into a categorical variable during the </a:t>
            </a:r>
            <a:r>
              <a:rPr lang="en-US" sz="16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data.frame</a:t>
            </a:r>
            <a:r>
              <a:rPr lang="en-US" dirty="0" smtClean="0">
                <a:solidFill>
                  <a:srgbClr val="C00000"/>
                </a:solidFill>
              </a:rPr>
              <a:t> statement, which is only apparent now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35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sz="3200" dirty="0" smtClean="0">
                <a:latin typeface="Lucida Console" panose="020B0609040504020204" pitchFamily="49" charset="0"/>
              </a:rPr>
              <a:t>[[ ]]</a:t>
            </a:r>
            <a:r>
              <a:rPr lang="en-US" dirty="0" smtClean="0"/>
              <a:t> operator for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[[ ]]</a:t>
            </a:r>
            <a:r>
              <a:rPr lang="en-US" dirty="0" smtClean="0"/>
              <a:t> extracts elements of lists (or </a:t>
            </a:r>
            <a:r>
              <a:rPr lang="en-US" sz="2400" dirty="0" smtClean="0">
                <a:latin typeface="Lucida Console" panose="020B0609040504020204" pitchFamily="49" charset="0"/>
              </a:rPr>
              <a:t>$</a:t>
            </a:r>
            <a:r>
              <a:rPr lang="en-US" dirty="0" smtClean="0"/>
              <a:t> if list elements are named)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[[1]]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31 62 50 99 53 75 54 58 4 74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pat.list$id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31 62 50 99 53 75 54 58 4 74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[[1]][1]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31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pat.list$id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[1]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866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pat.list$id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matrix(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pat.list$id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=2)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id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[,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[,2]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31   75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62   54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50   58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4,]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99    4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5,]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53   74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age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12 18 20 17 14 8 12 24 24 21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sex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M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F M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Levels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: F 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2743200"/>
            <a:ext cx="3276600" cy="160020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[[1]][1,1]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31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pat.list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[[1]][1,]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31 75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6752" y="2107966"/>
            <a:ext cx="325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Accessing elements of a matrix inside a list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61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/>
              <a:t>factor</a:t>
            </a:r>
            <a:r>
              <a:rPr lang="en-US" dirty="0" smtClean="0"/>
              <a:t> in R is a vector with discrete values assigned to individual elements, for example:</a:t>
            </a:r>
          </a:p>
          <a:p>
            <a:pPr lvl="1"/>
            <a:r>
              <a:rPr lang="en-US" dirty="0" smtClean="0"/>
              <a:t>Male, female</a:t>
            </a:r>
          </a:p>
          <a:p>
            <a:pPr lvl="1"/>
            <a:r>
              <a:rPr lang="en-US" dirty="0" smtClean="0"/>
              <a:t>Democrat, Republican, Unaffiliated </a:t>
            </a:r>
          </a:p>
          <a:p>
            <a:r>
              <a:rPr lang="en-US" dirty="0" smtClean="0"/>
              <a:t>Factors are used in basic data manipulation, plotting routines, and especially in statistical models</a:t>
            </a:r>
          </a:p>
          <a:p>
            <a:r>
              <a:rPr lang="en-US" dirty="0" smtClean="0"/>
              <a:t>R automatically specifies categorical variables as factors when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reating data frames</a:t>
            </a:r>
          </a:p>
          <a:p>
            <a:pPr lvl="1"/>
            <a:r>
              <a:rPr lang="en-US" dirty="0" smtClean="0"/>
              <a:t>Reading in data from files</a:t>
            </a:r>
          </a:p>
          <a:p>
            <a:pPr lvl="1"/>
            <a:r>
              <a:rPr lang="en-US" dirty="0" smtClean="0"/>
              <a:t>Behind the scenes in many other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794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200" dirty="0" smtClean="0">
                <a:latin typeface="Lucida Console" panose="020B0609040504020204" pitchFamily="49" charset="0"/>
              </a:rPr>
              <a:t>factor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specify a categorical variable as a factor with the </a:t>
            </a:r>
            <a:r>
              <a:rPr lang="en-US" sz="2000" dirty="0" smtClean="0">
                <a:latin typeface="Lucida Console" panose="020B0609040504020204" pitchFamily="49" charset="0"/>
              </a:rPr>
              <a:t>factor()</a:t>
            </a:r>
            <a:r>
              <a:rPr lang="en-US" dirty="0" smtClean="0"/>
              <a:t> command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zone &lt;- c("demersal", "pelagic", "reef", "demersal")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is.factor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(zone)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FALSE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factor(zone)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demersal pelagic reef demersal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Levels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: demersal pelagic reef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is.factor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011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to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a categorical variable is coded numerically in a database; then the labels argument can be used: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zone &lt;- c(1, 1, 1, 2, 2, 2, 1, 2, 2, 1)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factor(zone, labels=c("demersal", "pelagic"))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demersal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demersal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demersal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pelagic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pelagic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pelagic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demersal pelagic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pelagic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demersal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demersal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pelagic</a:t>
            </a:r>
            <a:endParaRPr lang="en-US" dirty="0" smtClean="0"/>
          </a:p>
          <a:p>
            <a:r>
              <a:rPr lang="en-US" dirty="0" smtClean="0"/>
              <a:t>To find the levels of a factor: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levels(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zone.fac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"demersal" "pelagic"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70625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2×2 matrix </a:t>
            </a:r>
            <a:r>
              <a:rPr lang="en-US" sz="2400" dirty="0" err="1" smtClean="0">
                <a:latin typeface="Lucida Console" panose="020B0609040504020204" pitchFamily="49" charset="0"/>
              </a:rPr>
              <a:t>Amat</a:t>
            </a:r>
            <a:r>
              <a:rPr lang="en-US" dirty="0" smtClean="0"/>
              <a:t> and a 2×3 matrix </a:t>
            </a:r>
            <a:r>
              <a:rPr lang="en-US" sz="2400" dirty="0" err="1" smtClean="0">
                <a:latin typeface="Lucida Console" panose="020B0609040504020204" pitchFamily="49" charset="0"/>
              </a:rPr>
              <a:t>Bmat</a:t>
            </a:r>
            <a:r>
              <a:rPr lang="en-US" dirty="0" smtClean="0"/>
              <a:t>, each filled with unique numbers</a:t>
            </a:r>
          </a:p>
          <a:p>
            <a:r>
              <a:rPr lang="en-US" dirty="0" smtClean="0"/>
              <a:t>Combine </a:t>
            </a:r>
            <a:r>
              <a:rPr lang="en-US" sz="2400" dirty="0">
                <a:latin typeface="Lucida Console" panose="020B0609040504020204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sz="2400" dirty="0">
                <a:latin typeface="Lucida Console" panose="020B0609040504020204" pitchFamily="49" charset="0"/>
              </a:rPr>
              <a:t>B</a:t>
            </a:r>
            <a:r>
              <a:rPr lang="en-US" dirty="0" smtClean="0"/>
              <a:t> into a 2×5 matrix </a:t>
            </a:r>
            <a:r>
              <a:rPr lang="en-US" sz="2400" dirty="0" err="1" smtClean="0">
                <a:latin typeface="Lucida Console" panose="020B0609040504020204" pitchFamily="49" charset="0"/>
              </a:rPr>
              <a:t>Cmat</a:t>
            </a:r>
            <a:r>
              <a:rPr lang="en-US" dirty="0" smtClean="0"/>
              <a:t> and a 5×2 matrix </a:t>
            </a:r>
            <a:r>
              <a:rPr lang="en-US" sz="2400" dirty="0" err="1" smtClean="0">
                <a:latin typeface="Lucida Console" panose="020B0609040504020204" pitchFamily="49" charset="0"/>
              </a:rPr>
              <a:t>Dmat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Create a factor </a:t>
            </a:r>
            <a:r>
              <a:rPr lang="en-US" sz="2400" dirty="0" err="1">
                <a:latin typeface="Lucida Console" panose="020B0609040504020204" pitchFamily="49" charset="0"/>
              </a:rPr>
              <a:t>Xfactor</a:t>
            </a:r>
            <a:r>
              <a:rPr lang="en-US" dirty="0" smtClean="0"/>
              <a:t> from the following vector such that 1 is female and 2 is male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	sex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&lt;- c(1,1,2,1,2,2,2,1,1,1)</a:t>
            </a:r>
            <a:endParaRPr lang="en-US" sz="2000" dirty="0"/>
          </a:p>
          <a:p>
            <a:r>
              <a:rPr lang="en-US" dirty="0" smtClean="0"/>
              <a:t>Create a list called </a:t>
            </a:r>
            <a:r>
              <a:rPr lang="en-US" sz="2400" dirty="0" smtClean="0">
                <a:latin typeface="Lucida Console" panose="020B0609040504020204" pitchFamily="49" charset="0"/>
              </a:rPr>
              <a:t>data</a:t>
            </a:r>
            <a:r>
              <a:rPr lang="en-US" dirty="0" smtClean="0"/>
              <a:t> that contains matrices </a:t>
            </a:r>
            <a:r>
              <a:rPr lang="en-US" sz="2400" dirty="0" err="1" smtClean="0">
                <a:latin typeface="Lucida Console" panose="020B0609040504020204" pitchFamily="49" charset="0"/>
              </a:rPr>
              <a:t>Amat</a:t>
            </a:r>
            <a:r>
              <a:rPr lang="en-US" dirty="0" smtClean="0"/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Bmat</a:t>
            </a:r>
            <a:r>
              <a:rPr lang="en-US" dirty="0" smtClean="0"/>
              <a:t> and </a:t>
            </a:r>
            <a:r>
              <a:rPr lang="en-US" sz="2400" dirty="0" err="1">
                <a:latin typeface="Lucida Console" panose="020B0609040504020204" pitchFamily="49" charset="0"/>
              </a:rPr>
              <a:t>Xfactor</a:t>
            </a:r>
            <a:endParaRPr lang="en-US" dirty="0" smtClean="0"/>
          </a:p>
          <a:p>
            <a:r>
              <a:rPr lang="en-US" dirty="0" smtClean="0"/>
              <a:t>Extract the first row of the matrix </a:t>
            </a:r>
            <a:r>
              <a:rPr lang="en-US" sz="2400" dirty="0" err="1" smtClean="0">
                <a:latin typeface="Lucida Console" panose="020B0609040504020204" pitchFamily="49" charset="0"/>
              </a:rPr>
              <a:t>Amat</a:t>
            </a:r>
            <a:r>
              <a:rPr lang="en-US" dirty="0" smtClean="0"/>
              <a:t> from the list data</a:t>
            </a:r>
          </a:p>
          <a:p>
            <a:r>
              <a:rPr lang="en-US" dirty="0" smtClean="0"/>
              <a:t>Change </a:t>
            </a:r>
            <a:r>
              <a:rPr lang="en-US" dirty="0"/>
              <a:t>to </a:t>
            </a:r>
            <a:r>
              <a:rPr lang="en-US" sz="2400" dirty="0" smtClean="0">
                <a:latin typeface="Lucida Console" panose="020B0609040504020204" pitchFamily="49" charset="0"/>
              </a:rPr>
              <a:t>NA</a:t>
            </a:r>
            <a:r>
              <a:rPr lang="en-US" dirty="0" smtClean="0"/>
              <a:t> the value in row 1 and column 1 of matrix </a:t>
            </a:r>
            <a:r>
              <a:rPr lang="en-US" sz="2400" dirty="0" err="1" smtClean="0">
                <a:latin typeface="Lucida Console" panose="020B0609040504020204" pitchFamily="49" charset="0"/>
              </a:rPr>
              <a:t>Bmat</a:t>
            </a:r>
            <a:r>
              <a:rPr lang="en-US" dirty="0" smtClean="0"/>
              <a:t> within </a:t>
            </a:r>
            <a:r>
              <a:rPr lang="en-US" sz="2400" dirty="0" smtClean="0">
                <a:latin typeface="Lucida Console" panose="020B0609040504020204" pitchFamily="49" charset="0"/>
              </a:rPr>
              <a:t>data</a:t>
            </a:r>
            <a:r>
              <a:rPr lang="en-US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xmlns="" val="197625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oft-used functions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scan()</a:t>
            </a:r>
          </a:p>
          <a:p>
            <a:pPr lvl="1"/>
            <a:r>
              <a:rPr lang="en-US" dirty="0" smtClean="0"/>
              <a:t>Most primitive, most flexible since it reads into a vector, and very fast, use for large or very messy data</a:t>
            </a:r>
          </a:p>
          <a:p>
            <a:r>
              <a:rPr lang="en-US" sz="2400" dirty="0" err="1">
                <a:latin typeface="Lucida Console" panose="020B0609040504020204" pitchFamily="49" charset="0"/>
              </a:rPr>
              <a:t>read.table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dirty="0" smtClean="0"/>
              <a:t>Easiest to use, reads into a data frame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read.csv()</a:t>
            </a:r>
          </a:p>
          <a:p>
            <a:pPr lvl="1"/>
            <a:r>
              <a:rPr lang="en-US" dirty="0" smtClean="0"/>
              <a:t>Most useful for reading in Excel worksheets or other comma-separated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37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entry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Nearly always data are read in from a text file like .</a:t>
            </a:r>
            <a:r>
              <a:rPr lang="en-US" dirty="0" err="1" smtClean="0"/>
              <a:t>csv</a:t>
            </a:r>
            <a:r>
              <a:rPr lang="en-US" dirty="0" smtClean="0"/>
              <a:t>, but data can be entered manually from the keyboard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co2 &lt;- scan()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: 316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: 316.91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: 317.63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4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: 318.46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5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: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5060B"/>
                </a:solidFill>
                <a:latin typeface="Lucida Console"/>
              </a:rPr>
              <a:t>Read 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4 items </a:t>
            </a:r>
            <a:endParaRPr lang="en-US" sz="2000" dirty="0" smtClean="0">
              <a:solidFill>
                <a:srgbClr val="C5060B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co2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316.00 316.91 317.63 318.46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71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introduction to R (</a:t>
            </a:r>
            <a:r>
              <a:rPr lang="en-US" sz="2800" dirty="0" err="1" smtClean="0"/>
              <a:t>Venables</a:t>
            </a:r>
            <a:r>
              <a:rPr lang="en-US" sz="2800" dirty="0" smtClean="0"/>
              <a:t> et al.)</a:t>
            </a: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cran.r-project.org/doc/manuals/R-intro.pdf</a:t>
            </a:r>
            <a:endParaRPr lang="en-US" sz="2000" dirty="0" smtClean="0"/>
          </a:p>
          <a:p>
            <a:pPr lvl="1"/>
            <a:r>
              <a:rPr lang="en-US" sz="2000" dirty="0" smtClean="0"/>
              <a:t>Chapters 4, 5.1-5.4, 5.9, 6.1-6.2, 7</a:t>
            </a:r>
          </a:p>
        </p:txBody>
      </p:sp>
    </p:spTree>
    <p:extLst>
      <p:ext uri="{BB962C8B-B14F-4D97-AF65-F5344CB8AC3E}">
        <p14:creationId xmlns:p14="http://schemas.microsoft.com/office/powerpoint/2010/main" xmlns="" val="9603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data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Lucida Console" panose="020B0609040504020204" pitchFamily="49" charset="0"/>
              </a:rPr>
              <a:t>read.table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has a number of common options (useful defaults listed below)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header=T</a:t>
            </a:r>
            <a:r>
              <a:rPr lang="en-US" dirty="0" smtClean="0"/>
              <a:t> first row has names for columns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sep</a:t>
            </a:r>
            <a:r>
              <a:rPr lang="en-US" sz="2000" dirty="0">
                <a:latin typeface="Lucida Console" panose="020B0609040504020204" pitchFamily="49" charset="0"/>
              </a:rPr>
              <a:t>=" </a:t>
            </a:r>
            <a:r>
              <a:rPr lang="en-US" sz="2000" dirty="0" smtClean="0"/>
              <a:t>"</a:t>
            </a:r>
            <a:r>
              <a:rPr lang="en-US" dirty="0" smtClean="0"/>
              <a:t> how are entries separated (white space)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na.strings</a:t>
            </a:r>
            <a:r>
              <a:rPr lang="en-US" sz="2000" dirty="0">
                <a:latin typeface="Lucida Console" panose="020B0609040504020204" pitchFamily="49" charset="0"/>
              </a:rPr>
              <a:t>=NA</a:t>
            </a:r>
            <a:r>
              <a:rPr lang="en-US" dirty="0" smtClean="0"/>
              <a:t> which values are treated as NAs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</a:rPr>
              <a:t>skip=0</a:t>
            </a:r>
            <a:r>
              <a:rPr lang="en-US" dirty="0" smtClean="0"/>
              <a:t> the number of lines to skip before reading in data</a:t>
            </a:r>
          </a:p>
          <a:p>
            <a:pPr lvl="1"/>
            <a:r>
              <a:rPr lang="en-US" sz="2000" dirty="0" err="1" smtClean="0">
                <a:latin typeface="Lucida Console" panose="020B0609040504020204" pitchFamily="49" charset="0"/>
              </a:rPr>
              <a:t>nrows</a:t>
            </a:r>
            <a:r>
              <a:rPr lang="en-US" sz="2000" dirty="0" smtClean="0">
                <a:latin typeface="Lucida Console" panose="020B0609040504020204" pitchFamily="49" charset="0"/>
              </a:rPr>
              <a:t>=-1</a:t>
            </a:r>
            <a:r>
              <a:rPr lang="en-US" dirty="0" smtClean="0"/>
              <a:t> number of lines of data to read (-1 means all)</a:t>
            </a:r>
          </a:p>
          <a:p>
            <a:pPr lvl="1"/>
            <a:r>
              <a:rPr lang="en-US" sz="2000" dirty="0" err="1" smtClean="0">
                <a:latin typeface="Lucida Console" panose="020B0609040504020204" pitchFamily="49" charset="0"/>
              </a:rPr>
              <a:t>col.names</a:t>
            </a:r>
            <a:r>
              <a:rPr lang="en-US" sz="2000" dirty="0" smtClean="0">
                <a:latin typeface="Lucida Console" panose="020B0609040504020204" pitchFamily="49" charset="0"/>
              </a:rPr>
              <a:t>=c("</a:t>
            </a:r>
            <a:r>
              <a:rPr lang="en-US" sz="2000" dirty="0" err="1" smtClean="0">
                <a:latin typeface="Lucida Console" panose="020B0609040504020204" pitchFamily="49" charset="0"/>
              </a:rPr>
              <a:t>a","b</a:t>
            </a:r>
            <a:r>
              <a:rPr lang="en-US" sz="2000" dirty="0" smtClean="0">
                <a:latin typeface="Lucida Console" panose="020B0609040504020204" pitchFamily="49" charset="0"/>
              </a:rPr>
              <a:t>")</a:t>
            </a:r>
            <a:r>
              <a:rPr lang="en-US" dirty="0" smtClean="0"/>
              <a:t> names for columns</a:t>
            </a:r>
          </a:p>
          <a:p>
            <a:r>
              <a:rPr lang="en-US" dirty="0" smtClean="0"/>
              <a:t>Download data files in varying formats from Canvas website under "files/data files"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9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format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file "dat_df1.dat" from </a:t>
            </a:r>
            <a:r>
              <a:rPr lang="en-US" dirty="0"/>
              <a:t>"files/data files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Copy this to your current directory or a subdirectory called "\Data"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read.table</a:t>
            </a:r>
            <a:r>
              <a:rPr lang="en-US" sz="2000" dirty="0">
                <a:latin typeface="Lucida Console" panose="020B0609040504020204" pitchFamily="49" charset="0"/>
              </a:rPr>
              <a:t>(file="Data\\dat_df1.dat", header=T)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read.table</a:t>
            </a:r>
            <a:r>
              <a:rPr lang="en-US" sz="2000" dirty="0" smtClean="0">
                <a:latin typeface="Lucida Console" panose="020B0609040504020204" pitchFamily="49" charset="0"/>
              </a:rPr>
              <a:t>(file</a:t>
            </a:r>
            <a:r>
              <a:rPr lang="en-US" sz="2000" dirty="0">
                <a:latin typeface="Lucida Console" panose="020B0609040504020204" pitchFamily="49" charset="0"/>
              </a:rPr>
              <a:t>="</a:t>
            </a:r>
            <a:r>
              <a:rPr lang="en-US" sz="2000" dirty="0" smtClean="0">
                <a:latin typeface="Lucida Console" panose="020B0609040504020204" pitchFamily="49" charset="0"/>
              </a:rPr>
              <a:t>Data/dat_df1.dat</a:t>
            </a:r>
            <a:r>
              <a:rPr lang="en-US" sz="2000" dirty="0">
                <a:latin typeface="Lucida Console" panose="020B0609040504020204" pitchFamily="49" charset="0"/>
              </a:rPr>
              <a:t>", header=T) 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read.table</a:t>
            </a:r>
            <a:r>
              <a:rPr lang="en-US" sz="2000" dirty="0" smtClean="0">
                <a:latin typeface="Lucida Console" panose="020B0609040504020204" pitchFamily="49" charset="0"/>
              </a:rPr>
              <a:t>(file</a:t>
            </a:r>
            <a:r>
              <a:rPr lang="en-US" sz="2000" dirty="0">
                <a:latin typeface="Lucida Console" panose="020B0609040504020204" pitchFamily="49" charset="0"/>
              </a:rPr>
              <a:t>="C:\\Data\\dat_df1.dat", header=T)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read.table</a:t>
            </a:r>
            <a:r>
              <a:rPr lang="en-US" sz="2000" dirty="0">
                <a:latin typeface="Lucida Console" panose="020B0609040504020204" pitchFamily="49" charset="0"/>
              </a:rPr>
              <a:t>("http</a:t>
            </a:r>
            <a:r>
              <a:rPr lang="en-US" sz="2000" dirty="0" smtClean="0">
                <a:latin typeface="Lucida Console" panose="020B0609040504020204" pitchFamily="49" charset="0"/>
              </a:rPr>
              <a:t>:/courses.washington.edu/fish552/data/dat_df1.dat</a:t>
            </a:r>
            <a:r>
              <a:rPr lang="en-US" sz="2000" dirty="0">
                <a:latin typeface="Lucida Console" panose="020B0609040504020204" pitchFamily="49" charset="0"/>
              </a:rPr>
              <a:t>", header=TRUE)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2880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 the full directory path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52756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You can download data from a website, but better to save the data on your computer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8504" y="260308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Need double backslash for directories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336754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Or a single forward slash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"data_df2.dat" which is missing column names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(file="Data/dat_df2.dat")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V1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V2 V3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31 12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M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62 18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F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(file="Data/dat_df2.dat",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col.names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=c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id","age","sex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id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age sex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31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12   M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62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18   F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...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966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 preceding data are ignored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in </a:t>
            </a:r>
            <a:r>
              <a:rPr lang="en-US" dirty="0"/>
              <a:t>"</a:t>
            </a:r>
            <a:r>
              <a:rPr lang="en-US" dirty="0" smtClean="0"/>
              <a:t>data_df3.dat</a:t>
            </a:r>
            <a:r>
              <a:rPr lang="en-US" dirty="0"/>
              <a:t>" which </a:t>
            </a:r>
            <a:r>
              <a:rPr lang="en-US" dirty="0" smtClean="0"/>
              <a:t>has comments in the data file </a:t>
            </a:r>
            <a:r>
              <a:rPr lang="en-US" u="sng" dirty="0" smtClean="0"/>
              <a:t>before</a:t>
            </a:r>
            <a:r>
              <a:rPr lang="en-US" dirty="0" smtClean="0"/>
              <a:t> the 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# Comments can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precede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the 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# Fake patient data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id age sex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31 12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(file="Data/dat_df3.dat", header=T)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id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age sex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31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12   M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62  18   F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...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221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Omit part of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"dat_df4.dat" has comments not preceded by #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(file="Data/dat_df4.dat", header=T)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5060B"/>
                </a:solidFill>
                <a:latin typeface="Lucida Console"/>
              </a:rPr>
              <a:t>Error 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in scan(file, what,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nmax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sep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dec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quote, skip,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nlines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C5060B"/>
                </a:solidFill>
                <a:latin typeface="Lucida Console"/>
              </a:rPr>
              <a:t>na.strings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, : </a:t>
            </a:r>
            <a:endParaRPr lang="en-US" sz="2000" dirty="0" smtClean="0">
              <a:solidFill>
                <a:srgbClr val="C5060B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5060B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C5060B"/>
                </a:solidFill>
                <a:latin typeface="Lucida Console"/>
              </a:rPr>
              <a:t> line </a:t>
            </a:r>
            <a:r>
              <a:rPr lang="en-US" sz="2000" dirty="0">
                <a:solidFill>
                  <a:srgbClr val="C5060B"/>
                </a:solidFill>
                <a:latin typeface="Lucida Console"/>
              </a:rPr>
              <a:t>1 did not have 8 </a:t>
            </a:r>
            <a:r>
              <a:rPr lang="en-US" sz="2000" dirty="0" smtClean="0">
                <a:solidFill>
                  <a:srgbClr val="C5060B"/>
                </a:solidFill>
                <a:latin typeface="Lucida Console"/>
              </a:rPr>
              <a:t>elements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5060B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(file="Data/dat_df4.dat", header=T, skip=3)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id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age sex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 31  12   M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 62  18   F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...</a:t>
            </a:r>
            <a:endParaRPr lang="en-US" sz="2000" dirty="0" smtClean="0">
              <a:solidFill>
                <a:srgbClr val="C5060B"/>
              </a:solidFill>
              <a:latin typeface="Lucida Consol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1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not separated by white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"dat_df5.dat"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(file="Data/dat_df5.dat",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="/", header=T)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id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age sex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31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12   M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62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18   F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...</a:t>
            </a:r>
            <a:endParaRPr lang="en-US" dirty="0"/>
          </a:p>
          <a:p>
            <a:r>
              <a:rPr lang="en-US" dirty="0" smtClean="0"/>
              <a:t>Read in .</a:t>
            </a:r>
            <a:r>
              <a:rPr lang="en-US" dirty="0" err="1" smtClean="0"/>
              <a:t>csv</a:t>
            </a:r>
            <a:r>
              <a:rPr lang="en-US" dirty="0" smtClean="0"/>
              <a:t> file with commas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(file="Data/dat_df1.csv",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=",", header=T)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48400" y="1905000"/>
            <a:ext cx="121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8400" y="4524375"/>
            <a:ext cx="121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3326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4114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Data from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467225" cy="3733800"/>
          </a:xfrm>
        </p:spPr>
        <p:txBody>
          <a:bodyPr/>
          <a:lstStyle/>
          <a:p>
            <a:r>
              <a:rPr lang="en-US" dirty="0" smtClean="0"/>
              <a:t>Open fresh Excel workbook, single sheet, paste your data as values only, save as "Comma delimited (*.</a:t>
            </a:r>
            <a:r>
              <a:rPr lang="en-US" dirty="0" err="1" smtClean="0"/>
              <a:t>csv</a:t>
            </a:r>
            <a:r>
              <a:rPr lang="en-US" dirty="0" smtClean="0"/>
              <a:t>)"</a:t>
            </a:r>
          </a:p>
          <a:p>
            <a:r>
              <a:rPr lang="en-US" dirty="0" smtClean="0"/>
              <a:t>Read the data in using </a:t>
            </a:r>
            <a:r>
              <a:rPr lang="en-US" sz="2400" dirty="0" smtClean="0">
                <a:latin typeface="Lucida Console" panose="020B0609040504020204" pitchFamily="49" charset="0"/>
              </a:rPr>
              <a:t>read.csv()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0075"/>
            <a:ext cx="4219575" cy="374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read.csv(file="Data/dat_df1.csv", header=T)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id age sex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31  12   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62  18   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50  20   F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23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sheet problems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409950" cy="47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1" y="3200400"/>
            <a:ext cx="222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Data should start in the top left corner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62200" y="2743201"/>
            <a:ext cx="762000" cy="5333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214814" y="3886200"/>
            <a:ext cx="2109786" cy="106680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273016" y="3009900"/>
            <a:ext cx="1051584" cy="8763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30099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All columns  to the right and rows below should be empty </a:t>
            </a:r>
            <a:r>
              <a:rPr lang="en-US" u="sng" dirty="0" smtClean="0">
                <a:solidFill>
                  <a:srgbClr val="C00000"/>
                </a:solidFill>
              </a:rPr>
              <a:t>and always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u="sng" dirty="0" smtClean="0">
                <a:solidFill>
                  <a:srgbClr val="C00000"/>
                </a:solidFill>
              </a:rPr>
              <a:t>have been empty</a:t>
            </a:r>
            <a:r>
              <a:rPr lang="en-US" dirty="0" smtClean="0">
                <a:solidFill>
                  <a:srgbClr val="C00000"/>
                </a:solidFill>
              </a:rPr>
              <a:t> hence the need for an empty sheet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6036599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Or delete all rows below and all columns to the right in Excel before saving as .</a:t>
            </a:r>
            <a:r>
              <a:rPr lang="en-US" dirty="0" err="1" smtClean="0">
                <a:solidFill>
                  <a:srgbClr val="C00000"/>
                </a:solidFill>
              </a:rPr>
              <a:t>csv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7479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the data contained in data file "data_df6.dat"</a:t>
            </a:r>
          </a:p>
          <a:p>
            <a:r>
              <a:rPr lang="en-US" u="sng" dirty="0" smtClean="0"/>
              <a:t>Examine</a:t>
            </a:r>
            <a:r>
              <a:rPr lang="en-US" dirty="0" smtClean="0"/>
              <a:t> the data first before reading it in</a:t>
            </a:r>
          </a:p>
          <a:p>
            <a:pPr lvl="1"/>
            <a:r>
              <a:rPr lang="en-US" dirty="0" smtClean="0"/>
              <a:t>Missing values are indicated by </a:t>
            </a:r>
            <a:r>
              <a:rPr lang="en-US" sz="2000" dirty="0">
                <a:latin typeface="Lucida Console" panose="020B0609040504020204" pitchFamily="49" charset="0"/>
              </a:rPr>
              <a:t>-99</a:t>
            </a:r>
            <a:r>
              <a:rPr lang="en-US" dirty="0" smtClean="0"/>
              <a:t> or </a:t>
            </a:r>
            <a:r>
              <a:rPr lang="en-US" sz="2000" dirty="0">
                <a:latin typeface="Lucida Console" panose="020B0609040504020204" pitchFamily="49" charset="0"/>
              </a:rPr>
              <a:t>-999</a:t>
            </a:r>
            <a:r>
              <a:rPr lang="en-US" dirty="0" smtClean="0"/>
              <a:t> or </a:t>
            </a:r>
            <a:r>
              <a:rPr lang="en-US" sz="2000" dirty="0">
                <a:latin typeface="Lucida Console" panose="020B0609040504020204" pitchFamily="49" charset="0"/>
              </a:rPr>
              <a:t>NA</a:t>
            </a:r>
          </a:p>
          <a:p>
            <a:pPr lvl="1"/>
            <a:r>
              <a:rPr lang="en-US" dirty="0" smtClean="0"/>
              <a:t>Convert all missing values into </a:t>
            </a:r>
            <a:r>
              <a:rPr lang="en-US" sz="2000" dirty="0" smtClean="0">
                <a:latin typeface="Lucida Console" panose="020B0609040504020204" pitchFamily="49" charset="0"/>
              </a:rPr>
              <a:t>NA</a:t>
            </a:r>
            <a:endParaRPr lang="en-US" dirty="0" smtClean="0">
              <a:latin typeface="Lucida Console" panose="020B0609040504020204" pitchFamily="49" charset="0"/>
            </a:endParaRPr>
          </a:p>
          <a:p>
            <a:pPr lvl="1"/>
            <a:r>
              <a:rPr lang="en-US" dirty="0" smtClean="0"/>
              <a:t>The last column should be read in as a factor</a:t>
            </a:r>
          </a:p>
          <a:p>
            <a:pPr lvl="1"/>
            <a:r>
              <a:rPr lang="en-US" dirty="0" smtClean="0"/>
              <a:t>Be sure to give the columns names (</a:t>
            </a:r>
            <a:r>
              <a:rPr lang="en-US" sz="2000" dirty="0">
                <a:latin typeface="Lucida Console" panose="020B0609040504020204" pitchFamily="49" charset="0"/>
              </a:rPr>
              <a:t>id</a:t>
            </a:r>
            <a:r>
              <a:rPr lang="en-US" dirty="0" smtClean="0"/>
              <a:t>, </a:t>
            </a:r>
            <a:r>
              <a:rPr lang="en-US" sz="2000" dirty="0">
                <a:latin typeface="Lucida Console" panose="020B0609040504020204" pitchFamily="49" charset="0"/>
              </a:rPr>
              <a:t>age</a:t>
            </a:r>
            <a:r>
              <a:rPr lang="en-US" dirty="0" smtClean="0"/>
              <a:t>, </a:t>
            </a:r>
            <a:r>
              <a:rPr lang="en-US" sz="2000" dirty="0">
                <a:latin typeface="Lucida Console" panose="020B0609040504020204" pitchFamily="49" charset="0"/>
              </a:rPr>
              <a:t>sex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you get stuck, go to the help file </a:t>
            </a:r>
            <a:r>
              <a:rPr lang="en-US" sz="2000" dirty="0" smtClean="0">
                <a:latin typeface="Lucida Console" panose="020B0609040504020204" pitchFamily="49" charset="0"/>
              </a:rPr>
              <a:t>?</a:t>
            </a:r>
            <a:r>
              <a:rPr lang="en-US" sz="2000" dirty="0" err="1" smtClean="0">
                <a:latin typeface="Lucida Console" panose="020B0609040504020204" pitchFamily="49" charset="0"/>
              </a:rPr>
              <a:t>read.table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37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as text not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often I am using a database where I want the text to be text, and not factors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x &lt;- read.csv(file="Data/dat_df1.csv", header=T)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x$sex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M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F M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Levels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: F M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x &lt;- read.csv(file="Data/dat_df1.csv", header=T,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+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stringsAsFactors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=F)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x$sex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"M" "F" "F" "M" "F" "M" "M" "F" "F" "M"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29336" y="423194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stringsAsFactors</a:t>
            </a:r>
            <a:r>
              <a:rPr lang="en-US" dirty="0" smtClean="0">
                <a:solidFill>
                  <a:srgbClr val="C00000"/>
                </a:solidFill>
              </a:rPr>
              <a:t> controls how text is read in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7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frames: store objects of different types</a:t>
            </a:r>
          </a:p>
          <a:p>
            <a:r>
              <a:rPr lang="en-US" dirty="0" smtClean="0"/>
              <a:t>Matrices: store objects all of the same type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matrix(data=1:6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=3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=2,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byrow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=FALSE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x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[,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[,2]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1    4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2    5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3    6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3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Numbers to put into matrix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3200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Fill numbers in by column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83881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Number of rows, number of columns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433521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Number of elements provided should be </a:t>
            </a:r>
            <a:r>
              <a:rPr lang="en-US" sz="20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nrow</a:t>
            </a:r>
            <a:r>
              <a:rPr lang="en-US" sz="2400" dirty="0">
                <a:solidFill>
                  <a:srgbClr val="C00000"/>
                </a:solidFill>
              </a:rPr>
              <a:t> × </a:t>
            </a:r>
            <a:r>
              <a:rPr lang="en-US" sz="20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ncol</a:t>
            </a:r>
            <a:endParaRPr lang="en-US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7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Matrix from the years visiting each island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length(islands)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years &lt;-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seq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(2013,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length.out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matrix(c(years, islands),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=2,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head(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n=2)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    [,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[,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2]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1,]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2013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11506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2,]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2014  5500 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r>
              <a:rPr lang="en-US" dirty="0" smtClean="0"/>
              <a:t>Fast way to create matrix using </a:t>
            </a:r>
            <a:r>
              <a:rPr lang="en-US" u="sng" dirty="0" smtClean="0"/>
              <a:t>c</a:t>
            </a:r>
            <a:r>
              <a:rPr lang="en-US" dirty="0" smtClean="0"/>
              <a:t>olumn </a:t>
            </a:r>
            <a:r>
              <a:rPr lang="en-US" u="sng" dirty="0" smtClean="0"/>
              <a:t>bind</a:t>
            </a:r>
            <a:r>
              <a:rPr lang="en-US" dirty="0" smtClean="0"/>
              <a:t> (</a:t>
            </a:r>
            <a:r>
              <a:rPr lang="en-US" sz="2200" dirty="0" err="1" smtClean="0">
                <a:latin typeface="Lucida Console" panose="020B0609040504020204" pitchFamily="49" charset="0"/>
              </a:rPr>
              <a:t>cbind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cbind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(years, islands)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head(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n=2)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          years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islands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Africa       2013   11506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Antarctica   2014    5500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1334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formation by </a:t>
            </a:r>
            <a:r>
              <a:rPr lang="en-US" u="sng" dirty="0" smtClean="0"/>
              <a:t>r</a:t>
            </a:r>
            <a:r>
              <a:rPr lang="en-US" dirty="0" smtClean="0"/>
              <a:t>ow </a:t>
            </a:r>
            <a:r>
              <a:rPr lang="en-US" u="sng" dirty="0" smtClean="0"/>
              <a:t>bind</a:t>
            </a:r>
            <a:r>
              <a:rPr lang="en-US" dirty="0" smtClean="0"/>
              <a:t>ing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isl.row.mat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rbind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(years, islands) </a:t>
            </a:r>
            <a:endParaRPr 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head(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isl.row.mat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endParaRPr 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  Africa 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Antarctica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Asia Australia...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years     2013       2014  2015      2016...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islands  11506       5500 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16988 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2968...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Use </a:t>
            </a:r>
            <a:r>
              <a:rPr lang="en-US" sz="1800" dirty="0" smtClean="0">
                <a:latin typeface="Lucida Console" panose="020B0609040504020204" pitchFamily="49" charset="0"/>
              </a:rPr>
              <a:t>t()</a:t>
            </a:r>
            <a:r>
              <a:rPr lang="en-US" dirty="0" smtClean="0"/>
              <a:t> to </a:t>
            </a:r>
            <a:r>
              <a:rPr lang="en-US" u="sng" dirty="0" smtClean="0"/>
              <a:t>t</a:t>
            </a:r>
            <a:r>
              <a:rPr lang="en-US" dirty="0" smtClean="0"/>
              <a:t>ranspose (switch columns and rows)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t(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isl.row.mat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         years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islands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Africa      2013   11506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Antarctica  2014    5500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56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same functions to extract dimensions that were used for data frames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dim(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48 2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dim(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isl.row.mat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2 48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48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232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Matrices have 2 dimensions, arrays have N dimensions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array(data=c(years, islands),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							dim=c(nislands,2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n=3)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[,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[,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2]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1,] 2013 11506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2,] 2014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5500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3,] 2015 16988</a:t>
            </a:r>
            <a:endParaRPr lang="en-US" dirty="0"/>
          </a:p>
          <a:p>
            <a:r>
              <a:rPr lang="en-US" dirty="0" smtClean="0"/>
              <a:t>A matrix is a special case of an array, but a data frame is not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TRUE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is.array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TRUE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19763" y="2667000"/>
            <a:ext cx="266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Create an array of dimension </a:t>
            </a:r>
            <a:r>
              <a:rPr lang="en-US" sz="1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nislands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× 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91278" y="2379107"/>
            <a:ext cx="619122" cy="2762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033126" y="2374782"/>
            <a:ext cx="416718" cy="2805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239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adding dimensions to the </a:t>
            </a:r>
            <a:r>
              <a:rPr lang="en-US" sz="2400" dirty="0" smtClean="0">
                <a:latin typeface="Lucida Console" panose="020B0609040504020204" pitchFamily="49" charset="0"/>
              </a:rPr>
              <a:t>dim</a:t>
            </a:r>
            <a:r>
              <a:rPr lang="en-US" dirty="0" smtClean="0"/>
              <a:t> argument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array(1:24, dim=c(3,4,2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, 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[,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[,2] [,3] [,4]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1    4    7   10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2    5    8   11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3    6    9   12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, 2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[,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[,2] [,3] [,4]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,] 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13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16   19   22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14   17   20   23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3,]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15   18   21   24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6079" y="2871756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 rows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01990" y="2241611"/>
            <a:ext cx="619122" cy="6857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38600" y="2232733"/>
            <a:ext cx="619122" cy="4571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351633" y="2224966"/>
            <a:ext cx="619122" cy="2363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7820" y="2620022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 columns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5625" y="2369783"/>
            <a:ext cx="37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 of the third dimension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509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flexible data structure</a:t>
            </a:r>
          </a:p>
          <a:p>
            <a:r>
              <a:rPr lang="en-US" dirty="0" smtClean="0"/>
              <a:t>Each element can be varying length and mode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description &lt;- "Year of visit, island area (thousand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sq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miles)"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list(meta=description,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isl.mat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isl.list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meta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"Year of visit, island area (thousand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sq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miles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)"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48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data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     years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islands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Africa       2013   11506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Antarctica   2014    5500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86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2017</Words>
  <Application>Microsoft Office PowerPoint</Application>
  <PresentationFormat>Presentación en pantalla (4:3)</PresentationFormat>
  <Paragraphs>326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Office Theme</vt:lpstr>
      <vt:lpstr>Lecture 3 Working with data in R II</vt:lpstr>
      <vt:lpstr>Recommended reading</vt:lpstr>
      <vt:lpstr>Matrices</vt:lpstr>
      <vt:lpstr>Creating matrices</vt:lpstr>
      <vt:lpstr>Matrix functions</vt:lpstr>
      <vt:lpstr>Matrix dimensions</vt:lpstr>
      <vt:lpstr>Arrays</vt:lpstr>
      <vt:lpstr>3-dimensional array</vt:lpstr>
      <vt:lpstr>Lists</vt:lpstr>
      <vt:lpstr>Extracting elements from lists</vt:lpstr>
      <vt:lpstr>Converting data frames to lists</vt:lpstr>
      <vt:lpstr>Using the [[ ]] operator for lists</vt:lpstr>
      <vt:lpstr>Changing list elements</vt:lpstr>
      <vt:lpstr>Categorical variables in R</vt:lpstr>
      <vt:lpstr>The factor function</vt:lpstr>
      <vt:lpstr>Numbers to factors</vt:lpstr>
      <vt:lpstr>Hands-on exercise 1</vt:lpstr>
      <vt:lpstr>Reading in data</vt:lpstr>
      <vt:lpstr>Manual entry of data</vt:lpstr>
      <vt:lpstr>Reading in data from a file</vt:lpstr>
      <vt:lpstr>Good format data file</vt:lpstr>
      <vt:lpstr>No column names</vt:lpstr>
      <vt:lpstr>Comments preceding data are ignored</vt:lpstr>
      <vt:lpstr>Omit part of data file</vt:lpstr>
      <vt:lpstr>Data not separated by white space</vt:lpstr>
      <vt:lpstr>Data from Excel</vt:lpstr>
      <vt:lpstr>Excel sheet problems</vt:lpstr>
      <vt:lpstr>Hands-on exercise 2</vt:lpstr>
      <vt:lpstr>Reading in as text not factors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Emilio Vilanova</cp:lastModifiedBy>
  <cp:revision>172</cp:revision>
  <dcterms:created xsi:type="dcterms:W3CDTF">2013-09-18T21:00:03Z</dcterms:created>
  <dcterms:modified xsi:type="dcterms:W3CDTF">2013-10-07T04:22:25Z</dcterms:modified>
</cp:coreProperties>
</file>