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59" r:id="rId4"/>
    <p:sldId id="360" r:id="rId5"/>
    <p:sldId id="361" r:id="rId6"/>
    <p:sldId id="362" r:id="rId7"/>
    <p:sldId id="363" r:id="rId8"/>
    <p:sldId id="364" r:id="rId9"/>
    <p:sldId id="365" r:id="rId10"/>
    <p:sldId id="366" r:id="rId11"/>
    <p:sldId id="367" r:id="rId12"/>
    <p:sldId id="368" r:id="rId13"/>
    <p:sldId id="369" r:id="rId14"/>
    <p:sldId id="370" r:id="rId15"/>
    <p:sldId id="371" r:id="rId16"/>
    <p:sldId id="372" r:id="rId17"/>
    <p:sldId id="373" r:id="rId18"/>
    <p:sldId id="374" r:id="rId19"/>
    <p:sldId id="378" r:id="rId20"/>
    <p:sldId id="375" r:id="rId21"/>
    <p:sldId id="376" r:id="rId22"/>
    <p:sldId id="377" r:id="rId23"/>
    <p:sldId id="379" r:id="rId24"/>
    <p:sldId id="380" r:id="rId25"/>
    <p:sldId id="381" r:id="rId26"/>
    <p:sldId id="382" r:id="rId27"/>
    <p:sldId id="383" r:id="rId28"/>
    <p:sldId id="384" r:id="rId29"/>
    <p:sldId id="385" r:id="rId30"/>
    <p:sldId id="386" r:id="rId31"/>
    <p:sldId id="387" r:id="rId32"/>
    <p:sldId id="391" r:id="rId33"/>
    <p:sldId id="392" r:id="rId34"/>
    <p:sldId id="393" r:id="rId35"/>
    <p:sldId id="394" r:id="rId36"/>
    <p:sldId id="406" r:id="rId37"/>
    <p:sldId id="407" r:id="rId38"/>
    <p:sldId id="401" r:id="rId39"/>
    <p:sldId id="402" r:id="rId40"/>
    <p:sldId id="395" r:id="rId41"/>
    <p:sldId id="396" r:id="rId42"/>
    <p:sldId id="397" r:id="rId43"/>
    <p:sldId id="398" r:id="rId44"/>
    <p:sldId id="399" r:id="rId45"/>
    <p:sldId id="403" r:id="rId46"/>
    <p:sldId id="404" r:id="rId47"/>
    <p:sldId id="40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7" autoAdjust="0"/>
    <p:restoredTop sz="94660"/>
  </p:normalViewPr>
  <p:slideViewPr>
    <p:cSldViewPr>
      <p:cViewPr varScale="1">
        <p:scale>
          <a:sx n="130" d="100"/>
          <a:sy n="130" d="100"/>
        </p:scale>
        <p:origin x="-114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162873-51CE-49DA-B98E-BAD067B56C8D}" type="datetimeFigureOut">
              <a:rPr lang="en-US" smtClean="0"/>
              <a:t>10/7/2013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709966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162873-51CE-49DA-B98E-BAD067B56C8D}" type="datetimeFigureOut">
              <a:rPr lang="en-US" smtClean="0"/>
              <a:t>10/7/2013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3997584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162873-51CE-49DA-B98E-BAD067B56C8D}" type="datetimeFigureOut">
              <a:rPr lang="en-US" smtClean="0"/>
              <a:t>10/7/2013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97835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47800"/>
            <a:ext cx="8229600" cy="5105400"/>
          </a:xfrm>
        </p:spPr>
        <p:txBody>
          <a:bodyPr/>
          <a:lstStyle>
            <a:lvl1pPr>
              <a:defRPr sz="2800"/>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6665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162873-51CE-49DA-B98E-BAD067B56C8D}" type="datetimeFigureOut">
              <a:rPr lang="en-US" smtClean="0"/>
              <a:t>10/7/2013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86311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162873-51CE-49DA-B98E-BAD067B56C8D}" type="datetimeFigureOut">
              <a:rPr lang="en-US" smtClean="0"/>
              <a:t>10/7/2013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37282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162873-51CE-49DA-B98E-BAD067B56C8D}" type="datetimeFigureOut">
              <a:rPr lang="en-US" smtClean="0"/>
              <a:t>10/7/2013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52909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162873-51CE-49DA-B98E-BAD067B56C8D}" type="datetimeFigureOut">
              <a:rPr lang="en-US" smtClean="0"/>
              <a:t>10/7/2013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953676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62873-51CE-49DA-B98E-BAD067B56C8D}" type="datetimeFigureOut">
              <a:rPr lang="en-US" smtClean="0"/>
              <a:t>10/7/2013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4855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162873-51CE-49DA-B98E-BAD067B56C8D}" type="datetimeFigureOut">
              <a:rPr lang="en-US" smtClean="0"/>
              <a:t>10/7/2013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67972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162873-51CE-49DA-B98E-BAD067B56C8D}" type="datetimeFigureOut">
              <a:rPr lang="en-US" smtClean="0"/>
              <a:t>10/7/2013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134858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62873-51CE-49DA-B98E-BAD067B56C8D}" type="datetimeFigureOut">
              <a:rPr lang="en-US" smtClean="0"/>
              <a:t>10/7/2013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D8EA9-8080-4EFF-AEE8-9468A88FCF35}" type="slidenum">
              <a:rPr lang="en-US" smtClean="0"/>
              <a:t>‹#›</a:t>
            </a:fld>
            <a:endParaRPr lang="en-US"/>
          </a:p>
        </p:txBody>
      </p:sp>
    </p:spTree>
    <p:extLst>
      <p:ext uri="{BB962C8B-B14F-4D97-AF65-F5344CB8AC3E}">
        <p14:creationId xmlns:p14="http://schemas.microsoft.com/office/powerpoint/2010/main" val="2513176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tat.auckland.ac.nz/~paul/RG2e/" TargetMode="External"/><Relationship Id="rId2" Type="http://schemas.openxmlformats.org/officeDocument/2006/relationships/hyperlink" Target="https://www.stat.auckland.ac.nz/~paul/RGraphics/rgraphics.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4</a:t>
            </a:r>
            <a:br>
              <a:rPr lang="en-US" dirty="0" smtClean="0"/>
            </a:br>
            <a:r>
              <a:rPr lang="en-US" dirty="0" smtClean="0"/>
              <a:t>Plotting data</a:t>
            </a:r>
            <a:endParaRPr lang="en-US" dirty="0"/>
          </a:p>
        </p:txBody>
      </p:sp>
      <p:sp>
        <p:nvSpPr>
          <p:cNvPr id="3" name="Subtitle 2"/>
          <p:cNvSpPr>
            <a:spLocks noGrp="1"/>
          </p:cNvSpPr>
          <p:nvPr>
            <p:ph type="subTitle" idx="1"/>
          </p:nvPr>
        </p:nvSpPr>
        <p:spPr/>
        <p:txBody>
          <a:bodyPr/>
          <a:lstStyle/>
          <a:p>
            <a:r>
              <a:rPr lang="en-US" dirty="0" smtClean="0"/>
              <a:t>Trevor A. Branch</a:t>
            </a:r>
          </a:p>
          <a:p>
            <a:r>
              <a:rPr lang="en-US" dirty="0" smtClean="0"/>
              <a:t>FISH 552 Introduction to R</a:t>
            </a:r>
          </a:p>
        </p:txBody>
      </p:sp>
    </p:spTree>
    <p:extLst>
      <p:ext uri="{BB962C8B-B14F-4D97-AF65-F5344CB8AC3E}">
        <p14:creationId xmlns:p14="http://schemas.microsoft.com/office/powerpoint/2010/main" val="2938423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Labels on the axes</a:t>
            </a:r>
            <a:endParaRPr lang="en-US" dirty="0"/>
          </a:p>
        </p:txBody>
      </p:sp>
      <p:sp>
        <p:nvSpPr>
          <p:cNvPr id="3" name="Content Placeholder 2"/>
          <p:cNvSpPr>
            <a:spLocks noGrp="1"/>
          </p:cNvSpPr>
          <p:nvPr>
            <p:ph idx="1"/>
          </p:nvPr>
        </p:nvSpPr>
        <p:spPr>
          <a:xfrm>
            <a:off x="457200" y="1447800"/>
            <a:ext cx="8077200" cy="5105400"/>
          </a:xfrm>
        </p:spPr>
        <p:txBody>
          <a:bodyPr>
            <a:normAutofit/>
          </a:bodyPr>
          <a:lstStyle/>
          <a:p>
            <a:r>
              <a:rPr lang="en-US" dirty="0" smtClean="0"/>
              <a:t>By default R uses the name of the variables as axis labels</a:t>
            </a:r>
          </a:p>
          <a:p>
            <a:r>
              <a:rPr lang="en-US" dirty="0" smtClean="0"/>
              <a:t>Use the </a:t>
            </a:r>
            <a:r>
              <a:rPr lang="en-US" dirty="0" err="1" smtClean="0"/>
              <a:t>xlab</a:t>
            </a:r>
            <a:r>
              <a:rPr lang="en-US" dirty="0" smtClean="0"/>
              <a:t> and </a:t>
            </a:r>
            <a:r>
              <a:rPr lang="en-US" dirty="0" err="1" smtClean="0"/>
              <a:t>ylab</a:t>
            </a:r>
            <a:r>
              <a:rPr lang="en-US" dirty="0" smtClean="0"/>
              <a:t> options to change the labels</a:t>
            </a:r>
          </a:p>
          <a:p>
            <a:pPr marL="0" indent="0">
              <a:buNone/>
            </a:pPr>
            <a:r>
              <a:rPr lang="en-US" sz="2000" dirty="0">
                <a:solidFill>
                  <a:srgbClr val="0000FF"/>
                </a:solidFill>
                <a:latin typeface="Lucida Console"/>
              </a:rPr>
              <a:t>plot(x = </a:t>
            </a:r>
            <a:r>
              <a:rPr lang="en-US" sz="2000" dirty="0" err="1">
                <a:solidFill>
                  <a:srgbClr val="0000FF"/>
                </a:solidFill>
                <a:latin typeface="Lucida Console"/>
              </a:rPr>
              <a:t>primates$Bodywt</a:t>
            </a:r>
            <a:r>
              <a:rPr lang="en-US" sz="2000" dirty="0">
                <a:solidFill>
                  <a:srgbClr val="0000FF"/>
                </a:solidFill>
                <a:latin typeface="Lucida Console"/>
              </a:rPr>
              <a:t>, y = </a:t>
            </a:r>
            <a:r>
              <a:rPr lang="en-US" sz="2000" dirty="0" err="1">
                <a:solidFill>
                  <a:srgbClr val="0000FF"/>
                </a:solidFill>
                <a:latin typeface="Lucida Console"/>
              </a:rPr>
              <a:t>primates$Brainwt</a:t>
            </a:r>
            <a:r>
              <a:rPr lang="en-US" sz="2000" dirty="0">
                <a:solidFill>
                  <a:srgbClr val="0000FF"/>
                </a:solidFill>
                <a:latin typeface="Lucida Console"/>
              </a:rPr>
              <a:t>,</a:t>
            </a:r>
          </a:p>
          <a:p>
            <a:pPr marL="0" indent="0">
              <a:buNone/>
            </a:pPr>
            <a:r>
              <a:rPr lang="en-US" sz="2000" dirty="0">
                <a:solidFill>
                  <a:srgbClr val="0000FF"/>
                </a:solidFill>
                <a:latin typeface="Lucida Console"/>
              </a:rPr>
              <a:t>     </a:t>
            </a:r>
            <a:r>
              <a:rPr lang="en-US" sz="2000" dirty="0" err="1">
                <a:solidFill>
                  <a:srgbClr val="0000FF"/>
                </a:solidFill>
                <a:latin typeface="Lucida Console"/>
              </a:rPr>
              <a:t>xlab</a:t>
            </a:r>
            <a:r>
              <a:rPr lang="en-US" sz="2000" dirty="0">
                <a:solidFill>
                  <a:srgbClr val="0000FF"/>
                </a:solidFill>
                <a:latin typeface="Lucida Console"/>
              </a:rPr>
              <a:t> = "Body weight (kg)", </a:t>
            </a:r>
          </a:p>
          <a:p>
            <a:pPr marL="0" indent="0">
              <a:buNone/>
            </a:pPr>
            <a:r>
              <a:rPr lang="en-US" sz="2000" dirty="0">
                <a:solidFill>
                  <a:srgbClr val="0000FF"/>
                </a:solidFill>
                <a:latin typeface="Lucida Console"/>
              </a:rPr>
              <a:t>     </a:t>
            </a:r>
            <a:r>
              <a:rPr lang="en-US" sz="2000" dirty="0" err="1">
                <a:solidFill>
                  <a:srgbClr val="0000FF"/>
                </a:solidFill>
                <a:latin typeface="Lucida Console"/>
              </a:rPr>
              <a:t>ylab</a:t>
            </a:r>
            <a:r>
              <a:rPr lang="en-US" sz="2000" dirty="0">
                <a:solidFill>
                  <a:srgbClr val="0000FF"/>
                </a:solidFill>
                <a:latin typeface="Lucida Console"/>
              </a:rPr>
              <a:t> = "Brain weight (g)")</a:t>
            </a:r>
          </a:p>
        </p:txBody>
      </p:sp>
    </p:spTree>
    <p:extLst>
      <p:ext uri="{BB962C8B-B14F-4D97-AF65-F5344CB8AC3E}">
        <p14:creationId xmlns:p14="http://schemas.microsoft.com/office/powerpoint/2010/main" val="2672354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Trevor Branch\Documents\FISH552 Intro R\Lectures\Plots\Rplot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40367"/>
            <a:ext cx="6477000" cy="6159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1512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 of the axes</a:t>
            </a:r>
            <a:endParaRPr lang="en-US" dirty="0"/>
          </a:p>
        </p:txBody>
      </p:sp>
      <p:sp>
        <p:nvSpPr>
          <p:cNvPr id="3" name="Content Placeholder 2"/>
          <p:cNvSpPr>
            <a:spLocks noGrp="1"/>
          </p:cNvSpPr>
          <p:nvPr>
            <p:ph idx="1"/>
          </p:nvPr>
        </p:nvSpPr>
        <p:spPr/>
        <p:txBody>
          <a:bodyPr/>
          <a:lstStyle/>
          <a:p>
            <a:r>
              <a:rPr lang="en-US" dirty="0" smtClean="0"/>
              <a:t>By default, R chooses x and y limits that are just larger (4%) than the range of your data</a:t>
            </a:r>
          </a:p>
          <a:p>
            <a:r>
              <a:rPr lang="en-US" dirty="0" smtClean="0"/>
              <a:t>May or may not include zero</a:t>
            </a:r>
          </a:p>
          <a:p>
            <a:r>
              <a:rPr lang="en-US" dirty="0" smtClean="0"/>
              <a:t>To change the default x and y values use </a:t>
            </a:r>
            <a:r>
              <a:rPr lang="en-US" dirty="0" err="1" smtClean="0"/>
              <a:t>xlim</a:t>
            </a:r>
            <a:r>
              <a:rPr lang="en-US" dirty="0" smtClean="0"/>
              <a:t> and </a:t>
            </a:r>
            <a:r>
              <a:rPr lang="en-US" dirty="0" err="1" smtClean="0"/>
              <a:t>ylim</a:t>
            </a:r>
            <a:endParaRPr lang="en-US" dirty="0" smtClean="0"/>
          </a:p>
          <a:p>
            <a:pPr marL="0" indent="0">
              <a:buNone/>
            </a:pPr>
            <a:r>
              <a:rPr lang="en-US" sz="2000" dirty="0">
                <a:solidFill>
                  <a:srgbClr val="0000FF"/>
                </a:solidFill>
                <a:latin typeface="Lucida Console"/>
              </a:rPr>
              <a:t>plot(x = </a:t>
            </a:r>
            <a:r>
              <a:rPr lang="en-US" sz="2000" dirty="0" err="1">
                <a:solidFill>
                  <a:srgbClr val="0000FF"/>
                </a:solidFill>
                <a:latin typeface="Lucida Console"/>
              </a:rPr>
              <a:t>primates$Bodywt</a:t>
            </a:r>
            <a:r>
              <a:rPr lang="en-US" sz="2000" dirty="0">
                <a:solidFill>
                  <a:srgbClr val="0000FF"/>
                </a:solidFill>
                <a:latin typeface="Lucida Console"/>
              </a:rPr>
              <a:t>, y = </a:t>
            </a:r>
            <a:r>
              <a:rPr lang="en-US" sz="2000" dirty="0" err="1">
                <a:solidFill>
                  <a:srgbClr val="0000FF"/>
                </a:solidFill>
                <a:latin typeface="Lucida Console"/>
              </a:rPr>
              <a:t>primates$Brainwt</a:t>
            </a:r>
            <a:r>
              <a:rPr lang="en-US" sz="2000" dirty="0">
                <a:solidFill>
                  <a:srgbClr val="0000FF"/>
                </a:solidFill>
                <a:latin typeface="Lucida Console"/>
              </a:rPr>
              <a:t>,</a:t>
            </a:r>
          </a:p>
          <a:p>
            <a:pPr marL="0" indent="0">
              <a:buNone/>
            </a:pPr>
            <a:r>
              <a:rPr lang="en-US" sz="2000" dirty="0">
                <a:solidFill>
                  <a:srgbClr val="0000FF"/>
                </a:solidFill>
                <a:latin typeface="Lucida Console"/>
              </a:rPr>
              <a:t>     </a:t>
            </a:r>
            <a:r>
              <a:rPr lang="en-US" sz="2000" dirty="0" err="1">
                <a:solidFill>
                  <a:srgbClr val="0000FF"/>
                </a:solidFill>
                <a:latin typeface="Lucida Console"/>
              </a:rPr>
              <a:t>xlim</a:t>
            </a:r>
            <a:r>
              <a:rPr lang="en-US" sz="2000" dirty="0">
                <a:solidFill>
                  <a:srgbClr val="0000FF"/>
                </a:solidFill>
                <a:latin typeface="Lucida Console"/>
              </a:rPr>
              <a:t>=c(0,300), </a:t>
            </a:r>
            <a:r>
              <a:rPr lang="en-US" sz="2000" dirty="0" err="1">
                <a:solidFill>
                  <a:srgbClr val="0000FF"/>
                </a:solidFill>
                <a:latin typeface="Lucida Console"/>
              </a:rPr>
              <a:t>ylim</a:t>
            </a:r>
            <a:r>
              <a:rPr lang="en-US" sz="2000" dirty="0">
                <a:solidFill>
                  <a:srgbClr val="0000FF"/>
                </a:solidFill>
                <a:latin typeface="Lucida Console"/>
              </a:rPr>
              <a:t>=c(0,1400))</a:t>
            </a:r>
          </a:p>
        </p:txBody>
      </p:sp>
    </p:spTree>
    <p:extLst>
      <p:ext uri="{BB962C8B-B14F-4D97-AF65-F5344CB8AC3E}">
        <p14:creationId xmlns:p14="http://schemas.microsoft.com/office/powerpoint/2010/main" val="1949210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Trevor Branch\Documents\FISH552 Intro R\Lectures\Plots\Rplot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2" y="1023937"/>
            <a:ext cx="5057775" cy="481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445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space around zero</a:t>
            </a:r>
            <a:endParaRPr lang="en-US" dirty="0"/>
          </a:p>
        </p:txBody>
      </p:sp>
      <p:sp>
        <p:nvSpPr>
          <p:cNvPr id="3" name="Content Placeholder 2"/>
          <p:cNvSpPr>
            <a:spLocks noGrp="1"/>
          </p:cNvSpPr>
          <p:nvPr>
            <p:ph idx="1"/>
          </p:nvPr>
        </p:nvSpPr>
        <p:spPr/>
        <p:txBody>
          <a:bodyPr/>
          <a:lstStyle/>
          <a:p>
            <a:r>
              <a:rPr lang="en-US" dirty="0" smtClean="0"/>
              <a:t>My pet peeve: R adds space between the axis and 0</a:t>
            </a:r>
          </a:p>
          <a:p>
            <a:r>
              <a:rPr lang="en-US" dirty="0" smtClean="0"/>
              <a:t>This makes true zeros look like they are non-zeros</a:t>
            </a:r>
          </a:p>
          <a:p>
            <a:r>
              <a:rPr lang="en-US" dirty="0" smtClean="0"/>
              <a:t>To remove this, use </a:t>
            </a:r>
            <a:r>
              <a:rPr lang="en-US" dirty="0" err="1" smtClean="0"/>
              <a:t>xaxs</a:t>
            </a:r>
            <a:r>
              <a:rPr lang="en-US" dirty="0" smtClean="0"/>
              <a:t>="</a:t>
            </a:r>
            <a:r>
              <a:rPr lang="en-US" dirty="0" err="1" smtClean="0"/>
              <a:t>i</a:t>
            </a:r>
            <a:r>
              <a:rPr lang="en-US" dirty="0" smtClean="0"/>
              <a:t>" and </a:t>
            </a:r>
            <a:r>
              <a:rPr lang="en-US" dirty="0" err="1" smtClean="0"/>
              <a:t>yaxs</a:t>
            </a:r>
            <a:r>
              <a:rPr lang="en-US" dirty="0" smtClean="0"/>
              <a:t>="</a:t>
            </a:r>
            <a:r>
              <a:rPr lang="en-US" dirty="0" err="1" smtClean="0"/>
              <a:t>i</a:t>
            </a:r>
            <a:r>
              <a:rPr lang="en-US" dirty="0" smtClean="0"/>
              <a:t>" together with </a:t>
            </a:r>
            <a:r>
              <a:rPr lang="en-US" dirty="0" err="1" smtClean="0"/>
              <a:t>xlim</a:t>
            </a:r>
            <a:r>
              <a:rPr lang="en-US" dirty="0" smtClean="0"/>
              <a:t> and </a:t>
            </a:r>
            <a:r>
              <a:rPr lang="en-US" dirty="0" err="1" smtClean="0"/>
              <a:t>ylim</a:t>
            </a:r>
            <a:endParaRPr lang="en-US" dirty="0" smtClean="0"/>
          </a:p>
          <a:p>
            <a:pPr marL="0" indent="0">
              <a:buNone/>
            </a:pPr>
            <a:r>
              <a:rPr lang="en-US" sz="2000" dirty="0">
                <a:solidFill>
                  <a:srgbClr val="0000FF"/>
                </a:solidFill>
                <a:latin typeface="Lucida Console"/>
              </a:rPr>
              <a:t>plot(x = </a:t>
            </a:r>
            <a:r>
              <a:rPr lang="en-US" sz="2000" dirty="0" err="1">
                <a:solidFill>
                  <a:srgbClr val="0000FF"/>
                </a:solidFill>
                <a:latin typeface="Lucida Console"/>
              </a:rPr>
              <a:t>primates$Bodywt</a:t>
            </a:r>
            <a:r>
              <a:rPr lang="en-US" sz="2000" dirty="0">
                <a:solidFill>
                  <a:srgbClr val="0000FF"/>
                </a:solidFill>
                <a:latin typeface="Lucida Console"/>
              </a:rPr>
              <a:t>, y = </a:t>
            </a:r>
            <a:r>
              <a:rPr lang="en-US" sz="2000" dirty="0" err="1">
                <a:solidFill>
                  <a:srgbClr val="0000FF"/>
                </a:solidFill>
                <a:latin typeface="Lucida Console"/>
              </a:rPr>
              <a:t>primates$Brainwt</a:t>
            </a:r>
            <a:r>
              <a:rPr lang="en-US" sz="2000" dirty="0">
                <a:solidFill>
                  <a:srgbClr val="0000FF"/>
                </a:solidFill>
                <a:latin typeface="Lucida Console"/>
              </a:rPr>
              <a:t>,</a:t>
            </a:r>
          </a:p>
          <a:p>
            <a:pPr marL="0" indent="0">
              <a:buNone/>
            </a:pPr>
            <a:r>
              <a:rPr lang="en-US" sz="2000" dirty="0">
                <a:solidFill>
                  <a:srgbClr val="0000FF"/>
                </a:solidFill>
                <a:latin typeface="Lucida Console"/>
              </a:rPr>
              <a:t>     </a:t>
            </a:r>
            <a:r>
              <a:rPr lang="en-US" sz="2000" dirty="0" err="1">
                <a:solidFill>
                  <a:srgbClr val="0000FF"/>
                </a:solidFill>
                <a:latin typeface="Lucida Console"/>
              </a:rPr>
              <a:t>xlim</a:t>
            </a:r>
            <a:r>
              <a:rPr lang="en-US" sz="2000" dirty="0">
                <a:solidFill>
                  <a:srgbClr val="0000FF"/>
                </a:solidFill>
                <a:latin typeface="Lucida Console"/>
              </a:rPr>
              <a:t>=c(0,300), </a:t>
            </a:r>
            <a:r>
              <a:rPr lang="en-US" sz="2000" dirty="0" err="1">
                <a:solidFill>
                  <a:srgbClr val="0000FF"/>
                </a:solidFill>
                <a:latin typeface="Lucida Console"/>
              </a:rPr>
              <a:t>ylim</a:t>
            </a:r>
            <a:r>
              <a:rPr lang="en-US" sz="2000" dirty="0">
                <a:solidFill>
                  <a:srgbClr val="0000FF"/>
                </a:solidFill>
                <a:latin typeface="Lucida Console"/>
              </a:rPr>
              <a:t>=c(0,1400),</a:t>
            </a:r>
          </a:p>
          <a:p>
            <a:pPr marL="0" indent="0">
              <a:buNone/>
            </a:pPr>
            <a:r>
              <a:rPr lang="en-US" sz="2000" dirty="0">
                <a:solidFill>
                  <a:srgbClr val="0000FF"/>
                </a:solidFill>
                <a:latin typeface="Lucida Console"/>
              </a:rPr>
              <a:t>     </a:t>
            </a:r>
            <a:r>
              <a:rPr lang="en-US" sz="2000" dirty="0" err="1">
                <a:solidFill>
                  <a:srgbClr val="0000FF"/>
                </a:solidFill>
                <a:latin typeface="Lucida Console"/>
              </a:rPr>
              <a:t>xaxs</a:t>
            </a:r>
            <a:r>
              <a:rPr lang="en-US" sz="2000" dirty="0">
                <a:solidFill>
                  <a:srgbClr val="0000FF"/>
                </a:solidFill>
                <a:latin typeface="Lucida Console"/>
              </a:rPr>
              <a:t>="</a:t>
            </a:r>
            <a:r>
              <a:rPr lang="en-US" sz="2000" dirty="0" err="1">
                <a:solidFill>
                  <a:srgbClr val="0000FF"/>
                </a:solidFill>
                <a:latin typeface="Lucida Console"/>
              </a:rPr>
              <a:t>i</a:t>
            </a:r>
            <a:r>
              <a:rPr lang="en-US" sz="2000" dirty="0">
                <a:solidFill>
                  <a:srgbClr val="0000FF"/>
                </a:solidFill>
                <a:latin typeface="Lucida Console"/>
              </a:rPr>
              <a:t>", </a:t>
            </a:r>
            <a:r>
              <a:rPr lang="en-US" sz="2000" dirty="0" err="1">
                <a:solidFill>
                  <a:srgbClr val="0000FF"/>
                </a:solidFill>
                <a:latin typeface="Lucida Console"/>
              </a:rPr>
              <a:t>yaxs</a:t>
            </a:r>
            <a:r>
              <a:rPr lang="en-US" sz="2000" dirty="0">
                <a:solidFill>
                  <a:srgbClr val="0000FF"/>
                </a:solidFill>
                <a:latin typeface="Lucida Console"/>
              </a:rPr>
              <a:t>="</a:t>
            </a:r>
            <a:r>
              <a:rPr lang="en-US" sz="2000" dirty="0" err="1">
                <a:solidFill>
                  <a:srgbClr val="0000FF"/>
                </a:solidFill>
                <a:latin typeface="Lucida Console"/>
              </a:rPr>
              <a:t>i</a:t>
            </a:r>
            <a:r>
              <a:rPr lang="en-US" sz="2000" dirty="0">
                <a:solidFill>
                  <a:srgbClr val="0000FF"/>
                </a:solidFill>
                <a:latin typeface="Lucida Console"/>
              </a:rPr>
              <a:t>")</a:t>
            </a:r>
          </a:p>
        </p:txBody>
      </p:sp>
    </p:spTree>
    <p:extLst>
      <p:ext uri="{BB962C8B-B14F-4D97-AF65-F5344CB8AC3E}">
        <p14:creationId xmlns:p14="http://schemas.microsoft.com/office/powerpoint/2010/main" val="11734021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Trevor Branch\Documents\FISH552 Intro R\Lectures\Plots\Rplot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2" y="1023937"/>
            <a:ext cx="5057775" cy="481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027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colors in R</a:t>
            </a:r>
            <a:endParaRPr lang="en-US" dirty="0"/>
          </a:p>
        </p:txBody>
      </p:sp>
      <p:sp>
        <p:nvSpPr>
          <p:cNvPr id="3" name="Content Placeholder 2"/>
          <p:cNvSpPr>
            <a:spLocks noGrp="1"/>
          </p:cNvSpPr>
          <p:nvPr>
            <p:ph idx="1"/>
          </p:nvPr>
        </p:nvSpPr>
        <p:spPr/>
        <p:txBody>
          <a:bodyPr/>
          <a:lstStyle/>
          <a:p>
            <a:r>
              <a:rPr lang="en-US" dirty="0" smtClean="0"/>
              <a:t>Colors of points, lines, text etc. can all be specified</a:t>
            </a:r>
          </a:p>
          <a:p>
            <a:r>
              <a:rPr lang="en-US" dirty="0" smtClean="0"/>
              <a:t>Colors can be applied to various plot parts</a:t>
            </a:r>
          </a:p>
          <a:p>
            <a:pPr lvl="1"/>
            <a:r>
              <a:rPr lang="en-US" sz="2000" dirty="0" smtClean="0">
                <a:latin typeface="Lucida Console" panose="020B0609040504020204" pitchFamily="49" charset="0"/>
              </a:rPr>
              <a:t>col</a:t>
            </a:r>
            <a:r>
              <a:rPr lang="en-US" dirty="0" smtClean="0"/>
              <a:t> (default color)</a:t>
            </a:r>
          </a:p>
          <a:p>
            <a:pPr lvl="1"/>
            <a:r>
              <a:rPr lang="en-US" sz="2000" dirty="0" err="1">
                <a:latin typeface="Lucida Console" panose="020B0609040504020204" pitchFamily="49" charset="0"/>
              </a:rPr>
              <a:t>col.axis</a:t>
            </a:r>
            <a:r>
              <a:rPr lang="en-US" dirty="0" smtClean="0"/>
              <a:t> (tick mark labels)</a:t>
            </a:r>
          </a:p>
          <a:p>
            <a:pPr lvl="1"/>
            <a:r>
              <a:rPr lang="en-US" sz="2000" dirty="0" err="1">
                <a:latin typeface="Lucida Console" panose="020B0609040504020204" pitchFamily="49" charset="0"/>
              </a:rPr>
              <a:t>col.lab</a:t>
            </a:r>
            <a:r>
              <a:rPr lang="en-US" dirty="0" smtClean="0"/>
              <a:t> (x label and y label)</a:t>
            </a:r>
          </a:p>
          <a:p>
            <a:pPr lvl="1"/>
            <a:r>
              <a:rPr lang="en-US" sz="2000" dirty="0" err="1">
                <a:latin typeface="Lucida Console" panose="020B0609040504020204" pitchFamily="49" charset="0"/>
              </a:rPr>
              <a:t>col.main</a:t>
            </a:r>
            <a:r>
              <a:rPr lang="en-US" dirty="0" smtClean="0"/>
              <a:t> (title of the plot)</a:t>
            </a:r>
          </a:p>
          <a:p>
            <a:r>
              <a:rPr lang="en-US" dirty="0" smtClean="0"/>
              <a:t>Colors can be specified as numbers or text strings</a:t>
            </a:r>
          </a:p>
          <a:p>
            <a:pPr lvl="1"/>
            <a:r>
              <a:rPr lang="en-US" sz="2000" dirty="0" smtClean="0">
                <a:latin typeface="Lucida Console" panose="020B0609040504020204" pitchFamily="49" charset="0"/>
              </a:rPr>
              <a:t>col=1</a:t>
            </a:r>
            <a:r>
              <a:rPr lang="en-US" dirty="0" smtClean="0"/>
              <a:t> or </a:t>
            </a:r>
            <a:r>
              <a:rPr lang="en-US" sz="2000" dirty="0" smtClean="0">
                <a:latin typeface="Lucida Console" panose="020B0609040504020204" pitchFamily="49" charset="0"/>
              </a:rPr>
              <a:t>col="red"</a:t>
            </a:r>
          </a:p>
          <a:p>
            <a:pPr marL="0" indent="0">
              <a:buNone/>
            </a:pPr>
            <a:r>
              <a:rPr lang="en-US" sz="2000" dirty="0">
                <a:solidFill>
                  <a:srgbClr val="0000FF"/>
                </a:solidFill>
                <a:latin typeface="Lucida Console"/>
              </a:rPr>
              <a:t>&gt; plot(x = </a:t>
            </a:r>
            <a:r>
              <a:rPr lang="en-US" sz="2000" dirty="0" err="1">
                <a:solidFill>
                  <a:srgbClr val="0000FF"/>
                </a:solidFill>
                <a:latin typeface="Lucida Console"/>
              </a:rPr>
              <a:t>primates$Bodywt</a:t>
            </a:r>
            <a:r>
              <a:rPr lang="en-US" sz="2000" dirty="0">
                <a:solidFill>
                  <a:srgbClr val="0000FF"/>
                </a:solidFill>
                <a:latin typeface="Lucida Console"/>
              </a:rPr>
              <a:t>, y = </a:t>
            </a:r>
            <a:r>
              <a:rPr lang="en-US" sz="2000" dirty="0" err="1">
                <a:solidFill>
                  <a:srgbClr val="0000FF"/>
                </a:solidFill>
                <a:latin typeface="Lucida Console"/>
              </a:rPr>
              <a:t>primates$Brainwt</a:t>
            </a:r>
            <a:r>
              <a:rPr lang="en-US" sz="2000" dirty="0">
                <a:solidFill>
                  <a:srgbClr val="0000FF"/>
                </a:solidFill>
                <a:latin typeface="Lucida Console"/>
              </a:rPr>
              <a:t>, </a:t>
            </a:r>
            <a:endParaRPr lang="en-US" sz="2000" dirty="0" smtClean="0">
              <a:solidFill>
                <a:srgbClr val="0000FF"/>
              </a:solidFill>
              <a:latin typeface="Lucida Console"/>
            </a:endParaRPr>
          </a:p>
          <a:p>
            <a:pPr marL="0" indent="0">
              <a:buNone/>
            </a:pPr>
            <a:r>
              <a:rPr lang="en-US" sz="2000" dirty="0" smtClean="0">
                <a:solidFill>
                  <a:srgbClr val="0000FF"/>
                </a:solidFill>
                <a:latin typeface="Lucida Console"/>
              </a:rPr>
              <a:t>+ </a:t>
            </a:r>
            <a:r>
              <a:rPr lang="en-US" sz="2000" dirty="0" err="1">
                <a:solidFill>
                  <a:srgbClr val="0000FF"/>
                </a:solidFill>
                <a:latin typeface="Lucida Console"/>
              </a:rPr>
              <a:t>xlim</a:t>
            </a:r>
            <a:r>
              <a:rPr lang="en-US" sz="2000" dirty="0">
                <a:solidFill>
                  <a:srgbClr val="0000FF"/>
                </a:solidFill>
                <a:latin typeface="Lucida Console"/>
              </a:rPr>
              <a:t>=c(0,300), </a:t>
            </a:r>
            <a:r>
              <a:rPr lang="en-US" sz="2000" dirty="0" err="1">
                <a:solidFill>
                  <a:srgbClr val="0000FF"/>
                </a:solidFill>
                <a:latin typeface="Lucida Console"/>
              </a:rPr>
              <a:t>ylim</a:t>
            </a:r>
            <a:r>
              <a:rPr lang="en-US" sz="2000" dirty="0">
                <a:solidFill>
                  <a:srgbClr val="0000FF"/>
                </a:solidFill>
                <a:latin typeface="Lucida Console"/>
              </a:rPr>
              <a:t>=c(0,1400), </a:t>
            </a:r>
            <a:endParaRPr lang="en-US" sz="2000" dirty="0" smtClean="0">
              <a:solidFill>
                <a:srgbClr val="0000FF"/>
              </a:solidFill>
              <a:latin typeface="Lucida Console"/>
            </a:endParaRPr>
          </a:p>
          <a:p>
            <a:pPr marL="0" indent="0">
              <a:buNone/>
            </a:pPr>
            <a:r>
              <a:rPr lang="en-US" sz="2000" dirty="0" smtClean="0">
                <a:solidFill>
                  <a:srgbClr val="0000FF"/>
                </a:solidFill>
                <a:latin typeface="Lucida Console"/>
              </a:rPr>
              <a:t>+ </a:t>
            </a:r>
            <a:r>
              <a:rPr lang="en-US" sz="2000" dirty="0" err="1">
                <a:solidFill>
                  <a:srgbClr val="0000FF"/>
                </a:solidFill>
                <a:latin typeface="Lucida Console"/>
              </a:rPr>
              <a:t>xaxs</a:t>
            </a:r>
            <a:r>
              <a:rPr lang="en-US" sz="2000" dirty="0">
                <a:solidFill>
                  <a:srgbClr val="0000FF"/>
                </a:solidFill>
                <a:latin typeface="Lucida Console"/>
              </a:rPr>
              <a:t>="</a:t>
            </a:r>
            <a:r>
              <a:rPr lang="en-US" sz="2000" dirty="0" err="1">
                <a:solidFill>
                  <a:srgbClr val="0000FF"/>
                </a:solidFill>
                <a:latin typeface="Lucida Console"/>
              </a:rPr>
              <a:t>i</a:t>
            </a:r>
            <a:r>
              <a:rPr lang="en-US" sz="2000" dirty="0">
                <a:solidFill>
                  <a:srgbClr val="0000FF"/>
                </a:solidFill>
                <a:latin typeface="Lucida Console"/>
              </a:rPr>
              <a:t>", </a:t>
            </a:r>
            <a:r>
              <a:rPr lang="en-US" sz="2000" dirty="0" err="1">
                <a:solidFill>
                  <a:srgbClr val="0000FF"/>
                </a:solidFill>
                <a:latin typeface="Lucida Console"/>
              </a:rPr>
              <a:t>yaxs</a:t>
            </a:r>
            <a:r>
              <a:rPr lang="en-US" sz="2000" dirty="0">
                <a:solidFill>
                  <a:srgbClr val="0000FF"/>
                </a:solidFill>
                <a:latin typeface="Lucida Console"/>
              </a:rPr>
              <a:t>="</a:t>
            </a:r>
            <a:r>
              <a:rPr lang="en-US" sz="2000" dirty="0" err="1">
                <a:solidFill>
                  <a:srgbClr val="0000FF"/>
                </a:solidFill>
                <a:latin typeface="Lucida Console"/>
              </a:rPr>
              <a:t>i</a:t>
            </a:r>
            <a:r>
              <a:rPr lang="en-US" sz="2000" dirty="0">
                <a:solidFill>
                  <a:srgbClr val="0000FF"/>
                </a:solidFill>
                <a:latin typeface="Lucida Console"/>
              </a:rPr>
              <a:t>", col="blue")</a:t>
            </a:r>
            <a:endParaRPr lang="en-US" sz="2000" dirty="0" smtClean="0"/>
          </a:p>
          <a:p>
            <a:endParaRPr lang="en-US" dirty="0" smtClean="0"/>
          </a:p>
          <a:p>
            <a:pPr lvl="1"/>
            <a:endParaRPr lang="en-US" dirty="0"/>
          </a:p>
        </p:txBody>
      </p:sp>
    </p:spTree>
    <p:extLst>
      <p:ext uri="{BB962C8B-B14F-4D97-AF65-F5344CB8AC3E}">
        <p14:creationId xmlns:p14="http://schemas.microsoft.com/office/powerpoint/2010/main" val="37988931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revor Branch\Documents\FISH552 Intro R\Lectures\Plots\Rplot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2" y="1323975"/>
            <a:ext cx="5057775"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4892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exercise 1</a:t>
            </a:r>
            <a:endParaRPr lang="en-US" dirty="0"/>
          </a:p>
        </p:txBody>
      </p:sp>
      <p:sp>
        <p:nvSpPr>
          <p:cNvPr id="3" name="Content Placeholder 2"/>
          <p:cNvSpPr>
            <a:spLocks noGrp="1"/>
          </p:cNvSpPr>
          <p:nvPr>
            <p:ph idx="1"/>
          </p:nvPr>
        </p:nvSpPr>
        <p:spPr/>
        <p:txBody>
          <a:bodyPr/>
          <a:lstStyle/>
          <a:p>
            <a:r>
              <a:rPr lang="en-US" dirty="0" smtClean="0"/>
              <a:t>Copy and paste the following command into your R script</a:t>
            </a:r>
          </a:p>
          <a:p>
            <a:pPr marL="0" indent="0">
              <a:buNone/>
            </a:pPr>
            <a:r>
              <a:rPr lang="en-US" sz="2000" dirty="0" smtClean="0">
                <a:solidFill>
                  <a:srgbClr val="0000FF"/>
                </a:solidFill>
                <a:latin typeface="Lucida Console"/>
              </a:rPr>
              <a:t>plot(x </a:t>
            </a:r>
            <a:r>
              <a:rPr lang="en-US" sz="2000" dirty="0">
                <a:solidFill>
                  <a:srgbClr val="0000FF"/>
                </a:solidFill>
                <a:latin typeface="Lucida Console"/>
              </a:rPr>
              <a:t>= </a:t>
            </a:r>
            <a:r>
              <a:rPr lang="en-US" sz="2000" dirty="0" err="1">
                <a:solidFill>
                  <a:srgbClr val="0000FF"/>
                </a:solidFill>
                <a:latin typeface="Lucida Console"/>
              </a:rPr>
              <a:t>primates$Bodywt</a:t>
            </a:r>
            <a:r>
              <a:rPr lang="en-US" sz="2000" dirty="0">
                <a:solidFill>
                  <a:srgbClr val="0000FF"/>
                </a:solidFill>
                <a:latin typeface="Lucida Console"/>
              </a:rPr>
              <a:t>, y = </a:t>
            </a:r>
            <a:r>
              <a:rPr lang="en-US" sz="2000" dirty="0" err="1">
                <a:solidFill>
                  <a:srgbClr val="0000FF"/>
                </a:solidFill>
                <a:latin typeface="Lucida Console"/>
              </a:rPr>
              <a:t>primates$Brainwt</a:t>
            </a:r>
            <a:r>
              <a:rPr lang="en-US" sz="2000" dirty="0">
                <a:solidFill>
                  <a:srgbClr val="0000FF"/>
                </a:solidFill>
                <a:latin typeface="Lucida Console"/>
              </a:rPr>
              <a:t>, </a:t>
            </a:r>
            <a:endParaRPr lang="en-US" sz="2000" dirty="0" smtClean="0">
              <a:solidFill>
                <a:srgbClr val="0000FF"/>
              </a:solidFill>
              <a:latin typeface="Lucida Console"/>
            </a:endParaRPr>
          </a:p>
          <a:p>
            <a:pPr marL="0" indent="0">
              <a:buNone/>
            </a:pPr>
            <a:r>
              <a:rPr lang="en-US" sz="2000" dirty="0" smtClean="0">
                <a:solidFill>
                  <a:srgbClr val="0000FF"/>
                </a:solidFill>
                <a:latin typeface="Lucida Console"/>
              </a:rPr>
              <a:t>     </a:t>
            </a:r>
            <a:r>
              <a:rPr lang="en-US" sz="2000" dirty="0" err="1" smtClean="0">
                <a:solidFill>
                  <a:srgbClr val="0000FF"/>
                </a:solidFill>
                <a:latin typeface="Lucida Console"/>
              </a:rPr>
              <a:t>xlim</a:t>
            </a:r>
            <a:r>
              <a:rPr lang="en-US" sz="2000" dirty="0" smtClean="0">
                <a:solidFill>
                  <a:srgbClr val="0000FF"/>
                </a:solidFill>
                <a:latin typeface="Lucida Console"/>
              </a:rPr>
              <a:t>=c(0,300</a:t>
            </a:r>
            <a:r>
              <a:rPr lang="en-US" sz="2000" dirty="0">
                <a:solidFill>
                  <a:srgbClr val="0000FF"/>
                </a:solidFill>
                <a:latin typeface="Lucida Console"/>
              </a:rPr>
              <a:t>), </a:t>
            </a:r>
            <a:r>
              <a:rPr lang="en-US" sz="2000" dirty="0" err="1">
                <a:solidFill>
                  <a:srgbClr val="0000FF"/>
                </a:solidFill>
                <a:latin typeface="Lucida Console"/>
              </a:rPr>
              <a:t>ylim</a:t>
            </a:r>
            <a:r>
              <a:rPr lang="en-US" sz="2000" dirty="0">
                <a:solidFill>
                  <a:srgbClr val="0000FF"/>
                </a:solidFill>
                <a:latin typeface="Lucida Console"/>
              </a:rPr>
              <a:t>=c(0,1400), </a:t>
            </a:r>
            <a:endParaRPr lang="en-US" sz="2000" dirty="0" smtClean="0">
              <a:solidFill>
                <a:srgbClr val="0000FF"/>
              </a:solidFill>
              <a:latin typeface="Lucida Console"/>
            </a:endParaRPr>
          </a:p>
          <a:p>
            <a:pPr marL="0" indent="0">
              <a:buNone/>
            </a:pPr>
            <a:r>
              <a:rPr lang="en-US" sz="2000" dirty="0" smtClean="0">
                <a:solidFill>
                  <a:srgbClr val="0000FF"/>
                </a:solidFill>
                <a:latin typeface="Lucida Console"/>
              </a:rPr>
              <a:t>     </a:t>
            </a:r>
            <a:r>
              <a:rPr lang="en-US" sz="2000" dirty="0" err="1" smtClean="0">
                <a:solidFill>
                  <a:srgbClr val="0000FF"/>
                </a:solidFill>
                <a:latin typeface="Lucida Console"/>
              </a:rPr>
              <a:t>cex</a:t>
            </a:r>
            <a:r>
              <a:rPr lang="en-US" sz="2000" dirty="0" smtClean="0">
                <a:solidFill>
                  <a:srgbClr val="0000FF"/>
                </a:solidFill>
                <a:latin typeface="Lucida Console"/>
              </a:rPr>
              <a:t>=2</a:t>
            </a:r>
            <a:r>
              <a:rPr lang="en-US" sz="2000" dirty="0">
                <a:solidFill>
                  <a:srgbClr val="0000FF"/>
                </a:solidFill>
                <a:latin typeface="Lucida Console"/>
              </a:rPr>
              <a:t>, </a:t>
            </a:r>
            <a:r>
              <a:rPr lang="en-US" sz="2000" dirty="0" err="1">
                <a:solidFill>
                  <a:srgbClr val="0000FF"/>
                </a:solidFill>
                <a:latin typeface="Lucida Console"/>
              </a:rPr>
              <a:t>pch</a:t>
            </a:r>
            <a:r>
              <a:rPr lang="en-US" sz="2000" dirty="0">
                <a:solidFill>
                  <a:srgbClr val="0000FF"/>
                </a:solidFill>
                <a:latin typeface="Lucida Console"/>
              </a:rPr>
              <a:t>=19, col="blue</a:t>
            </a:r>
            <a:r>
              <a:rPr lang="en-US" sz="2000" dirty="0" smtClean="0">
                <a:solidFill>
                  <a:srgbClr val="0000FF"/>
                </a:solidFill>
                <a:latin typeface="Lucida Console"/>
              </a:rPr>
              <a:t>")</a:t>
            </a:r>
          </a:p>
          <a:p>
            <a:r>
              <a:rPr lang="en-US" dirty="0" smtClean="0"/>
              <a:t>Experiment with different color names: </a:t>
            </a:r>
            <a:r>
              <a:rPr lang="en-US" sz="2000" dirty="0" smtClean="0">
                <a:latin typeface="Lucida Console" panose="020B0609040504020204" pitchFamily="49" charset="0"/>
              </a:rPr>
              <a:t>col="red"</a:t>
            </a:r>
          </a:p>
          <a:p>
            <a:r>
              <a:rPr lang="en-US" dirty="0" smtClean="0"/>
              <a:t>Try different color numbers: </a:t>
            </a:r>
            <a:r>
              <a:rPr lang="en-US" sz="2000" dirty="0">
                <a:latin typeface="Lucida Console" panose="020B0609040504020204" pitchFamily="49" charset="0"/>
              </a:rPr>
              <a:t>col=1</a:t>
            </a:r>
            <a:r>
              <a:rPr lang="en-US" dirty="0" smtClean="0"/>
              <a:t>, </a:t>
            </a:r>
            <a:r>
              <a:rPr lang="en-US" sz="2000" dirty="0">
                <a:latin typeface="Lucida Console" panose="020B0609040504020204" pitchFamily="49" charset="0"/>
              </a:rPr>
              <a:t>col=2</a:t>
            </a:r>
          </a:p>
          <a:p>
            <a:r>
              <a:rPr lang="en-US" dirty="0" smtClean="0"/>
              <a:t>Try a vector of color numbers: </a:t>
            </a:r>
            <a:r>
              <a:rPr lang="en-US" sz="2000" dirty="0">
                <a:latin typeface="Lucida Console" panose="020B0609040504020204" pitchFamily="49" charset="0"/>
              </a:rPr>
              <a:t>col=c(2,4)</a:t>
            </a:r>
          </a:p>
          <a:p>
            <a:r>
              <a:rPr lang="en-US" dirty="0" smtClean="0"/>
              <a:t>Experiment with changing the values for </a:t>
            </a:r>
            <a:r>
              <a:rPr lang="en-US" sz="2000" dirty="0" err="1">
                <a:latin typeface="Lucida Console" panose="020B0609040504020204" pitchFamily="49" charset="0"/>
              </a:rPr>
              <a:t>cex</a:t>
            </a:r>
            <a:r>
              <a:rPr lang="en-US" dirty="0" smtClean="0"/>
              <a:t> and </a:t>
            </a:r>
            <a:r>
              <a:rPr lang="en-US" sz="2000" dirty="0" err="1">
                <a:latin typeface="Lucida Console" panose="020B0609040504020204" pitchFamily="49" charset="0"/>
              </a:rPr>
              <a:t>pch</a:t>
            </a:r>
            <a:endParaRPr lang="en-US" sz="2000" dirty="0">
              <a:latin typeface="Lucida Console" panose="020B0609040504020204" pitchFamily="49" charset="0"/>
            </a:endParaRPr>
          </a:p>
        </p:txBody>
      </p:sp>
    </p:spTree>
    <p:extLst>
      <p:ext uri="{BB962C8B-B14F-4D97-AF65-F5344CB8AC3E}">
        <p14:creationId xmlns:p14="http://schemas.microsoft.com/office/powerpoint/2010/main" val="3083402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point characteristics</a:t>
            </a:r>
            <a:endParaRPr lang="en-US" dirty="0"/>
          </a:p>
        </p:txBody>
      </p:sp>
      <p:sp>
        <p:nvSpPr>
          <p:cNvPr id="3" name="Content Placeholder 2"/>
          <p:cNvSpPr>
            <a:spLocks noGrp="1"/>
          </p:cNvSpPr>
          <p:nvPr>
            <p:ph idx="1"/>
          </p:nvPr>
        </p:nvSpPr>
        <p:spPr>
          <a:xfrm>
            <a:off x="457200" y="1447800"/>
            <a:ext cx="8229600" cy="1600200"/>
          </a:xfrm>
        </p:spPr>
        <p:txBody>
          <a:bodyPr/>
          <a:lstStyle/>
          <a:p>
            <a:r>
              <a:rPr lang="en-US" dirty="0" smtClean="0"/>
              <a:t>Default is an open circle (</a:t>
            </a:r>
            <a:r>
              <a:rPr lang="en-US" sz="2000" dirty="0" err="1" smtClean="0">
                <a:latin typeface="Lucida Console" panose="020B0609040504020204" pitchFamily="49" charset="0"/>
              </a:rPr>
              <a:t>pch</a:t>
            </a:r>
            <a:r>
              <a:rPr lang="en-US" sz="2000" dirty="0" smtClean="0">
                <a:latin typeface="Lucida Console" panose="020B0609040504020204" pitchFamily="49" charset="0"/>
              </a:rPr>
              <a:t>=1</a:t>
            </a:r>
            <a:r>
              <a:rPr lang="en-US" dirty="0" smtClean="0"/>
              <a:t>) of size 1 (</a:t>
            </a:r>
            <a:r>
              <a:rPr lang="en-US" sz="2000" dirty="0" err="1" smtClean="0">
                <a:latin typeface="Lucida Console" panose="020B0609040504020204" pitchFamily="49" charset="0"/>
              </a:rPr>
              <a:t>cex</a:t>
            </a:r>
            <a:r>
              <a:rPr lang="en-US" sz="2000" dirty="0" smtClean="0">
                <a:latin typeface="Lucida Console" panose="020B0609040504020204" pitchFamily="49" charset="0"/>
              </a:rPr>
              <a:t>=1</a:t>
            </a:r>
            <a:r>
              <a:rPr lang="en-US" dirty="0" smtClean="0"/>
              <a:t>)</a:t>
            </a:r>
          </a:p>
          <a:p>
            <a:pPr lvl="1"/>
            <a:r>
              <a:rPr lang="en-US" sz="2000" dirty="0" err="1" smtClean="0">
                <a:latin typeface="Lucida Console" panose="020B0609040504020204" pitchFamily="49" charset="0"/>
              </a:rPr>
              <a:t>pch</a:t>
            </a:r>
            <a:r>
              <a:rPr lang="en-US" dirty="0" smtClean="0"/>
              <a:t> short for </a:t>
            </a:r>
            <a:r>
              <a:rPr lang="en-US" u="sng" dirty="0" smtClean="0"/>
              <a:t>p</a:t>
            </a:r>
            <a:r>
              <a:rPr lang="en-US" dirty="0" smtClean="0"/>
              <a:t>lotting </a:t>
            </a:r>
            <a:r>
              <a:rPr lang="en-US" u="sng" dirty="0" smtClean="0"/>
              <a:t>ch</a:t>
            </a:r>
            <a:r>
              <a:rPr lang="en-US" dirty="0" smtClean="0"/>
              <a:t>aracter</a:t>
            </a:r>
          </a:p>
          <a:p>
            <a:pPr lvl="1"/>
            <a:r>
              <a:rPr lang="en-US" sz="2000" dirty="0" err="1" smtClean="0">
                <a:latin typeface="Lucida Console" panose="020B0609040504020204" pitchFamily="49" charset="0"/>
              </a:rPr>
              <a:t>cex</a:t>
            </a:r>
            <a:r>
              <a:rPr lang="en-US" dirty="0" smtClean="0"/>
              <a:t> short for </a:t>
            </a:r>
            <a:r>
              <a:rPr lang="en-US" u="sng" dirty="0" smtClean="0"/>
              <a:t>c</a:t>
            </a:r>
            <a:r>
              <a:rPr lang="en-US" dirty="0" smtClean="0"/>
              <a:t>haracter </a:t>
            </a:r>
            <a:r>
              <a:rPr lang="en-US" u="sng" dirty="0" smtClean="0"/>
              <a:t>ex</a:t>
            </a:r>
            <a:r>
              <a:rPr lang="en-US" dirty="0" smtClean="0"/>
              <a:t>pansion</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200400"/>
            <a:ext cx="6643254" cy="2819400"/>
          </a:xfrm>
          <a:prstGeom prst="rect">
            <a:avLst/>
          </a:prstGeom>
          <a:noFill/>
          <a:ln w="12700">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5808134" y="6019800"/>
            <a:ext cx="1984967" cy="276999"/>
          </a:xfrm>
          <a:prstGeom prst="rect">
            <a:avLst/>
          </a:prstGeom>
          <a:noFill/>
        </p:spPr>
        <p:txBody>
          <a:bodyPr wrap="none" rtlCol="0">
            <a:spAutoFit/>
          </a:bodyPr>
          <a:lstStyle/>
          <a:p>
            <a:r>
              <a:rPr lang="en-US" sz="1200" dirty="0" smtClean="0">
                <a:solidFill>
                  <a:schemeClr val="bg1">
                    <a:lumMod val="50000"/>
                  </a:schemeClr>
                </a:solidFill>
              </a:rPr>
              <a:t>Source: R Reference Card 2.0</a:t>
            </a:r>
            <a:endParaRPr lang="en-US" sz="1200" dirty="0">
              <a:solidFill>
                <a:schemeClr val="bg1">
                  <a:lumMod val="50000"/>
                </a:schemeClr>
              </a:solidFill>
            </a:endParaRPr>
          </a:p>
        </p:txBody>
      </p:sp>
    </p:spTree>
    <p:extLst>
      <p:ext uri="{BB962C8B-B14F-4D97-AF65-F5344CB8AC3E}">
        <p14:creationId xmlns:p14="http://schemas.microsoft.com/office/powerpoint/2010/main" val="1285398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reading</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sz="2800" dirty="0" smtClean="0"/>
              <a:t>R graphics 2</a:t>
            </a:r>
            <a:r>
              <a:rPr lang="en-US" sz="2800" baseline="30000" dirty="0" smtClean="0"/>
              <a:t>nd</a:t>
            </a:r>
            <a:r>
              <a:rPr lang="en-US" sz="2800" dirty="0" smtClean="0"/>
              <a:t> Edition (Paul Murrell, 2011)</a:t>
            </a:r>
          </a:p>
          <a:p>
            <a:pPr lvl="1"/>
            <a:r>
              <a:rPr lang="en-US" dirty="0" smtClean="0"/>
              <a:t>Chapters 1 and 2</a:t>
            </a:r>
          </a:p>
          <a:p>
            <a:pPr lvl="1"/>
            <a:r>
              <a:rPr lang="en-US" dirty="0" smtClean="0"/>
              <a:t>Chapter 1 of first edition here:</a:t>
            </a:r>
          </a:p>
          <a:p>
            <a:pPr lvl="1"/>
            <a:r>
              <a:rPr lang="en-US" sz="2000" dirty="0" smtClean="0">
                <a:hlinkClick r:id="rId2"/>
              </a:rPr>
              <a:t>https</a:t>
            </a:r>
            <a:r>
              <a:rPr lang="en-US" sz="2000" dirty="0">
                <a:hlinkClick r:id="rId2"/>
              </a:rPr>
              <a:t>://www.stat.auckland.ac.nz/~</a:t>
            </a:r>
            <a:r>
              <a:rPr lang="en-US" sz="2000" dirty="0" smtClean="0">
                <a:hlinkClick r:id="rId2"/>
              </a:rPr>
              <a:t>paul/RGraphics/rgraphics.html</a:t>
            </a:r>
            <a:endParaRPr lang="en-US" sz="2000" dirty="0" smtClean="0"/>
          </a:p>
          <a:p>
            <a:pPr lvl="1"/>
            <a:r>
              <a:rPr lang="en-US" dirty="0" smtClean="0"/>
              <a:t>R code available for all plots in 2</a:t>
            </a:r>
            <a:r>
              <a:rPr lang="en-US" baseline="30000" dirty="0" smtClean="0"/>
              <a:t>nd</a:t>
            </a:r>
            <a:r>
              <a:rPr lang="en-US" dirty="0" smtClean="0"/>
              <a:t> edition:</a:t>
            </a:r>
          </a:p>
          <a:p>
            <a:pPr lvl="1"/>
            <a:r>
              <a:rPr lang="en-US" sz="2000" dirty="0">
                <a:hlinkClick r:id="rId3"/>
              </a:rPr>
              <a:t>https://www.stat.auckland.ac.nz/~paul/RG2e</a:t>
            </a:r>
            <a:r>
              <a:rPr lang="en-US" sz="2000" dirty="0" smtClean="0">
                <a:hlinkClick r:id="rId3"/>
              </a:rPr>
              <a:t>/</a:t>
            </a:r>
            <a:endParaRPr lang="en-US" dirty="0" smtClean="0"/>
          </a:p>
        </p:txBody>
      </p:sp>
    </p:spTree>
    <p:extLst>
      <p:ext uri="{BB962C8B-B14F-4D97-AF65-F5344CB8AC3E}">
        <p14:creationId xmlns:p14="http://schemas.microsoft.com/office/powerpoint/2010/main" val="9603143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naming</a:t>
            </a:r>
            <a:endParaRPr lang="en-US" dirty="0"/>
          </a:p>
        </p:txBody>
      </p:sp>
      <p:sp>
        <p:nvSpPr>
          <p:cNvPr id="3" name="Content Placeholder 2"/>
          <p:cNvSpPr>
            <a:spLocks noGrp="1"/>
          </p:cNvSpPr>
          <p:nvPr>
            <p:ph idx="1"/>
          </p:nvPr>
        </p:nvSpPr>
        <p:spPr/>
        <p:txBody>
          <a:bodyPr/>
          <a:lstStyle/>
          <a:p>
            <a:r>
              <a:rPr lang="en-US" dirty="0" smtClean="0"/>
              <a:t>There are 657 </a:t>
            </a:r>
            <a:r>
              <a:rPr lang="en-US" u="sng" dirty="0" smtClean="0"/>
              <a:t>named</a:t>
            </a:r>
            <a:r>
              <a:rPr lang="en-US" dirty="0" smtClean="0"/>
              <a:t> colors</a:t>
            </a:r>
          </a:p>
          <a:p>
            <a:pPr marL="0" indent="0">
              <a:buNone/>
            </a:pPr>
            <a:r>
              <a:rPr lang="en-US" sz="2000" dirty="0">
                <a:solidFill>
                  <a:srgbClr val="0000FF"/>
                </a:solidFill>
                <a:latin typeface="Lucida Console"/>
              </a:rPr>
              <a:t>colors</a:t>
            </a:r>
            <a:r>
              <a:rPr lang="en-US" sz="2000" dirty="0" smtClean="0">
                <a:solidFill>
                  <a:srgbClr val="0000FF"/>
                </a:solidFill>
                <a:latin typeface="Lucida Console"/>
              </a:rPr>
              <a:t>()</a:t>
            </a:r>
          </a:p>
          <a:p>
            <a:pPr marL="0" indent="0">
              <a:buNone/>
            </a:pPr>
            <a:endParaRPr lang="en-US" sz="2000" dirty="0">
              <a:solidFill>
                <a:srgbClr val="0000FF"/>
              </a:solidFill>
              <a:latin typeface="Lucida Console"/>
            </a:endParaRPr>
          </a:p>
          <a:p>
            <a:pPr marL="0" indent="0">
              <a:buNone/>
            </a:pPr>
            <a:r>
              <a:rPr lang="en-US" sz="2000" dirty="0" err="1">
                <a:solidFill>
                  <a:srgbClr val="0000FF"/>
                </a:solidFill>
                <a:latin typeface="Lucida Console"/>
              </a:rPr>
              <a:t>point.colors</a:t>
            </a:r>
            <a:r>
              <a:rPr lang="en-US" sz="2000" dirty="0">
                <a:solidFill>
                  <a:srgbClr val="0000FF"/>
                </a:solidFill>
                <a:latin typeface="Lucida Console"/>
              </a:rPr>
              <a:t> &lt;- c("red", "orange", "green", "blue", </a:t>
            </a:r>
            <a:r>
              <a:rPr lang="en-US" sz="2000" dirty="0" smtClean="0">
                <a:solidFill>
                  <a:srgbClr val="0000FF"/>
                </a:solidFill>
                <a:latin typeface="Lucida Console"/>
              </a:rPr>
              <a:t> </a:t>
            </a:r>
          </a:p>
          <a:p>
            <a:pPr marL="0" indent="0">
              <a:buNone/>
            </a:pPr>
            <a:r>
              <a:rPr lang="en-US" sz="2000" dirty="0">
                <a:solidFill>
                  <a:srgbClr val="0000FF"/>
                </a:solidFill>
                <a:latin typeface="Lucida Console"/>
              </a:rPr>
              <a:t>	</a:t>
            </a:r>
            <a:r>
              <a:rPr lang="en-US" sz="2000" dirty="0" smtClean="0">
                <a:solidFill>
                  <a:srgbClr val="0000FF"/>
                </a:solidFill>
                <a:latin typeface="Lucida Console"/>
              </a:rPr>
              <a:t>		"</a:t>
            </a:r>
            <a:r>
              <a:rPr lang="en-US" sz="2000" dirty="0">
                <a:solidFill>
                  <a:srgbClr val="0000FF"/>
                </a:solidFill>
                <a:latin typeface="Lucida Console"/>
              </a:rPr>
              <a:t>magenta")</a:t>
            </a:r>
          </a:p>
          <a:p>
            <a:pPr marL="0" indent="0">
              <a:buNone/>
            </a:pPr>
            <a:r>
              <a:rPr lang="en-US" sz="2000" dirty="0">
                <a:solidFill>
                  <a:srgbClr val="0000FF"/>
                </a:solidFill>
                <a:latin typeface="Lucida Console"/>
              </a:rPr>
              <a:t>plot(x = </a:t>
            </a:r>
            <a:r>
              <a:rPr lang="en-US" sz="2000" dirty="0" err="1">
                <a:solidFill>
                  <a:srgbClr val="0000FF"/>
                </a:solidFill>
                <a:latin typeface="Lucida Console"/>
              </a:rPr>
              <a:t>primates$Bodywt</a:t>
            </a:r>
            <a:r>
              <a:rPr lang="en-US" sz="2000" dirty="0">
                <a:solidFill>
                  <a:srgbClr val="0000FF"/>
                </a:solidFill>
                <a:latin typeface="Lucida Console"/>
              </a:rPr>
              <a:t>, y = </a:t>
            </a:r>
            <a:r>
              <a:rPr lang="en-US" sz="2000" dirty="0" err="1">
                <a:solidFill>
                  <a:srgbClr val="0000FF"/>
                </a:solidFill>
                <a:latin typeface="Lucida Console"/>
              </a:rPr>
              <a:t>primates$Brainwt</a:t>
            </a:r>
            <a:r>
              <a:rPr lang="en-US" sz="2000" dirty="0">
                <a:solidFill>
                  <a:srgbClr val="0000FF"/>
                </a:solidFill>
                <a:latin typeface="Lucida Console"/>
              </a:rPr>
              <a:t>,</a:t>
            </a:r>
          </a:p>
          <a:p>
            <a:pPr marL="0" indent="0">
              <a:buNone/>
            </a:pPr>
            <a:r>
              <a:rPr lang="en-US" sz="2000" dirty="0">
                <a:solidFill>
                  <a:srgbClr val="0000FF"/>
                </a:solidFill>
                <a:latin typeface="Lucida Console"/>
              </a:rPr>
              <a:t>     </a:t>
            </a:r>
            <a:r>
              <a:rPr lang="en-US" sz="2000" dirty="0" err="1">
                <a:solidFill>
                  <a:srgbClr val="0000FF"/>
                </a:solidFill>
                <a:latin typeface="Lucida Console"/>
              </a:rPr>
              <a:t>xlim</a:t>
            </a:r>
            <a:r>
              <a:rPr lang="en-US" sz="2000" dirty="0">
                <a:solidFill>
                  <a:srgbClr val="0000FF"/>
                </a:solidFill>
                <a:latin typeface="Lucida Console"/>
              </a:rPr>
              <a:t>=c(0,300), </a:t>
            </a:r>
            <a:r>
              <a:rPr lang="en-US" sz="2000" dirty="0" err="1">
                <a:solidFill>
                  <a:srgbClr val="0000FF"/>
                </a:solidFill>
                <a:latin typeface="Lucida Console"/>
              </a:rPr>
              <a:t>ylim</a:t>
            </a:r>
            <a:r>
              <a:rPr lang="en-US" sz="2000" dirty="0">
                <a:solidFill>
                  <a:srgbClr val="0000FF"/>
                </a:solidFill>
                <a:latin typeface="Lucida Console"/>
              </a:rPr>
              <a:t>=c(0,1400), </a:t>
            </a:r>
          </a:p>
          <a:p>
            <a:pPr marL="0" indent="0">
              <a:buNone/>
            </a:pPr>
            <a:r>
              <a:rPr lang="en-US" sz="2000" dirty="0">
                <a:solidFill>
                  <a:srgbClr val="0000FF"/>
                </a:solidFill>
                <a:latin typeface="Lucida Console"/>
              </a:rPr>
              <a:t>     </a:t>
            </a:r>
            <a:r>
              <a:rPr lang="en-US" sz="2000" dirty="0" err="1">
                <a:solidFill>
                  <a:srgbClr val="0000FF"/>
                </a:solidFill>
                <a:latin typeface="Lucida Console"/>
              </a:rPr>
              <a:t>cex</a:t>
            </a:r>
            <a:r>
              <a:rPr lang="en-US" sz="2000" dirty="0">
                <a:solidFill>
                  <a:srgbClr val="0000FF"/>
                </a:solidFill>
                <a:latin typeface="Lucida Console"/>
              </a:rPr>
              <a:t>=2, </a:t>
            </a:r>
            <a:r>
              <a:rPr lang="en-US" sz="2000" dirty="0" err="1">
                <a:solidFill>
                  <a:srgbClr val="0000FF"/>
                </a:solidFill>
                <a:latin typeface="Lucida Console"/>
              </a:rPr>
              <a:t>pch</a:t>
            </a:r>
            <a:r>
              <a:rPr lang="en-US" sz="2000" dirty="0">
                <a:solidFill>
                  <a:srgbClr val="0000FF"/>
                </a:solidFill>
                <a:latin typeface="Lucida Console"/>
              </a:rPr>
              <a:t>=19, col=</a:t>
            </a:r>
            <a:r>
              <a:rPr lang="en-US" sz="2000" dirty="0" err="1">
                <a:solidFill>
                  <a:srgbClr val="0000FF"/>
                </a:solidFill>
                <a:latin typeface="Lucida Console"/>
              </a:rPr>
              <a:t>point.colors</a:t>
            </a:r>
            <a:r>
              <a:rPr lang="en-US" sz="2000" dirty="0">
                <a:solidFill>
                  <a:srgbClr val="0000FF"/>
                </a:solidFill>
                <a:latin typeface="Lucida Console"/>
              </a:rPr>
              <a:t>) </a:t>
            </a:r>
          </a:p>
        </p:txBody>
      </p:sp>
    </p:spTree>
    <p:extLst>
      <p:ext uri="{BB962C8B-B14F-4D97-AF65-F5344CB8AC3E}">
        <p14:creationId xmlns:p14="http://schemas.microsoft.com/office/powerpoint/2010/main" val="32684347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Trevor Branch\Documents\FISH552 Intro R\Lectures\Plots\Rplot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2" y="1323975"/>
            <a:ext cx="5057775"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2452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 color chart: </a:t>
            </a:r>
            <a:r>
              <a:rPr lang="en-US" dirty="0"/>
              <a:t>keep handy</a:t>
            </a:r>
            <a:br>
              <a:rPr lang="en-US" dirty="0"/>
            </a:br>
            <a:r>
              <a:rPr lang="en-US" sz="2000" dirty="0">
                <a:solidFill>
                  <a:schemeClr val="bg1">
                    <a:lumMod val="50000"/>
                  </a:schemeClr>
                </a:solidFill>
              </a:rPr>
              <a:t>http://research.stowers-institute.org/efg/R/Color/Chart/ColorChart.pdf</a:t>
            </a:r>
            <a:endParaRPr lang="en-US" dirty="0">
              <a:solidFill>
                <a:schemeClr val="bg1">
                  <a:lumMod val="50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721" y="1447800"/>
            <a:ext cx="8124825"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58" y="3810000"/>
            <a:ext cx="7829550"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75720" y="5943600"/>
            <a:ext cx="8211079" cy="646331"/>
          </a:xfrm>
          <a:prstGeom prst="rect">
            <a:avLst/>
          </a:prstGeom>
          <a:noFill/>
        </p:spPr>
        <p:txBody>
          <a:bodyPr wrap="square" rtlCol="0">
            <a:spAutoFit/>
          </a:bodyPr>
          <a:lstStyle/>
          <a:p>
            <a:pPr algn="ctr"/>
            <a:r>
              <a:rPr lang="en-US" dirty="0" smtClean="0">
                <a:solidFill>
                  <a:schemeClr val="bg1">
                    <a:lumMod val="50000"/>
                  </a:schemeClr>
                </a:solidFill>
              </a:rPr>
              <a:t>FISH 554 Beautiful Graphics in R: custom palettes, translucent colors, RGB or HSV colors, color blindness, divergent color schemes, hexadecimal, Color Brewer, etc.</a:t>
            </a:r>
            <a:endParaRPr lang="en-US" dirty="0">
              <a:solidFill>
                <a:schemeClr val="bg1">
                  <a:lumMod val="50000"/>
                </a:schemeClr>
              </a:solidFill>
            </a:endParaRPr>
          </a:p>
        </p:txBody>
      </p:sp>
    </p:spTree>
    <p:extLst>
      <p:ext uri="{BB962C8B-B14F-4D97-AF65-F5344CB8AC3E}">
        <p14:creationId xmlns:p14="http://schemas.microsoft.com/office/powerpoint/2010/main" val="21552858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options for points</a:t>
            </a:r>
            <a:endParaRPr lang="en-US" dirty="0"/>
          </a:p>
        </p:txBody>
      </p:sp>
      <p:sp>
        <p:nvSpPr>
          <p:cNvPr id="3" name="Content Placeholder 2"/>
          <p:cNvSpPr>
            <a:spLocks noGrp="1"/>
          </p:cNvSpPr>
          <p:nvPr>
            <p:ph idx="1"/>
          </p:nvPr>
        </p:nvSpPr>
        <p:spPr/>
        <p:txBody>
          <a:bodyPr/>
          <a:lstStyle/>
          <a:p>
            <a:r>
              <a:rPr lang="en-US" dirty="0" smtClean="0"/>
              <a:t>Useful code and options under </a:t>
            </a:r>
            <a:r>
              <a:rPr lang="en-US" sz="2000" dirty="0">
                <a:latin typeface="Lucida Console"/>
              </a:rPr>
              <a:t>?points</a:t>
            </a:r>
          </a:p>
          <a:p>
            <a:r>
              <a:rPr lang="en-US" dirty="0" smtClean="0"/>
              <a:t>Use </a:t>
            </a:r>
            <a:r>
              <a:rPr lang="en-US" dirty="0" err="1" smtClean="0"/>
              <a:t>pch</a:t>
            </a:r>
            <a:r>
              <a:rPr lang="en-US" dirty="0" smtClean="0"/>
              <a:t>=21 for filled circles, for example:</a:t>
            </a:r>
          </a:p>
          <a:p>
            <a:pPr lvl="1"/>
            <a:r>
              <a:rPr lang="en-US" dirty="0" smtClean="0"/>
              <a:t>Specify circle color with col</a:t>
            </a:r>
          </a:p>
          <a:p>
            <a:pPr lvl="1"/>
            <a:r>
              <a:rPr lang="en-US" dirty="0" smtClean="0"/>
              <a:t>Specify fill color with </a:t>
            </a:r>
            <a:r>
              <a:rPr lang="en-US" dirty="0" err="1" smtClean="0"/>
              <a:t>bg</a:t>
            </a:r>
            <a:endParaRPr lang="en-US" dirty="0" smtClean="0"/>
          </a:p>
          <a:p>
            <a:pPr marL="0" indent="0">
              <a:buNone/>
            </a:pPr>
            <a:r>
              <a:rPr lang="en-US" sz="2000" dirty="0">
                <a:solidFill>
                  <a:srgbClr val="0000FF"/>
                </a:solidFill>
                <a:latin typeface="Lucida Console"/>
              </a:rPr>
              <a:t>plot(x = </a:t>
            </a:r>
            <a:r>
              <a:rPr lang="en-US" sz="2000" dirty="0" err="1">
                <a:solidFill>
                  <a:srgbClr val="0000FF"/>
                </a:solidFill>
                <a:latin typeface="Lucida Console"/>
              </a:rPr>
              <a:t>primates$Bodywt</a:t>
            </a:r>
            <a:r>
              <a:rPr lang="en-US" sz="2000" dirty="0">
                <a:solidFill>
                  <a:srgbClr val="0000FF"/>
                </a:solidFill>
                <a:latin typeface="Lucida Console"/>
              </a:rPr>
              <a:t>, y = </a:t>
            </a:r>
            <a:r>
              <a:rPr lang="en-US" sz="2000" dirty="0" err="1">
                <a:solidFill>
                  <a:srgbClr val="0000FF"/>
                </a:solidFill>
                <a:latin typeface="Lucida Console"/>
              </a:rPr>
              <a:t>primates$Brainwt</a:t>
            </a:r>
            <a:r>
              <a:rPr lang="en-US" sz="2000" dirty="0">
                <a:solidFill>
                  <a:srgbClr val="0000FF"/>
                </a:solidFill>
                <a:latin typeface="Lucida Console"/>
              </a:rPr>
              <a:t>,</a:t>
            </a:r>
          </a:p>
          <a:p>
            <a:pPr marL="0" indent="0">
              <a:buNone/>
            </a:pPr>
            <a:r>
              <a:rPr lang="en-US" sz="2000" dirty="0">
                <a:solidFill>
                  <a:srgbClr val="0000FF"/>
                </a:solidFill>
                <a:latin typeface="Lucida Console"/>
              </a:rPr>
              <a:t>     </a:t>
            </a:r>
            <a:r>
              <a:rPr lang="en-US" sz="2000" dirty="0" err="1">
                <a:solidFill>
                  <a:srgbClr val="0000FF"/>
                </a:solidFill>
                <a:latin typeface="Lucida Console"/>
              </a:rPr>
              <a:t>xlim</a:t>
            </a:r>
            <a:r>
              <a:rPr lang="en-US" sz="2000" dirty="0">
                <a:solidFill>
                  <a:srgbClr val="0000FF"/>
                </a:solidFill>
                <a:latin typeface="Lucida Console"/>
              </a:rPr>
              <a:t>=c(0,300), </a:t>
            </a:r>
            <a:r>
              <a:rPr lang="en-US" sz="2000" dirty="0" err="1">
                <a:solidFill>
                  <a:srgbClr val="0000FF"/>
                </a:solidFill>
                <a:latin typeface="Lucida Console"/>
              </a:rPr>
              <a:t>ylim</a:t>
            </a:r>
            <a:r>
              <a:rPr lang="en-US" sz="2000" dirty="0">
                <a:solidFill>
                  <a:srgbClr val="0000FF"/>
                </a:solidFill>
                <a:latin typeface="Lucida Console"/>
              </a:rPr>
              <a:t>=c(0,1400), </a:t>
            </a:r>
          </a:p>
          <a:p>
            <a:pPr marL="0" indent="0">
              <a:buNone/>
            </a:pPr>
            <a:r>
              <a:rPr lang="en-US" sz="2000" dirty="0">
                <a:solidFill>
                  <a:srgbClr val="0000FF"/>
                </a:solidFill>
                <a:latin typeface="Lucida Console"/>
              </a:rPr>
              <a:t>     </a:t>
            </a:r>
            <a:r>
              <a:rPr lang="en-US" sz="2000" dirty="0" err="1">
                <a:solidFill>
                  <a:srgbClr val="0000FF"/>
                </a:solidFill>
                <a:latin typeface="Lucida Console"/>
              </a:rPr>
              <a:t>cex</a:t>
            </a:r>
            <a:r>
              <a:rPr lang="en-US" sz="2000" dirty="0">
                <a:solidFill>
                  <a:srgbClr val="0000FF"/>
                </a:solidFill>
                <a:latin typeface="Lucida Console"/>
              </a:rPr>
              <a:t>=2, </a:t>
            </a:r>
            <a:r>
              <a:rPr lang="en-US" sz="2000" dirty="0" err="1">
                <a:solidFill>
                  <a:srgbClr val="0000FF"/>
                </a:solidFill>
                <a:latin typeface="Lucida Console"/>
              </a:rPr>
              <a:t>pch</a:t>
            </a:r>
            <a:r>
              <a:rPr lang="en-US" sz="2000" dirty="0">
                <a:solidFill>
                  <a:srgbClr val="0000FF"/>
                </a:solidFill>
                <a:latin typeface="Lucida Console"/>
              </a:rPr>
              <a:t>=21, col="black", </a:t>
            </a:r>
            <a:r>
              <a:rPr lang="en-US" sz="2000" dirty="0" err="1">
                <a:solidFill>
                  <a:srgbClr val="0000FF"/>
                </a:solidFill>
                <a:latin typeface="Lucida Console"/>
              </a:rPr>
              <a:t>bg</a:t>
            </a:r>
            <a:r>
              <a:rPr lang="en-US" sz="2000" dirty="0">
                <a:solidFill>
                  <a:srgbClr val="0000FF"/>
                </a:solidFill>
                <a:latin typeface="Lucida Console"/>
              </a:rPr>
              <a:t>="salmon")</a:t>
            </a:r>
          </a:p>
        </p:txBody>
      </p:sp>
    </p:spTree>
    <p:extLst>
      <p:ext uri="{BB962C8B-B14F-4D97-AF65-F5344CB8AC3E}">
        <p14:creationId xmlns:p14="http://schemas.microsoft.com/office/powerpoint/2010/main" val="3933255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Trevor Branch\Documents\FISH552 Intro R\Lectures\Plots\Rplot0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2" y="1323975"/>
            <a:ext cx="5057775"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69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list of plot parameters: </a:t>
            </a:r>
            <a:r>
              <a:rPr lang="en-US" sz="3200" dirty="0" smtClean="0">
                <a:latin typeface="Lucida Console" panose="020B0609040504020204" pitchFamily="49" charset="0"/>
              </a:rPr>
              <a:t>par()</a:t>
            </a:r>
            <a:endParaRPr lang="en-US" sz="3200" dirty="0">
              <a:latin typeface="Lucida Console" panose="020B0609040504020204" pitchFamily="49" charset="0"/>
            </a:endParaRPr>
          </a:p>
        </p:txBody>
      </p:sp>
      <p:sp>
        <p:nvSpPr>
          <p:cNvPr id="3" name="Content Placeholder 2"/>
          <p:cNvSpPr>
            <a:spLocks noGrp="1"/>
          </p:cNvSpPr>
          <p:nvPr>
            <p:ph idx="1"/>
          </p:nvPr>
        </p:nvSpPr>
        <p:spPr/>
        <p:txBody>
          <a:bodyPr>
            <a:normAutofit/>
          </a:bodyPr>
          <a:lstStyle/>
          <a:p>
            <a:r>
              <a:rPr lang="en-US" dirty="0" smtClean="0"/>
              <a:t>If you ask for help on the </a:t>
            </a:r>
            <a:r>
              <a:rPr lang="en-US" sz="2000" dirty="0" smtClean="0">
                <a:latin typeface="Lucida Console" panose="020B0609040504020204" pitchFamily="49" charset="0"/>
              </a:rPr>
              <a:t>plot()</a:t>
            </a:r>
            <a:r>
              <a:rPr lang="en-US" dirty="0" smtClean="0"/>
              <a:t> command using </a:t>
            </a:r>
            <a:r>
              <a:rPr lang="en-US" sz="2000" dirty="0">
                <a:latin typeface="Lucida Console" panose="020B0609040504020204" pitchFamily="49" charset="0"/>
              </a:rPr>
              <a:t>?plot</a:t>
            </a:r>
            <a:r>
              <a:rPr lang="en-US" dirty="0" smtClean="0"/>
              <a:t>, only a handful of commands are listed</a:t>
            </a:r>
          </a:p>
          <a:p>
            <a:r>
              <a:rPr lang="en-US" dirty="0" smtClean="0"/>
              <a:t>There are numerous extra commands listed under </a:t>
            </a:r>
            <a:r>
              <a:rPr lang="en-US" sz="2000" dirty="0">
                <a:latin typeface="Lucida Console" panose="020B0609040504020204" pitchFamily="49" charset="0"/>
              </a:rPr>
              <a:t>?par</a:t>
            </a:r>
            <a:r>
              <a:rPr lang="en-US" dirty="0" smtClean="0"/>
              <a:t> that can be added to </a:t>
            </a:r>
            <a:r>
              <a:rPr lang="en-US" b="1" dirty="0" smtClean="0"/>
              <a:t>all</a:t>
            </a:r>
            <a:r>
              <a:rPr lang="en-US" dirty="0" smtClean="0"/>
              <a:t> plotting commands, not just </a:t>
            </a:r>
            <a:r>
              <a:rPr lang="en-US" sz="2000" dirty="0">
                <a:latin typeface="Lucida Console" panose="020B0609040504020204" pitchFamily="49" charset="0"/>
              </a:rPr>
              <a:t>plot()</a:t>
            </a:r>
          </a:p>
          <a:p>
            <a:r>
              <a:rPr lang="en-US" dirty="0" smtClean="0"/>
              <a:t>Using </a:t>
            </a:r>
            <a:r>
              <a:rPr lang="en-US" sz="2000" dirty="0" smtClean="0">
                <a:latin typeface="Lucida Console" panose="020B0609040504020204" pitchFamily="49" charset="0"/>
              </a:rPr>
              <a:t>par</a:t>
            </a:r>
            <a:r>
              <a:rPr lang="en-US" sz="2000" dirty="0">
                <a:latin typeface="Lucida Console" panose="020B0609040504020204" pitchFamily="49" charset="0"/>
              </a:rPr>
              <a:t>()</a:t>
            </a:r>
            <a:r>
              <a:rPr lang="en-US" dirty="0" smtClean="0"/>
              <a:t> by itself applies commands to multiple graphs</a:t>
            </a:r>
          </a:p>
          <a:p>
            <a:pPr marL="0" indent="0">
              <a:buNone/>
            </a:pPr>
            <a:r>
              <a:rPr lang="en-US" sz="2000" dirty="0">
                <a:solidFill>
                  <a:srgbClr val="0000FF"/>
                </a:solidFill>
                <a:latin typeface="Lucida Console"/>
              </a:rPr>
              <a:t>&gt; par() </a:t>
            </a:r>
            <a:endParaRPr lang="en-US" sz="2000" dirty="0" smtClean="0">
              <a:solidFill>
                <a:srgbClr val="0000FF"/>
              </a:solidFill>
              <a:latin typeface="Lucida Console"/>
            </a:endParaRPr>
          </a:p>
          <a:p>
            <a:pPr marL="0" indent="0">
              <a:buNone/>
            </a:pPr>
            <a:r>
              <a:rPr lang="en-US" sz="2000" dirty="0" smtClean="0">
                <a:solidFill>
                  <a:srgbClr val="000000"/>
                </a:solidFill>
                <a:latin typeface="Lucida Console"/>
              </a:rPr>
              <a:t>$</a:t>
            </a:r>
            <a:r>
              <a:rPr lang="en-US" sz="2000" dirty="0" err="1">
                <a:solidFill>
                  <a:srgbClr val="000000"/>
                </a:solidFill>
                <a:latin typeface="Lucida Console"/>
              </a:rPr>
              <a:t>xlog</a:t>
            </a:r>
            <a:r>
              <a:rPr lang="en-US" sz="2000" dirty="0">
                <a:solidFill>
                  <a:srgbClr val="000000"/>
                </a:solidFill>
                <a:latin typeface="Lucida Console"/>
              </a:rPr>
              <a:t> </a:t>
            </a:r>
            <a:endParaRPr lang="en-US" sz="2000" dirty="0" smtClean="0">
              <a:solidFill>
                <a:srgbClr val="000000"/>
              </a:solidFill>
              <a:latin typeface="Lucida Console"/>
            </a:endParaRPr>
          </a:p>
          <a:p>
            <a:pPr marL="0" indent="0">
              <a:buNone/>
            </a:pPr>
            <a:r>
              <a:rPr lang="en-US" sz="2000" dirty="0" smtClean="0">
                <a:solidFill>
                  <a:srgbClr val="000000"/>
                </a:solidFill>
                <a:latin typeface="Lucida Console"/>
              </a:rPr>
              <a:t>[</a:t>
            </a:r>
            <a:r>
              <a:rPr lang="en-US" sz="2000" dirty="0">
                <a:solidFill>
                  <a:srgbClr val="000000"/>
                </a:solidFill>
                <a:latin typeface="Lucida Console"/>
              </a:rPr>
              <a:t>1] FALSE </a:t>
            </a:r>
            <a:endParaRPr lang="en-US" sz="2000" dirty="0" smtClean="0">
              <a:solidFill>
                <a:srgbClr val="000000"/>
              </a:solidFill>
              <a:latin typeface="Lucida Console"/>
            </a:endParaRPr>
          </a:p>
          <a:p>
            <a:pPr marL="0" indent="0">
              <a:buNone/>
            </a:pPr>
            <a:r>
              <a:rPr lang="en-US" sz="2000" dirty="0" smtClean="0">
                <a:solidFill>
                  <a:srgbClr val="000000"/>
                </a:solidFill>
                <a:latin typeface="Lucida Console"/>
              </a:rPr>
              <a:t>...</a:t>
            </a:r>
            <a:r>
              <a:rPr lang="en-US" sz="2000" dirty="0"/>
              <a:t/>
            </a:r>
            <a:br>
              <a:rPr lang="en-US" sz="2000" dirty="0"/>
            </a:br>
            <a:endParaRPr lang="en-US" sz="2000" dirty="0" smtClean="0"/>
          </a:p>
          <a:p>
            <a:pPr marL="0" indent="0">
              <a:buNone/>
            </a:pPr>
            <a:endParaRPr lang="en-US" dirty="0"/>
          </a:p>
        </p:txBody>
      </p:sp>
    </p:spTree>
    <p:extLst>
      <p:ext uri="{BB962C8B-B14F-4D97-AF65-F5344CB8AC3E}">
        <p14:creationId xmlns:p14="http://schemas.microsoft.com/office/powerpoint/2010/main" val="1386505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par() for global changes</a:t>
            </a:r>
            <a:br>
              <a:rPr lang="en-US" dirty="0" smtClean="0"/>
            </a:br>
            <a:r>
              <a:rPr lang="en-US" sz="2700" dirty="0" smtClean="0">
                <a:solidFill>
                  <a:srgbClr val="FF0000"/>
                </a:solidFill>
              </a:rPr>
              <a:t>avoid this whenever possible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Save default par values</a:t>
            </a:r>
          </a:p>
          <a:p>
            <a:pPr marL="0" indent="0">
              <a:buNone/>
            </a:pPr>
            <a:r>
              <a:rPr lang="en-US" sz="2000" dirty="0" err="1">
                <a:solidFill>
                  <a:srgbClr val="0000FF"/>
                </a:solidFill>
                <a:latin typeface="Lucida Console"/>
              </a:rPr>
              <a:t>old.par</a:t>
            </a:r>
            <a:r>
              <a:rPr lang="en-US" sz="2000" dirty="0">
                <a:solidFill>
                  <a:srgbClr val="0000FF"/>
                </a:solidFill>
                <a:latin typeface="Lucida Console"/>
              </a:rPr>
              <a:t> &lt;- par()</a:t>
            </a:r>
          </a:p>
          <a:p>
            <a:r>
              <a:rPr lang="en-US" dirty="0" smtClean="0"/>
              <a:t>Change to a new value</a:t>
            </a:r>
          </a:p>
          <a:p>
            <a:pPr marL="0" indent="0">
              <a:buNone/>
            </a:pPr>
            <a:r>
              <a:rPr lang="en-US" sz="2000" dirty="0">
                <a:solidFill>
                  <a:srgbClr val="0000FF"/>
                </a:solidFill>
                <a:latin typeface="Lucida Console"/>
              </a:rPr>
              <a:t>par(</a:t>
            </a:r>
            <a:r>
              <a:rPr lang="en-US" sz="2000" dirty="0" err="1">
                <a:solidFill>
                  <a:srgbClr val="0000FF"/>
                </a:solidFill>
                <a:latin typeface="Lucida Console"/>
              </a:rPr>
              <a:t>col.axis</a:t>
            </a:r>
            <a:r>
              <a:rPr lang="en-US" sz="2000" dirty="0">
                <a:solidFill>
                  <a:srgbClr val="0000FF"/>
                </a:solidFill>
                <a:latin typeface="Lucida Console"/>
              </a:rPr>
              <a:t>="red")</a:t>
            </a:r>
          </a:p>
          <a:p>
            <a:pPr marL="0" indent="0">
              <a:buNone/>
            </a:pPr>
            <a:r>
              <a:rPr lang="en-US" sz="2000" dirty="0">
                <a:solidFill>
                  <a:srgbClr val="0000FF"/>
                </a:solidFill>
                <a:latin typeface="Lucida Console"/>
              </a:rPr>
              <a:t>plot(x = </a:t>
            </a:r>
            <a:r>
              <a:rPr lang="en-US" sz="2000" dirty="0" err="1">
                <a:solidFill>
                  <a:srgbClr val="0000FF"/>
                </a:solidFill>
                <a:latin typeface="Lucida Console"/>
              </a:rPr>
              <a:t>primates$Bodywt</a:t>
            </a:r>
            <a:r>
              <a:rPr lang="en-US" sz="2000" dirty="0">
                <a:solidFill>
                  <a:srgbClr val="0000FF"/>
                </a:solidFill>
                <a:latin typeface="Lucida Console"/>
              </a:rPr>
              <a:t>, y = </a:t>
            </a:r>
            <a:r>
              <a:rPr lang="en-US" sz="2000" dirty="0" err="1">
                <a:solidFill>
                  <a:srgbClr val="0000FF"/>
                </a:solidFill>
                <a:latin typeface="Lucida Console"/>
              </a:rPr>
              <a:t>primates$Brainwt</a:t>
            </a:r>
            <a:r>
              <a:rPr lang="en-US" sz="2000" dirty="0">
                <a:solidFill>
                  <a:srgbClr val="0000FF"/>
                </a:solidFill>
                <a:latin typeface="Lucida Console"/>
              </a:rPr>
              <a:t>,</a:t>
            </a:r>
          </a:p>
          <a:p>
            <a:pPr marL="0" indent="0">
              <a:buNone/>
            </a:pPr>
            <a:r>
              <a:rPr lang="en-US" sz="2000" dirty="0">
                <a:solidFill>
                  <a:srgbClr val="0000FF"/>
                </a:solidFill>
                <a:latin typeface="Lucida Console"/>
              </a:rPr>
              <a:t>     </a:t>
            </a:r>
            <a:r>
              <a:rPr lang="en-US" sz="2000" dirty="0" err="1">
                <a:solidFill>
                  <a:srgbClr val="0000FF"/>
                </a:solidFill>
                <a:latin typeface="Lucida Console"/>
              </a:rPr>
              <a:t>xlim</a:t>
            </a:r>
            <a:r>
              <a:rPr lang="en-US" sz="2000" dirty="0">
                <a:solidFill>
                  <a:srgbClr val="0000FF"/>
                </a:solidFill>
                <a:latin typeface="Lucida Console"/>
              </a:rPr>
              <a:t>=c(0,300), </a:t>
            </a:r>
            <a:r>
              <a:rPr lang="en-US" sz="2000" dirty="0" err="1">
                <a:solidFill>
                  <a:srgbClr val="0000FF"/>
                </a:solidFill>
                <a:latin typeface="Lucida Console"/>
              </a:rPr>
              <a:t>ylim</a:t>
            </a:r>
            <a:r>
              <a:rPr lang="en-US" sz="2000" dirty="0">
                <a:solidFill>
                  <a:srgbClr val="0000FF"/>
                </a:solidFill>
                <a:latin typeface="Lucida Console"/>
              </a:rPr>
              <a:t>=c(0,1400), </a:t>
            </a:r>
          </a:p>
          <a:p>
            <a:pPr marL="0" indent="0">
              <a:buNone/>
            </a:pPr>
            <a:r>
              <a:rPr lang="en-US" sz="2000" dirty="0">
                <a:solidFill>
                  <a:srgbClr val="0000FF"/>
                </a:solidFill>
                <a:latin typeface="Lucida Console"/>
              </a:rPr>
              <a:t>     </a:t>
            </a:r>
            <a:r>
              <a:rPr lang="en-US" sz="2000" dirty="0" err="1">
                <a:solidFill>
                  <a:srgbClr val="0000FF"/>
                </a:solidFill>
                <a:latin typeface="Lucida Console"/>
              </a:rPr>
              <a:t>cex</a:t>
            </a:r>
            <a:r>
              <a:rPr lang="en-US" sz="2000" dirty="0">
                <a:solidFill>
                  <a:srgbClr val="0000FF"/>
                </a:solidFill>
                <a:latin typeface="Lucida Console"/>
              </a:rPr>
              <a:t>=2, </a:t>
            </a:r>
            <a:r>
              <a:rPr lang="en-US" sz="2000" dirty="0" err="1">
                <a:solidFill>
                  <a:srgbClr val="0000FF"/>
                </a:solidFill>
                <a:latin typeface="Lucida Console"/>
              </a:rPr>
              <a:t>pch</a:t>
            </a:r>
            <a:r>
              <a:rPr lang="en-US" sz="2000" dirty="0">
                <a:solidFill>
                  <a:srgbClr val="0000FF"/>
                </a:solidFill>
                <a:latin typeface="Lucida Console"/>
              </a:rPr>
              <a:t>=21, col="black", </a:t>
            </a:r>
            <a:r>
              <a:rPr lang="en-US" sz="2000" dirty="0" err="1">
                <a:solidFill>
                  <a:srgbClr val="0000FF"/>
                </a:solidFill>
                <a:latin typeface="Lucida Console"/>
              </a:rPr>
              <a:t>bg</a:t>
            </a:r>
            <a:r>
              <a:rPr lang="en-US" sz="2000" dirty="0">
                <a:solidFill>
                  <a:srgbClr val="0000FF"/>
                </a:solidFill>
                <a:latin typeface="Lucida Console"/>
              </a:rPr>
              <a:t>="salmon")</a:t>
            </a:r>
          </a:p>
          <a:p>
            <a:pPr marL="0" indent="0">
              <a:buNone/>
            </a:pPr>
            <a:r>
              <a:rPr lang="en-US" sz="2000" dirty="0">
                <a:solidFill>
                  <a:srgbClr val="0000FF"/>
                </a:solidFill>
                <a:latin typeface="Lucida Console"/>
              </a:rPr>
              <a:t>plot(1:3)</a:t>
            </a:r>
          </a:p>
          <a:p>
            <a:r>
              <a:rPr lang="en-US" dirty="0" smtClean="0"/>
              <a:t>Restore defaults</a:t>
            </a:r>
          </a:p>
          <a:p>
            <a:pPr marL="0" indent="0">
              <a:buNone/>
            </a:pPr>
            <a:r>
              <a:rPr lang="en-US" sz="2000" dirty="0">
                <a:solidFill>
                  <a:srgbClr val="0000FF"/>
                </a:solidFill>
                <a:latin typeface="Lucida Console"/>
              </a:rPr>
              <a:t>par(</a:t>
            </a:r>
            <a:r>
              <a:rPr lang="en-US" sz="2000" dirty="0" err="1">
                <a:solidFill>
                  <a:srgbClr val="0000FF"/>
                </a:solidFill>
                <a:latin typeface="Lucida Console"/>
              </a:rPr>
              <a:t>old.par</a:t>
            </a:r>
            <a:r>
              <a:rPr lang="en-US" sz="2000" dirty="0">
                <a:solidFill>
                  <a:srgbClr val="0000FF"/>
                </a:solidFill>
                <a:latin typeface="Lucida Console"/>
              </a:rPr>
              <a:t>)</a:t>
            </a:r>
          </a:p>
          <a:p>
            <a:pPr marL="0" indent="0">
              <a:buNone/>
            </a:pPr>
            <a:r>
              <a:rPr lang="en-US" sz="2000" dirty="0">
                <a:solidFill>
                  <a:srgbClr val="0000FF"/>
                </a:solidFill>
                <a:latin typeface="Lucida Console"/>
              </a:rPr>
              <a:t>plot(1:3)</a:t>
            </a:r>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1683536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Trevor Branch\Documents\FISH552 Intro R\Lectures\Plots\Rplot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2" y="1323975"/>
            <a:ext cx="5057775"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308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return to default plotting</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09800"/>
            <a:ext cx="5567363" cy="126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a:xfrm>
            <a:off x="5486400" y="2743200"/>
            <a:ext cx="1219200" cy="3048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14400" y="3733800"/>
            <a:ext cx="7010400" cy="923330"/>
          </a:xfrm>
          <a:prstGeom prst="rect">
            <a:avLst/>
          </a:prstGeom>
          <a:noFill/>
        </p:spPr>
        <p:txBody>
          <a:bodyPr wrap="square" rtlCol="0">
            <a:spAutoFit/>
          </a:bodyPr>
          <a:lstStyle/>
          <a:p>
            <a:r>
              <a:rPr lang="en-US" dirty="0" smtClean="0">
                <a:solidFill>
                  <a:srgbClr val="C00000"/>
                </a:solidFill>
              </a:rPr>
              <a:t>Selecting the Clear All command in the plotting window resets all figures and sets par() to the default values. Use this option when you have gone too far and can’t get back to a nice simple plotting screen. </a:t>
            </a:r>
            <a:endParaRPr lang="en-US" dirty="0">
              <a:solidFill>
                <a:srgbClr val="C00000"/>
              </a:solidFill>
            </a:endParaRPr>
          </a:p>
        </p:txBody>
      </p:sp>
    </p:spTree>
    <p:extLst>
      <p:ext uri="{BB962C8B-B14F-4D97-AF65-F5344CB8AC3E}">
        <p14:creationId xmlns:p14="http://schemas.microsoft.com/office/powerpoint/2010/main" val="407313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options for plotting</a:t>
            </a:r>
            <a:endParaRPr lang="en-US" dirty="0"/>
          </a:p>
        </p:txBody>
      </p:sp>
      <p:sp>
        <p:nvSpPr>
          <p:cNvPr id="3" name="Content Placeholder 2"/>
          <p:cNvSpPr>
            <a:spLocks noGrp="1"/>
          </p:cNvSpPr>
          <p:nvPr>
            <p:ph idx="1"/>
          </p:nvPr>
        </p:nvSpPr>
        <p:spPr/>
        <p:txBody>
          <a:bodyPr/>
          <a:lstStyle/>
          <a:p>
            <a:r>
              <a:rPr lang="en-US" dirty="0" smtClean="0"/>
              <a:t>Many plotting options can handle vectors, each element applies to one point, are </a:t>
            </a:r>
            <a:r>
              <a:rPr lang="en-US" u="sng" dirty="0" smtClean="0"/>
              <a:t>recycled</a:t>
            </a:r>
          </a:p>
          <a:p>
            <a:r>
              <a:rPr lang="en-US" dirty="0" smtClean="0"/>
              <a:t>Different point characters: </a:t>
            </a:r>
            <a:r>
              <a:rPr lang="en-US" dirty="0" err="1" smtClean="0"/>
              <a:t>pch</a:t>
            </a:r>
            <a:r>
              <a:rPr lang="en-US" dirty="0" smtClean="0"/>
              <a:t>=1:5</a:t>
            </a:r>
          </a:p>
          <a:p>
            <a:r>
              <a:rPr lang="en-US" dirty="0" smtClean="0"/>
              <a:t>Different point letters: </a:t>
            </a:r>
            <a:r>
              <a:rPr lang="en-US" dirty="0" err="1" smtClean="0"/>
              <a:t>pch</a:t>
            </a:r>
            <a:r>
              <a:rPr lang="en-US" dirty="0" smtClean="0"/>
              <a:t>=c("</a:t>
            </a:r>
            <a:r>
              <a:rPr lang="en-US" dirty="0" err="1" smtClean="0"/>
              <a:t>a","g","t","c</a:t>
            </a:r>
            <a:r>
              <a:rPr lang="en-US" dirty="0" smtClean="0"/>
              <a:t>")</a:t>
            </a:r>
          </a:p>
          <a:p>
            <a:r>
              <a:rPr lang="en-US" dirty="0" smtClean="0"/>
              <a:t>Different colors: col=1:5</a:t>
            </a:r>
          </a:p>
          <a:p>
            <a:r>
              <a:rPr lang="en-US" dirty="0" smtClean="0"/>
              <a:t>Different sizes: </a:t>
            </a:r>
            <a:r>
              <a:rPr lang="en-US" dirty="0" err="1" smtClean="0"/>
              <a:t>cex</a:t>
            </a:r>
            <a:r>
              <a:rPr lang="en-US" dirty="0" smtClean="0"/>
              <a:t>=1:5</a:t>
            </a:r>
          </a:p>
        </p:txBody>
      </p:sp>
    </p:spTree>
    <p:extLst>
      <p:ext uri="{BB962C8B-B14F-4D97-AF65-F5344CB8AC3E}">
        <p14:creationId xmlns:p14="http://schemas.microsoft.com/office/powerpoint/2010/main" val="3964413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 in RStudio </a:t>
            </a:r>
            <a:endParaRPr lang="en-US" dirty="0"/>
          </a:p>
        </p:txBody>
      </p:sp>
      <p:sp>
        <p:nvSpPr>
          <p:cNvPr id="3" name="Content Placeholder 2"/>
          <p:cNvSpPr>
            <a:spLocks noGrp="1"/>
          </p:cNvSpPr>
          <p:nvPr>
            <p:ph idx="1"/>
          </p:nvPr>
        </p:nvSpPr>
        <p:spPr/>
        <p:txBody>
          <a:bodyPr/>
          <a:lstStyle/>
          <a:p>
            <a:r>
              <a:rPr lang="en-US" dirty="0"/>
              <a:t>G</a:t>
            </a:r>
            <a:r>
              <a:rPr lang="en-US" dirty="0" smtClean="0"/>
              <a:t>etting R to figure out where the files are (directories) is key when reading in data from files</a:t>
            </a:r>
          </a:p>
          <a:p>
            <a:r>
              <a:rPr lang="en-US" dirty="0" smtClean="0"/>
              <a:t>RStudio has </a:t>
            </a:r>
            <a:r>
              <a:rPr lang="en-US" u="sng" dirty="0" smtClean="0"/>
              <a:t>projects</a:t>
            </a:r>
            <a:r>
              <a:rPr lang="en-US" dirty="0" smtClean="0"/>
              <a:t> which do this in a very slick manner</a:t>
            </a:r>
          </a:p>
          <a:p>
            <a:r>
              <a:rPr lang="en-US" dirty="0" smtClean="0"/>
              <a:t>You can store different analyses in different projects and quickly switch between them</a:t>
            </a:r>
          </a:p>
          <a:p>
            <a:r>
              <a:rPr lang="en-US" dirty="0" smtClean="0"/>
              <a:t>Each project has a separate set of .r files that are open, and a separate R workspace (saved objects in console)</a:t>
            </a:r>
            <a:endParaRPr lang="en-US" dirty="0"/>
          </a:p>
        </p:txBody>
      </p:sp>
    </p:spTree>
    <p:extLst>
      <p:ext uri="{BB962C8B-B14F-4D97-AF65-F5344CB8AC3E}">
        <p14:creationId xmlns:p14="http://schemas.microsoft.com/office/powerpoint/2010/main" val="3093805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Trevor Branch\Documents\FISH552 Intro R\Lectures\Plots\Rplot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2" y="1323975"/>
            <a:ext cx="5057775" cy="42100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24200" y="1323975"/>
            <a:ext cx="3407792" cy="369332"/>
          </a:xfrm>
          <a:prstGeom prst="rect">
            <a:avLst/>
          </a:prstGeom>
          <a:noFill/>
        </p:spPr>
        <p:txBody>
          <a:bodyPr wrap="none" rtlCol="0">
            <a:spAutoFit/>
          </a:bodyPr>
          <a:lstStyle/>
          <a:p>
            <a:r>
              <a:rPr lang="en-US" dirty="0" smtClean="0">
                <a:solidFill>
                  <a:srgbClr val="C00000"/>
                </a:solidFill>
              </a:rPr>
              <a:t>First letter of each primate’s name</a:t>
            </a:r>
            <a:endParaRPr lang="en-US" dirty="0">
              <a:solidFill>
                <a:srgbClr val="C00000"/>
              </a:solidFill>
            </a:endParaRPr>
          </a:p>
        </p:txBody>
      </p:sp>
    </p:spTree>
    <p:extLst>
      <p:ext uri="{BB962C8B-B14F-4D97-AF65-F5344CB8AC3E}">
        <p14:creationId xmlns:p14="http://schemas.microsoft.com/office/powerpoint/2010/main" val="341012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Trevor Branch\Documents\FISH552 Intro R\Lectures\Plots\Rplot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2" y="1323975"/>
            <a:ext cx="5057775" cy="42100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832655" y="1323975"/>
            <a:ext cx="3796745" cy="369332"/>
          </a:xfrm>
          <a:prstGeom prst="rect">
            <a:avLst/>
          </a:prstGeom>
          <a:noFill/>
        </p:spPr>
        <p:txBody>
          <a:bodyPr wrap="none" rtlCol="0">
            <a:spAutoFit/>
          </a:bodyPr>
          <a:lstStyle/>
          <a:p>
            <a:r>
              <a:rPr lang="en-US" dirty="0" smtClean="0">
                <a:solidFill>
                  <a:srgbClr val="C00000"/>
                </a:solidFill>
              </a:rPr>
              <a:t>Circle size proportional to body weight</a:t>
            </a:r>
            <a:endParaRPr lang="en-US" dirty="0">
              <a:solidFill>
                <a:srgbClr val="C00000"/>
              </a:solidFill>
            </a:endParaRPr>
          </a:p>
        </p:txBody>
      </p:sp>
    </p:spTree>
    <p:extLst>
      <p:ext uri="{BB962C8B-B14F-4D97-AF65-F5344CB8AC3E}">
        <p14:creationId xmlns:p14="http://schemas.microsoft.com/office/powerpoint/2010/main" val="3293024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legends</a:t>
            </a:r>
            <a:endParaRPr lang="en-US" dirty="0"/>
          </a:p>
        </p:txBody>
      </p:sp>
      <p:sp>
        <p:nvSpPr>
          <p:cNvPr id="3" name="Content Placeholder 2"/>
          <p:cNvSpPr>
            <a:spLocks noGrp="1"/>
          </p:cNvSpPr>
          <p:nvPr>
            <p:ph idx="1"/>
          </p:nvPr>
        </p:nvSpPr>
        <p:spPr/>
        <p:txBody>
          <a:bodyPr/>
          <a:lstStyle/>
          <a:p>
            <a:r>
              <a:rPr lang="en-US" dirty="0" smtClean="0"/>
              <a:t>Legends do not use anything in the plot</a:t>
            </a:r>
          </a:p>
          <a:p>
            <a:r>
              <a:rPr lang="en-US" dirty="0" smtClean="0"/>
              <a:t>Look up help on the legend function (</a:t>
            </a:r>
            <a:r>
              <a:rPr lang="en-US" sz="2000" dirty="0" smtClean="0">
                <a:latin typeface="Lucida Console" panose="020B0609040504020204" pitchFamily="49" charset="0"/>
              </a:rPr>
              <a:t>?legend</a:t>
            </a:r>
            <a:r>
              <a:rPr lang="en-US" dirty="0" smtClean="0"/>
              <a:t>), note that most options in </a:t>
            </a:r>
            <a:r>
              <a:rPr lang="en-US" sz="2000" dirty="0" smtClean="0">
                <a:latin typeface="Lucida Console" panose="020B0609040504020204" pitchFamily="49" charset="0"/>
              </a:rPr>
              <a:t>par()</a:t>
            </a:r>
            <a:r>
              <a:rPr lang="en-US" dirty="0" smtClean="0"/>
              <a:t> can be used too</a:t>
            </a:r>
          </a:p>
          <a:p>
            <a:pPr marL="0" indent="0">
              <a:buNone/>
            </a:pPr>
            <a:r>
              <a:rPr lang="en-US" sz="2000" dirty="0">
                <a:solidFill>
                  <a:srgbClr val="0000FF"/>
                </a:solidFill>
                <a:latin typeface="Lucida Console"/>
              </a:rPr>
              <a:t>legend(x="</a:t>
            </a:r>
            <a:r>
              <a:rPr lang="en-US" sz="2000" dirty="0" err="1">
                <a:solidFill>
                  <a:srgbClr val="0000FF"/>
                </a:solidFill>
                <a:latin typeface="Lucida Console"/>
              </a:rPr>
              <a:t>topright</a:t>
            </a:r>
            <a:r>
              <a:rPr lang="en-US" sz="2000" dirty="0">
                <a:solidFill>
                  <a:srgbClr val="0000FF"/>
                </a:solidFill>
                <a:latin typeface="Lucida Console"/>
              </a:rPr>
              <a:t>", </a:t>
            </a:r>
          </a:p>
          <a:p>
            <a:pPr marL="0" indent="0">
              <a:buNone/>
            </a:pPr>
            <a:r>
              <a:rPr lang="en-US" sz="2000" dirty="0">
                <a:solidFill>
                  <a:srgbClr val="0000FF"/>
                </a:solidFill>
                <a:latin typeface="Lucida Console"/>
              </a:rPr>
              <a:t>       legend=primates[,1],</a:t>
            </a:r>
          </a:p>
          <a:p>
            <a:pPr marL="0" indent="0">
              <a:buNone/>
            </a:pPr>
            <a:r>
              <a:rPr lang="en-US" sz="2000" dirty="0">
                <a:solidFill>
                  <a:srgbClr val="0000FF"/>
                </a:solidFill>
                <a:latin typeface="Lucida Console"/>
              </a:rPr>
              <a:t>       pt.bg=1:5,</a:t>
            </a:r>
          </a:p>
          <a:p>
            <a:pPr marL="0" indent="0">
              <a:buNone/>
            </a:pPr>
            <a:r>
              <a:rPr lang="en-US" sz="2000" dirty="0">
                <a:solidFill>
                  <a:srgbClr val="0000FF"/>
                </a:solidFill>
                <a:latin typeface="Lucida Console"/>
              </a:rPr>
              <a:t>       </a:t>
            </a:r>
            <a:r>
              <a:rPr lang="en-US" sz="2000" dirty="0" err="1">
                <a:solidFill>
                  <a:srgbClr val="0000FF"/>
                </a:solidFill>
                <a:latin typeface="Lucida Console"/>
              </a:rPr>
              <a:t>pch</a:t>
            </a:r>
            <a:r>
              <a:rPr lang="en-US" sz="2000" dirty="0">
                <a:solidFill>
                  <a:srgbClr val="0000FF"/>
                </a:solidFill>
                <a:latin typeface="Lucida Console"/>
              </a:rPr>
              <a:t>=21:25,</a:t>
            </a:r>
          </a:p>
          <a:p>
            <a:pPr marL="0" indent="0">
              <a:buNone/>
            </a:pPr>
            <a:r>
              <a:rPr lang="en-US" sz="2000" dirty="0">
                <a:solidFill>
                  <a:srgbClr val="0000FF"/>
                </a:solidFill>
                <a:latin typeface="Lucida Console"/>
              </a:rPr>
              <a:t>       </a:t>
            </a:r>
            <a:r>
              <a:rPr lang="en-US" sz="2000" dirty="0" err="1">
                <a:solidFill>
                  <a:srgbClr val="0000FF"/>
                </a:solidFill>
                <a:latin typeface="Lucida Console"/>
              </a:rPr>
              <a:t>bty</a:t>
            </a:r>
            <a:r>
              <a:rPr lang="en-US" sz="2000" dirty="0">
                <a:solidFill>
                  <a:srgbClr val="0000FF"/>
                </a:solidFill>
                <a:latin typeface="Lucida Console"/>
              </a:rPr>
              <a:t>="n")</a:t>
            </a:r>
            <a:endParaRPr lang="en-US" sz="2000" dirty="0">
              <a:solidFill>
                <a:srgbClr val="0000FF"/>
              </a:solidFill>
              <a:latin typeface="Lucida Console"/>
            </a:endParaRPr>
          </a:p>
        </p:txBody>
      </p:sp>
      <p:sp>
        <p:nvSpPr>
          <p:cNvPr id="4" name="TextBox 3"/>
          <p:cNvSpPr txBox="1"/>
          <p:nvPr/>
        </p:nvSpPr>
        <p:spPr>
          <a:xfrm>
            <a:off x="4495800" y="2890638"/>
            <a:ext cx="4733283" cy="369332"/>
          </a:xfrm>
          <a:prstGeom prst="rect">
            <a:avLst/>
          </a:prstGeom>
          <a:noFill/>
        </p:spPr>
        <p:txBody>
          <a:bodyPr wrap="none" rtlCol="0">
            <a:spAutoFit/>
          </a:bodyPr>
          <a:lstStyle/>
          <a:p>
            <a:r>
              <a:rPr lang="en-US" dirty="0" smtClean="0">
                <a:solidFill>
                  <a:srgbClr val="C00000"/>
                </a:solidFill>
              </a:rPr>
              <a:t>also "</a:t>
            </a:r>
            <a:r>
              <a:rPr lang="en-US" dirty="0" err="1" smtClean="0">
                <a:solidFill>
                  <a:srgbClr val="C00000"/>
                </a:solidFill>
              </a:rPr>
              <a:t>bottomleft</a:t>
            </a:r>
            <a:r>
              <a:rPr lang="en-US" dirty="0" smtClean="0">
                <a:solidFill>
                  <a:srgbClr val="C00000"/>
                </a:solidFill>
              </a:rPr>
              <a:t>" etc., and ca</a:t>
            </a:r>
            <a:r>
              <a:rPr lang="en-US" dirty="0" smtClean="0">
                <a:solidFill>
                  <a:srgbClr val="C00000"/>
                </a:solidFill>
              </a:rPr>
              <a:t>n use </a:t>
            </a:r>
            <a:r>
              <a:rPr lang="en-US" dirty="0" smtClean="0">
                <a:solidFill>
                  <a:srgbClr val="C00000"/>
                </a:solidFill>
              </a:rPr>
              <a:t>x=100, y=100</a:t>
            </a:r>
            <a:endParaRPr lang="en-US" dirty="0">
              <a:solidFill>
                <a:srgbClr val="C00000"/>
              </a:solidFill>
            </a:endParaRPr>
          </a:p>
        </p:txBody>
      </p:sp>
      <p:sp>
        <p:nvSpPr>
          <p:cNvPr id="5" name="TextBox 4"/>
          <p:cNvSpPr txBox="1"/>
          <p:nvPr/>
        </p:nvSpPr>
        <p:spPr>
          <a:xfrm>
            <a:off x="4876800" y="3259970"/>
            <a:ext cx="4352283" cy="369332"/>
          </a:xfrm>
          <a:prstGeom prst="rect">
            <a:avLst/>
          </a:prstGeom>
          <a:noFill/>
        </p:spPr>
        <p:txBody>
          <a:bodyPr wrap="square" rtlCol="0">
            <a:spAutoFit/>
          </a:bodyPr>
          <a:lstStyle/>
          <a:p>
            <a:r>
              <a:rPr lang="en-US" dirty="0" smtClean="0">
                <a:solidFill>
                  <a:srgbClr val="C00000"/>
                </a:solidFill>
              </a:rPr>
              <a:t>vector of text strings</a:t>
            </a:r>
            <a:endParaRPr lang="en-US" dirty="0">
              <a:solidFill>
                <a:srgbClr val="C00000"/>
              </a:solidFill>
            </a:endParaRPr>
          </a:p>
        </p:txBody>
      </p:sp>
      <p:sp>
        <p:nvSpPr>
          <p:cNvPr id="6" name="TextBox 5"/>
          <p:cNvSpPr txBox="1"/>
          <p:nvPr/>
        </p:nvSpPr>
        <p:spPr>
          <a:xfrm>
            <a:off x="4477512" y="3629302"/>
            <a:ext cx="4352283" cy="369332"/>
          </a:xfrm>
          <a:prstGeom prst="rect">
            <a:avLst/>
          </a:prstGeom>
          <a:noFill/>
        </p:spPr>
        <p:txBody>
          <a:bodyPr wrap="square" rtlCol="0">
            <a:spAutoFit/>
          </a:bodyPr>
          <a:lstStyle/>
          <a:p>
            <a:r>
              <a:rPr lang="en-US" dirty="0" smtClean="0">
                <a:solidFill>
                  <a:srgbClr val="C00000"/>
                </a:solidFill>
              </a:rPr>
              <a:t>background color of points</a:t>
            </a:r>
            <a:endParaRPr lang="en-US" dirty="0">
              <a:solidFill>
                <a:srgbClr val="C00000"/>
              </a:solidFill>
            </a:endParaRPr>
          </a:p>
        </p:txBody>
      </p:sp>
      <p:sp>
        <p:nvSpPr>
          <p:cNvPr id="7" name="TextBox 6"/>
          <p:cNvSpPr txBox="1"/>
          <p:nvPr/>
        </p:nvSpPr>
        <p:spPr>
          <a:xfrm>
            <a:off x="4477512" y="3984345"/>
            <a:ext cx="4352283" cy="369332"/>
          </a:xfrm>
          <a:prstGeom prst="rect">
            <a:avLst/>
          </a:prstGeom>
          <a:noFill/>
        </p:spPr>
        <p:txBody>
          <a:bodyPr wrap="square" rtlCol="0">
            <a:spAutoFit/>
          </a:bodyPr>
          <a:lstStyle/>
          <a:p>
            <a:r>
              <a:rPr lang="en-US" dirty="0" smtClean="0">
                <a:solidFill>
                  <a:srgbClr val="C00000"/>
                </a:solidFill>
              </a:rPr>
              <a:t>vector of symbol type</a:t>
            </a:r>
            <a:endParaRPr lang="en-US" dirty="0">
              <a:solidFill>
                <a:srgbClr val="C00000"/>
              </a:solidFill>
            </a:endParaRPr>
          </a:p>
        </p:txBody>
      </p:sp>
      <p:sp>
        <p:nvSpPr>
          <p:cNvPr id="8" name="TextBox 7"/>
          <p:cNvSpPr txBox="1"/>
          <p:nvPr/>
        </p:nvSpPr>
        <p:spPr>
          <a:xfrm>
            <a:off x="4477512" y="4340180"/>
            <a:ext cx="4352283" cy="369332"/>
          </a:xfrm>
          <a:prstGeom prst="rect">
            <a:avLst/>
          </a:prstGeom>
          <a:noFill/>
        </p:spPr>
        <p:txBody>
          <a:bodyPr wrap="square" rtlCol="0">
            <a:spAutoFit/>
          </a:bodyPr>
          <a:lstStyle/>
          <a:p>
            <a:r>
              <a:rPr lang="en-US" dirty="0" smtClean="0">
                <a:solidFill>
                  <a:srgbClr val="C00000"/>
                </a:solidFill>
              </a:rPr>
              <a:t>no </a:t>
            </a:r>
            <a:r>
              <a:rPr lang="en-US" u="sng" dirty="0" smtClean="0">
                <a:solidFill>
                  <a:srgbClr val="C00000"/>
                </a:solidFill>
              </a:rPr>
              <a:t>b</a:t>
            </a:r>
            <a:r>
              <a:rPr lang="en-US" dirty="0" smtClean="0">
                <a:solidFill>
                  <a:srgbClr val="C00000"/>
                </a:solidFill>
              </a:rPr>
              <a:t>ox </a:t>
            </a:r>
            <a:r>
              <a:rPr lang="en-US" u="sng" dirty="0" smtClean="0">
                <a:solidFill>
                  <a:srgbClr val="C00000"/>
                </a:solidFill>
              </a:rPr>
              <a:t>ty</a:t>
            </a:r>
            <a:r>
              <a:rPr lang="en-US" dirty="0" smtClean="0">
                <a:solidFill>
                  <a:srgbClr val="C00000"/>
                </a:solidFill>
              </a:rPr>
              <a:t>pe</a:t>
            </a:r>
            <a:endParaRPr lang="en-US" dirty="0">
              <a:solidFill>
                <a:srgbClr val="C00000"/>
              </a:solidFill>
            </a:endParaRPr>
          </a:p>
        </p:txBody>
      </p:sp>
    </p:spTree>
    <p:extLst>
      <p:ext uri="{BB962C8B-B14F-4D97-AF65-F5344CB8AC3E}">
        <p14:creationId xmlns:p14="http://schemas.microsoft.com/office/powerpoint/2010/main" val="2007714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Trevor Branch\Documents\FISH552 Intro R\Lectures\Plots\Rplot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612" y="847725"/>
            <a:ext cx="6200775" cy="51625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90600" y="685800"/>
            <a:ext cx="7315200" cy="646331"/>
          </a:xfrm>
          <a:prstGeom prst="rect">
            <a:avLst/>
          </a:prstGeom>
          <a:noFill/>
        </p:spPr>
        <p:txBody>
          <a:bodyPr wrap="square" rtlCol="0">
            <a:spAutoFit/>
          </a:bodyPr>
          <a:lstStyle/>
          <a:p>
            <a:pPr algn="ctr"/>
            <a:r>
              <a:rPr lang="en-US" dirty="0" smtClean="0">
                <a:solidFill>
                  <a:srgbClr val="C00000"/>
                </a:solidFill>
              </a:rPr>
              <a:t>If you want the legend to correspond to the plot, you need to specify identical symbols, sizes, and colors for the plot and the legend </a:t>
            </a:r>
            <a:endParaRPr lang="en-US" dirty="0">
              <a:solidFill>
                <a:srgbClr val="C00000"/>
              </a:solidFill>
            </a:endParaRPr>
          </a:p>
        </p:txBody>
      </p:sp>
    </p:spTree>
    <p:extLst>
      <p:ext uri="{BB962C8B-B14F-4D97-AF65-F5344CB8AC3E}">
        <p14:creationId xmlns:p14="http://schemas.microsoft.com/office/powerpoint/2010/main" val="1435910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Axis properties</a:t>
            </a:r>
            <a:endParaRPr lang="en-US" dirty="0"/>
          </a:p>
        </p:txBody>
      </p:sp>
      <p:sp>
        <p:nvSpPr>
          <p:cNvPr id="3" name="Content Placeholder 2"/>
          <p:cNvSpPr>
            <a:spLocks noGrp="1"/>
          </p:cNvSpPr>
          <p:nvPr>
            <p:ph idx="1"/>
          </p:nvPr>
        </p:nvSpPr>
        <p:spPr/>
        <p:txBody>
          <a:bodyPr/>
          <a:lstStyle/>
          <a:p>
            <a:r>
              <a:rPr lang="en-US" dirty="0" smtClean="0"/>
              <a:t>Tick mark </a:t>
            </a:r>
            <a:r>
              <a:rPr lang="en-US" dirty="0" err="1" smtClean="0"/>
              <a:t>labelling</a:t>
            </a:r>
            <a:r>
              <a:rPr lang="en-US" dirty="0" smtClean="0"/>
              <a:t> using </a:t>
            </a:r>
            <a:r>
              <a:rPr lang="en-US" dirty="0" err="1" smtClean="0"/>
              <a:t>yaxp</a:t>
            </a:r>
            <a:r>
              <a:rPr lang="en-US" dirty="0" smtClean="0"/>
              <a:t> and </a:t>
            </a:r>
            <a:r>
              <a:rPr lang="en-US" dirty="0" err="1" smtClean="0"/>
              <a:t>xaxp</a:t>
            </a:r>
            <a:endParaRPr lang="en-US" dirty="0" smtClean="0"/>
          </a:p>
          <a:p>
            <a:pPr lvl="1"/>
            <a:r>
              <a:rPr lang="en-US" dirty="0" smtClean="0"/>
              <a:t>c(min, max, number of spaces between intervals)</a:t>
            </a:r>
          </a:p>
          <a:p>
            <a:pPr marL="0" indent="0">
              <a:buNone/>
            </a:pPr>
            <a:r>
              <a:rPr lang="en-US" sz="2000" dirty="0">
                <a:solidFill>
                  <a:srgbClr val="0000FF"/>
                </a:solidFill>
                <a:latin typeface="Lucida Console"/>
              </a:rPr>
              <a:t>plot(x = </a:t>
            </a:r>
            <a:r>
              <a:rPr lang="en-US" sz="2000" dirty="0" err="1">
                <a:solidFill>
                  <a:srgbClr val="0000FF"/>
                </a:solidFill>
                <a:latin typeface="Lucida Console"/>
              </a:rPr>
              <a:t>primates$Bodywt</a:t>
            </a:r>
            <a:r>
              <a:rPr lang="en-US" sz="2000" dirty="0">
                <a:solidFill>
                  <a:srgbClr val="0000FF"/>
                </a:solidFill>
                <a:latin typeface="Lucida Console"/>
              </a:rPr>
              <a:t>, y = </a:t>
            </a:r>
            <a:r>
              <a:rPr lang="en-US" sz="2000" dirty="0" err="1">
                <a:solidFill>
                  <a:srgbClr val="0000FF"/>
                </a:solidFill>
                <a:latin typeface="Lucida Console"/>
              </a:rPr>
              <a:t>primates$Brainwt</a:t>
            </a:r>
            <a:r>
              <a:rPr lang="en-US" sz="2000" dirty="0">
                <a:solidFill>
                  <a:srgbClr val="0000FF"/>
                </a:solidFill>
                <a:latin typeface="Lucida Console"/>
              </a:rPr>
              <a:t>,</a:t>
            </a:r>
          </a:p>
          <a:p>
            <a:pPr marL="0" indent="0">
              <a:buNone/>
            </a:pPr>
            <a:r>
              <a:rPr lang="en-US" sz="2000" dirty="0">
                <a:solidFill>
                  <a:srgbClr val="0000FF"/>
                </a:solidFill>
                <a:latin typeface="Lucida Console"/>
              </a:rPr>
              <a:t>     </a:t>
            </a:r>
            <a:r>
              <a:rPr lang="en-US" sz="2000" dirty="0" smtClean="0">
                <a:solidFill>
                  <a:srgbClr val="0000FF"/>
                </a:solidFill>
                <a:latin typeface="Lucida Console"/>
              </a:rPr>
              <a:t>...</a:t>
            </a:r>
            <a:endParaRPr lang="en-US" sz="2000" dirty="0">
              <a:solidFill>
                <a:srgbClr val="0000FF"/>
              </a:solidFill>
              <a:latin typeface="Lucida Console"/>
            </a:endParaRPr>
          </a:p>
          <a:p>
            <a:pPr marL="0" indent="0">
              <a:buNone/>
            </a:pPr>
            <a:r>
              <a:rPr lang="en-US" sz="2000" dirty="0">
                <a:solidFill>
                  <a:srgbClr val="0000FF"/>
                </a:solidFill>
                <a:latin typeface="Lucida Console"/>
              </a:rPr>
              <a:t>     </a:t>
            </a:r>
            <a:r>
              <a:rPr lang="en-US" sz="2000" dirty="0" err="1" smtClean="0">
                <a:solidFill>
                  <a:srgbClr val="C00000"/>
                </a:solidFill>
                <a:latin typeface="Lucida Console"/>
              </a:rPr>
              <a:t>yaxp</a:t>
            </a:r>
            <a:r>
              <a:rPr lang="en-US" sz="2000" dirty="0" smtClean="0">
                <a:solidFill>
                  <a:srgbClr val="C00000"/>
                </a:solidFill>
                <a:latin typeface="Lucida Console"/>
              </a:rPr>
              <a:t> = c(0</a:t>
            </a:r>
            <a:r>
              <a:rPr lang="en-US" sz="2000" dirty="0">
                <a:solidFill>
                  <a:srgbClr val="C00000"/>
                </a:solidFill>
                <a:latin typeface="Lucida Console"/>
              </a:rPr>
              <a:t>, 1500, 3</a:t>
            </a:r>
            <a:r>
              <a:rPr lang="en-US" sz="2000" dirty="0" smtClean="0">
                <a:solidFill>
                  <a:srgbClr val="C00000"/>
                </a:solidFill>
                <a:latin typeface="Lucida Console"/>
              </a:rPr>
              <a:t>)</a:t>
            </a:r>
            <a:r>
              <a:rPr lang="en-US" sz="2000" dirty="0" smtClean="0">
                <a:solidFill>
                  <a:srgbClr val="0000FF"/>
                </a:solidFill>
                <a:latin typeface="Lucida Console"/>
              </a:rPr>
              <a:t>)</a:t>
            </a:r>
            <a:endParaRPr lang="en-US" sz="2000" dirty="0">
              <a:solidFill>
                <a:srgbClr val="0000FF"/>
              </a:solidFill>
              <a:latin typeface="Lucida Console"/>
            </a:endParaRPr>
          </a:p>
        </p:txBody>
      </p:sp>
    </p:spTree>
    <p:extLst>
      <p:ext uri="{BB962C8B-B14F-4D97-AF65-F5344CB8AC3E}">
        <p14:creationId xmlns:p14="http://schemas.microsoft.com/office/powerpoint/2010/main" val="1887278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Hands-on exercise 2</a:t>
            </a:r>
            <a:endParaRPr lang="en-US" dirty="0"/>
          </a:p>
        </p:txBody>
      </p:sp>
      <p:sp>
        <p:nvSpPr>
          <p:cNvPr id="3" name="Content Placeholder 2"/>
          <p:cNvSpPr>
            <a:spLocks noGrp="1"/>
          </p:cNvSpPr>
          <p:nvPr>
            <p:ph idx="1"/>
          </p:nvPr>
        </p:nvSpPr>
        <p:spPr>
          <a:xfrm>
            <a:off x="457200" y="1447800"/>
            <a:ext cx="3505200" cy="5105400"/>
          </a:xfrm>
        </p:spPr>
        <p:txBody>
          <a:bodyPr/>
          <a:lstStyle/>
          <a:p>
            <a:r>
              <a:rPr lang="en-US" dirty="0" smtClean="0"/>
              <a:t>Try to replicate as closely as possible this graph</a:t>
            </a:r>
          </a:p>
          <a:p>
            <a:r>
              <a:rPr lang="en-US" dirty="0" smtClean="0"/>
              <a:t>Colors are 1:5</a:t>
            </a:r>
          </a:p>
          <a:p>
            <a:r>
              <a:rPr lang="en-US" dirty="0" smtClean="0"/>
              <a:t>Note the axes</a:t>
            </a:r>
          </a:p>
          <a:p>
            <a:r>
              <a:rPr lang="en-US" dirty="0" smtClean="0"/>
              <a:t>Figure out how to add a title</a:t>
            </a:r>
            <a:endParaRPr lang="en-US" dirty="0"/>
          </a:p>
        </p:txBody>
      </p:sp>
      <p:pic>
        <p:nvPicPr>
          <p:cNvPr id="4098" name="Picture 2" descr="C:\Users\Trevor Branch\Documents\FISH552 Intro R\Lectures\Plots\Rplot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371600"/>
            <a:ext cx="5010958" cy="417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87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advanced axis properties</a:t>
            </a:r>
            <a:endParaRPr lang="en-US" dirty="0"/>
          </a:p>
        </p:txBody>
      </p:sp>
      <p:sp>
        <p:nvSpPr>
          <p:cNvPr id="3" name="Content Placeholder 2"/>
          <p:cNvSpPr>
            <a:spLocks noGrp="1"/>
          </p:cNvSpPr>
          <p:nvPr>
            <p:ph idx="1"/>
          </p:nvPr>
        </p:nvSpPr>
        <p:spPr/>
        <p:txBody>
          <a:bodyPr>
            <a:normAutofit/>
          </a:bodyPr>
          <a:lstStyle/>
          <a:p>
            <a:r>
              <a:rPr lang="en-US" dirty="0" smtClean="0"/>
              <a:t>For more control over axes, use the axis() function</a:t>
            </a:r>
          </a:p>
          <a:p>
            <a:r>
              <a:rPr lang="en-US" dirty="0" smtClean="0"/>
              <a:t>First create the plot but suppress the x or y axis using </a:t>
            </a:r>
            <a:r>
              <a:rPr lang="en-US" dirty="0" err="1" smtClean="0"/>
              <a:t>xaxt</a:t>
            </a:r>
            <a:r>
              <a:rPr lang="en-US" dirty="0" smtClean="0"/>
              <a:t>="n" and </a:t>
            </a:r>
            <a:r>
              <a:rPr lang="en-US" dirty="0" err="1" smtClean="0"/>
              <a:t>yaxt</a:t>
            </a:r>
            <a:r>
              <a:rPr lang="en-US" dirty="0" smtClean="0"/>
              <a:t>="n"</a:t>
            </a:r>
          </a:p>
          <a:p>
            <a:r>
              <a:rPr lang="en-US" dirty="0" smtClean="0"/>
              <a:t>Then add axes to whichever side they are needed</a:t>
            </a:r>
          </a:p>
          <a:p>
            <a:pPr marL="0" indent="0">
              <a:buNone/>
            </a:pPr>
            <a:r>
              <a:rPr lang="en-US" sz="2000" dirty="0">
                <a:solidFill>
                  <a:srgbClr val="0000FF"/>
                </a:solidFill>
                <a:latin typeface="Lucida Console"/>
              </a:rPr>
              <a:t>plot(x = </a:t>
            </a:r>
            <a:r>
              <a:rPr lang="en-US" sz="2000" dirty="0" err="1">
                <a:solidFill>
                  <a:srgbClr val="0000FF"/>
                </a:solidFill>
                <a:latin typeface="Lucida Console"/>
              </a:rPr>
              <a:t>primates$Bodywt</a:t>
            </a:r>
            <a:r>
              <a:rPr lang="en-US" sz="2000" dirty="0">
                <a:solidFill>
                  <a:srgbClr val="0000FF"/>
                </a:solidFill>
                <a:latin typeface="Lucida Console"/>
              </a:rPr>
              <a:t>, </a:t>
            </a:r>
            <a:endParaRPr lang="en-US" sz="2000" dirty="0" smtClean="0">
              <a:solidFill>
                <a:srgbClr val="0000FF"/>
              </a:solidFill>
              <a:latin typeface="Lucida Console"/>
            </a:endParaRPr>
          </a:p>
          <a:p>
            <a:pPr marL="0" indent="0">
              <a:buNone/>
            </a:pPr>
            <a:r>
              <a:rPr lang="en-US" sz="2000" dirty="0">
                <a:solidFill>
                  <a:srgbClr val="0000FF"/>
                </a:solidFill>
                <a:latin typeface="Lucida Console"/>
              </a:rPr>
              <a:t> </a:t>
            </a:r>
            <a:r>
              <a:rPr lang="en-US" sz="2000" dirty="0" smtClean="0">
                <a:solidFill>
                  <a:srgbClr val="0000FF"/>
                </a:solidFill>
                <a:latin typeface="Lucida Console"/>
              </a:rPr>
              <a:t>    y </a:t>
            </a:r>
            <a:r>
              <a:rPr lang="en-US" sz="2000" dirty="0">
                <a:solidFill>
                  <a:srgbClr val="0000FF"/>
                </a:solidFill>
                <a:latin typeface="Lucida Console"/>
              </a:rPr>
              <a:t>= </a:t>
            </a:r>
            <a:r>
              <a:rPr lang="en-US" sz="2000" dirty="0" err="1" smtClean="0">
                <a:solidFill>
                  <a:srgbClr val="0000FF"/>
                </a:solidFill>
                <a:latin typeface="Lucida Console"/>
              </a:rPr>
              <a:t>primates$Brainwt</a:t>
            </a:r>
            <a:r>
              <a:rPr lang="en-US" sz="2000" dirty="0">
                <a:solidFill>
                  <a:srgbClr val="0000FF"/>
                </a:solidFill>
                <a:latin typeface="Lucida Console"/>
              </a:rPr>
              <a:t>,</a:t>
            </a:r>
          </a:p>
          <a:p>
            <a:pPr marL="0" indent="0">
              <a:buNone/>
            </a:pPr>
            <a:r>
              <a:rPr lang="en-US" sz="2000" dirty="0" smtClean="0">
                <a:solidFill>
                  <a:srgbClr val="0000FF"/>
                </a:solidFill>
                <a:latin typeface="Lucida Console"/>
              </a:rPr>
              <a:t>     ...</a:t>
            </a:r>
            <a:endParaRPr lang="en-US" sz="2000" dirty="0">
              <a:solidFill>
                <a:srgbClr val="0000FF"/>
              </a:solidFill>
              <a:latin typeface="Lucida Console"/>
            </a:endParaRPr>
          </a:p>
          <a:p>
            <a:pPr marL="0" indent="0">
              <a:buNone/>
            </a:pPr>
            <a:r>
              <a:rPr lang="en-US" sz="2000" dirty="0">
                <a:solidFill>
                  <a:srgbClr val="0000FF"/>
                </a:solidFill>
                <a:latin typeface="Lucida Console"/>
              </a:rPr>
              <a:t>     </a:t>
            </a:r>
            <a:r>
              <a:rPr lang="en-US" sz="2000" dirty="0" err="1">
                <a:solidFill>
                  <a:srgbClr val="C00000"/>
                </a:solidFill>
                <a:latin typeface="Lucida Console"/>
              </a:rPr>
              <a:t>yaxt</a:t>
            </a:r>
            <a:r>
              <a:rPr lang="en-US" sz="2000" dirty="0">
                <a:solidFill>
                  <a:srgbClr val="C00000"/>
                </a:solidFill>
                <a:latin typeface="Lucida Console"/>
              </a:rPr>
              <a:t> = "n"</a:t>
            </a:r>
            <a:r>
              <a:rPr lang="en-US" sz="2000" dirty="0">
                <a:solidFill>
                  <a:srgbClr val="0000FF"/>
                </a:solidFill>
                <a:latin typeface="Lucida Console"/>
              </a:rPr>
              <a:t>)</a:t>
            </a:r>
          </a:p>
          <a:p>
            <a:pPr marL="0" indent="0">
              <a:buNone/>
            </a:pPr>
            <a:r>
              <a:rPr lang="en-US" sz="2000" dirty="0" smtClean="0">
                <a:solidFill>
                  <a:srgbClr val="0000FF"/>
                </a:solidFill>
                <a:latin typeface="Lucida Console"/>
              </a:rPr>
              <a:t>axis(side = 2</a:t>
            </a:r>
            <a:r>
              <a:rPr lang="en-US" sz="2000" dirty="0">
                <a:solidFill>
                  <a:srgbClr val="0000FF"/>
                </a:solidFill>
                <a:latin typeface="Lucida Console"/>
              </a:rPr>
              <a:t>, </a:t>
            </a:r>
            <a:r>
              <a:rPr lang="en-US" sz="2000" dirty="0" smtClean="0">
                <a:solidFill>
                  <a:srgbClr val="0000FF"/>
                </a:solidFill>
                <a:latin typeface="Lucida Console"/>
              </a:rPr>
              <a:t>at = </a:t>
            </a:r>
            <a:r>
              <a:rPr lang="en-US" sz="2000" dirty="0" err="1" smtClean="0">
                <a:solidFill>
                  <a:srgbClr val="0000FF"/>
                </a:solidFill>
                <a:latin typeface="Lucida Console"/>
              </a:rPr>
              <a:t>seq</a:t>
            </a:r>
            <a:r>
              <a:rPr lang="en-US" sz="2000" dirty="0" smtClean="0">
                <a:solidFill>
                  <a:srgbClr val="0000FF"/>
                </a:solidFill>
                <a:latin typeface="Lucida Console"/>
              </a:rPr>
              <a:t>(0,1500,300</a:t>
            </a:r>
            <a:r>
              <a:rPr lang="en-US" sz="2000" dirty="0">
                <a:solidFill>
                  <a:srgbClr val="0000FF"/>
                </a:solidFill>
                <a:latin typeface="Lucida Console"/>
              </a:rPr>
              <a:t>), </a:t>
            </a:r>
          </a:p>
          <a:p>
            <a:pPr marL="0" indent="0">
              <a:buNone/>
            </a:pPr>
            <a:r>
              <a:rPr lang="en-US" sz="2000" dirty="0">
                <a:solidFill>
                  <a:srgbClr val="0000FF"/>
                </a:solidFill>
                <a:latin typeface="Lucida Console"/>
              </a:rPr>
              <a:t>     </a:t>
            </a:r>
            <a:r>
              <a:rPr lang="en-US" sz="2000" dirty="0" smtClean="0">
                <a:solidFill>
                  <a:srgbClr val="0000FF"/>
                </a:solidFill>
                <a:latin typeface="Lucida Console"/>
              </a:rPr>
              <a:t>labels = c(0,300,600,900,1200</a:t>
            </a:r>
            <a:r>
              <a:rPr lang="en-US" sz="2000" dirty="0">
                <a:solidFill>
                  <a:srgbClr val="0000FF"/>
                </a:solidFill>
                <a:latin typeface="Lucida Console"/>
              </a:rPr>
              <a:t>,</a:t>
            </a:r>
            <a:r>
              <a:rPr lang="en-US" sz="2000" dirty="0">
                <a:solidFill>
                  <a:srgbClr val="C00000"/>
                </a:solidFill>
                <a:latin typeface="Lucida Console"/>
              </a:rPr>
              <a:t>"&gt;1500"</a:t>
            </a:r>
            <a:r>
              <a:rPr lang="en-US" sz="2000" dirty="0">
                <a:solidFill>
                  <a:srgbClr val="0000FF"/>
                </a:solidFill>
                <a:latin typeface="Lucida Console"/>
              </a:rPr>
              <a:t>))</a:t>
            </a:r>
          </a:p>
        </p:txBody>
      </p:sp>
    </p:spTree>
    <p:extLst>
      <p:ext uri="{BB962C8B-B14F-4D97-AF65-F5344CB8AC3E}">
        <p14:creationId xmlns:p14="http://schemas.microsoft.com/office/powerpoint/2010/main" val="2190233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Trevor Branch\Documents\FISH552 Intro R\Lectures\Plots\Rplot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612" y="847725"/>
            <a:ext cx="6200775" cy="516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0084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text using </a:t>
            </a:r>
            <a:r>
              <a:rPr lang="en-US" sz="3200" dirty="0" smtClean="0">
                <a:latin typeface="Lucida Console" panose="020B0609040504020204" pitchFamily="49" charset="0"/>
              </a:rPr>
              <a:t>locator()</a:t>
            </a:r>
            <a:endParaRPr lang="en-US" dirty="0">
              <a:latin typeface="Lucida Console" panose="020B0609040504020204" pitchFamily="49" charset="0"/>
            </a:endParaRPr>
          </a:p>
        </p:txBody>
      </p:sp>
      <p:sp>
        <p:nvSpPr>
          <p:cNvPr id="3" name="Content Placeholder 2"/>
          <p:cNvSpPr>
            <a:spLocks noGrp="1"/>
          </p:cNvSpPr>
          <p:nvPr>
            <p:ph idx="1"/>
          </p:nvPr>
        </p:nvSpPr>
        <p:spPr/>
        <p:txBody>
          <a:bodyPr/>
          <a:lstStyle/>
          <a:p>
            <a:r>
              <a:rPr lang="en-US" dirty="0" smtClean="0"/>
              <a:t>Interactive function: click on the plot and it returns the x and y coordinates</a:t>
            </a:r>
          </a:p>
          <a:p>
            <a:pPr marL="0" indent="0">
              <a:buNone/>
            </a:pPr>
            <a:r>
              <a:rPr lang="es-ES" sz="2000" dirty="0">
                <a:solidFill>
                  <a:srgbClr val="0000FF"/>
                </a:solidFill>
                <a:latin typeface="Lucida Console"/>
              </a:rPr>
              <a:t>&gt; </a:t>
            </a:r>
            <a:r>
              <a:rPr lang="es-ES" sz="2000" dirty="0" err="1">
                <a:solidFill>
                  <a:srgbClr val="0000FF"/>
                </a:solidFill>
                <a:latin typeface="Lucida Console"/>
              </a:rPr>
              <a:t>locator</a:t>
            </a:r>
            <a:r>
              <a:rPr lang="es-ES" sz="2000" dirty="0">
                <a:solidFill>
                  <a:srgbClr val="0000FF"/>
                </a:solidFill>
                <a:latin typeface="Lucida Console"/>
              </a:rPr>
              <a:t>(1) </a:t>
            </a:r>
            <a:endParaRPr lang="es-ES" sz="2000" dirty="0" smtClean="0">
              <a:solidFill>
                <a:srgbClr val="0000FF"/>
              </a:solidFill>
              <a:latin typeface="Lucida Console"/>
            </a:endParaRPr>
          </a:p>
          <a:p>
            <a:pPr marL="0" indent="0">
              <a:buNone/>
            </a:pPr>
            <a:r>
              <a:rPr lang="es-ES" sz="2000" dirty="0" smtClean="0">
                <a:solidFill>
                  <a:srgbClr val="000000"/>
                </a:solidFill>
                <a:latin typeface="Lucida Console"/>
              </a:rPr>
              <a:t>$</a:t>
            </a:r>
            <a:r>
              <a:rPr lang="es-ES" sz="2000" dirty="0">
                <a:solidFill>
                  <a:srgbClr val="000000"/>
                </a:solidFill>
                <a:latin typeface="Lucida Console"/>
              </a:rPr>
              <a:t>x </a:t>
            </a:r>
            <a:endParaRPr lang="es-ES" sz="2000" dirty="0" smtClean="0">
              <a:solidFill>
                <a:srgbClr val="000000"/>
              </a:solidFill>
              <a:latin typeface="Lucida Console"/>
            </a:endParaRPr>
          </a:p>
          <a:p>
            <a:pPr marL="0" indent="0">
              <a:buNone/>
            </a:pPr>
            <a:r>
              <a:rPr lang="es-ES" sz="2000" dirty="0" smtClean="0">
                <a:solidFill>
                  <a:srgbClr val="000000"/>
                </a:solidFill>
                <a:latin typeface="Lucida Console"/>
              </a:rPr>
              <a:t>[</a:t>
            </a:r>
            <a:r>
              <a:rPr lang="es-ES" sz="2000" dirty="0">
                <a:solidFill>
                  <a:srgbClr val="000000"/>
                </a:solidFill>
                <a:latin typeface="Lucida Console"/>
              </a:rPr>
              <a:t>1] 207.6493 </a:t>
            </a:r>
            <a:endParaRPr lang="es-ES" sz="2000" dirty="0" smtClean="0">
              <a:solidFill>
                <a:srgbClr val="000000"/>
              </a:solidFill>
              <a:latin typeface="Lucida Console"/>
            </a:endParaRPr>
          </a:p>
          <a:p>
            <a:pPr marL="0" indent="0">
              <a:buNone/>
            </a:pPr>
            <a:r>
              <a:rPr lang="es-ES" sz="2000" dirty="0" smtClean="0">
                <a:solidFill>
                  <a:srgbClr val="000000"/>
                </a:solidFill>
                <a:latin typeface="Lucida Console"/>
              </a:rPr>
              <a:t>$</a:t>
            </a:r>
            <a:r>
              <a:rPr lang="es-ES" sz="2000" dirty="0">
                <a:solidFill>
                  <a:srgbClr val="000000"/>
                </a:solidFill>
                <a:latin typeface="Lucida Console"/>
              </a:rPr>
              <a:t>y </a:t>
            </a:r>
            <a:endParaRPr lang="es-ES" sz="2000" dirty="0" smtClean="0">
              <a:solidFill>
                <a:srgbClr val="000000"/>
              </a:solidFill>
              <a:latin typeface="Lucida Console"/>
            </a:endParaRPr>
          </a:p>
          <a:p>
            <a:pPr marL="0" indent="0">
              <a:buNone/>
            </a:pPr>
            <a:r>
              <a:rPr lang="es-ES" sz="2000" dirty="0" smtClean="0">
                <a:solidFill>
                  <a:srgbClr val="000000"/>
                </a:solidFill>
                <a:latin typeface="Lucida Console"/>
              </a:rPr>
              <a:t>[</a:t>
            </a:r>
            <a:r>
              <a:rPr lang="es-ES" sz="2000" dirty="0">
                <a:solidFill>
                  <a:srgbClr val="000000"/>
                </a:solidFill>
                <a:latin typeface="Lucida Console"/>
              </a:rPr>
              <a:t>1] 305.7384</a:t>
            </a:r>
            <a:endParaRPr lang="en-US" dirty="0"/>
          </a:p>
          <a:p>
            <a:r>
              <a:rPr lang="en-US" dirty="0" smtClean="0"/>
              <a:t>Add text at those coordinates</a:t>
            </a:r>
          </a:p>
          <a:p>
            <a:pPr marL="0" indent="0">
              <a:buNone/>
            </a:pPr>
            <a:r>
              <a:rPr lang="en-US" sz="2000" dirty="0">
                <a:solidFill>
                  <a:srgbClr val="0000FF"/>
                </a:solidFill>
                <a:latin typeface="Lucida Console"/>
              </a:rPr>
              <a:t>text(x=207, y=306, label="Gorilla")</a:t>
            </a:r>
            <a:endParaRPr lang="en-US" dirty="0"/>
          </a:p>
        </p:txBody>
      </p:sp>
      <p:sp>
        <p:nvSpPr>
          <p:cNvPr id="4" name="TextBox 3"/>
          <p:cNvSpPr txBox="1"/>
          <p:nvPr/>
        </p:nvSpPr>
        <p:spPr>
          <a:xfrm>
            <a:off x="3048000" y="2362200"/>
            <a:ext cx="4721485" cy="369332"/>
          </a:xfrm>
          <a:prstGeom prst="rect">
            <a:avLst/>
          </a:prstGeom>
          <a:noFill/>
        </p:spPr>
        <p:txBody>
          <a:bodyPr wrap="none" rtlCol="0">
            <a:spAutoFit/>
          </a:bodyPr>
          <a:lstStyle/>
          <a:p>
            <a:r>
              <a:rPr lang="en-US" dirty="0" smtClean="0">
                <a:solidFill>
                  <a:srgbClr val="C00000"/>
                </a:solidFill>
              </a:rPr>
              <a:t>Omit the 1 for multiple clicks, press &lt;esc&gt; to exit</a:t>
            </a:r>
            <a:endParaRPr lang="en-US" dirty="0">
              <a:solidFill>
                <a:srgbClr val="C00000"/>
              </a:solidFill>
            </a:endParaRPr>
          </a:p>
        </p:txBody>
      </p:sp>
    </p:spTree>
    <p:extLst>
      <p:ext uri="{BB962C8B-B14F-4D97-AF65-F5344CB8AC3E}">
        <p14:creationId xmlns:p14="http://schemas.microsoft.com/office/powerpoint/2010/main" val="2919162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Trevor Branch\Documents\FISH552 Intro R\Lectures\Plots\Rplot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612" y="847725"/>
            <a:ext cx="6200775" cy="516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058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105400" cy="944562"/>
          </a:xfrm>
        </p:spPr>
        <p:txBody>
          <a:bodyPr/>
          <a:lstStyle/>
          <a:p>
            <a:r>
              <a:rPr lang="en-US" dirty="0" smtClean="0"/>
              <a:t>Using projects</a:t>
            </a:r>
            <a:endParaRPr lang="en-US" dirty="0"/>
          </a:p>
        </p:txBody>
      </p:sp>
      <p:sp>
        <p:nvSpPr>
          <p:cNvPr id="3" name="Content Placeholder 2"/>
          <p:cNvSpPr>
            <a:spLocks noGrp="1"/>
          </p:cNvSpPr>
          <p:nvPr>
            <p:ph idx="1"/>
          </p:nvPr>
        </p:nvSpPr>
        <p:spPr/>
        <p:txBody>
          <a:bodyPr/>
          <a:lstStyle/>
          <a:p>
            <a:r>
              <a:rPr lang="en-US" dirty="0" smtClean="0"/>
              <a:t>Click on top-right option</a:t>
            </a:r>
          </a:p>
          <a:p>
            <a:r>
              <a:rPr lang="en-US" dirty="0" smtClean="0"/>
              <a:t>Choose "Create Project" -&gt; "Existing Directory" (or "New Project" if a directory does not exist)</a:t>
            </a:r>
          </a:p>
          <a:p>
            <a:r>
              <a:rPr lang="en-US" dirty="0" smtClean="0"/>
              <a:t>Select a directory, e.g. "Lectures" for me</a:t>
            </a:r>
          </a:p>
          <a:p>
            <a:r>
              <a:rPr lang="en-US" dirty="0" smtClean="0"/>
              <a:t>The project will be saved as a file in that directory called "</a:t>
            </a:r>
            <a:r>
              <a:rPr lang="en-US" dirty="0" err="1"/>
              <a:t>L</a:t>
            </a:r>
            <a:r>
              <a:rPr lang="en-US" dirty="0" err="1" smtClean="0"/>
              <a:t>ectures.Rproj</a:t>
            </a:r>
            <a:r>
              <a:rPr lang="en-US" dirty="0" smtClean="0"/>
              <a:t>"</a:t>
            </a:r>
          </a:p>
          <a:p>
            <a:r>
              <a:rPr lang="en-US" dirty="0" smtClean="0"/>
              <a:t>Opening that will open the RStudio project</a:t>
            </a:r>
          </a:p>
          <a:p>
            <a:r>
              <a:rPr lang="en-US" dirty="0" smtClean="0"/>
              <a:t>Automatically sets the R working directory to that directory</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4018" y="152400"/>
            <a:ext cx="3134732"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a:xfrm>
            <a:off x="7455408" y="762000"/>
            <a:ext cx="1593342" cy="3048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48361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Labeling points using text()</a:t>
            </a:r>
            <a:endParaRPr lang="en-US" dirty="0"/>
          </a:p>
        </p:txBody>
      </p:sp>
      <p:sp>
        <p:nvSpPr>
          <p:cNvPr id="3" name="Content Placeholder 2"/>
          <p:cNvSpPr>
            <a:spLocks noGrp="1"/>
          </p:cNvSpPr>
          <p:nvPr>
            <p:ph idx="1"/>
          </p:nvPr>
        </p:nvSpPr>
        <p:spPr/>
        <p:txBody>
          <a:bodyPr/>
          <a:lstStyle/>
          <a:p>
            <a:r>
              <a:rPr lang="en-US" dirty="0" smtClean="0"/>
              <a:t>Look up the help on </a:t>
            </a:r>
            <a:r>
              <a:rPr lang="en-US" sz="2000" dirty="0">
                <a:latin typeface="Lucida Console" panose="020B0609040504020204" pitchFamily="49" charset="0"/>
              </a:rPr>
              <a:t>?text</a:t>
            </a:r>
          </a:p>
          <a:p>
            <a:r>
              <a:rPr lang="en-US" dirty="0" smtClean="0"/>
              <a:t>Can use vectors for x, y, and the text strings</a:t>
            </a:r>
          </a:p>
          <a:p>
            <a:r>
              <a:rPr lang="en-US" dirty="0" smtClean="0"/>
              <a:t>After creating the plot, call </a:t>
            </a:r>
            <a:r>
              <a:rPr lang="en-US" sz="2000" dirty="0">
                <a:latin typeface="Lucida Console" panose="020B0609040504020204" pitchFamily="49" charset="0"/>
              </a:rPr>
              <a:t>text()</a:t>
            </a:r>
          </a:p>
          <a:p>
            <a:pPr lvl="1"/>
            <a:r>
              <a:rPr lang="en-US" sz="2000" dirty="0" err="1" smtClean="0">
                <a:latin typeface="Lucida Console" panose="020B0609040504020204" pitchFamily="49" charset="0"/>
              </a:rPr>
              <a:t>pos</a:t>
            </a:r>
            <a:r>
              <a:rPr lang="en-US" sz="2000" dirty="0" smtClean="0">
                <a:latin typeface="Lucida Console" panose="020B0609040504020204" pitchFamily="49" charset="0"/>
              </a:rPr>
              <a:t>=1</a:t>
            </a:r>
            <a:r>
              <a:rPr lang="en-US" dirty="0" smtClean="0"/>
              <a:t> below</a:t>
            </a:r>
          </a:p>
          <a:p>
            <a:pPr lvl="1"/>
            <a:r>
              <a:rPr lang="en-US" sz="2000" dirty="0" err="1">
                <a:latin typeface="Lucida Console" panose="020B0609040504020204" pitchFamily="49" charset="0"/>
              </a:rPr>
              <a:t>pos</a:t>
            </a:r>
            <a:r>
              <a:rPr lang="en-US" sz="2000" dirty="0">
                <a:latin typeface="Lucida Console" panose="020B0609040504020204" pitchFamily="49" charset="0"/>
              </a:rPr>
              <a:t>=2</a:t>
            </a:r>
            <a:r>
              <a:rPr lang="en-US" dirty="0" smtClean="0"/>
              <a:t> to the left</a:t>
            </a:r>
          </a:p>
          <a:p>
            <a:pPr lvl="1"/>
            <a:r>
              <a:rPr lang="en-US" sz="2000" dirty="0" err="1">
                <a:latin typeface="Lucida Console" panose="020B0609040504020204" pitchFamily="49" charset="0"/>
              </a:rPr>
              <a:t>pos</a:t>
            </a:r>
            <a:r>
              <a:rPr lang="en-US" sz="2000" dirty="0">
                <a:latin typeface="Lucida Console" panose="020B0609040504020204" pitchFamily="49" charset="0"/>
              </a:rPr>
              <a:t>=3</a:t>
            </a:r>
            <a:r>
              <a:rPr lang="en-US" dirty="0" smtClean="0"/>
              <a:t> above</a:t>
            </a:r>
          </a:p>
          <a:p>
            <a:pPr lvl="1"/>
            <a:r>
              <a:rPr lang="en-US" sz="2000" dirty="0" err="1">
                <a:latin typeface="Lucida Console" panose="020B0609040504020204" pitchFamily="49" charset="0"/>
              </a:rPr>
              <a:t>pos</a:t>
            </a:r>
            <a:r>
              <a:rPr lang="en-US" sz="2000" dirty="0">
                <a:latin typeface="Lucida Console" panose="020B0609040504020204" pitchFamily="49" charset="0"/>
              </a:rPr>
              <a:t>=4</a:t>
            </a:r>
            <a:r>
              <a:rPr lang="en-US" dirty="0" smtClean="0"/>
              <a:t> to the right</a:t>
            </a:r>
          </a:p>
          <a:p>
            <a:pPr marL="0" indent="0">
              <a:buNone/>
            </a:pPr>
            <a:r>
              <a:rPr lang="en-US" sz="2000" dirty="0">
                <a:solidFill>
                  <a:srgbClr val="0000FF"/>
                </a:solidFill>
                <a:latin typeface="Lucida Console"/>
              </a:rPr>
              <a:t>text(x = </a:t>
            </a:r>
            <a:r>
              <a:rPr lang="en-US" sz="2000" dirty="0" err="1">
                <a:solidFill>
                  <a:srgbClr val="0000FF"/>
                </a:solidFill>
                <a:latin typeface="Lucida Console"/>
              </a:rPr>
              <a:t>primates$Bodywt</a:t>
            </a:r>
            <a:r>
              <a:rPr lang="en-US" sz="2000" dirty="0">
                <a:solidFill>
                  <a:srgbClr val="0000FF"/>
                </a:solidFill>
                <a:latin typeface="Lucida Console"/>
              </a:rPr>
              <a:t>, y = </a:t>
            </a:r>
            <a:r>
              <a:rPr lang="en-US" sz="2000" dirty="0" err="1">
                <a:solidFill>
                  <a:srgbClr val="0000FF"/>
                </a:solidFill>
                <a:latin typeface="Lucida Console"/>
              </a:rPr>
              <a:t>primates$Brainwt</a:t>
            </a:r>
            <a:r>
              <a:rPr lang="en-US" sz="2000" dirty="0">
                <a:solidFill>
                  <a:srgbClr val="0000FF"/>
                </a:solidFill>
                <a:latin typeface="Lucida Console"/>
              </a:rPr>
              <a:t>,</a:t>
            </a:r>
          </a:p>
          <a:p>
            <a:pPr marL="0" indent="0">
              <a:buNone/>
            </a:pPr>
            <a:r>
              <a:rPr lang="en-US" sz="2000" dirty="0">
                <a:solidFill>
                  <a:srgbClr val="0000FF"/>
                </a:solidFill>
                <a:latin typeface="Lucida Console"/>
              </a:rPr>
              <a:t>     labels = primates[,1], </a:t>
            </a:r>
            <a:r>
              <a:rPr lang="en-US" sz="2000" dirty="0" err="1">
                <a:solidFill>
                  <a:srgbClr val="0000FF"/>
                </a:solidFill>
                <a:latin typeface="Lucida Console"/>
              </a:rPr>
              <a:t>pos</a:t>
            </a:r>
            <a:r>
              <a:rPr lang="en-US" sz="2000" dirty="0">
                <a:solidFill>
                  <a:srgbClr val="0000FF"/>
                </a:solidFill>
                <a:latin typeface="Lucida Console"/>
              </a:rPr>
              <a:t>=4)</a:t>
            </a:r>
          </a:p>
        </p:txBody>
      </p:sp>
    </p:spTree>
    <p:extLst>
      <p:ext uri="{BB962C8B-B14F-4D97-AF65-F5344CB8AC3E}">
        <p14:creationId xmlns:p14="http://schemas.microsoft.com/office/powerpoint/2010/main" val="5241538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Trevor Branch\Documents\FISH552 Intro R\Lectures\Plots\Rplot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612" y="847725"/>
            <a:ext cx="6200775" cy="516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2827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point labeling</a:t>
            </a:r>
            <a:endParaRPr lang="en-US" dirty="0"/>
          </a:p>
        </p:txBody>
      </p:sp>
      <p:sp>
        <p:nvSpPr>
          <p:cNvPr id="3" name="Content Placeholder 2"/>
          <p:cNvSpPr>
            <a:spLocks noGrp="1"/>
          </p:cNvSpPr>
          <p:nvPr>
            <p:ph idx="1"/>
          </p:nvPr>
        </p:nvSpPr>
        <p:spPr/>
        <p:txBody>
          <a:bodyPr/>
          <a:lstStyle/>
          <a:p>
            <a:r>
              <a:rPr lang="en-US" dirty="0" smtClean="0"/>
              <a:t>If you don't want to label all your points but there are a few outliers </a:t>
            </a:r>
          </a:p>
          <a:p>
            <a:pPr marL="0" indent="0">
              <a:buNone/>
            </a:pPr>
            <a:r>
              <a:rPr lang="en-US" sz="2000" dirty="0">
                <a:solidFill>
                  <a:srgbClr val="0000FF"/>
                </a:solidFill>
                <a:latin typeface="Lucida Console"/>
              </a:rPr>
              <a:t>plot(x = </a:t>
            </a:r>
            <a:r>
              <a:rPr lang="en-US" sz="2000" dirty="0" err="1">
                <a:solidFill>
                  <a:srgbClr val="0000FF"/>
                </a:solidFill>
                <a:latin typeface="Lucida Console"/>
              </a:rPr>
              <a:t>primates$Bodywt</a:t>
            </a:r>
            <a:r>
              <a:rPr lang="en-US" sz="2000" dirty="0">
                <a:solidFill>
                  <a:srgbClr val="0000FF"/>
                </a:solidFill>
                <a:latin typeface="Lucida Console"/>
              </a:rPr>
              <a:t>, y = </a:t>
            </a:r>
            <a:r>
              <a:rPr lang="en-US" sz="2000" dirty="0" err="1">
                <a:solidFill>
                  <a:srgbClr val="0000FF"/>
                </a:solidFill>
                <a:latin typeface="Lucida Console"/>
              </a:rPr>
              <a:t>primates$Brainwt</a:t>
            </a:r>
            <a:r>
              <a:rPr lang="en-US" sz="2000" dirty="0" smtClean="0">
                <a:solidFill>
                  <a:srgbClr val="0000FF"/>
                </a:solidFill>
                <a:latin typeface="Lucida Console"/>
              </a:rPr>
              <a:t>,</a:t>
            </a:r>
          </a:p>
          <a:p>
            <a:pPr marL="0" indent="0">
              <a:buNone/>
            </a:pPr>
            <a:r>
              <a:rPr lang="en-US" sz="2000" dirty="0">
                <a:solidFill>
                  <a:srgbClr val="0000FF"/>
                </a:solidFill>
                <a:latin typeface="Lucida Console"/>
              </a:rPr>
              <a:t> </a:t>
            </a:r>
            <a:r>
              <a:rPr lang="en-US" sz="2000" dirty="0" smtClean="0">
                <a:solidFill>
                  <a:srgbClr val="0000FF"/>
                </a:solidFill>
                <a:latin typeface="Lucida Console"/>
              </a:rPr>
              <a:t>    ...)</a:t>
            </a:r>
            <a:endParaRPr lang="en-US" sz="2000" dirty="0">
              <a:solidFill>
                <a:srgbClr val="0000FF"/>
              </a:solidFill>
              <a:latin typeface="Lucida Console"/>
            </a:endParaRPr>
          </a:p>
          <a:p>
            <a:pPr marL="0" indent="0">
              <a:buNone/>
            </a:pPr>
            <a:r>
              <a:rPr lang="en-US" sz="2000" dirty="0">
                <a:solidFill>
                  <a:srgbClr val="0000FF"/>
                </a:solidFill>
                <a:latin typeface="Lucida Console"/>
              </a:rPr>
              <a:t>identify(x = </a:t>
            </a:r>
            <a:r>
              <a:rPr lang="en-US" sz="2000" dirty="0" err="1">
                <a:solidFill>
                  <a:srgbClr val="0000FF"/>
                </a:solidFill>
                <a:latin typeface="Lucida Console"/>
              </a:rPr>
              <a:t>primates$Bodywt</a:t>
            </a:r>
            <a:r>
              <a:rPr lang="en-US" sz="2000" dirty="0">
                <a:solidFill>
                  <a:srgbClr val="0000FF"/>
                </a:solidFill>
                <a:latin typeface="Lucida Console"/>
              </a:rPr>
              <a:t>, y = </a:t>
            </a:r>
            <a:r>
              <a:rPr lang="en-US" sz="2000" dirty="0" err="1">
                <a:solidFill>
                  <a:srgbClr val="0000FF"/>
                </a:solidFill>
                <a:latin typeface="Lucida Console"/>
              </a:rPr>
              <a:t>primates$Brainwt</a:t>
            </a:r>
            <a:r>
              <a:rPr lang="en-US" sz="2000" dirty="0">
                <a:solidFill>
                  <a:srgbClr val="0000FF"/>
                </a:solidFill>
                <a:latin typeface="Lucida Console"/>
              </a:rPr>
              <a:t>,</a:t>
            </a:r>
          </a:p>
          <a:p>
            <a:pPr marL="0" indent="0">
              <a:buNone/>
            </a:pPr>
            <a:r>
              <a:rPr lang="en-US" sz="2000" dirty="0">
                <a:solidFill>
                  <a:srgbClr val="0000FF"/>
                </a:solidFill>
                <a:latin typeface="Lucida Console"/>
              </a:rPr>
              <a:t>         labels = primates[,1], n = 2)</a:t>
            </a:r>
          </a:p>
          <a:p>
            <a:r>
              <a:rPr lang="en-US" dirty="0" smtClean="0"/>
              <a:t>Click near </a:t>
            </a:r>
            <a:r>
              <a:rPr lang="en-US" sz="2000" dirty="0" smtClean="0">
                <a:latin typeface="Lucida Console" panose="020B0609040504020204" pitchFamily="49" charset="0"/>
              </a:rPr>
              <a:t>n = 2</a:t>
            </a:r>
            <a:r>
              <a:rPr lang="en-US" dirty="0" smtClean="0"/>
              <a:t> of the points</a:t>
            </a:r>
            <a:endParaRPr lang="en-US" dirty="0"/>
          </a:p>
        </p:txBody>
      </p:sp>
    </p:spTree>
    <p:extLst>
      <p:ext uri="{BB962C8B-B14F-4D97-AF65-F5344CB8AC3E}">
        <p14:creationId xmlns:p14="http://schemas.microsoft.com/office/powerpoint/2010/main" val="40750674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and lines</a:t>
            </a:r>
            <a:endParaRPr lang="en-US" dirty="0"/>
          </a:p>
        </p:txBody>
      </p:sp>
      <p:sp>
        <p:nvSpPr>
          <p:cNvPr id="3" name="Content Placeholder 2"/>
          <p:cNvSpPr>
            <a:spLocks noGrp="1"/>
          </p:cNvSpPr>
          <p:nvPr>
            <p:ph idx="1"/>
          </p:nvPr>
        </p:nvSpPr>
        <p:spPr>
          <a:xfrm>
            <a:off x="457200" y="1447800"/>
            <a:ext cx="5562600" cy="5105400"/>
          </a:xfrm>
        </p:spPr>
        <p:txBody>
          <a:bodyPr/>
          <a:lstStyle/>
          <a:p>
            <a:r>
              <a:rPr lang="en-US" dirty="0" smtClean="0"/>
              <a:t>?lines gives values for </a:t>
            </a:r>
            <a:r>
              <a:rPr lang="en-US" dirty="0" err="1" smtClean="0"/>
              <a:t>lty</a:t>
            </a:r>
            <a:r>
              <a:rPr lang="en-US" dirty="0" smtClean="0"/>
              <a:t>, the </a:t>
            </a:r>
            <a:r>
              <a:rPr lang="en-US" u="sng" dirty="0" smtClean="0"/>
              <a:t>l</a:t>
            </a:r>
            <a:r>
              <a:rPr lang="en-US" dirty="0" smtClean="0"/>
              <a:t>ine </a:t>
            </a:r>
            <a:r>
              <a:rPr lang="en-US" u="sng" dirty="0" smtClean="0"/>
              <a:t>ty</a:t>
            </a:r>
            <a:r>
              <a:rPr lang="en-US" dirty="0" smtClean="0"/>
              <a:t>pes</a:t>
            </a:r>
          </a:p>
          <a:p>
            <a:r>
              <a:rPr lang="en-US" dirty="0" smtClean="0"/>
              <a:t>For </a:t>
            </a:r>
            <a:r>
              <a:rPr lang="en-US" u="sng" dirty="0" smtClean="0"/>
              <a:t>l</a:t>
            </a:r>
            <a:r>
              <a:rPr lang="en-US" dirty="0" smtClean="0"/>
              <a:t>ine </a:t>
            </a:r>
            <a:r>
              <a:rPr lang="en-US" u="sng" dirty="0" smtClean="0"/>
              <a:t>w</a:t>
            </a:r>
            <a:r>
              <a:rPr lang="en-US" dirty="0" smtClean="0"/>
              <a:t>i</a:t>
            </a:r>
            <a:r>
              <a:rPr lang="en-US" u="sng" dirty="0" smtClean="0"/>
              <a:t>d</a:t>
            </a:r>
            <a:r>
              <a:rPr lang="en-US" dirty="0" smtClean="0"/>
              <a:t>ths use </a:t>
            </a:r>
            <a:r>
              <a:rPr lang="en-US" dirty="0" err="1" smtClean="0"/>
              <a:t>lwd</a:t>
            </a:r>
            <a:endParaRPr lang="en-US" dirty="0" smtClean="0"/>
          </a:p>
          <a:p>
            <a:endParaRPr lang="en-US" dirty="0"/>
          </a:p>
        </p:txBody>
      </p:sp>
      <p:pic>
        <p:nvPicPr>
          <p:cNvPr id="8196" name="Picture 4" descr="C:\Users\Trevor Branch\Documents\SAFS\Courses\FISH554 Beautiful graphics in R\2012 FISH507 R graphics\Lecture 2 advanced plots par\Rplot0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810" t="44913" r="52887" b="9976"/>
          <a:stretch/>
        </p:blipFill>
        <p:spPr bwMode="auto">
          <a:xfrm>
            <a:off x="6248400" y="1676400"/>
            <a:ext cx="2674316" cy="38676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522638" y="1269840"/>
            <a:ext cx="1491947" cy="461665"/>
          </a:xfrm>
          <a:prstGeom prst="rect">
            <a:avLst/>
          </a:prstGeom>
          <a:noFill/>
        </p:spPr>
        <p:txBody>
          <a:bodyPr wrap="none" rtlCol="0">
            <a:spAutoFit/>
          </a:bodyPr>
          <a:lstStyle/>
          <a:p>
            <a:r>
              <a:rPr lang="en-US" sz="2400" dirty="0" err="1" smtClean="0">
                <a:solidFill>
                  <a:srgbClr val="C00000"/>
                </a:solidFill>
              </a:rPr>
              <a:t>lwd</a:t>
            </a:r>
            <a:r>
              <a:rPr lang="en-US" sz="2400" dirty="0" smtClean="0">
                <a:solidFill>
                  <a:srgbClr val="C00000"/>
                </a:solidFill>
              </a:rPr>
              <a:t> values</a:t>
            </a:r>
            <a:endParaRPr lang="en-US" sz="2400" dirty="0">
              <a:solidFill>
                <a:srgbClr val="C00000"/>
              </a:solidFill>
            </a:endParaRPr>
          </a:p>
        </p:txBody>
      </p:sp>
      <p:sp>
        <p:nvSpPr>
          <p:cNvPr id="8" name="TextBox 7"/>
          <p:cNvSpPr txBox="1"/>
          <p:nvPr/>
        </p:nvSpPr>
        <p:spPr>
          <a:xfrm>
            <a:off x="6522638" y="3657600"/>
            <a:ext cx="1355179" cy="461665"/>
          </a:xfrm>
          <a:prstGeom prst="rect">
            <a:avLst/>
          </a:prstGeom>
          <a:noFill/>
        </p:spPr>
        <p:txBody>
          <a:bodyPr wrap="none" rtlCol="0">
            <a:spAutoFit/>
          </a:bodyPr>
          <a:lstStyle/>
          <a:p>
            <a:r>
              <a:rPr lang="en-US" sz="2400" dirty="0" err="1" smtClean="0">
                <a:solidFill>
                  <a:srgbClr val="C00000"/>
                </a:solidFill>
              </a:rPr>
              <a:t>lty</a:t>
            </a:r>
            <a:r>
              <a:rPr lang="en-US" sz="2400" dirty="0" smtClean="0">
                <a:solidFill>
                  <a:srgbClr val="C00000"/>
                </a:solidFill>
              </a:rPr>
              <a:t> values</a:t>
            </a:r>
            <a:endParaRPr lang="en-US" sz="2400" dirty="0">
              <a:solidFill>
                <a:srgbClr val="C00000"/>
              </a:solidFill>
            </a:endParaRPr>
          </a:p>
        </p:txBody>
      </p:sp>
    </p:spTree>
    <p:extLst>
      <p:ext uri="{BB962C8B-B14F-4D97-AF65-F5344CB8AC3E}">
        <p14:creationId xmlns:p14="http://schemas.microsoft.com/office/powerpoint/2010/main" val="1795693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plot types</a:t>
            </a:r>
            <a:endParaRPr lang="en-US" dirty="0"/>
          </a:p>
        </p:txBody>
      </p:sp>
      <p:sp>
        <p:nvSpPr>
          <p:cNvPr id="3" name="Content Placeholder 2"/>
          <p:cNvSpPr>
            <a:spLocks noGrp="1"/>
          </p:cNvSpPr>
          <p:nvPr>
            <p:ph idx="1"/>
          </p:nvPr>
        </p:nvSpPr>
        <p:spPr/>
        <p:txBody>
          <a:bodyPr>
            <a:normAutofit/>
          </a:bodyPr>
          <a:lstStyle/>
          <a:p>
            <a:r>
              <a:rPr lang="en-US" dirty="0" smtClean="0"/>
              <a:t>In the plot() command, type specifies the type of plot to be drawn</a:t>
            </a:r>
          </a:p>
          <a:p>
            <a:pPr lvl="1">
              <a:spcBef>
                <a:spcPts val="0"/>
              </a:spcBef>
            </a:pPr>
            <a:r>
              <a:rPr lang="en-US" altLang="en-US" sz="2000" dirty="0">
                <a:latin typeface="Lucida Console" panose="020B0609040504020204" pitchFamily="49" charset="0"/>
                <a:ea typeface="ＭＳ Ｐゴシック" pitchFamily="34" charset="-128"/>
              </a:rPr>
              <a:t>"p" </a:t>
            </a:r>
            <a:r>
              <a:rPr lang="en-US" altLang="en-US" b="1" dirty="0" smtClean="0">
                <a:ea typeface="ＭＳ Ｐゴシック" pitchFamily="34" charset="-128"/>
              </a:rPr>
              <a:t>p</a:t>
            </a:r>
            <a:r>
              <a:rPr lang="en-US" altLang="en-US" dirty="0" smtClean="0">
                <a:ea typeface="ＭＳ Ｐゴシック" pitchFamily="34" charset="-128"/>
              </a:rPr>
              <a:t>oints </a:t>
            </a:r>
            <a:endParaRPr lang="en-US" altLang="en-US" sz="2000" dirty="0">
              <a:ea typeface="ＭＳ Ｐゴシック" pitchFamily="34" charset="-128"/>
            </a:endParaRPr>
          </a:p>
          <a:p>
            <a:pPr lvl="1">
              <a:spcBef>
                <a:spcPts val="0"/>
              </a:spcBef>
            </a:pPr>
            <a:r>
              <a:rPr lang="en-US" altLang="en-US" sz="2000" dirty="0">
                <a:latin typeface="Lucida Console" panose="020B0609040504020204" pitchFamily="49" charset="0"/>
                <a:ea typeface="ＭＳ Ｐゴシック" pitchFamily="34" charset="-128"/>
              </a:rPr>
              <a:t>"l" </a:t>
            </a:r>
            <a:r>
              <a:rPr lang="en-US" altLang="en-US" dirty="0" smtClean="0">
                <a:ea typeface="ＭＳ Ｐゴシック" pitchFamily="34" charset="-128"/>
              </a:rPr>
              <a:t>lines</a:t>
            </a:r>
            <a:endParaRPr lang="en-US" altLang="en-US" dirty="0">
              <a:ea typeface="ＭＳ Ｐゴシック" pitchFamily="34" charset="-128"/>
            </a:endParaRPr>
          </a:p>
          <a:p>
            <a:pPr lvl="1">
              <a:spcBef>
                <a:spcPts val="0"/>
              </a:spcBef>
            </a:pPr>
            <a:r>
              <a:rPr lang="en-US" altLang="en-US" sz="2000" dirty="0">
                <a:latin typeface="Lucida Console" panose="020B0609040504020204" pitchFamily="49" charset="0"/>
                <a:ea typeface="ＭＳ Ｐゴシック" pitchFamily="34" charset="-128"/>
              </a:rPr>
              <a:t>"b" </a:t>
            </a:r>
            <a:r>
              <a:rPr lang="en-US" altLang="en-US" dirty="0" smtClean="0">
                <a:ea typeface="ＭＳ Ｐゴシック" pitchFamily="34" charset="-128"/>
              </a:rPr>
              <a:t>both lines and points</a:t>
            </a:r>
            <a:endParaRPr lang="en-US" altLang="en-US" dirty="0">
              <a:ea typeface="ＭＳ Ｐゴシック" pitchFamily="34" charset="-128"/>
            </a:endParaRPr>
          </a:p>
          <a:p>
            <a:pPr lvl="1">
              <a:spcBef>
                <a:spcPts val="0"/>
              </a:spcBef>
            </a:pPr>
            <a:r>
              <a:rPr lang="en-US" altLang="en-US" sz="2000" dirty="0">
                <a:latin typeface="Lucida Console" panose="020B0609040504020204" pitchFamily="49" charset="0"/>
                <a:ea typeface="ＭＳ Ｐゴシック" pitchFamily="34" charset="-128"/>
              </a:rPr>
              <a:t>"c" </a:t>
            </a:r>
            <a:r>
              <a:rPr lang="en-US" altLang="en-US" dirty="0" smtClean="0">
                <a:ea typeface="ＭＳ Ｐゴシック" pitchFamily="34" charset="-128"/>
              </a:rPr>
              <a:t>lines </a:t>
            </a:r>
            <a:r>
              <a:rPr lang="en-US" altLang="en-US" dirty="0">
                <a:ea typeface="ＭＳ Ｐゴシック" pitchFamily="34" charset="-128"/>
              </a:rPr>
              <a:t>part alone of </a:t>
            </a:r>
            <a:r>
              <a:rPr lang="en-US" altLang="en-US" dirty="0" smtClean="0">
                <a:ea typeface="ＭＳ Ｐゴシック" pitchFamily="34" charset="-128"/>
              </a:rPr>
              <a:t>“b” </a:t>
            </a:r>
            <a:endParaRPr lang="en-US" altLang="en-US" dirty="0">
              <a:ea typeface="ＭＳ Ｐゴシック" pitchFamily="34" charset="-128"/>
            </a:endParaRPr>
          </a:p>
          <a:p>
            <a:pPr lvl="1">
              <a:spcBef>
                <a:spcPts val="0"/>
              </a:spcBef>
            </a:pPr>
            <a:r>
              <a:rPr lang="en-US" altLang="en-US" sz="2000" dirty="0">
                <a:latin typeface="Lucida Console" panose="020B0609040504020204" pitchFamily="49" charset="0"/>
                <a:ea typeface="ＭＳ Ｐゴシック" pitchFamily="34" charset="-128"/>
              </a:rPr>
              <a:t>"o" </a:t>
            </a:r>
            <a:r>
              <a:rPr lang="en-US" altLang="ja-JP" dirty="0" err="1" smtClean="0">
                <a:ea typeface="ＭＳ Ｐゴシック" pitchFamily="34" charset="-128"/>
              </a:rPr>
              <a:t>overplotted</a:t>
            </a:r>
            <a:endParaRPr lang="en-US" altLang="ja-JP" dirty="0">
              <a:ea typeface="ＭＳ Ｐゴシック" pitchFamily="34" charset="-128"/>
            </a:endParaRPr>
          </a:p>
          <a:p>
            <a:pPr lvl="1">
              <a:spcBef>
                <a:spcPts val="0"/>
              </a:spcBef>
            </a:pPr>
            <a:r>
              <a:rPr lang="en-US" altLang="en-US" sz="2000" dirty="0">
                <a:latin typeface="Lucida Console" panose="020B0609040504020204" pitchFamily="49" charset="0"/>
                <a:ea typeface="ＭＳ Ｐゴシック" pitchFamily="34" charset="-128"/>
              </a:rPr>
              <a:t>"h" </a:t>
            </a:r>
            <a:r>
              <a:rPr lang="en-US" altLang="ja-JP" dirty="0" smtClean="0">
                <a:ea typeface="ＭＳ Ｐゴシック" pitchFamily="34" charset="-128"/>
              </a:rPr>
              <a:t>histogram-like </a:t>
            </a:r>
            <a:r>
              <a:rPr lang="en-US" altLang="ja-JP" dirty="0">
                <a:ea typeface="ＭＳ Ｐゴシック" pitchFamily="34" charset="-128"/>
              </a:rPr>
              <a:t>(or </a:t>
            </a:r>
            <a:r>
              <a:rPr lang="en-US" altLang="ja-JP" dirty="0" smtClean="0">
                <a:ea typeface="ＭＳ Ｐゴシック" pitchFamily="34" charset="-128"/>
              </a:rPr>
              <a:t>high-density) </a:t>
            </a:r>
            <a:r>
              <a:rPr lang="en-US" altLang="ja-JP" dirty="0">
                <a:ea typeface="ＭＳ Ｐゴシック" pitchFamily="34" charset="-128"/>
              </a:rPr>
              <a:t>vertical </a:t>
            </a:r>
            <a:r>
              <a:rPr lang="en-US" altLang="ja-JP" dirty="0" smtClean="0">
                <a:ea typeface="ＭＳ Ｐゴシック" pitchFamily="34" charset="-128"/>
              </a:rPr>
              <a:t>lines</a:t>
            </a:r>
            <a:endParaRPr lang="en-US" altLang="ja-JP" dirty="0">
              <a:ea typeface="ＭＳ Ｐゴシック" pitchFamily="34" charset="-128"/>
            </a:endParaRPr>
          </a:p>
          <a:p>
            <a:pPr lvl="1">
              <a:spcBef>
                <a:spcPts val="0"/>
              </a:spcBef>
            </a:pPr>
            <a:r>
              <a:rPr lang="en-US" altLang="en-US" sz="2000" dirty="0">
                <a:latin typeface="Lucida Console" panose="020B0609040504020204" pitchFamily="49" charset="0"/>
                <a:ea typeface="ＭＳ Ｐゴシック" pitchFamily="34" charset="-128"/>
              </a:rPr>
              <a:t>"s" </a:t>
            </a:r>
            <a:r>
              <a:rPr lang="en-US" altLang="en-US" dirty="0" smtClean="0">
                <a:ea typeface="ＭＳ Ｐゴシック" pitchFamily="34" charset="-128"/>
              </a:rPr>
              <a:t>stair steps</a:t>
            </a:r>
            <a:endParaRPr lang="en-US" altLang="en-US" dirty="0">
              <a:ea typeface="ＭＳ Ｐゴシック" pitchFamily="34" charset="-128"/>
            </a:endParaRPr>
          </a:p>
          <a:p>
            <a:pPr lvl="1">
              <a:spcBef>
                <a:spcPts val="0"/>
              </a:spcBef>
            </a:pPr>
            <a:r>
              <a:rPr lang="en-US" altLang="en-US" sz="2000" dirty="0">
                <a:latin typeface="Lucida Console" panose="020B0609040504020204" pitchFamily="49" charset="0"/>
                <a:ea typeface="ＭＳ Ｐゴシック" pitchFamily="34" charset="-128"/>
              </a:rPr>
              <a:t>"n" </a:t>
            </a:r>
            <a:r>
              <a:rPr lang="en-US" altLang="en-US" dirty="0">
                <a:ea typeface="ＭＳ Ｐゴシック" pitchFamily="34" charset="-128"/>
              </a:rPr>
              <a:t>for no </a:t>
            </a:r>
            <a:r>
              <a:rPr lang="en-US" altLang="en-US" dirty="0" smtClean="0">
                <a:ea typeface="ＭＳ Ｐゴシック" pitchFamily="34" charset="-128"/>
              </a:rPr>
              <a:t>plotting</a:t>
            </a:r>
          </a:p>
          <a:p>
            <a:pPr marL="914400" lvl="2" indent="0">
              <a:spcBef>
                <a:spcPts val="0"/>
              </a:spcBef>
              <a:buNone/>
            </a:pPr>
            <a:endParaRPr lang="en-US" altLang="en-US" sz="2400" dirty="0" smtClean="0">
              <a:ea typeface="ＭＳ Ｐゴシック" pitchFamily="34" charset="-128"/>
            </a:endParaRPr>
          </a:p>
        </p:txBody>
      </p:sp>
    </p:spTree>
    <p:extLst>
      <p:ext uri="{BB962C8B-B14F-4D97-AF65-F5344CB8AC3E}">
        <p14:creationId xmlns:p14="http://schemas.microsoft.com/office/powerpoint/2010/main" val="20150551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points or lines</a:t>
            </a:r>
            <a:endParaRPr lang="en-US" dirty="0"/>
          </a:p>
        </p:txBody>
      </p:sp>
      <p:sp>
        <p:nvSpPr>
          <p:cNvPr id="3" name="Content Placeholder 2"/>
          <p:cNvSpPr>
            <a:spLocks noGrp="1"/>
          </p:cNvSpPr>
          <p:nvPr>
            <p:ph idx="1"/>
          </p:nvPr>
        </p:nvSpPr>
        <p:spPr/>
        <p:txBody>
          <a:bodyPr/>
          <a:lstStyle/>
          <a:p>
            <a:r>
              <a:rPr lang="en-US" dirty="0" smtClean="0"/>
              <a:t>You can add a series of points or lines to the current plot using </a:t>
            </a:r>
            <a:r>
              <a:rPr lang="en-US" sz="2000" dirty="0" smtClean="0">
                <a:latin typeface="Lucida Console" panose="020B0609040504020204" pitchFamily="49" charset="0"/>
              </a:rPr>
              <a:t>points()</a:t>
            </a:r>
            <a:r>
              <a:rPr lang="en-US" dirty="0" smtClean="0"/>
              <a:t> and </a:t>
            </a:r>
            <a:r>
              <a:rPr lang="en-US" sz="2000" dirty="0" smtClean="0">
                <a:latin typeface="Lucida Console" panose="020B0609040504020204" pitchFamily="49" charset="0"/>
              </a:rPr>
              <a:t>lines()</a:t>
            </a:r>
            <a:endParaRPr lang="en-US" dirty="0" smtClean="0">
              <a:latin typeface="Lucida Console" panose="020B0609040504020204" pitchFamily="49" charset="0"/>
            </a:endParaRPr>
          </a:p>
          <a:p>
            <a:pPr marL="0" indent="0">
              <a:buNone/>
            </a:pPr>
            <a:endParaRPr lang="en-US" dirty="0" smtClean="0"/>
          </a:p>
          <a:p>
            <a:pPr marL="0" indent="0">
              <a:spcBef>
                <a:spcPts val="0"/>
              </a:spcBef>
              <a:buNone/>
            </a:pPr>
            <a:r>
              <a:rPr lang="en-US" sz="2000" dirty="0">
                <a:solidFill>
                  <a:srgbClr val="0000FF"/>
                </a:solidFill>
                <a:latin typeface="Lucida Console"/>
              </a:rPr>
              <a:t>lines(x=</a:t>
            </a:r>
            <a:r>
              <a:rPr lang="en-US" sz="2000" dirty="0" err="1">
                <a:solidFill>
                  <a:srgbClr val="0000FF"/>
                </a:solidFill>
                <a:latin typeface="Lucida Console"/>
              </a:rPr>
              <a:t>seq</a:t>
            </a:r>
            <a:r>
              <a:rPr lang="en-US" sz="2000" dirty="0">
                <a:solidFill>
                  <a:srgbClr val="0000FF"/>
                </a:solidFill>
                <a:latin typeface="Lucida Console"/>
              </a:rPr>
              <a:t>(50,200,50), y=c(200,450,500,300),</a:t>
            </a:r>
          </a:p>
          <a:p>
            <a:pPr marL="0" indent="0">
              <a:spcBef>
                <a:spcPts val="0"/>
              </a:spcBef>
              <a:buNone/>
            </a:pPr>
            <a:r>
              <a:rPr lang="en-US" sz="2000" dirty="0">
                <a:solidFill>
                  <a:srgbClr val="0000FF"/>
                </a:solidFill>
                <a:latin typeface="Lucida Console"/>
              </a:rPr>
              <a:t>      type="b", </a:t>
            </a:r>
            <a:r>
              <a:rPr lang="en-US" sz="2000" dirty="0" err="1">
                <a:solidFill>
                  <a:srgbClr val="0000FF"/>
                </a:solidFill>
                <a:latin typeface="Lucida Console"/>
              </a:rPr>
              <a:t>lwd</a:t>
            </a:r>
            <a:r>
              <a:rPr lang="en-US" sz="2000" dirty="0">
                <a:solidFill>
                  <a:srgbClr val="0000FF"/>
                </a:solidFill>
                <a:latin typeface="Lucida Console"/>
              </a:rPr>
              <a:t>=3, </a:t>
            </a:r>
            <a:r>
              <a:rPr lang="en-US" sz="2000" dirty="0" err="1">
                <a:solidFill>
                  <a:srgbClr val="0000FF"/>
                </a:solidFill>
                <a:latin typeface="Lucida Console"/>
              </a:rPr>
              <a:t>lty</a:t>
            </a:r>
            <a:r>
              <a:rPr lang="en-US" sz="2000" dirty="0">
                <a:solidFill>
                  <a:srgbClr val="0000FF"/>
                </a:solidFill>
                <a:latin typeface="Lucida Console"/>
              </a:rPr>
              <a:t>=2</a:t>
            </a:r>
            <a:r>
              <a:rPr lang="en-US" sz="2000" dirty="0" smtClean="0">
                <a:solidFill>
                  <a:srgbClr val="0000FF"/>
                </a:solidFill>
                <a:latin typeface="Lucida Console"/>
              </a:rPr>
              <a:t>)</a:t>
            </a:r>
          </a:p>
          <a:p>
            <a:pPr marL="0" indent="0">
              <a:spcBef>
                <a:spcPts val="0"/>
              </a:spcBef>
              <a:buNone/>
            </a:pPr>
            <a:endParaRPr lang="en-US" sz="2000" dirty="0">
              <a:solidFill>
                <a:srgbClr val="0000FF"/>
              </a:solidFill>
              <a:latin typeface="Lucida Console"/>
            </a:endParaRPr>
          </a:p>
          <a:p>
            <a:pPr marL="0" indent="0">
              <a:buNone/>
            </a:pPr>
            <a:r>
              <a:rPr lang="en-US" sz="2000" dirty="0">
                <a:solidFill>
                  <a:srgbClr val="0000FF"/>
                </a:solidFill>
                <a:latin typeface="Lucida Console"/>
              </a:rPr>
              <a:t>points(x=</a:t>
            </a:r>
            <a:r>
              <a:rPr lang="en-US" sz="2000" dirty="0" err="1">
                <a:solidFill>
                  <a:srgbClr val="0000FF"/>
                </a:solidFill>
                <a:latin typeface="Lucida Console"/>
              </a:rPr>
              <a:t>seq</a:t>
            </a:r>
            <a:r>
              <a:rPr lang="en-US" sz="2000" dirty="0">
                <a:solidFill>
                  <a:srgbClr val="0000FF"/>
                </a:solidFill>
                <a:latin typeface="Lucida Console"/>
              </a:rPr>
              <a:t>(100,250,50), y=</a:t>
            </a:r>
            <a:r>
              <a:rPr lang="en-US" sz="2000" dirty="0" err="1">
                <a:solidFill>
                  <a:srgbClr val="0000FF"/>
                </a:solidFill>
                <a:latin typeface="Lucida Console"/>
              </a:rPr>
              <a:t>seq</a:t>
            </a:r>
            <a:r>
              <a:rPr lang="en-US" sz="2000" dirty="0">
                <a:solidFill>
                  <a:srgbClr val="0000FF"/>
                </a:solidFill>
                <a:latin typeface="Lucida Console"/>
              </a:rPr>
              <a:t>(100,250,50), </a:t>
            </a:r>
          </a:p>
          <a:p>
            <a:pPr marL="0" indent="0">
              <a:buNone/>
            </a:pPr>
            <a:r>
              <a:rPr lang="en-US" sz="2000" dirty="0">
                <a:solidFill>
                  <a:srgbClr val="0000FF"/>
                </a:solidFill>
                <a:latin typeface="Lucida Console"/>
              </a:rPr>
              <a:t>       </a:t>
            </a:r>
            <a:r>
              <a:rPr lang="en-US" sz="2000" dirty="0" err="1">
                <a:solidFill>
                  <a:srgbClr val="0000FF"/>
                </a:solidFill>
                <a:latin typeface="Lucida Console"/>
              </a:rPr>
              <a:t>cex</a:t>
            </a:r>
            <a:r>
              <a:rPr lang="en-US" sz="2000" dirty="0">
                <a:solidFill>
                  <a:srgbClr val="0000FF"/>
                </a:solidFill>
                <a:latin typeface="Lucida Console"/>
              </a:rPr>
              <a:t>=3, </a:t>
            </a:r>
            <a:r>
              <a:rPr lang="en-US" sz="2000" dirty="0" err="1">
                <a:solidFill>
                  <a:srgbClr val="0000FF"/>
                </a:solidFill>
                <a:latin typeface="Lucida Console"/>
              </a:rPr>
              <a:t>pch</a:t>
            </a:r>
            <a:r>
              <a:rPr lang="en-US" sz="2000" dirty="0">
                <a:solidFill>
                  <a:srgbClr val="0000FF"/>
                </a:solidFill>
                <a:latin typeface="Lucida Console"/>
              </a:rPr>
              <a:t>=17)</a:t>
            </a:r>
          </a:p>
        </p:txBody>
      </p:sp>
    </p:spTree>
    <p:extLst>
      <p:ext uri="{BB962C8B-B14F-4D97-AF65-F5344CB8AC3E}">
        <p14:creationId xmlns:p14="http://schemas.microsoft.com/office/powerpoint/2010/main" val="38206589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Trevor Branch\Documents\FISH552 Intro R\Lectures\Plots\Rplot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612" y="847725"/>
            <a:ext cx="6200775" cy="516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2899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Hands-on exercise 3</a:t>
            </a:r>
            <a:endParaRPr lang="en-US" dirty="0"/>
          </a:p>
        </p:txBody>
      </p:sp>
      <p:sp>
        <p:nvSpPr>
          <p:cNvPr id="3" name="Content Placeholder 2"/>
          <p:cNvSpPr>
            <a:spLocks noGrp="1"/>
          </p:cNvSpPr>
          <p:nvPr>
            <p:ph idx="1"/>
          </p:nvPr>
        </p:nvSpPr>
        <p:spPr>
          <a:xfrm>
            <a:off x="457200" y="1447800"/>
            <a:ext cx="3276600" cy="5105400"/>
          </a:xfrm>
        </p:spPr>
        <p:txBody>
          <a:bodyPr>
            <a:normAutofit lnSpcReduction="10000"/>
          </a:bodyPr>
          <a:lstStyle/>
          <a:p>
            <a:pPr marL="0" indent="0">
              <a:buNone/>
            </a:pPr>
            <a:r>
              <a:rPr lang="en-US" dirty="0" smtClean="0"/>
              <a:t>The equation for the standard normal density is </a:t>
            </a:r>
          </a:p>
          <a:p>
            <a:pPr marL="0" indent="0">
              <a:buNone/>
            </a:pPr>
            <a:r>
              <a:rPr lang="en-US" sz="2000" dirty="0" err="1" smtClean="0">
                <a:latin typeface="Lucida Console" panose="020B0609040504020204" pitchFamily="49" charset="0"/>
              </a:rPr>
              <a:t>exp</a:t>
            </a:r>
            <a:r>
              <a:rPr lang="en-US" sz="2000" dirty="0" smtClean="0">
                <a:latin typeface="Lucida Console" panose="020B0609040504020204" pitchFamily="49" charset="0"/>
              </a:rPr>
              <a:t>(-x^2)/</a:t>
            </a:r>
            <a:r>
              <a:rPr lang="en-US" sz="2000" dirty="0" err="1" smtClean="0">
                <a:latin typeface="Lucida Console" panose="020B0609040504020204" pitchFamily="49" charset="0"/>
              </a:rPr>
              <a:t>sqrt</a:t>
            </a:r>
            <a:r>
              <a:rPr lang="en-US" sz="2000" dirty="0" smtClean="0">
                <a:latin typeface="Lucida Console" panose="020B0609040504020204" pitchFamily="49" charset="0"/>
              </a:rPr>
              <a:t>(2*pi)</a:t>
            </a:r>
          </a:p>
          <a:p>
            <a:pPr marL="0" indent="0">
              <a:buNone/>
            </a:pPr>
            <a:endParaRPr lang="en-US" sz="1100" dirty="0" smtClean="0"/>
          </a:p>
          <a:p>
            <a:pPr marL="0" indent="0">
              <a:buNone/>
            </a:pPr>
            <a:r>
              <a:rPr lang="en-US" dirty="0" smtClean="0"/>
              <a:t>Create the plot on the right to illustrate where 95% of the area falls: </a:t>
            </a:r>
          </a:p>
          <a:p>
            <a:pPr marL="0" indent="0">
              <a:buNone/>
            </a:pPr>
            <a:r>
              <a:rPr lang="en-US" dirty="0" smtClean="0"/>
              <a:t>-1.96 ≤ x ≤ 1.96</a:t>
            </a:r>
          </a:p>
          <a:p>
            <a:pPr marL="0" indent="0">
              <a:buNone/>
            </a:pPr>
            <a:endParaRPr lang="en-US" sz="1400" dirty="0" smtClean="0"/>
          </a:p>
          <a:p>
            <a:pPr marL="0" indent="0">
              <a:buNone/>
            </a:pPr>
            <a:r>
              <a:rPr lang="en-US" dirty="0" smtClean="0"/>
              <a:t>Hint: use </a:t>
            </a:r>
            <a:r>
              <a:rPr lang="en-US" sz="2000" dirty="0" smtClean="0">
                <a:latin typeface="Lucida Console" panose="020B0609040504020204" pitchFamily="49" charset="0"/>
              </a:rPr>
              <a:t>type</a:t>
            </a:r>
            <a:r>
              <a:rPr lang="en-US" dirty="0" smtClean="0"/>
              <a:t> in two different ways</a:t>
            </a:r>
            <a:endParaRPr lang="en-US" dirty="0"/>
          </a:p>
        </p:txBody>
      </p:sp>
      <p:pic>
        <p:nvPicPr>
          <p:cNvPr id="11266" name="Picture 2" descr="C:\Users\Trevor Branch\Documents\FISH552 Intro R\Lectures\Plots\Rplot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2269" y="1466850"/>
            <a:ext cx="5285531" cy="440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964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exercise (singly)</a:t>
            </a:r>
            <a:endParaRPr lang="en-US" dirty="0"/>
          </a:p>
        </p:txBody>
      </p:sp>
      <p:sp>
        <p:nvSpPr>
          <p:cNvPr id="3" name="Content Placeholder 2"/>
          <p:cNvSpPr>
            <a:spLocks noGrp="1"/>
          </p:cNvSpPr>
          <p:nvPr>
            <p:ph idx="1"/>
          </p:nvPr>
        </p:nvSpPr>
        <p:spPr>
          <a:xfrm>
            <a:off x="457200" y="1524000"/>
            <a:ext cx="8229600" cy="5105400"/>
          </a:xfrm>
        </p:spPr>
        <p:txBody>
          <a:bodyPr>
            <a:normAutofit/>
          </a:bodyPr>
          <a:lstStyle/>
          <a:p>
            <a:r>
              <a:rPr lang="en-US" dirty="0" smtClean="0"/>
              <a:t>Create a Project in your U:/username directory</a:t>
            </a:r>
          </a:p>
          <a:p>
            <a:r>
              <a:rPr lang="en-US" dirty="0" smtClean="0"/>
              <a:t>Download from the course website the file </a:t>
            </a:r>
            <a:r>
              <a:rPr lang="en-US" sz="2000" dirty="0" smtClean="0">
                <a:latin typeface="Lucida Console" panose="020B0609040504020204" pitchFamily="49" charset="0"/>
              </a:rPr>
              <a:t>"primates.csv"</a:t>
            </a:r>
            <a:r>
              <a:rPr lang="en-US" dirty="0" smtClean="0"/>
              <a:t>, and save it into the same directory</a:t>
            </a:r>
          </a:p>
          <a:p>
            <a:r>
              <a:rPr lang="en-US" dirty="0" smtClean="0"/>
              <a:t>Create a new R script file </a:t>
            </a:r>
            <a:r>
              <a:rPr lang="en-US" sz="2000" dirty="0">
                <a:latin typeface="Lucida Console" panose="020B0609040504020204" pitchFamily="49" charset="0"/>
              </a:rPr>
              <a:t>"Lecture 4.r" </a:t>
            </a:r>
            <a:r>
              <a:rPr lang="en-US" dirty="0" smtClean="0"/>
              <a:t>and save it (in the same directory)</a:t>
            </a:r>
          </a:p>
          <a:p>
            <a:r>
              <a:rPr lang="en-US" dirty="0" smtClean="0"/>
              <a:t>Add R code to the script file to read in the data file</a:t>
            </a:r>
          </a:p>
          <a:p>
            <a:pPr marL="0" indent="0">
              <a:buNone/>
            </a:pPr>
            <a:r>
              <a:rPr lang="en-US" sz="2000" dirty="0">
                <a:solidFill>
                  <a:srgbClr val="0000FF"/>
                </a:solidFill>
                <a:latin typeface="Lucida Console"/>
              </a:rPr>
              <a:t>&gt; </a:t>
            </a:r>
            <a:r>
              <a:rPr lang="en-US" sz="2000" dirty="0" err="1">
                <a:solidFill>
                  <a:srgbClr val="0000FF"/>
                </a:solidFill>
                <a:latin typeface="Lucida Console"/>
              </a:rPr>
              <a:t>read.table</a:t>
            </a:r>
            <a:r>
              <a:rPr lang="en-US" sz="2000" dirty="0">
                <a:solidFill>
                  <a:srgbClr val="0000FF"/>
                </a:solidFill>
                <a:latin typeface="Lucida Console"/>
              </a:rPr>
              <a:t>(file="dat_df1.dat", header=T) </a:t>
            </a:r>
            <a:endParaRPr lang="en-US" sz="2000" dirty="0" smtClean="0">
              <a:solidFill>
                <a:srgbClr val="0000FF"/>
              </a:solidFill>
              <a:latin typeface="Lucida Console"/>
            </a:endParaRPr>
          </a:p>
          <a:p>
            <a:pPr marL="0" indent="0">
              <a:buNone/>
            </a:pPr>
            <a:r>
              <a:rPr lang="en-US" sz="2000" dirty="0" smtClean="0">
                <a:solidFill>
                  <a:srgbClr val="0000FF"/>
                </a:solidFill>
                <a:latin typeface="Lucida Console"/>
              </a:rPr>
              <a:t>  </a:t>
            </a:r>
            <a:r>
              <a:rPr lang="en-US" sz="2000" dirty="0" smtClean="0">
                <a:solidFill>
                  <a:srgbClr val="000000"/>
                </a:solidFill>
                <a:latin typeface="Lucida Console"/>
              </a:rPr>
              <a:t>id </a:t>
            </a:r>
            <a:r>
              <a:rPr lang="en-US" sz="2000" dirty="0">
                <a:solidFill>
                  <a:srgbClr val="000000"/>
                </a:solidFill>
                <a:latin typeface="Lucida Console"/>
              </a:rPr>
              <a:t>age sex </a:t>
            </a:r>
            <a:endParaRPr lang="en-US" sz="2000" dirty="0" smtClean="0">
              <a:solidFill>
                <a:srgbClr val="000000"/>
              </a:solidFill>
              <a:latin typeface="Lucida Console"/>
            </a:endParaRPr>
          </a:p>
          <a:p>
            <a:pPr marL="0" indent="0">
              <a:buNone/>
            </a:pPr>
            <a:r>
              <a:rPr lang="en-US" sz="2000" dirty="0" smtClean="0">
                <a:solidFill>
                  <a:srgbClr val="000000"/>
                </a:solidFill>
                <a:latin typeface="Lucida Console"/>
              </a:rPr>
              <a:t>1 </a:t>
            </a:r>
            <a:r>
              <a:rPr lang="en-US" sz="2000" dirty="0">
                <a:solidFill>
                  <a:srgbClr val="000000"/>
                </a:solidFill>
                <a:latin typeface="Lucida Console"/>
              </a:rPr>
              <a:t>31 </a:t>
            </a:r>
            <a:r>
              <a:rPr lang="en-US" sz="2000" dirty="0" smtClean="0">
                <a:solidFill>
                  <a:srgbClr val="000000"/>
                </a:solidFill>
                <a:latin typeface="Lucida Console"/>
              </a:rPr>
              <a:t> 12   M </a:t>
            </a:r>
          </a:p>
          <a:p>
            <a:pPr marL="0" indent="0">
              <a:buNone/>
            </a:pPr>
            <a:r>
              <a:rPr lang="en-US" sz="2000" dirty="0" smtClean="0">
                <a:solidFill>
                  <a:srgbClr val="000000"/>
                </a:solidFill>
                <a:latin typeface="Lucida Console"/>
              </a:rPr>
              <a:t>2 </a:t>
            </a:r>
            <a:r>
              <a:rPr lang="en-US" sz="2000" dirty="0">
                <a:solidFill>
                  <a:srgbClr val="000000"/>
                </a:solidFill>
                <a:latin typeface="Lucida Console"/>
              </a:rPr>
              <a:t>62 </a:t>
            </a:r>
            <a:r>
              <a:rPr lang="en-US" sz="2000" dirty="0" smtClean="0">
                <a:solidFill>
                  <a:srgbClr val="000000"/>
                </a:solidFill>
                <a:latin typeface="Lucida Console"/>
              </a:rPr>
              <a:t> 18   F </a:t>
            </a:r>
          </a:p>
          <a:p>
            <a:pPr marL="0" indent="0">
              <a:buNone/>
            </a:pPr>
            <a:r>
              <a:rPr lang="en-US" sz="2000" dirty="0" smtClean="0">
                <a:solidFill>
                  <a:srgbClr val="000000"/>
                </a:solidFill>
                <a:latin typeface="Lucida Console"/>
              </a:rPr>
              <a:t>3 </a:t>
            </a:r>
            <a:r>
              <a:rPr lang="en-US" sz="2000" dirty="0">
                <a:solidFill>
                  <a:srgbClr val="000000"/>
                </a:solidFill>
                <a:latin typeface="Lucida Console"/>
              </a:rPr>
              <a:t>50 </a:t>
            </a:r>
            <a:r>
              <a:rPr lang="en-US" sz="2000" dirty="0" smtClean="0">
                <a:solidFill>
                  <a:srgbClr val="000000"/>
                </a:solidFill>
                <a:latin typeface="Lucida Console"/>
              </a:rPr>
              <a:t> 20   </a:t>
            </a:r>
            <a:r>
              <a:rPr lang="en-US" sz="2000" dirty="0">
                <a:solidFill>
                  <a:srgbClr val="000000"/>
                </a:solidFill>
                <a:latin typeface="Lucida Console"/>
              </a:rPr>
              <a:t>F</a:t>
            </a:r>
            <a:endParaRPr lang="en-US" dirty="0"/>
          </a:p>
        </p:txBody>
      </p:sp>
    </p:spTree>
    <p:extLst>
      <p:ext uri="{BB962C8B-B14F-4D97-AF65-F5344CB8AC3E}">
        <p14:creationId xmlns:p14="http://schemas.microsoft.com/office/powerpoint/2010/main" val="1663175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 in R: overview</a:t>
            </a:r>
            <a:endParaRPr lang="en-US" dirty="0"/>
          </a:p>
        </p:txBody>
      </p:sp>
      <p:sp>
        <p:nvSpPr>
          <p:cNvPr id="3" name="Content Placeholder 2"/>
          <p:cNvSpPr>
            <a:spLocks noGrp="1"/>
          </p:cNvSpPr>
          <p:nvPr>
            <p:ph idx="1"/>
          </p:nvPr>
        </p:nvSpPr>
        <p:spPr/>
        <p:txBody>
          <a:bodyPr/>
          <a:lstStyle/>
          <a:p>
            <a:r>
              <a:rPr lang="en-US" dirty="0" smtClean="0"/>
              <a:t>There are several distinct ways of doing graphics in R</a:t>
            </a:r>
          </a:p>
          <a:p>
            <a:pPr lvl="1"/>
            <a:r>
              <a:rPr lang="en-US" dirty="0" smtClean="0"/>
              <a:t>base graphics (changes to layout are fairly easy, highly modifiable)</a:t>
            </a:r>
          </a:p>
          <a:p>
            <a:pPr lvl="1"/>
            <a:r>
              <a:rPr lang="en-US" dirty="0" smtClean="0"/>
              <a:t>lattice (used less now)</a:t>
            </a:r>
          </a:p>
          <a:p>
            <a:pPr lvl="1"/>
            <a:r>
              <a:rPr lang="en-US" dirty="0" smtClean="0"/>
              <a:t>ggplot2 (good for </a:t>
            </a:r>
            <a:r>
              <a:rPr lang="en-US" dirty="0" err="1" smtClean="0"/>
              <a:t>multipanel</a:t>
            </a:r>
            <a:r>
              <a:rPr lang="en-US" dirty="0" smtClean="0"/>
              <a:t> plots, quick alternative views of data, changes to basic layout can be difficult)</a:t>
            </a:r>
          </a:p>
          <a:p>
            <a:r>
              <a:rPr lang="en-US" dirty="0" smtClean="0"/>
              <a:t>I almost exclusively use base graphics, and will teach only this here</a:t>
            </a:r>
          </a:p>
          <a:p>
            <a:r>
              <a:rPr lang="en-US" dirty="0" smtClean="0"/>
              <a:t>In FISH 554 Beautiful Graphics in R (Winter) I teach how to make complex and beautiful figures</a:t>
            </a:r>
          </a:p>
        </p:txBody>
      </p:sp>
    </p:spTree>
    <p:extLst>
      <p:ext uri="{BB962C8B-B14F-4D97-AF65-F5344CB8AC3E}">
        <p14:creationId xmlns:p14="http://schemas.microsoft.com/office/powerpoint/2010/main" val="2539847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graphics: plot()</a:t>
            </a:r>
            <a:endParaRPr lang="en-US" dirty="0"/>
          </a:p>
        </p:txBody>
      </p:sp>
      <p:sp>
        <p:nvSpPr>
          <p:cNvPr id="3" name="Content Placeholder 2"/>
          <p:cNvSpPr>
            <a:spLocks noGrp="1"/>
          </p:cNvSpPr>
          <p:nvPr>
            <p:ph idx="1"/>
          </p:nvPr>
        </p:nvSpPr>
        <p:spPr/>
        <p:txBody>
          <a:bodyPr/>
          <a:lstStyle/>
          <a:p>
            <a:r>
              <a:rPr lang="en-US" dirty="0" smtClean="0"/>
              <a:t>Plot is the generic function for plotting R objects</a:t>
            </a:r>
          </a:p>
          <a:p>
            <a:pPr lvl="1"/>
            <a:r>
              <a:rPr lang="en-US" dirty="0" smtClean="0"/>
              <a:t>points, lines, etc.</a:t>
            </a:r>
          </a:p>
          <a:p>
            <a:r>
              <a:rPr lang="en-US" dirty="0" smtClean="0"/>
              <a:t>Read in the "primates.csv" data</a:t>
            </a:r>
          </a:p>
          <a:p>
            <a:pPr marL="0" indent="0">
              <a:buNone/>
            </a:pPr>
            <a:r>
              <a:rPr lang="en-US" sz="2000" dirty="0">
                <a:solidFill>
                  <a:srgbClr val="0000FF"/>
                </a:solidFill>
                <a:latin typeface="Lucida Console"/>
              </a:rPr>
              <a:t>&gt; primates &lt;- read.csv(file="Data/primates.csv", header=T) </a:t>
            </a:r>
            <a:endParaRPr lang="en-US" sz="2000" dirty="0" smtClean="0">
              <a:solidFill>
                <a:srgbClr val="0000FF"/>
              </a:solidFill>
              <a:latin typeface="Lucida Console"/>
            </a:endParaRPr>
          </a:p>
          <a:p>
            <a:pPr marL="0" indent="0">
              <a:buNone/>
            </a:pPr>
            <a:r>
              <a:rPr lang="en-US" sz="2000" dirty="0" smtClean="0">
                <a:solidFill>
                  <a:srgbClr val="0000FF"/>
                </a:solidFill>
                <a:latin typeface="Lucida Console"/>
              </a:rPr>
              <a:t>&gt; </a:t>
            </a:r>
            <a:r>
              <a:rPr lang="en-US" sz="2000" dirty="0">
                <a:solidFill>
                  <a:srgbClr val="0000FF"/>
                </a:solidFill>
                <a:latin typeface="Lucida Console"/>
              </a:rPr>
              <a:t>primates </a:t>
            </a:r>
            <a:endParaRPr lang="en-US" sz="2000" dirty="0" smtClean="0">
              <a:solidFill>
                <a:srgbClr val="0000FF"/>
              </a:solidFill>
              <a:latin typeface="Lucida Console"/>
            </a:endParaRPr>
          </a:p>
          <a:p>
            <a:pPr marL="0" indent="0">
              <a:buNone/>
            </a:pPr>
            <a:r>
              <a:rPr lang="en-US" sz="2000" dirty="0" smtClean="0">
                <a:solidFill>
                  <a:srgbClr val="000000"/>
                </a:solidFill>
                <a:latin typeface="Lucida Console"/>
              </a:rPr>
              <a:t>              X </a:t>
            </a:r>
            <a:r>
              <a:rPr lang="en-US" sz="2000" dirty="0" err="1">
                <a:solidFill>
                  <a:srgbClr val="000000"/>
                </a:solidFill>
                <a:latin typeface="Lucida Console"/>
              </a:rPr>
              <a:t>Bodywt</a:t>
            </a:r>
            <a:r>
              <a:rPr lang="en-US" sz="2000" dirty="0">
                <a:solidFill>
                  <a:srgbClr val="000000"/>
                </a:solidFill>
                <a:latin typeface="Lucida Console"/>
              </a:rPr>
              <a:t> </a:t>
            </a:r>
            <a:r>
              <a:rPr lang="en-US" sz="2000" dirty="0" err="1">
                <a:solidFill>
                  <a:srgbClr val="000000"/>
                </a:solidFill>
                <a:latin typeface="Lucida Console"/>
              </a:rPr>
              <a:t>Brainwt</a:t>
            </a:r>
            <a:r>
              <a:rPr lang="en-US" sz="2000" dirty="0">
                <a:solidFill>
                  <a:srgbClr val="000000"/>
                </a:solidFill>
                <a:latin typeface="Lucida Console"/>
              </a:rPr>
              <a:t> </a:t>
            </a:r>
            <a:endParaRPr lang="en-US" sz="2000" dirty="0" smtClean="0">
              <a:solidFill>
                <a:srgbClr val="000000"/>
              </a:solidFill>
              <a:latin typeface="Lucida Console"/>
            </a:endParaRPr>
          </a:p>
          <a:p>
            <a:pPr marL="0" indent="0">
              <a:buNone/>
            </a:pPr>
            <a:r>
              <a:rPr lang="en-US" sz="2000" dirty="0" smtClean="0">
                <a:solidFill>
                  <a:srgbClr val="000000"/>
                </a:solidFill>
                <a:latin typeface="Lucida Console"/>
              </a:rPr>
              <a:t>1  </a:t>
            </a:r>
            <a:r>
              <a:rPr lang="en-US" sz="2000" dirty="0" err="1" smtClean="0">
                <a:solidFill>
                  <a:srgbClr val="000000"/>
                </a:solidFill>
                <a:latin typeface="Lucida Console"/>
              </a:rPr>
              <a:t>Potar</a:t>
            </a:r>
            <a:r>
              <a:rPr lang="en-US" sz="2000" dirty="0" smtClean="0">
                <a:solidFill>
                  <a:srgbClr val="000000"/>
                </a:solidFill>
                <a:latin typeface="Lucida Console"/>
              </a:rPr>
              <a:t> monkey   10.0     115 </a:t>
            </a:r>
          </a:p>
          <a:p>
            <a:pPr marL="0" indent="0">
              <a:buNone/>
            </a:pPr>
            <a:r>
              <a:rPr lang="en-US" sz="2000" dirty="0" smtClean="0">
                <a:solidFill>
                  <a:srgbClr val="000000"/>
                </a:solidFill>
                <a:latin typeface="Lucida Console"/>
              </a:rPr>
              <a:t>2       Gorilla  207.0     406 </a:t>
            </a:r>
          </a:p>
          <a:p>
            <a:pPr marL="0" indent="0">
              <a:buNone/>
            </a:pPr>
            <a:r>
              <a:rPr lang="en-US" sz="2000" dirty="0" smtClean="0">
                <a:solidFill>
                  <a:srgbClr val="000000"/>
                </a:solidFill>
                <a:latin typeface="Lucida Console"/>
              </a:rPr>
              <a:t>3         Human   62.0    1320 </a:t>
            </a:r>
          </a:p>
          <a:p>
            <a:pPr marL="0" indent="0">
              <a:buNone/>
            </a:pPr>
            <a:r>
              <a:rPr lang="en-US" sz="2000" dirty="0" smtClean="0">
                <a:solidFill>
                  <a:srgbClr val="000000"/>
                </a:solidFill>
                <a:latin typeface="Lucida Console"/>
              </a:rPr>
              <a:t>4 </a:t>
            </a:r>
            <a:r>
              <a:rPr lang="en-US" sz="2000" dirty="0">
                <a:solidFill>
                  <a:srgbClr val="000000"/>
                </a:solidFill>
                <a:latin typeface="Lucida Console"/>
              </a:rPr>
              <a:t>Rhesus monkey </a:t>
            </a:r>
            <a:r>
              <a:rPr lang="en-US" sz="2000" dirty="0" smtClean="0">
                <a:solidFill>
                  <a:srgbClr val="000000"/>
                </a:solidFill>
                <a:latin typeface="Lucida Console"/>
              </a:rPr>
              <a:t>   6.8     179 </a:t>
            </a:r>
          </a:p>
          <a:p>
            <a:pPr marL="0" indent="0">
              <a:buNone/>
            </a:pPr>
            <a:r>
              <a:rPr lang="en-US" sz="2000" dirty="0" smtClean="0">
                <a:solidFill>
                  <a:srgbClr val="000000"/>
                </a:solidFill>
                <a:latin typeface="Lucida Console"/>
              </a:rPr>
              <a:t>5         Chimp   52.2     440</a:t>
            </a:r>
            <a:endParaRPr lang="en-US" sz="2000" dirty="0"/>
          </a:p>
        </p:txBody>
      </p:sp>
    </p:spTree>
    <p:extLst>
      <p:ext uri="{BB962C8B-B14F-4D97-AF65-F5344CB8AC3E}">
        <p14:creationId xmlns:p14="http://schemas.microsoft.com/office/powerpoint/2010/main" val="2417857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ways to plot</a:t>
            </a:r>
            <a:endParaRPr lang="en-US" dirty="0"/>
          </a:p>
        </p:txBody>
      </p:sp>
      <p:sp>
        <p:nvSpPr>
          <p:cNvPr id="3" name="Content Placeholder 2"/>
          <p:cNvSpPr>
            <a:spLocks noGrp="1"/>
          </p:cNvSpPr>
          <p:nvPr>
            <p:ph idx="1"/>
          </p:nvPr>
        </p:nvSpPr>
        <p:spPr/>
        <p:txBody>
          <a:bodyPr>
            <a:normAutofit/>
          </a:bodyPr>
          <a:lstStyle/>
          <a:p>
            <a:pPr marL="0" indent="0">
              <a:buNone/>
            </a:pPr>
            <a:endParaRPr lang="en-US" sz="2000" dirty="0" smtClean="0">
              <a:solidFill>
                <a:srgbClr val="0000FF"/>
              </a:solidFill>
              <a:latin typeface="Lucida Console"/>
            </a:endParaRPr>
          </a:p>
          <a:p>
            <a:pPr marL="0" indent="0">
              <a:buNone/>
            </a:pPr>
            <a:r>
              <a:rPr lang="en-US" sz="2000" dirty="0" smtClean="0">
                <a:solidFill>
                  <a:srgbClr val="0000FF"/>
                </a:solidFill>
                <a:latin typeface="Lucida Console"/>
              </a:rPr>
              <a:t>&gt; </a:t>
            </a:r>
            <a:r>
              <a:rPr lang="en-US" sz="2000" dirty="0">
                <a:solidFill>
                  <a:srgbClr val="0000FF"/>
                </a:solidFill>
                <a:latin typeface="Lucida Console"/>
              </a:rPr>
              <a:t>plot(x = </a:t>
            </a:r>
            <a:r>
              <a:rPr lang="en-US" sz="2000" dirty="0" err="1">
                <a:solidFill>
                  <a:srgbClr val="0000FF"/>
                </a:solidFill>
                <a:latin typeface="Lucida Console"/>
              </a:rPr>
              <a:t>primates$Bodywt</a:t>
            </a:r>
            <a:r>
              <a:rPr lang="en-US" sz="2000" dirty="0">
                <a:solidFill>
                  <a:srgbClr val="0000FF"/>
                </a:solidFill>
                <a:latin typeface="Lucida Console"/>
              </a:rPr>
              <a:t>, y = </a:t>
            </a:r>
            <a:r>
              <a:rPr lang="en-US" sz="2000" dirty="0" err="1">
                <a:solidFill>
                  <a:srgbClr val="0000FF"/>
                </a:solidFill>
                <a:latin typeface="Lucida Console"/>
              </a:rPr>
              <a:t>primates$Brainwt</a:t>
            </a:r>
            <a:r>
              <a:rPr lang="en-US" sz="2000" dirty="0">
                <a:solidFill>
                  <a:srgbClr val="0000FF"/>
                </a:solidFill>
                <a:latin typeface="Lucida Console"/>
              </a:rPr>
              <a:t>) </a:t>
            </a:r>
            <a:endParaRPr lang="en-US" sz="2000" dirty="0" smtClean="0">
              <a:solidFill>
                <a:srgbClr val="0000FF"/>
              </a:solidFill>
              <a:latin typeface="Lucida Console"/>
            </a:endParaRPr>
          </a:p>
          <a:p>
            <a:pPr marL="0" indent="0">
              <a:buNone/>
            </a:pPr>
            <a:endParaRPr lang="en-US" sz="2000" dirty="0" smtClean="0">
              <a:solidFill>
                <a:srgbClr val="0000FF"/>
              </a:solidFill>
              <a:latin typeface="Lucida Console"/>
            </a:endParaRPr>
          </a:p>
          <a:p>
            <a:pPr marL="0" indent="0">
              <a:buNone/>
            </a:pPr>
            <a:r>
              <a:rPr lang="en-US" sz="2000" dirty="0" smtClean="0">
                <a:solidFill>
                  <a:srgbClr val="0000FF"/>
                </a:solidFill>
                <a:latin typeface="Lucida Console"/>
              </a:rPr>
              <a:t>&gt; </a:t>
            </a:r>
            <a:r>
              <a:rPr lang="en-US" sz="2000" dirty="0">
                <a:solidFill>
                  <a:srgbClr val="0000FF"/>
                </a:solidFill>
                <a:latin typeface="Lucida Console"/>
              </a:rPr>
              <a:t>plot(</a:t>
            </a:r>
            <a:r>
              <a:rPr lang="en-US" sz="2000" dirty="0" err="1">
                <a:solidFill>
                  <a:srgbClr val="0000FF"/>
                </a:solidFill>
                <a:latin typeface="Lucida Console"/>
              </a:rPr>
              <a:t>Brainwt</a:t>
            </a:r>
            <a:r>
              <a:rPr lang="en-US" sz="2000" dirty="0">
                <a:solidFill>
                  <a:srgbClr val="0000FF"/>
                </a:solidFill>
                <a:latin typeface="Lucida Console"/>
              </a:rPr>
              <a:t> ~ </a:t>
            </a:r>
            <a:r>
              <a:rPr lang="en-US" sz="2000" dirty="0" err="1">
                <a:solidFill>
                  <a:srgbClr val="0000FF"/>
                </a:solidFill>
                <a:latin typeface="Lucida Console"/>
              </a:rPr>
              <a:t>Bodywt</a:t>
            </a:r>
            <a:r>
              <a:rPr lang="en-US" sz="2000" dirty="0">
                <a:solidFill>
                  <a:srgbClr val="0000FF"/>
                </a:solidFill>
                <a:latin typeface="Lucida Console"/>
              </a:rPr>
              <a:t>, data = primates) </a:t>
            </a:r>
            <a:endParaRPr lang="en-US" sz="2000" dirty="0" smtClean="0">
              <a:solidFill>
                <a:srgbClr val="0000FF"/>
              </a:solidFill>
              <a:latin typeface="Lucida Console"/>
            </a:endParaRPr>
          </a:p>
          <a:p>
            <a:pPr marL="0" indent="0">
              <a:buNone/>
            </a:pPr>
            <a:endParaRPr lang="en-US" sz="2000" dirty="0" smtClean="0">
              <a:solidFill>
                <a:srgbClr val="0000FF"/>
              </a:solidFill>
              <a:latin typeface="Lucida Console"/>
            </a:endParaRPr>
          </a:p>
          <a:p>
            <a:pPr marL="0" indent="0">
              <a:buNone/>
            </a:pPr>
            <a:r>
              <a:rPr lang="en-US" sz="2000" dirty="0" smtClean="0">
                <a:solidFill>
                  <a:srgbClr val="0000FF"/>
                </a:solidFill>
                <a:latin typeface="Lucida Console"/>
              </a:rPr>
              <a:t>&gt; </a:t>
            </a:r>
            <a:r>
              <a:rPr lang="en-US" sz="2000" dirty="0">
                <a:solidFill>
                  <a:srgbClr val="0000FF"/>
                </a:solidFill>
                <a:latin typeface="Lucida Console"/>
              </a:rPr>
              <a:t>attach(primates) </a:t>
            </a:r>
            <a:endParaRPr lang="en-US" sz="2000" dirty="0" smtClean="0">
              <a:solidFill>
                <a:srgbClr val="0000FF"/>
              </a:solidFill>
              <a:latin typeface="Lucida Console"/>
            </a:endParaRPr>
          </a:p>
          <a:p>
            <a:pPr marL="0" indent="0">
              <a:buNone/>
            </a:pPr>
            <a:r>
              <a:rPr lang="en-US" sz="2000" dirty="0" smtClean="0">
                <a:solidFill>
                  <a:srgbClr val="0000FF"/>
                </a:solidFill>
                <a:latin typeface="Lucida Console"/>
              </a:rPr>
              <a:t>&gt; </a:t>
            </a:r>
            <a:r>
              <a:rPr lang="en-US" sz="2000" dirty="0">
                <a:solidFill>
                  <a:srgbClr val="0000FF"/>
                </a:solidFill>
                <a:latin typeface="Lucida Console"/>
              </a:rPr>
              <a:t>plot(x = </a:t>
            </a:r>
            <a:r>
              <a:rPr lang="en-US" sz="2000" dirty="0" err="1">
                <a:solidFill>
                  <a:srgbClr val="0000FF"/>
                </a:solidFill>
                <a:latin typeface="Lucida Console"/>
              </a:rPr>
              <a:t>Brainwt</a:t>
            </a:r>
            <a:r>
              <a:rPr lang="en-US" sz="2000" dirty="0">
                <a:solidFill>
                  <a:srgbClr val="0000FF"/>
                </a:solidFill>
                <a:latin typeface="Lucida Console"/>
              </a:rPr>
              <a:t>, y = </a:t>
            </a:r>
            <a:r>
              <a:rPr lang="en-US" sz="2000" dirty="0" err="1">
                <a:solidFill>
                  <a:srgbClr val="0000FF"/>
                </a:solidFill>
                <a:latin typeface="Lucida Console"/>
              </a:rPr>
              <a:t>Bodywt</a:t>
            </a:r>
            <a:r>
              <a:rPr lang="en-US" sz="2000" dirty="0">
                <a:solidFill>
                  <a:srgbClr val="0000FF"/>
                </a:solidFill>
                <a:latin typeface="Lucida Console"/>
              </a:rPr>
              <a:t>) </a:t>
            </a:r>
            <a:endParaRPr lang="en-US" sz="2000" dirty="0" smtClean="0">
              <a:solidFill>
                <a:srgbClr val="0000FF"/>
              </a:solidFill>
              <a:latin typeface="Lucida Console"/>
            </a:endParaRPr>
          </a:p>
          <a:p>
            <a:pPr marL="0" indent="0">
              <a:buNone/>
            </a:pPr>
            <a:r>
              <a:rPr lang="en-US" sz="2000" dirty="0" smtClean="0">
                <a:solidFill>
                  <a:srgbClr val="0000FF"/>
                </a:solidFill>
                <a:latin typeface="Lucida Console"/>
              </a:rPr>
              <a:t>&gt; </a:t>
            </a:r>
            <a:r>
              <a:rPr lang="en-US" sz="2000" dirty="0">
                <a:solidFill>
                  <a:srgbClr val="0000FF"/>
                </a:solidFill>
                <a:latin typeface="Lucida Console"/>
              </a:rPr>
              <a:t>detach(primates)</a:t>
            </a:r>
            <a:endParaRPr lang="en-US" sz="2000" dirty="0"/>
          </a:p>
        </p:txBody>
      </p:sp>
      <p:sp>
        <p:nvSpPr>
          <p:cNvPr id="4" name="TextBox 3"/>
          <p:cNvSpPr txBox="1"/>
          <p:nvPr/>
        </p:nvSpPr>
        <p:spPr>
          <a:xfrm>
            <a:off x="533400" y="1578255"/>
            <a:ext cx="3761175" cy="369332"/>
          </a:xfrm>
          <a:prstGeom prst="rect">
            <a:avLst/>
          </a:prstGeom>
          <a:noFill/>
        </p:spPr>
        <p:txBody>
          <a:bodyPr wrap="square" rtlCol="0">
            <a:spAutoFit/>
          </a:bodyPr>
          <a:lstStyle/>
          <a:p>
            <a:r>
              <a:rPr lang="en-US" dirty="0" smtClean="0">
                <a:solidFill>
                  <a:srgbClr val="C00000"/>
                </a:solidFill>
              </a:rPr>
              <a:t>My preferred way </a:t>
            </a:r>
            <a:endParaRPr lang="en-US" dirty="0">
              <a:solidFill>
                <a:srgbClr val="C00000"/>
              </a:solidFill>
            </a:endParaRPr>
          </a:p>
        </p:txBody>
      </p:sp>
      <p:sp>
        <p:nvSpPr>
          <p:cNvPr id="5" name="TextBox 4"/>
          <p:cNvSpPr txBox="1"/>
          <p:nvPr/>
        </p:nvSpPr>
        <p:spPr>
          <a:xfrm>
            <a:off x="533400" y="2325625"/>
            <a:ext cx="3761175" cy="369332"/>
          </a:xfrm>
          <a:prstGeom prst="rect">
            <a:avLst/>
          </a:prstGeom>
          <a:noFill/>
        </p:spPr>
        <p:txBody>
          <a:bodyPr wrap="square" rtlCol="0">
            <a:spAutoFit/>
          </a:bodyPr>
          <a:lstStyle/>
          <a:p>
            <a:r>
              <a:rPr lang="en-US" dirty="0" smtClean="0">
                <a:solidFill>
                  <a:srgbClr val="C00000"/>
                </a:solidFill>
              </a:rPr>
              <a:t>Sometimes used</a:t>
            </a:r>
            <a:endParaRPr lang="en-US" dirty="0">
              <a:solidFill>
                <a:srgbClr val="C00000"/>
              </a:solidFill>
            </a:endParaRPr>
          </a:p>
        </p:txBody>
      </p:sp>
      <p:sp>
        <p:nvSpPr>
          <p:cNvPr id="6" name="TextBox 5"/>
          <p:cNvSpPr txBox="1"/>
          <p:nvPr/>
        </p:nvSpPr>
        <p:spPr>
          <a:xfrm>
            <a:off x="533400" y="3048000"/>
            <a:ext cx="7010400" cy="369332"/>
          </a:xfrm>
          <a:prstGeom prst="rect">
            <a:avLst/>
          </a:prstGeom>
          <a:noFill/>
        </p:spPr>
        <p:txBody>
          <a:bodyPr wrap="square" rtlCol="0">
            <a:spAutoFit/>
          </a:bodyPr>
          <a:lstStyle/>
          <a:p>
            <a:r>
              <a:rPr lang="en-US" dirty="0" smtClean="0">
                <a:solidFill>
                  <a:srgbClr val="C00000"/>
                </a:solidFill>
              </a:rPr>
              <a:t>Confusing: in the second line, where did object </a:t>
            </a:r>
            <a:r>
              <a:rPr lang="en-US" dirty="0" err="1" smtClean="0">
                <a:solidFill>
                  <a:srgbClr val="C00000"/>
                </a:solidFill>
              </a:rPr>
              <a:t>Brainwt</a:t>
            </a:r>
            <a:r>
              <a:rPr lang="en-US" dirty="0" smtClean="0">
                <a:solidFill>
                  <a:srgbClr val="C00000"/>
                </a:solidFill>
              </a:rPr>
              <a:t> come from?</a:t>
            </a:r>
            <a:endParaRPr lang="en-US" dirty="0">
              <a:solidFill>
                <a:srgbClr val="C00000"/>
              </a:solidFill>
            </a:endParaRPr>
          </a:p>
        </p:txBody>
      </p:sp>
    </p:spTree>
    <p:extLst>
      <p:ext uri="{BB962C8B-B14F-4D97-AF65-F5344CB8AC3E}">
        <p14:creationId xmlns:p14="http://schemas.microsoft.com/office/powerpoint/2010/main" val="523013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Trevor Branch\Documents\FISH552 Intro R\Lectures\Plots\Rplot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57187"/>
            <a:ext cx="7924800" cy="6143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05000" y="2905779"/>
            <a:ext cx="5685082" cy="523220"/>
          </a:xfrm>
          <a:prstGeom prst="rect">
            <a:avLst/>
          </a:prstGeom>
          <a:noFill/>
        </p:spPr>
        <p:txBody>
          <a:bodyPr wrap="none" rtlCol="0">
            <a:spAutoFit/>
          </a:bodyPr>
          <a:lstStyle/>
          <a:p>
            <a:r>
              <a:rPr lang="en-US" sz="2800" dirty="0" smtClean="0">
                <a:solidFill>
                  <a:srgbClr val="FF0000"/>
                </a:solidFill>
              </a:rPr>
              <a:t>To be frank, this plot is a little boring! </a:t>
            </a:r>
            <a:endParaRPr lang="en-US" sz="2800" dirty="0">
              <a:solidFill>
                <a:srgbClr val="FF0000"/>
              </a:solidFill>
            </a:endParaRPr>
          </a:p>
        </p:txBody>
      </p:sp>
    </p:spTree>
    <p:extLst>
      <p:ext uri="{BB962C8B-B14F-4D97-AF65-F5344CB8AC3E}">
        <p14:creationId xmlns:p14="http://schemas.microsoft.com/office/powerpoint/2010/main" val="89714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6726</TotalTime>
  <Words>1830</Words>
  <Application>Microsoft Office PowerPoint</Application>
  <PresentationFormat>On-screen Show (4:3)</PresentationFormat>
  <Paragraphs>252</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Lecture 4 Plotting data</vt:lpstr>
      <vt:lpstr>Recommended reading</vt:lpstr>
      <vt:lpstr>Projects in RStudio </vt:lpstr>
      <vt:lpstr>Using projects</vt:lpstr>
      <vt:lpstr>In-class exercise (singly)</vt:lpstr>
      <vt:lpstr>Graphics in R: overview</vt:lpstr>
      <vt:lpstr>Base graphics: plot()</vt:lpstr>
      <vt:lpstr>Three ways to plot</vt:lpstr>
      <vt:lpstr>PowerPoint Presentation</vt:lpstr>
      <vt:lpstr>Labels on the axes</vt:lpstr>
      <vt:lpstr>PowerPoint Presentation</vt:lpstr>
      <vt:lpstr>Limits of the axes</vt:lpstr>
      <vt:lpstr>PowerPoint Presentation</vt:lpstr>
      <vt:lpstr>Remove space around zero</vt:lpstr>
      <vt:lpstr>PowerPoint Presentation</vt:lpstr>
      <vt:lpstr>Using colors in R</vt:lpstr>
      <vt:lpstr>PowerPoint Presentation</vt:lpstr>
      <vt:lpstr>In-class exercise 1</vt:lpstr>
      <vt:lpstr>Controlling point characteristics</vt:lpstr>
      <vt:lpstr>Color naming</vt:lpstr>
      <vt:lpstr>PowerPoint Presentation</vt:lpstr>
      <vt:lpstr>R color chart: keep handy http://research.stowers-institute.org/efg/R/Color/Chart/ColorChart.pdf</vt:lpstr>
      <vt:lpstr>Useful options for points</vt:lpstr>
      <vt:lpstr>PowerPoint Presentation</vt:lpstr>
      <vt:lpstr>Full list of plot parameters: par()</vt:lpstr>
      <vt:lpstr>Using par() for global changes avoid this whenever possible</vt:lpstr>
      <vt:lpstr>PowerPoint Presentation</vt:lpstr>
      <vt:lpstr>To return to default plotting</vt:lpstr>
      <vt:lpstr>Vector options for plotting</vt:lpstr>
      <vt:lpstr>PowerPoint Presentation</vt:lpstr>
      <vt:lpstr>PowerPoint Presentation</vt:lpstr>
      <vt:lpstr>Adding legends</vt:lpstr>
      <vt:lpstr>PowerPoint Presentation</vt:lpstr>
      <vt:lpstr>Axis properties</vt:lpstr>
      <vt:lpstr>Hands-on exercise 2</vt:lpstr>
      <vt:lpstr>More advanced axis properties</vt:lpstr>
      <vt:lpstr>PowerPoint Presentation</vt:lpstr>
      <vt:lpstr>Adding text using locator()</vt:lpstr>
      <vt:lpstr>PowerPoint Presentation</vt:lpstr>
      <vt:lpstr>Labeling points using text()</vt:lpstr>
      <vt:lpstr>PowerPoint Presentation</vt:lpstr>
      <vt:lpstr>Interactive point labeling</vt:lpstr>
      <vt:lpstr>Points and lines</vt:lpstr>
      <vt:lpstr>More plot types</vt:lpstr>
      <vt:lpstr>Adding points or lines</vt:lpstr>
      <vt:lpstr>PowerPoint Presentation</vt:lpstr>
      <vt:lpstr>Hands-on exercise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FISH 552 Introduction to R Programming</dc:title>
  <dc:creator>Trevor Branch</dc:creator>
  <cp:lastModifiedBy>Trevor Branch</cp:lastModifiedBy>
  <cp:revision>226</cp:revision>
  <dcterms:created xsi:type="dcterms:W3CDTF">2013-09-18T21:00:03Z</dcterms:created>
  <dcterms:modified xsi:type="dcterms:W3CDTF">2013-10-07T22:30:02Z</dcterms:modified>
</cp:coreProperties>
</file>