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59" r:id="rId4"/>
    <p:sldId id="409" r:id="rId5"/>
    <p:sldId id="411" r:id="rId6"/>
    <p:sldId id="412" r:id="rId7"/>
    <p:sldId id="413" r:id="rId8"/>
    <p:sldId id="414" r:id="rId9"/>
    <p:sldId id="415" r:id="rId10"/>
    <p:sldId id="431" r:id="rId11"/>
    <p:sldId id="432" r:id="rId12"/>
    <p:sldId id="416" r:id="rId13"/>
    <p:sldId id="433" r:id="rId14"/>
    <p:sldId id="41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130" d="100"/>
          <a:sy n="130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t19776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br>
              <a:rPr lang="en-US" dirty="0" smtClean="0"/>
            </a:br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built-in constants (</a:t>
            </a:r>
            <a:r>
              <a:rPr lang="en-US" sz="2800" dirty="0" smtClean="0">
                <a:latin typeface="Lucida Console" panose="020B0609040504020204" pitchFamily="49" charset="0"/>
              </a:rPr>
              <a:t>??constants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pi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3.141593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letters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"a" "b" "c" "d" "e" "f" "g" "h"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"j" "k" "l" "m" "n" "o" "p" "q" "r"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s" "t" "u" "v" "w" "x" "y" "z"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LETTERS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[1] "A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"B" "C" "D" "E" "F" "G" "H" "I" "J" "K" "L" "M" "N" "O" "P" "Q" "R"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S" "T" "U" "V" "W" "X" "Y" "Z"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month.abb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"Jan" "Feb" "Mar" "Apr" "May" "Jun" "Jul" "Aug" "Sep" "Oct" "Nov" "Dec"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month.name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"January" "February" "March" "April" "May" "June"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July" "August" "September" "October" "November" "December"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undefined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Inf</a:t>
            </a:r>
            <a:r>
              <a:rPr lang="en-US" dirty="0" smtClean="0"/>
              <a:t>: positive infinity, e.g.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1/0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-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Inf</a:t>
            </a:r>
            <a:r>
              <a:rPr lang="en-US" dirty="0" smtClean="0"/>
              <a:t>: negative infinity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NaN</a:t>
            </a:r>
            <a:r>
              <a:rPr lang="en-US" dirty="0" smtClean="0"/>
              <a:t>: not a number, e.g.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(-1)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NA</a:t>
            </a:r>
            <a:r>
              <a:rPr lang="en-US" dirty="0"/>
              <a:t>: the number is unknown, garbled, undefined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NULL</a:t>
            </a:r>
            <a:r>
              <a:rPr lang="en-US" dirty="0"/>
              <a:t>: completely blank, nothing </a:t>
            </a:r>
            <a:r>
              <a:rPr lang="en-US" dirty="0" smtClean="0"/>
              <a:t>there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x &lt;- NA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(x &lt;- c(x,1,2,3))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1] NA 1 2 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x &lt;- NULL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(x &lt;- c(x,1,2,3))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1] 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how to subset a data frame or matrix, but when NAs are involved things may go awry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data.frame(a=c(11,13,12,15,17,20),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4,NA,15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x[x$b&gt;5,]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b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11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8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NA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NA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NA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12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6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NA.1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NA NA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6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 smtClean="0">
                <a:solidFill>
                  <a:srgbClr val="000000"/>
                </a:solidFill>
                <a:latin typeface="Lucida Console"/>
              </a:rPr>
              <a:t>20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9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dirty="0" smtClean="0">
                <a:latin typeface="Lucida Console" panose="020B0609040504020204" pitchFamily="49" charset="0"/>
              </a:rPr>
              <a:t>subset()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Elegantly extracts portions of a data frame or matrix while handling NA values appropriately</a:t>
            </a:r>
          </a:p>
          <a:p>
            <a:r>
              <a:rPr lang="en-US" dirty="0" smtClean="0"/>
              <a:t>subset(object, logical expression, variable selection)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data.frame(a=c(11,13,12,15,17,20),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4,NA,15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))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subset(x, b&gt;5)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  b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8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6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6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20 15</a:t>
            </a: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subset(x, b&gt;7, a) </a:t>
            </a:r>
            <a:endParaRPr lang="pt-B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a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11 </a:t>
            </a:r>
            <a:endParaRPr lang="pt-BR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6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20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functions used for data manipulation can be coded using logical expressions, but the tasks are common enough that R has built-in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temp &lt;- c(1,2,3,1,2,3,1,2,6)</a:t>
            </a:r>
          </a:p>
          <a:p>
            <a:r>
              <a:rPr lang="en-US" dirty="0" smtClean="0"/>
              <a:t>Write code that is equivalent to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unique(temp) </a:t>
            </a:r>
            <a:r>
              <a:rPr lang="en-US" dirty="0" smtClean="0"/>
              <a:t>using other operators or functions we have learned</a:t>
            </a:r>
          </a:p>
          <a:p>
            <a:pPr marL="0" lvl="0" indent="0">
              <a:buNone/>
            </a:pPr>
            <a:r>
              <a:rPr lang="pl-PL" sz="2000" dirty="0" smtClean="0">
                <a:solidFill>
                  <a:srgbClr val="0000FF"/>
                </a:solidFill>
                <a:latin typeface="Lucida Console"/>
              </a:rPr>
              <a:t>x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&lt;- data.frame(a=c(11,13,12,15,17,20),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4,NA,15))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 smtClean="0"/>
              <a:t>Perform the equivalent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subset(x, b&gt;5) </a:t>
            </a:r>
            <a:r>
              <a:rPr lang="en-US" dirty="0" smtClean="0"/>
              <a:t>using other operators (hint: use </a:t>
            </a:r>
            <a:r>
              <a:rPr lang="en-US" sz="2000" dirty="0" smtClean="0">
                <a:latin typeface="Lucida Console" panose="020B0609040504020204" pitchFamily="49" charset="0"/>
              </a:rPr>
              <a:t>[]</a:t>
            </a:r>
            <a:r>
              <a:rPr lang="en-US" dirty="0" smtClean="0"/>
              <a:t> but figure out how to handle </a:t>
            </a:r>
            <a:r>
              <a:rPr lang="en-US" sz="2400" dirty="0" smtClean="0">
                <a:latin typeface="Lucida Console" panose="020B0609040504020204" pitchFamily="49" charset="0"/>
              </a:rPr>
              <a:t>NA</a:t>
            </a:r>
            <a:r>
              <a:rPr lang="en-US" dirty="0" smtClean="0"/>
              <a:t>s)</a:t>
            </a:r>
          </a:p>
          <a:p>
            <a:r>
              <a:rPr lang="en-US" dirty="0" smtClean="0"/>
              <a:t>Each example can be done in one line of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6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dirty="0" smtClean="0">
                <a:latin typeface="Lucida Console" panose="020B0609040504020204" pitchFamily="49" charset="0"/>
              </a:rPr>
              <a:t>apply()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Amazingly flexible function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apply(X, MARGIN, FUN, ...)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X</a:t>
            </a:r>
            <a:r>
              <a:rPr lang="en-US" dirty="0" smtClean="0"/>
              <a:t> = matrix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MARGIN</a:t>
            </a:r>
            <a:r>
              <a:rPr lang="en-US" dirty="0" smtClean="0"/>
              <a:t>: 1=rows, 2=columns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FUN</a:t>
            </a:r>
            <a:r>
              <a:rPr lang="en-US" dirty="0" smtClean="0"/>
              <a:t>: an R function (can be user-defined, see FISH 553)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...</a:t>
            </a:r>
            <a:r>
              <a:rPr lang="en-US" dirty="0" smtClean="0"/>
              <a:t>: additional arguments  to the function named in </a:t>
            </a:r>
            <a:r>
              <a:rPr lang="en-US" sz="2000" dirty="0" smtClean="0">
                <a:latin typeface="Lucida Console" panose="020B0609040504020204" pitchFamily="49" charset="0"/>
              </a:rPr>
              <a:t>FUN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m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&lt;- matrix(1:12,nrow=3)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apply(X=m, MARGIN=2, FUN=mean)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 5 8 11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apply(X=m, MARGIN=1, FUN=mean)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5.5 6.5 7.5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495800"/>
            <a:ext cx="2667000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m </a:t>
            </a:r>
            <a:endParaRPr lang="en-US" sz="1400" dirty="0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[,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1] [,2] [,3] [,4] </a:t>
            </a:r>
            <a:endParaRPr lang="en-US" sz="1400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1    4    7   10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2    5    8   11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3    6    9   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622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944562"/>
          </a:xfrm>
        </p:spPr>
        <p:txBody>
          <a:bodyPr/>
          <a:lstStyle/>
          <a:p>
            <a:r>
              <a:rPr lang="en-US" dirty="0" smtClean="0"/>
              <a:t>More on </a:t>
            </a:r>
            <a:r>
              <a:rPr lang="en-US" sz="3200" dirty="0" smtClean="0">
                <a:latin typeface="Lucida Console" panose="020B0609040504020204" pitchFamily="49" charset="0"/>
              </a:rPr>
              <a:t>apply()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quantile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(m[1,], c(0.05,0.5,0.95))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50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95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1.45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5.50 </a:t>
            </a: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9.55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apply(X=m, MARGIN=1, FUN=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quantile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c(0.05,0.5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0.95))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[,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1]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1.45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2.45  3.45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5.50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6.50  7.50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95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/>
              </a:rPr>
              <a:t>9.55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10.55 11.55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36863"/>
            <a:ext cx="2667000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m </a:t>
            </a:r>
            <a:endParaRPr lang="en-US" sz="1400" dirty="0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[,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1] [,2] [,3] [,4] </a:t>
            </a:r>
            <a:endParaRPr lang="en-US" sz="1400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1    4    7   10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2    5    8   11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  3    6    9   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12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74258" y="3639403"/>
            <a:ext cx="800100" cy="3719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99296" y="3927144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Add the extra parameters of </a:t>
            </a:r>
            <a:r>
              <a:rPr lang="en-US" dirty="0" err="1" smtClean="0">
                <a:solidFill>
                  <a:srgbClr val="C00000"/>
                </a:solidFill>
              </a:rPr>
              <a:t>quantile</a:t>
            </a:r>
            <a:r>
              <a:rPr lang="en-US" dirty="0" smtClean="0">
                <a:solidFill>
                  <a:srgbClr val="C00000"/>
                </a:solidFill>
              </a:rPr>
              <a:t> here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5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944562"/>
          </a:xfrm>
        </p:spPr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round(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apply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subj</a:t>
            </a:r>
            <a:r>
              <a:rPr lang="fr-FR" sz="2000" dirty="0" smtClean="0">
                <a:solidFill>
                  <a:srgbClr val="0000FF"/>
                </a:solidFill>
                <a:latin typeface="Lucida Console"/>
              </a:rPr>
              <a:t>, MARGIN=1, </a:t>
            </a:r>
            <a:r>
              <a:rPr lang="fr-FR" sz="2000" dirty="0" err="1" smtClean="0">
                <a:solidFill>
                  <a:srgbClr val="0000FF"/>
                </a:solidFill>
                <a:latin typeface="Lucida Console"/>
              </a:rPr>
              <a:t>mean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),3) </a:t>
            </a:r>
            <a:endParaRPr lang="fr-F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1 Patient 2 Patient 3 Patient 4 Patient 5 </a:t>
            </a:r>
            <a:endParaRPr lang="fr-FR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-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0.032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 0.669    -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0.515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-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0.789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 1.660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Patient 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6 Patient 7 Patient 8 Patient 9 Patient 10 </a:t>
            </a:r>
            <a:endParaRPr lang="fr-FR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-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0.139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-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0.654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    0.012     0.131      0.213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round(apply(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subj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, MARGIN=2, mean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4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5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0.057 -0.172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0.153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-0.127 -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0.143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/>
              <a:t>To apply to items in a list,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 </a:t>
            </a:r>
            <a:r>
              <a:rPr lang="en-US" dirty="0"/>
              <a:t>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52400"/>
            <a:ext cx="5257800" cy="166199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400" dirty="0" smtClean="0">
                <a:solidFill>
                  <a:srgbClr val="0000FF"/>
                </a:solidFill>
                <a:latin typeface="Lucida Console"/>
              </a:rPr>
              <a:t>round(subj,3)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 </a:t>
            </a:r>
            <a:r>
              <a:rPr lang="en-US" sz="1400" dirty="0" err="1" smtClean="0">
                <a:latin typeface="Lucida Console" panose="020B0609040504020204" pitchFamily="49" charset="0"/>
              </a:rPr>
              <a:t>Yr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Yr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Yr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Yr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4 </a:t>
            </a: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Yr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5 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Patient </a:t>
            </a:r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smtClean="0">
                <a:latin typeface="Lucida Console" panose="020B0609040504020204" pitchFamily="49" charset="0"/>
              </a:rPr>
              <a:t> -</a:t>
            </a:r>
            <a:r>
              <a:rPr lang="en-US" sz="1400" dirty="0">
                <a:latin typeface="Lucida Console" panose="020B0609040504020204" pitchFamily="49" charset="0"/>
              </a:rPr>
              <a:t>0.207 -0.353 </a:t>
            </a:r>
            <a:r>
              <a:rPr lang="en-US" sz="1400" dirty="0" smtClean="0">
                <a:latin typeface="Lucida Console" panose="020B0609040504020204" pitchFamily="49" charset="0"/>
              </a:rPr>
              <a:t> 0.240  0.213 </a:t>
            </a:r>
            <a:r>
              <a:rPr lang="en-US" sz="1400" dirty="0">
                <a:latin typeface="Lucida Console" panose="020B0609040504020204" pitchFamily="49" charset="0"/>
              </a:rPr>
              <a:t>-0.053 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Patient </a:t>
            </a:r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smtClean="0">
                <a:latin typeface="Lucida Console" panose="020B0609040504020204" pitchFamily="49" charset="0"/>
              </a:rPr>
              <a:t>  1.535  0.559 </a:t>
            </a:r>
            <a:r>
              <a:rPr lang="en-US" sz="1400" dirty="0">
                <a:latin typeface="Lucida Console" panose="020B0609040504020204" pitchFamily="49" charset="0"/>
              </a:rPr>
              <a:t>-0.189 </a:t>
            </a:r>
            <a:r>
              <a:rPr lang="en-US" sz="1400" dirty="0" smtClean="0">
                <a:latin typeface="Lucida Console" panose="020B0609040504020204" pitchFamily="49" charset="0"/>
              </a:rPr>
              <a:t> 0.783  0.657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Patient </a:t>
            </a:r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smtClean="0">
                <a:latin typeface="Lucida Console" panose="020B0609040504020204" pitchFamily="49" charset="0"/>
              </a:rPr>
              <a:t> -</a:t>
            </a:r>
            <a:r>
              <a:rPr lang="en-US" sz="1400" dirty="0">
                <a:latin typeface="Lucida Console" panose="020B0609040504020204" pitchFamily="49" charset="0"/>
              </a:rPr>
              <a:t>0.012 -1.213 -0.244 -0.789 -</a:t>
            </a:r>
            <a:r>
              <a:rPr lang="en-US" sz="1400" dirty="0" smtClean="0">
                <a:latin typeface="Lucida Console" panose="020B0609040504020204" pitchFamily="49" charset="0"/>
              </a:rPr>
              <a:t>0.318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...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Patient 20 -1.307 -0.209 -0.440 </a:t>
            </a:r>
            <a:r>
              <a:rPr lang="fr-FR" sz="1400" dirty="0" smtClean="0">
                <a:latin typeface="Lucida Console" panose="020B0609040504020204" pitchFamily="49" charset="0"/>
              </a:rPr>
              <a:t> 0.465  0.114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1219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Lucida Console"/>
              </a:rPr>
              <a:t>round(X,3)</a:t>
            </a:r>
            <a:r>
              <a:rPr lang="en-US" dirty="0" smtClean="0"/>
              <a:t> rounds to the third 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0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rowMean</a:t>
            </a:r>
            <a:r>
              <a:rPr lang="en-US" dirty="0" smtClean="0"/>
              <a:t> and </a:t>
            </a:r>
            <a:r>
              <a:rPr lang="en-US" dirty="0" err="1" smtClean="0"/>
              <a:t>colMean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easy way to get the means of the rows or columns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subj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),3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Patient 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1 Patient 2 Patient 3 Patient 4 Patient 5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-0.032     0.669    -0.515    -0.789     1.660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6 Patient 7 Patient 8 Patient 9 Patient 10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-0.139    -0.654     0.012     0.131      0.213 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colMeans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subj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),3)</a:t>
            </a:r>
            <a:endParaRPr lang="fr-FR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2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3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4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-0.057 -0.172 0.153 -0.127 -0.143</a:t>
            </a:r>
            <a:endParaRPr lang="fr-FR" sz="20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902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a function to a vector using a categorical variable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lengths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&lt;-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sample(1:100, size=20, replace=T)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82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49 63 33 60 15 65 52 22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66 27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36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6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77 57 83 86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96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31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genders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&lt;- sample(c("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Male","Female","Unknown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"),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  size=20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replace=T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Female" "Female" "Female" "Female" "Male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"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"Male" "Unknown" "Female" "Unknown" "Male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"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"Female" "Unknown" "Male" "Female" "Unknown"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"Unknown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" "Unknown" "Male" "Female" "Male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tapply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(X=lengths, INDEX=genders, FUN=mean)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Female     Male  Unknown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51.60000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40.11111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7.00000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41696" y="2971800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could be the lengths of 20 fish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4736068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gender of the 20 fish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manipulation in R (Phil Spector, 2008)</a:t>
            </a:r>
          </a:p>
          <a:p>
            <a:pPr lvl="1"/>
            <a:r>
              <a:rPr lang="en-US" altLang="en-US" dirty="0">
                <a:ea typeface="ＭＳ Ｐゴシック" pitchFamily="34" charset="-128"/>
                <a:hlinkClick r:id="rId2"/>
              </a:rPr>
              <a:t>http://www.springerlink.com/content/t19776/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sz="2400" dirty="0" smtClean="0"/>
              <a:t>Free download</a:t>
            </a:r>
          </a:p>
          <a:p>
            <a:pPr lvl="1"/>
            <a:r>
              <a:rPr lang="en-US" dirty="0" smtClean="0"/>
              <a:t>Chapters 1, 5, 8</a:t>
            </a:r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XX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(lengths, genders)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XX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lengths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genders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    64    Male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     50  Female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     20  Female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XX$lengths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INDEX=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XX$genders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FUN=max)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Female Male Unknown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100   85       7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50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want to rearrange a data set by a single variable; in R </a:t>
            </a:r>
            <a:r>
              <a:rPr lang="en-US" sz="2400" dirty="0" smtClean="0">
                <a:latin typeface="Lucida Console" panose="020B0609040504020204" pitchFamily="49" charset="0"/>
              </a:rPr>
              <a:t>sort()</a:t>
            </a:r>
            <a:r>
              <a:rPr lang="en-US" dirty="0" smtClean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order() </a:t>
            </a:r>
            <a:r>
              <a:rPr lang="en-US" dirty="0" smtClean="0"/>
              <a:t>do this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sort() </a:t>
            </a:r>
            <a:r>
              <a:rPr lang="en-US" dirty="0" smtClean="0"/>
              <a:t>orders a vector in increasing order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(cards &lt;- sample(1:10))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6 5 3 10 7 9 1 8 4 2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sort(cards)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 2 3 4 5 6 7 8 9 10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rev(sort(cards))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10 9 8 7 6 5 4 3 2 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343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Reverse the order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9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 smtClean="0">
                <a:latin typeface="Lucida Console" panose="020B0609040504020204" pitchFamily="49" charset="0"/>
              </a:rPr>
              <a:t>order()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Console" panose="020B0609040504020204" pitchFamily="49" charset="0"/>
              </a:rPr>
              <a:t>order()</a:t>
            </a:r>
            <a:r>
              <a:rPr lang="en-US" dirty="0"/>
              <a:t> returns the sort index of each element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cards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6 5 3 10 7 9 1 8 4 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order(cards)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7 10 3 9 2 1 5 8 6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4</a:t>
            </a:r>
          </a:p>
          <a:p>
            <a:r>
              <a:rPr lang="en-US" dirty="0" smtClean="0"/>
              <a:t>In other words, if you take the 7</a:t>
            </a:r>
            <a:r>
              <a:rPr lang="en-US" baseline="30000" dirty="0" smtClean="0"/>
              <a:t>th</a:t>
            </a:r>
            <a:r>
              <a:rPr lang="en-US" dirty="0" smtClean="0"/>
              <a:t> element, then the 10</a:t>
            </a:r>
            <a:r>
              <a:rPr lang="en-US" baseline="30000" dirty="0" smtClean="0"/>
              <a:t>th</a:t>
            </a:r>
            <a:r>
              <a:rPr lang="en-US" dirty="0" smtClean="0"/>
              <a:t> element, then the 3</a:t>
            </a:r>
            <a:r>
              <a:rPr lang="en-US" baseline="30000" dirty="0" smtClean="0"/>
              <a:t>rd</a:t>
            </a:r>
            <a:r>
              <a:rPr lang="en-US" dirty="0" smtClean="0"/>
              <a:t> element… the vector cards will be sorted. Or in R terms: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cards[order(cards)]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 2 3 4 5 6 7 8 9 10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0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Lucida Console" panose="020B0609040504020204" pitchFamily="49" charset="0"/>
              </a:rPr>
              <a:t>order()</a:t>
            </a:r>
            <a:r>
              <a:rPr lang="en-US" dirty="0" smtClean="0"/>
              <a:t> is best used for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5410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YY[order(YY$ID),]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ID  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dev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-0.054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9  2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-1.397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7  3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-1.195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1  4  0.808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1" y="1752600"/>
            <a:ext cx="1905000" cy="31393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  ID    </a:t>
            </a:r>
            <a:r>
              <a:rPr lang="en-US" dirty="0" err="1" smtClean="0">
                <a:solidFill>
                  <a:srgbClr val="000000"/>
                </a:solidFill>
                <a:latin typeface="Lucida Console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1  4  0.808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2  6  1.084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3  1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-0.054 </a:t>
            </a:r>
            <a:endParaRPr lang="en-US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4  7  0.907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5  9  0.380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6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dirty="0" smtClean="0">
                <a:solidFill>
                  <a:srgbClr val="000000"/>
                </a:solidFill>
                <a:latin typeface="Lucida Console"/>
              </a:rPr>
              <a:t> 0.423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7  3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-1.195 </a:t>
            </a:r>
            <a:endParaRPr lang="en-US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8  5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-0.340 </a:t>
            </a:r>
            <a:endParaRPr lang="en-US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9  2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-1.397 </a:t>
            </a:r>
            <a:endParaRPr lang="en-US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8 </a:t>
            </a:r>
            <a:r>
              <a:rPr lang="en-US" dirty="0" smtClean="0">
                <a:solidFill>
                  <a:srgbClr val="000000"/>
                </a:solidFill>
                <a:latin typeface="Lucida Console"/>
              </a:rPr>
              <a:t> 1.767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1" y="1295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frame YY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4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Giving </a:t>
            </a:r>
            <a:r>
              <a:rPr lang="en-US" sz="2600" dirty="0" smtClean="0">
                <a:latin typeface="Lucida Console" panose="020B0609040504020204" pitchFamily="49" charset="0"/>
              </a:rPr>
              <a:t>order()</a:t>
            </a:r>
            <a:r>
              <a:rPr lang="en-US" sz="3000" dirty="0" smtClean="0"/>
              <a:t> two </a:t>
            </a:r>
            <a:r>
              <a:rPr lang="en-US" sz="3000" dirty="0" smtClean="0"/>
              <a:t>or more vectors </a:t>
            </a:r>
            <a:r>
              <a:rPr lang="en-US" sz="3000" dirty="0" smtClean="0"/>
              <a:t>results in the order of vector 2 within vector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ZZ[order(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ZZ$laws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200" dirty="0" err="1" smtClean="0">
                <a:solidFill>
                  <a:srgbClr val="0000FF"/>
                </a:solidFill>
                <a:latin typeface="Lucida Console"/>
              </a:rPr>
              <a:t>ZZ$year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200" dirty="0" err="1" smtClean="0">
                <a:solidFill>
                  <a:srgbClr val="0000FF"/>
                </a:solidFill>
                <a:latin typeface="Lucida Console"/>
              </a:rPr>
              <a:t>ZZ$state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),]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   laws year state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10    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1 2010    TX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8     1 2010    UT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7     1 2012    FL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3     2 2010    CA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2     2 2010    OR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9     2 2012    AZ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5     2 2012    NY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4     3 2010    VT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6     3 2012    RI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     3 2012    WA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154740"/>
            <a:ext cx="2819400" cy="31393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ucida Console"/>
              </a:rPr>
              <a:t>  laws 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year state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     3 2012    WA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2     2 2010    OR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3     2 2010    CA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4     3 2010    VT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5     2 2012    NY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6     3 2012    RI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7     1 2012    FL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8     1 2010    UT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9     2 2012    AZ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10    1 2010    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100" y="26670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frame ZZ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310592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First order by laws, then by year, then by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7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Hands-on exercise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err="1" smtClean="0">
                <a:latin typeface="Lucida Console" panose="020B0609040504020204" pitchFamily="49" charset="0"/>
              </a:rPr>
              <a:t>PlantGrowth</a:t>
            </a:r>
            <a:r>
              <a:rPr lang="en-US" sz="2000" dirty="0" smtClean="0"/>
              <a:t> </a:t>
            </a:r>
            <a:r>
              <a:rPr lang="en-US" dirty="0"/>
              <a:t>data frame </a:t>
            </a:r>
            <a:r>
              <a:rPr lang="en-US" dirty="0" smtClean="0"/>
              <a:t>is built into R, using this dataset:</a:t>
            </a:r>
          </a:p>
          <a:p>
            <a:r>
              <a:rPr lang="en-US" dirty="0" smtClean="0"/>
              <a:t>Examine the data thoroughly</a:t>
            </a:r>
          </a:p>
          <a:p>
            <a:r>
              <a:rPr lang="en-US" dirty="0" smtClean="0"/>
              <a:t>Calculate the mean and standard deviation for each treatment and the control</a:t>
            </a:r>
          </a:p>
          <a:p>
            <a:r>
              <a:rPr lang="en-US" dirty="0" smtClean="0"/>
              <a:t>Create a factor for small and large based on the weights</a:t>
            </a:r>
          </a:p>
          <a:p>
            <a:r>
              <a:rPr lang="en-US" dirty="0" smtClean="0"/>
              <a:t>Create a new data frame that just contains the control data</a:t>
            </a:r>
          </a:p>
          <a:p>
            <a:r>
              <a:rPr lang="en-US" dirty="0" smtClean="0"/>
              <a:t>Sort the weights</a:t>
            </a:r>
          </a:p>
          <a:p>
            <a:r>
              <a:rPr lang="en-US" dirty="0" smtClean="0"/>
              <a:t>Now display the entire data frame sorted by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2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next three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5: splitting data, applying functions across data sets, ordering data</a:t>
            </a:r>
          </a:p>
          <a:p>
            <a:r>
              <a:rPr lang="en-US" dirty="0" smtClean="0"/>
              <a:t>Lecture 6: merging data, dates, text manipulation, libraries in R</a:t>
            </a:r>
          </a:p>
          <a:p>
            <a:r>
              <a:rPr lang="en-US" dirty="0" smtClean="0"/>
              <a:t>Lecture 7: practical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 we have already seen in the class are useful tools in data manipulation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logical vectors</a:t>
            </a:r>
            <a:r>
              <a:rPr lang="en-US" dirty="0" smtClean="0"/>
              <a:t> to subset data is often the quickest and easiest way to manipulate data: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&amp;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|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!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!=</a:t>
            </a:r>
          </a:p>
          <a:p>
            <a:r>
              <a:rPr lang="en-US" dirty="0" smtClean="0"/>
              <a:t>Testing logical vector is also useful: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any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all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which</a:t>
            </a:r>
            <a:r>
              <a:rPr lang="en-US" dirty="0" smtClean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which.max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 smtClean="0"/>
              <a:t>What kind of data: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dirty="0" smtClean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is.data.frame</a:t>
            </a:r>
            <a:r>
              <a:rPr lang="en-US" dirty="0" smtClean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is.numeric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 smtClean="0"/>
              <a:t>Is the data frame formatted correctly: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is.na</a:t>
            </a:r>
            <a:r>
              <a:rPr lang="en-US" dirty="0" smtClean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na.rm</a:t>
            </a:r>
          </a:p>
        </p:txBody>
      </p:sp>
    </p:spTree>
    <p:extLst>
      <p:ext uri="{BB962C8B-B14F-4D97-AF65-F5344CB8AC3E}">
        <p14:creationId xmlns:p14="http://schemas.microsoft.com/office/powerpoint/2010/main" val="29449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logicals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any numbers greater than 10?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any(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TRUE</a:t>
            </a:r>
            <a:endParaRPr lang="en-US" sz="2000" dirty="0"/>
          </a:p>
          <a:p>
            <a:r>
              <a:rPr lang="en-US" dirty="0" smtClean="0"/>
              <a:t>Are all the numbers greater than 10?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all(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FALSE</a:t>
            </a:r>
            <a:endParaRPr lang="en-US" sz="2000" dirty="0"/>
          </a:p>
          <a:p>
            <a:r>
              <a:rPr lang="en-US" dirty="0" smtClean="0"/>
              <a:t>Which numbers are greater than 10?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which(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 4 6</a:t>
            </a:r>
            <a:endParaRPr lang="en-US" sz="2000" dirty="0"/>
          </a:p>
          <a:p>
            <a:r>
              <a:rPr lang="en-US" dirty="0" smtClean="0"/>
              <a:t>These are equivalent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[which(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[1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] 12 14 16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12 14 16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1058266"/>
            <a:ext cx="47564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c(12,9,8,14,7,16,3,2,9)</a:t>
            </a:r>
          </a:p>
        </p:txBody>
      </p:sp>
    </p:spTree>
    <p:extLst>
      <p:ext uri="{BB962C8B-B14F-4D97-AF65-F5344CB8AC3E}">
        <p14:creationId xmlns:p14="http://schemas.microsoft.com/office/powerpoint/2010/main" val="147344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and duplicate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the unique observations in a vector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plates &lt;- c("WA","WA","OR","RI","WA","WA","CA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WA","WA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unique(plates)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"WA" "OR" "RI" "CA"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Which elements in a vector are duplicated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duplicated(plates)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FALSE TRUE FALSE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TRUE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FALSE TRUE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TRUE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723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</a:t>
            </a:r>
            <a:r>
              <a:rPr lang="en-US" b="1" dirty="0" smtClean="0"/>
              <a:t>always</a:t>
            </a:r>
            <a:r>
              <a:rPr lang="en-US" dirty="0" smtClean="0"/>
              <a:t> check that the data you are working with is behaving in the way you expect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y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(6)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sample(factor(1:6))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x           y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1 -0.39264361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1.05148538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3 -0.04623392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4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0.04002289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5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2 -0.32184645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6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0.41500848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48000" y="4876800"/>
            <a:ext cx="1600200" cy="457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5181600"/>
            <a:ext cx="376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 at all obvious whether x is correctly coded as a factor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43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randomly sample from normal distribution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14600" y="2971800"/>
            <a:ext cx="914400" cy="228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278713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sample with replacement from the vector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an object is x?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FALSE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TRUE</a:t>
            </a:r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What are its attributes?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attributes(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"1" "2" "3"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class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"factor"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data that are inherently continuous may need to be grouped categorically as a factor</a:t>
            </a:r>
          </a:p>
          <a:p>
            <a:r>
              <a:rPr lang="en-US" dirty="0" smtClean="0"/>
              <a:t>The cut() function is an elegant way to do this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ages &lt;- c(47,14,24,33,74)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cut(ages, breaks=c(0,18,65,Inf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labels=c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Kid","Adult","Senior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Adult Kid Adult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Adult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Senior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Kid Adult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Senior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nums3 &lt;- 1:100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cut(nums3, breaks=3)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(0.901,34] (0.901,34] (0.901,34] (0.901,34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(0.901,34] (34,67] (67,100]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71800"/>
            <a:ext cx="381000" cy="152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39161" y="2801034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Built-in </a:t>
            </a:r>
            <a:r>
              <a:rPr lang="en-US" dirty="0">
                <a:solidFill>
                  <a:srgbClr val="C00000"/>
                </a:solidFill>
              </a:rPr>
              <a:t>constant “Infinity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2179</Words>
  <Application>Microsoft Office PowerPoint</Application>
  <PresentationFormat>On-screen Show (4:3)</PresentationFormat>
  <Paragraphs>306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5 Data manipulation</vt:lpstr>
      <vt:lpstr>Recommended reading</vt:lpstr>
      <vt:lpstr>Outline for next three lectures</vt:lpstr>
      <vt:lpstr>Quick review of data manipulation</vt:lpstr>
      <vt:lpstr>Testing logicals</vt:lpstr>
      <vt:lpstr>Unique and duplicate observations</vt:lpstr>
      <vt:lpstr>Testing modes</vt:lpstr>
      <vt:lpstr>Testing attributes</vt:lpstr>
      <vt:lpstr>Creating new factors</vt:lpstr>
      <vt:lpstr>Useful built-in constants (??constants)</vt:lpstr>
      <vt:lpstr>Built-in undefined characters</vt:lpstr>
      <vt:lpstr>Subsetting data</vt:lpstr>
      <vt:lpstr>The subset() function</vt:lpstr>
      <vt:lpstr>Hands-on exercise 1</vt:lpstr>
      <vt:lpstr>The apply() function</vt:lpstr>
      <vt:lpstr>More on apply()</vt:lpstr>
      <vt:lpstr>apply()</vt:lpstr>
      <vt:lpstr>rowMean and colMean</vt:lpstr>
      <vt:lpstr>tapply()</vt:lpstr>
      <vt:lpstr>More tapply</vt:lpstr>
      <vt:lpstr>Sorting and ordering</vt:lpstr>
      <vt:lpstr>Using order()</vt:lpstr>
      <vt:lpstr>order() is best used for arrays </vt:lpstr>
      <vt:lpstr>Sub-ordering</vt:lpstr>
      <vt:lpstr>Hands-on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268</cp:revision>
  <dcterms:created xsi:type="dcterms:W3CDTF">2013-09-18T21:00:03Z</dcterms:created>
  <dcterms:modified xsi:type="dcterms:W3CDTF">2013-10-10T16:20:58Z</dcterms:modified>
</cp:coreProperties>
</file>