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9" r:id="rId3"/>
    <p:sldId id="435" r:id="rId4"/>
    <p:sldId id="434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51" r:id="rId18"/>
    <p:sldId id="448" r:id="rId19"/>
    <p:sldId id="449" r:id="rId20"/>
    <p:sldId id="450" r:id="rId21"/>
    <p:sldId id="452" r:id="rId22"/>
    <p:sldId id="453" r:id="rId23"/>
    <p:sldId id="45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660"/>
  </p:normalViewPr>
  <p:slideViewPr>
    <p:cSldViewPr>
      <p:cViewPr varScale="1">
        <p:scale>
          <a:sx n="113" d="100"/>
          <a:sy n="113" d="100"/>
        </p:scale>
        <p:origin x="-16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bloggers.com/top-100-r-packages-for-2013-jan-may/" TargetMode="External"/><Relationship Id="rId2" Type="http://schemas.openxmlformats.org/officeDocument/2006/relationships/hyperlink" Target="http://cran.r-project.org/web/view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an.r-project.org/web/packages/survival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erlink.com/content/t19776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6</a:t>
            </a:r>
            <a:br>
              <a:rPr lang="en-US" dirty="0" smtClean="0"/>
            </a:br>
            <a:r>
              <a:rPr lang="en-US" dirty="0" smtClean="0"/>
              <a:t>Data manipulation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Trevor A. Branch</a:t>
            </a:r>
          </a:p>
          <a:p>
            <a:r>
              <a:rPr lang="en-US" dirty="0" smtClean="0"/>
              <a:t>FISH 552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input dates are not in a standard format, you can add a format string, as follows: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346111"/>
              </p:ext>
            </p:extLst>
          </p:nvPr>
        </p:nvGraphicFramePr>
        <p:xfrm>
          <a:off x="1981200" y="2743200"/>
          <a:ext cx="47244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095"/>
                <a:gridCol w="39643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%d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of the month (decimal number)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%m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Month (decimal number)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%b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Month (abbreviated)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%B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Month (full name)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%y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Year (two digits)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%Y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Year (four digits)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7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('9/22/1983', format = '%m/%d/%Y')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"1983-09-22"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('September 22, 1983',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      format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 '%B %d, %Y')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"1983-09-22"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('22SEP83', format = '%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d%b%y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')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"1983-09-22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"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('22sep83', format = '%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d%b%y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')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"1983-09-22"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895600" y="4343400"/>
            <a:ext cx="685800" cy="3429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64941" y="4572000"/>
            <a:ext cx="504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Gracefully handles upper/lower case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 function </a:t>
            </a:r>
            <a:r>
              <a:rPr lang="en-US" sz="1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toupper</a:t>
            </a:r>
            <a:r>
              <a:rPr lang="en-US" sz="1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(x)</a:t>
            </a:r>
            <a:r>
              <a:rPr lang="en-US" dirty="0" smtClean="0">
                <a:solidFill>
                  <a:srgbClr val="C00000"/>
                </a:solidFill>
              </a:rPr>
              <a:t> converts to upper case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19400" y="3581400"/>
            <a:ext cx="762000" cy="11049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76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date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of dates can easily be extracted, provided the items are of class </a:t>
            </a:r>
            <a:r>
              <a:rPr lang="en-US" sz="2000" dirty="0" err="1" smtClean="0">
                <a:latin typeface="Lucida Console" panose="020B0609040504020204" pitchFamily="49" charset="0"/>
              </a:rPr>
              <a:t>PosIXt</a:t>
            </a:r>
            <a:r>
              <a:rPr lang="en-US" dirty="0" smtClean="0"/>
              <a:t> or </a:t>
            </a:r>
            <a:r>
              <a:rPr lang="en-US" sz="2000" dirty="0" smtClean="0">
                <a:latin typeface="Lucida Console" panose="020B0609040504020204" pitchFamily="49" charset="0"/>
              </a:rPr>
              <a:t>Date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weekdays(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("2013/10/15"))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"Tuesday"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months(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("2013/10/15"))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[1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] "October"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quarters(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("2013/10/15"))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"Q4"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julian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("2013/10/15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"),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 origin=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("2013/01/01"))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287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Lucida Console"/>
              </a:rPr>
              <a:t>attr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(,"origin")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"2013-01-01"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4648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Number of days from the start of the year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9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Sub-daily time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dates read from instruments have a finer time scale than days (hours, minutes, seconds)</a:t>
            </a:r>
          </a:p>
          <a:p>
            <a:r>
              <a:rPr lang="en-US" dirty="0" smtClean="0"/>
              <a:t>For these, use the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POSIXct</a:t>
            </a:r>
            <a:r>
              <a:rPr lang="en-US" dirty="0" smtClean="0"/>
              <a:t> class in R (and not the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Date</a:t>
            </a:r>
            <a:r>
              <a:rPr lang="en-US" dirty="0" smtClean="0"/>
              <a:t> class) </a:t>
            </a:r>
          </a:p>
          <a:p>
            <a:r>
              <a:rPr lang="en-US" dirty="0" smtClean="0"/>
              <a:t>Default input </a:t>
            </a:r>
            <a:r>
              <a:rPr lang="en-US" dirty="0"/>
              <a:t>format the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POSIXct</a:t>
            </a:r>
            <a:r>
              <a:rPr lang="en-US" dirty="0"/>
              <a:t> </a:t>
            </a:r>
            <a:r>
              <a:rPr lang="en-US" dirty="0" smtClean="0"/>
              <a:t>class consists of the year, month, day (separated by slashes or dashes), time values may be followed by white space and a time in the form </a:t>
            </a:r>
            <a:r>
              <a:rPr lang="en-US" dirty="0" err="1" smtClean="0"/>
              <a:t>hours:minutes:seconds</a:t>
            </a:r>
            <a:r>
              <a:rPr lang="en-US" dirty="0" smtClean="0"/>
              <a:t> or </a:t>
            </a:r>
            <a:r>
              <a:rPr lang="en-US" dirty="0" err="1" smtClean="0"/>
              <a:t>hours:minutes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Lucida Console"/>
              </a:rPr>
              <a:t>1983/9/22 23:20:05</a:t>
            </a:r>
          </a:p>
          <a:p>
            <a:pPr lvl="1"/>
            <a:r>
              <a:rPr lang="en-US" dirty="0" smtClean="0"/>
              <a:t>If the dates are not in this format, see help on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strptime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7867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</a:t>
            </a:r>
            <a:r>
              <a:rPr lang="en-US" dirty="0" err="1" smtClean="0"/>
              <a:t>POSIXt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as.POSIXlt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("1983-9-22 23:20:05")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"1983-09-22 23:20:05"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as.POSIXlt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("1983-9-22 23:20:05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")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as.POSIXct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("1983-9-22 23:20:05")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"1983-09-22 23:20:05 PDT"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as.POSIXct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("1983-9-22 23:20:05")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49885" y="2976153"/>
            <a:ext cx="50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POSIXct</a:t>
            </a:r>
            <a:r>
              <a:rPr lang="en-US" dirty="0" smtClean="0">
                <a:solidFill>
                  <a:srgbClr val="C00000"/>
                </a:solidFill>
              </a:rPr>
              <a:t> includes time zone information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7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and averaging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Many common functions can accept objects of Date class: </a:t>
            </a:r>
            <a:r>
              <a:rPr lang="en-US" sz="2200" dirty="0" smtClean="0">
                <a:latin typeface="Lucida Console" panose="020B0609040504020204" pitchFamily="49" charset="0"/>
              </a:rPr>
              <a:t>min()</a:t>
            </a:r>
            <a:r>
              <a:rPr lang="en-US" dirty="0" smtClean="0"/>
              <a:t>, </a:t>
            </a:r>
            <a:r>
              <a:rPr lang="en-US" sz="2200" dirty="0">
                <a:latin typeface="Lucida Console" panose="020B0609040504020204" pitchFamily="49" charset="0"/>
              </a:rPr>
              <a:t>mean()</a:t>
            </a:r>
            <a:r>
              <a:rPr lang="en-US" dirty="0" smtClean="0"/>
              <a:t>, </a:t>
            </a:r>
            <a:r>
              <a:rPr lang="en-US" sz="2200" dirty="0">
                <a:latin typeface="Lucida Console" panose="020B0609040504020204" pitchFamily="49" charset="0"/>
              </a:rPr>
              <a:t>max()</a:t>
            </a:r>
            <a:r>
              <a:rPr lang="en-US" dirty="0" smtClean="0"/>
              <a:t>, ...</a:t>
            </a:r>
          </a:p>
          <a:p>
            <a:r>
              <a:rPr lang="en-US" dirty="0" smtClean="0"/>
              <a:t>The </a:t>
            </a:r>
            <a:r>
              <a:rPr lang="en-US" sz="2200" dirty="0" err="1">
                <a:latin typeface="Lucida Console" panose="020B0609040504020204" pitchFamily="49" charset="0"/>
              </a:rPr>
              <a:t>difftime</a:t>
            </a:r>
            <a:r>
              <a:rPr lang="en-US" sz="2200" dirty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function computes the difference between two time dates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mean(c(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("2013/10/15"),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("2010/06/14")))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"2012-02-13"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max(c(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("2013/10/15"),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("2010/06/15")))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"2013-10-15"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min(c(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("2013/10/15"),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("2010/06/15")))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[1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] "2010-06-15"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difftime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("2013/10/15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"),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("2010/06/14"))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Time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difference of 1219 days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07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dates to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create a vector of the days of the year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everyday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seq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(from=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("2013-01-01"),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     to=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("2013-12-31"), by="day")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everyday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"2013-01-01" "2013-01-02" "2013-01-03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"...</a:t>
            </a:r>
            <a:endParaRPr lang="en-US" dirty="0"/>
          </a:p>
          <a:p>
            <a:r>
              <a:rPr lang="en-US" dirty="0" smtClean="0"/>
              <a:t>Then convert to factors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month &lt;- months(everyday)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month &lt;- factor(month, levels=unique(month), ordered=TRUE)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table(month)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month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January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February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March ...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 31       28    31 ...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92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any two dates you like</a:t>
            </a:r>
          </a:p>
          <a:p>
            <a:r>
              <a:rPr lang="en-US" dirty="0" smtClean="0"/>
              <a:t>Save them as two </a:t>
            </a:r>
            <a:r>
              <a:rPr lang="en-US" dirty="0" smtClean="0"/>
              <a:t>objects </a:t>
            </a:r>
            <a:r>
              <a:rPr lang="en-US" dirty="0" smtClean="0"/>
              <a:t>in the year-month-date format</a:t>
            </a:r>
          </a:p>
          <a:p>
            <a:r>
              <a:rPr lang="en-US" dirty="0" smtClean="0"/>
              <a:t>Apply R functions to determine</a:t>
            </a:r>
          </a:p>
          <a:p>
            <a:pPr lvl="1"/>
            <a:r>
              <a:rPr lang="en-US" dirty="0" smtClean="0"/>
              <a:t>the day of the week</a:t>
            </a:r>
          </a:p>
          <a:p>
            <a:pPr lvl="1"/>
            <a:r>
              <a:rPr lang="en-US" dirty="0" smtClean="0"/>
              <a:t>the month</a:t>
            </a:r>
          </a:p>
          <a:p>
            <a:pPr lvl="1"/>
            <a:r>
              <a:rPr lang="en-US" dirty="0" smtClean="0"/>
              <a:t>the difference between the two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04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homework, you loaded the </a:t>
            </a:r>
            <a:r>
              <a:rPr lang="en-US" sz="2000" dirty="0" smtClean="0">
                <a:latin typeface="Lucida Console" panose="020B0609040504020204" pitchFamily="49" charset="0"/>
              </a:rPr>
              <a:t>MASS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This contains functions and data sets from </a:t>
            </a:r>
            <a:r>
              <a:rPr lang="en-US" dirty="0" err="1" smtClean="0"/>
              <a:t>Venables</a:t>
            </a:r>
            <a:r>
              <a:rPr lang="en-US" dirty="0" smtClean="0"/>
              <a:t> &amp; Ripley “Modern applied statistics with R”</a:t>
            </a:r>
          </a:p>
          <a:p>
            <a:r>
              <a:rPr lang="en-US" dirty="0" smtClean="0"/>
              <a:t>Packages are a key feature in R, allowing users to benefit from other’s contributions</a:t>
            </a:r>
          </a:p>
          <a:p>
            <a:r>
              <a:rPr lang="en-US" dirty="0" smtClean="0"/>
              <a:t>Before performing any truly arduous programming task, ask yourself whether someone else is likely to have already done that </a:t>
            </a:r>
          </a:p>
          <a:p>
            <a:r>
              <a:rPr lang="en-US" dirty="0" smtClean="0"/>
              <a:t>Search for contributed packages that might already have the features you need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00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" y="0"/>
            <a:ext cx="8039100" cy="574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52511" y="4038600"/>
            <a:ext cx="1091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already installed packages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3842462" y="3769121"/>
            <a:ext cx="4210049" cy="73114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124200" y="2352764"/>
            <a:ext cx="990600" cy="2380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14800" y="1905000"/>
            <a:ext cx="3962400" cy="5334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52511" y="1428219"/>
            <a:ext cx="1091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install a new package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1013" y="5955267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Click on the name of the package to get a list of its functions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46145" y="4183685"/>
            <a:ext cx="228600" cy="2380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524000" y="4393261"/>
            <a:ext cx="1677924" cy="147413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0" y="5975866"/>
            <a:ext cx="192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Checking the box </a:t>
            </a:r>
            <a:r>
              <a:rPr lang="en-US" u="sng" dirty="0" smtClean="0">
                <a:solidFill>
                  <a:srgbClr val="C00000"/>
                </a:solidFill>
              </a:rPr>
              <a:t>loads</a:t>
            </a:r>
            <a:r>
              <a:rPr lang="en-US" dirty="0" smtClean="0">
                <a:solidFill>
                  <a:srgbClr val="C00000"/>
                </a:solidFill>
              </a:rPr>
              <a:t> the package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47010" y="5471770"/>
            <a:ext cx="495300" cy="2380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24504" y="5695978"/>
            <a:ext cx="466496" cy="40002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1"/>
          </p:cNvCxnSpPr>
          <p:nvPr/>
        </p:nvCxnSpPr>
        <p:spPr>
          <a:xfrm flipH="1" flipV="1">
            <a:off x="3923006" y="3959426"/>
            <a:ext cx="4129505" cy="54083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1"/>
          </p:cNvCxnSpPr>
          <p:nvPr/>
        </p:nvCxnSpPr>
        <p:spPr>
          <a:xfrm flipH="1" flipV="1">
            <a:off x="3842311" y="4134694"/>
            <a:ext cx="4210200" cy="36557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4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 smtClean="0">
                <a:latin typeface="Lucida Console" panose="020B0609040504020204" pitchFamily="49" charset="0"/>
              </a:rPr>
              <a:t>system.time</a:t>
            </a:r>
            <a:r>
              <a:rPr lang="en-US" sz="2000" dirty="0" smtClean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number of seconds to run a command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temp &lt;- sample(1:100, size=10000000, replace=T)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system.time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 unique(temp) 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user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system elapsed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0.40   0.07    0.47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system.time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 temp[!duplicated(temp)] 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user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system elapsed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0.96   0.06    1.04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system.time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 temp[which(!duplicated(temp))] 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user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system elapsed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0.48   0.08    0.56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system.time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as.numeric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(levels(factor(temp)))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user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system elapsed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8.09   0.19    8.35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3552140"/>
            <a:ext cx="37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Slower than using unique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7755" y="4572256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Should be slower, but actually is faster???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7875" y="5569915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MUCH slower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2561368"/>
            <a:ext cx="349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10,000,000-long vector of numbers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8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and loading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package has been installed, it needs to be loaded into R</a:t>
            </a:r>
          </a:p>
          <a:p>
            <a:r>
              <a:rPr lang="en-US" dirty="0" smtClean="0"/>
              <a:t>This can be done by ticking the box next to the package </a:t>
            </a:r>
          </a:p>
          <a:p>
            <a:r>
              <a:rPr lang="en-US" dirty="0" smtClean="0"/>
              <a:t>In your R code, loading is done using one of 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Lucida Console"/>
              </a:rPr>
              <a:t>library(package)</a:t>
            </a:r>
            <a:r>
              <a:rPr lang="en-US" dirty="0" smtClean="0"/>
              <a:t> forces package to load every time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Lucida Console"/>
              </a:rPr>
              <a:t>require(package)</a:t>
            </a:r>
            <a:r>
              <a:rPr lang="en-US" dirty="0" smtClean="0"/>
              <a:t> only loads package if not already loaded (I always use this version)</a:t>
            </a:r>
          </a:p>
          <a:p>
            <a:r>
              <a:rPr lang="en-US" dirty="0" smtClean="0"/>
              <a:t>R will return a warning if the package was compiled on a newer R version or if the version of R is incompatible with an older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74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Task views 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  <a:hlinkClick r:id="rId2"/>
              </a:rPr>
              <a:t>http://cran.r-project.org/web/views/</a:t>
            </a:r>
            <a:r>
              <a:rPr lang="en-US" altLang="en-US" dirty="0">
                <a:ea typeface="ＭＳ Ｐゴシック" pitchFamily="34" charset="-128"/>
              </a:rPr>
              <a:t> that categorize packages into groups</a:t>
            </a:r>
          </a:p>
          <a:p>
            <a:r>
              <a:rPr lang="en-US" dirty="0" smtClean="0"/>
              <a:t>Ask other people</a:t>
            </a:r>
          </a:p>
          <a:p>
            <a:r>
              <a:rPr lang="en-US" dirty="0" smtClean="0"/>
              <a:t>Active community on Twitter use </a:t>
            </a:r>
            <a:r>
              <a:rPr lang="en-US" dirty="0" err="1" smtClean="0"/>
              <a:t>hashtag</a:t>
            </a:r>
            <a:r>
              <a:rPr lang="en-US" dirty="0" smtClean="0"/>
              <a:t> #</a:t>
            </a:r>
            <a:r>
              <a:rPr lang="en-US" dirty="0" err="1" smtClean="0"/>
              <a:t>Rstats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Search engine (also try </a:t>
            </a:r>
            <a:r>
              <a:rPr lang="en-US" dirty="0" smtClean="0"/>
              <a:t>www.</a:t>
            </a:r>
            <a:r>
              <a:rPr lang="en-US" dirty="0" smtClean="0"/>
              <a:t>rseek.org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Scientific papers </a:t>
            </a:r>
            <a:r>
              <a:rPr lang="en-US" dirty="0" smtClean="0"/>
              <a:t>describing new </a:t>
            </a:r>
            <a:r>
              <a:rPr lang="en-US" dirty="0" smtClean="0"/>
              <a:t>methods, e.g. bathymetry plotting package </a:t>
            </a:r>
            <a:r>
              <a:rPr lang="en-US" sz="2000" dirty="0" err="1" smtClean="0">
                <a:latin typeface="Lucida Console" panose="020B0609040504020204" pitchFamily="49" charset="0"/>
              </a:rPr>
              <a:t>marmap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Pante</a:t>
            </a:r>
            <a:r>
              <a:rPr lang="en-US" sz="2000" dirty="0" smtClean="0"/>
              <a:t> E &amp; </a:t>
            </a:r>
            <a:r>
              <a:rPr lang="en-US" sz="2000" dirty="0"/>
              <a:t>Simon-</a:t>
            </a:r>
            <a:r>
              <a:rPr lang="en-US" sz="2000" dirty="0" err="1"/>
              <a:t>Bouhet</a:t>
            </a:r>
            <a:r>
              <a:rPr lang="en-US" sz="2000" dirty="0"/>
              <a:t> B (2013) </a:t>
            </a:r>
            <a:r>
              <a:rPr lang="en-US" sz="2000" dirty="0" smtClean="0"/>
              <a:t>PLOS </a:t>
            </a:r>
            <a:r>
              <a:rPr lang="en-US" sz="2000" dirty="0"/>
              <a:t>ONE 8(9):</a:t>
            </a:r>
            <a:r>
              <a:rPr lang="en-US" sz="2000" dirty="0" smtClean="0"/>
              <a:t>e73051</a:t>
            </a:r>
            <a:endParaRPr lang="en-US" sz="2000" dirty="0" smtClean="0"/>
          </a:p>
          <a:p>
            <a:r>
              <a:rPr lang="en-US" dirty="0" smtClean="0">
                <a:ea typeface="ＭＳ Ｐゴシック" pitchFamily="34" charset="-128"/>
              </a:rPr>
              <a:t>Start with the most popular 100 downloaded packages: </a:t>
            </a:r>
            <a:r>
              <a:rPr lang="en-US" dirty="0">
                <a:hlinkClick r:id="rId3"/>
              </a:rPr>
              <a:t>http://www.r-bloggers.com/top-100-r-packages-for-2013-jan-may/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54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revor Branch\Documents\FISH552 Intro R\Lectures\Other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44192"/>
            <a:ext cx="5844042" cy="573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3740" y="23768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http://www.r-bloggers.com/top-100-r-packages-for-2013-jan-may/</a:t>
            </a:r>
          </a:p>
        </p:txBody>
      </p:sp>
    </p:spTree>
    <p:extLst>
      <p:ext uri="{BB962C8B-B14F-4D97-AF65-F5344CB8AC3E}">
        <p14:creationId xmlns:p14="http://schemas.microsoft.com/office/powerpoint/2010/main" val="88666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24400" cy="944562"/>
          </a:xfrm>
        </p:spPr>
        <p:txBody>
          <a:bodyPr/>
          <a:lstStyle/>
          <a:p>
            <a:r>
              <a:rPr lang="en-US" dirty="0" smtClean="0"/>
              <a:t>Help on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7800"/>
            <a:ext cx="8381999" cy="5105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Click on the package for a list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of functions</a:t>
            </a:r>
          </a:p>
          <a:p>
            <a:pPr>
              <a:spcBef>
                <a:spcPts val="0"/>
              </a:spcBef>
            </a:pPr>
            <a:r>
              <a:rPr lang="en-US" dirty="0"/>
              <a:t>You can also find vignettes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online</a:t>
            </a:r>
            <a:r>
              <a:rPr lang="en-US" dirty="0"/>
              <a:t>, for </a:t>
            </a:r>
            <a:r>
              <a:rPr lang="en-US" dirty="0" smtClean="0"/>
              <a:t>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cran.r-project.org/web/packages/survival/index.html</a:t>
            </a:r>
            <a:endParaRPr lang="en-US" sz="2400" dirty="0" smtClean="0"/>
          </a:p>
          <a:p>
            <a:r>
              <a:rPr lang="en-US" dirty="0" smtClean="0"/>
              <a:t>Many packages have an overview called a </a:t>
            </a:r>
            <a:r>
              <a:rPr lang="en-US" u="sng" dirty="0" smtClean="0"/>
              <a:t>vignette</a:t>
            </a:r>
            <a:r>
              <a:rPr lang="en-US" dirty="0" smtClean="0"/>
              <a:t> that includes examples of the key functions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vignette(all=FALSE)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vignette(all=TRUE)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vignette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googleVis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")</a:t>
            </a:r>
            <a:endParaRPr lang="en-US" sz="2000" dirty="0" smtClean="0"/>
          </a:p>
          <a:p>
            <a:endParaRPr lang="en-US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932" y="25401"/>
            <a:ext cx="3473667" cy="322421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743200" y="2209800"/>
            <a:ext cx="2918665" cy="35466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52336" y="4608145"/>
            <a:ext cx="494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Lists vignettes for installed and attached packages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2336" y="4957341"/>
            <a:ext cx="494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Lists vignettes for all installed packages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803" y="5326673"/>
            <a:ext cx="494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Open a particular vignette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7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Data manipulation in R (Phil Spector, 2008)</a:t>
            </a:r>
          </a:p>
          <a:p>
            <a:pPr lvl="1"/>
            <a:r>
              <a:rPr lang="en-US" altLang="en-US" dirty="0">
                <a:ea typeface="ＭＳ Ｐゴシック" pitchFamily="34" charset="-128"/>
                <a:hlinkClick r:id="rId2"/>
              </a:rPr>
              <a:t>http://www.springerlink.com/content/t19776/</a:t>
            </a:r>
            <a:endParaRPr lang="en-US" altLang="en-US" dirty="0">
              <a:ea typeface="ＭＳ Ｐゴシック" pitchFamily="34" charset="-128"/>
            </a:endParaRPr>
          </a:p>
          <a:p>
            <a:pPr lvl="1"/>
            <a:r>
              <a:rPr lang="en-US" dirty="0" smtClean="0"/>
              <a:t>Chapters 4.1, 8</a:t>
            </a:r>
          </a:p>
        </p:txBody>
      </p:sp>
    </p:spTree>
    <p:extLst>
      <p:ext uri="{BB962C8B-B14F-4D97-AF65-F5344CB8AC3E}">
        <p14:creationId xmlns:p14="http://schemas.microsoft.com/office/powerpoint/2010/main" val="16445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often want to combine two source of data by </a:t>
            </a:r>
            <a:r>
              <a:rPr lang="en-US" b="1" dirty="0" smtClean="0"/>
              <a:t>merging</a:t>
            </a:r>
            <a:r>
              <a:rPr lang="en-US" dirty="0" smtClean="0"/>
              <a:t> a common variable or observation</a:t>
            </a:r>
          </a:p>
          <a:p>
            <a:pPr lvl="1"/>
            <a:r>
              <a:rPr lang="en-US" dirty="0" smtClean="0"/>
              <a:t>e.g. Data measured by different instruments at overlapping times but on different time scales {0,5,10,15,…} and {0,10,20,…}</a:t>
            </a:r>
          </a:p>
          <a:p>
            <a:r>
              <a:rPr lang="en-US" dirty="0" smtClean="0"/>
              <a:t>Such tasks can be difficult to code using only logical operations, </a:t>
            </a:r>
            <a:r>
              <a:rPr lang="en-US" sz="2000" dirty="0" err="1">
                <a:latin typeface="Lucida Console" panose="020B0609040504020204" pitchFamily="49" charset="0"/>
              </a:rPr>
              <a:t>rbind</a:t>
            </a:r>
            <a:r>
              <a:rPr lang="en-US" sz="2000" dirty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, and </a:t>
            </a:r>
            <a:r>
              <a:rPr lang="en-US" sz="2000" dirty="0" err="1">
                <a:latin typeface="Lucida Console" panose="020B0609040504020204" pitchFamily="49" charset="0"/>
              </a:rPr>
              <a:t>cbind</a:t>
            </a:r>
            <a:r>
              <a:rPr lang="en-US" sz="2000" dirty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. Instead, </a:t>
            </a:r>
            <a:r>
              <a:rPr lang="en-US" sz="2000" dirty="0">
                <a:latin typeface="Lucida Console" panose="020B0609040504020204" pitchFamily="49" charset="0"/>
              </a:rPr>
              <a:t>merge()</a:t>
            </a:r>
            <a:r>
              <a:rPr lang="en-US" dirty="0" smtClean="0"/>
              <a:t> combines data very effectively </a:t>
            </a:r>
          </a:p>
          <a:p>
            <a:r>
              <a:rPr lang="en-US" dirty="0" smtClean="0"/>
              <a:t>Explore the help function </a:t>
            </a:r>
            <a:r>
              <a:rPr lang="en-US" sz="2000" dirty="0" smtClean="0">
                <a:latin typeface="Lucida Console" panose="020B0609040504020204" pitchFamily="49" charset="0"/>
              </a:rPr>
              <a:t>?merge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3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merge()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066800"/>
          </a:xfrm>
        </p:spPr>
        <p:txBody>
          <a:bodyPr/>
          <a:lstStyle/>
          <a:p>
            <a:r>
              <a:rPr lang="en-US" dirty="0" smtClean="0"/>
              <a:t>Two sources of data, </a:t>
            </a:r>
            <a:r>
              <a:rPr lang="en-US" sz="2000" dirty="0" smtClean="0">
                <a:latin typeface="Lucida Console" panose="020B0609040504020204" pitchFamily="49" charset="0"/>
              </a:rPr>
              <a:t>station1</a:t>
            </a:r>
            <a:r>
              <a:rPr lang="en-US" dirty="0" smtClean="0"/>
              <a:t> and </a:t>
            </a:r>
            <a:r>
              <a:rPr lang="en-US" sz="2000" dirty="0">
                <a:latin typeface="Lucida Console" panose="020B0609040504020204" pitchFamily="49" charset="0"/>
              </a:rPr>
              <a:t>station2</a:t>
            </a:r>
            <a:r>
              <a:rPr lang="en-US" dirty="0" smtClean="0"/>
              <a:t> with overlapping time measurements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6401" y="2590800"/>
            <a:ext cx="4038600" cy="381000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station1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  time1         data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1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-0.069745093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2,]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2  0.008806333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3,]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3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-0.289268911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4,]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4  0.944776136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...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98,]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98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-1.024886327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99,]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99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-0.994975640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100,]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100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-0.673815187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49801" y="2590800"/>
            <a:ext cx="4038600" cy="381000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station2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 time2 category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0        1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2,]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5        2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3,]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10        2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4,]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15        1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[19,]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90        1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20,]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95        3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21,]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100        3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9666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using common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single data set with both variables having common time observations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merge(station1, station2,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by.x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="time1",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by.y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="time2")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time1        data category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1     5  1.58535005        2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2    10  1.00572430        2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3    15  1.12442383        1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4    20 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-1.20569332 </a:t>
            </a:r>
            <a:r>
              <a:rPr 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  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18 </a:t>
            </a:r>
            <a:r>
              <a:rPr 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90 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-0.08973228 </a:t>
            </a:r>
            <a:r>
              <a:rPr 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  1 </a:t>
            </a:r>
            <a:endParaRPr lang="en-US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19 </a:t>
            </a:r>
            <a:r>
              <a:rPr 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95  0.33275114        3 </a:t>
            </a:r>
            <a:endParaRPr lang="en-US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20 </a:t>
            </a:r>
            <a:r>
              <a:rPr 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100 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-0.67381519 </a:t>
            </a:r>
            <a:r>
              <a:rPr 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  3 </a:t>
            </a:r>
            <a:endParaRPr lang="en-US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8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 of </a:t>
            </a:r>
            <a:r>
              <a:rPr lang="en-US" sz="3200" dirty="0" smtClean="0">
                <a:latin typeface="Lucida Console" panose="020B0609040504020204" pitchFamily="49" charset="0"/>
              </a:rPr>
              <a:t>merge()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000" dirty="0" smtClean="0">
                <a:latin typeface="Lucida Console" panose="020B0609040504020204" pitchFamily="49" charset="0"/>
              </a:rPr>
              <a:t>merge()</a:t>
            </a:r>
            <a:r>
              <a:rPr lang="en-US" dirty="0" smtClean="0"/>
              <a:t> function relies on other R functions that can be used for data manipulation</a:t>
            </a:r>
          </a:p>
          <a:p>
            <a:r>
              <a:rPr lang="en-US" dirty="0" smtClean="0"/>
              <a:t>Finding common elements in vectors: </a:t>
            </a:r>
            <a:r>
              <a:rPr lang="en-US" sz="2000" dirty="0">
                <a:latin typeface="Lucida Console" panose="020B0609040504020204" pitchFamily="49" charset="0"/>
              </a:rPr>
              <a:t>intersect()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intersect(1:10, 7:20)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7 8 9 10</a:t>
            </a:r>
            <a:endParaRPr lang="en-US" sz="2000" dirty="0"/>
          </a:p>
          <a:p>
            <a:r>
              <a:rPr lang="en-US" dirty="0" smtClean="0"/>
              <a:t>Matching positions of common elements in vectors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match(x, table,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nomatch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=NA)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0000FF"/>
                </a:solidFill>
                <a:latin typeface="Lucida Console"/>
              </a:rPr>
              <a:t>&gt; match(1:10, c(1,3,5,9))</a:t>
            </a:r>
            <a:r>
              <a:rPr lang="pl-PL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pl-PL" sz="2000" dirty="0">
                <a:solidFill>
                  <a:srgbClr val="000000"/>
                </a:solidFill>
                <a:latin typeface="Lucida Console"/>
              </a:rPr>
              <a:t>[1] 1 NA 2 NA 3 NA NA NA 4 NA</a:t>
            </a:r>
            <a:endParaRPr lang="en-US" sz="2000" dirty="0">
              <a:solidFill>
                <a:srgbClr val="00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6398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code that returns a </a:t>
            </a:r>
            <a:r>
              <a:rPr lang="en-US" sz="2000" dirty="0" smtClean="0">
                <a:latin typeface="Lucida Console" panose="020B0609040504020204" pitchFamily="49" charset="0"/>
              </a:rPr>
              <a:t>TRUE/FALSE</a:t>
            </a:r>
            <a:r>
              <a:rPr lang="en-US" dirty="0" smtClean="0"/>
              <a:t> vector indicating whether the elements in one vector match (</a:t>
            </a:r>
            <a:r>
              <a:rPr lang="en-US" sz="2000" dirty="0">
                <a:latin typeface="Lucida Console" panose="020B0609040504020204" pitchFamily="49" charset="0"/>
              </a:rPr>
              <a:t>TRUE</a:t>
            </a:r>
            <a:r>
              <a:rPr lang="en-US" dirty="0" smtClean="0"/>
              <a:t>) any of the elements in the other vector</a:t>
            </a:r>
          </a:p>
          <a:p>
            <a:r>
              <a:rPr lang="en-US" dirty="0" smtClean="0"/>
              <a:t>Use the same two vectors </a:t>
            </a:r>
            <a:r>
              <a:rPr lang="en-US" sz="2000" dirty="0" smtClean="0">
                <a:latin typeface="Lucida Console" panose="020B0609040504020204" pitchFamily="49" charset="0"/>
              </a:rPr>
              <a:t>1:10</a:t>
            </a:r>
            <a:r>
              <a:rPr lang="en-US" dirty="0" smtClean="0"/>
              <a:t> and </a:t>
            </a:r>
            <a:r>
              <a:rPr lang="en-US" sz="2000" dirty="0" smtClean="0">
                <a:latin typeface="Lucida Console" panose="020B0609040504020204" pitchFamily="49" charset="0"/>
              </a:rPr>
              <a:t>c(1,3,5,9)</a:t>
            </a:r>
          </a:p>
          <a:p>
            <a:pPr lvl="1"/>
            <a:r>
              <a:rPr lang="en-US" sz="2000" dirty="0" smtClean="0"/>
              <a:t>Look at the help function for match. Seriously, look at it. </a:t>
            </a:r>
          </a:p>
          <a:p>
            <a:pPr lvl="1"/>
            <a:r>
              <a:rPr lang="en-US" sz="2000" dirty="0" smtClean="0"/>
              <a:t>Hint</a:t>
            </a:r>
            <a:r>
              <a:rPr lang="en-US" sz="2000" dirty="0"/>
              <a:t>: use the </a:t>
            </a:r>
            <a:r>
              <a:rPr lang="en-US" sz="1800" dirty="0">
                <a:latin typeface="Lucida Console" panose="020B0609040504020204" pitchFamily="49" charset="0"/>
              </a:rPr>
              <a:t>match()</a:t>
            </a:r>
            <a:r>
              <a:rPr lang="en-US" sz="2000" dirty="0"/>
              <a:t> function. How can you change the results of match to </a:t>
            </a:r>
            <a:r>
              <a:rPr lang="en-US" sz="1800" dirty="0">
                <a:latin typeface="Lucida Console" panose="020B0609040504020204" pitchFamily="49" charset="0"/>
              </a:rPr>
              <a:t>TRUE</a:t>
            </a:r>
            <a:r>
              <a:rPr lang="en-US" sz="2000" dirty="0">
                <a:latin typeface="Lucida Console" panose="020B0609040504020204" pitchFamily="49" charset="0"/>
              </a:rPr>
              <a:t>/</a:t>
            </a:r>
            <a:r>
              <a:rPr lang="en-US" sz="1800" dirty="0">
                <a:latin typeface="Lucida Console" panose="020B0609040504020204" pitchFamily="49" charset="0"/>
              </a:rPr>
              <a:t>FALSE</a:t>
            </a:r>
            <a:r>
              <a:rPr lang="en-US" sz="2000" dirty="0"/>
              <a:t>?</a:t>
            </a:r>
            <a:endParaRPr lang="en-US" sz="1600" dirty="0"/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7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store and handle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has a built-in class </a:t>
            </a:r>
            <a:r>
              <a:rPr lang="en-US" sz="2000" dirty="0" smtClean="0">
                <a:latin typeface="Lucida Console" panose="020B0609040504020204" pitchFamily="49" charset="0"/>
              </a:rPr>
              <a:t>"Date"</a:t>
            </a:r>
            <a:r>
              <a:rPr lang="en-US" dirty="0" smtClean="0"/>
              <a:t> to handle data entered as a date in various formats</a:t>
            </a:r>
          </a:p>
          <a:p>
            <a:r>
              <a:rPr lang="en-US" dirty="0" smtClean="0"/>
              <a:t>The </a:t>
            </a:r>
            <a:r>
              <a:rPr lang="en-US" sz="2000" dirty="0" err="1">
                <a:latin typeface="Lucida Console" panose="020B0609040504020204" pitchFamily="49" charset="0"/>
              </a:rPr>
              <a:t>as.Date</a:t>
            </a:r>
            <a:r>
              <a:rPr lang="en-US" sz="2000" dirty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function allows a variety of input formats through the </a:t>
            </a:r>
            <a:r>
              <a:rPr lang="en-US" sz="2000" dirty="0" smtClean="0">
                <a:latin typeface="Lucida Console" panose="020B0609040504020204" pitchFamily="49" charset="0"/>
              </a:rPr>
              <a:t>format =</a:t>
            </a:r>
            <a:r>
              <a:rPr lang="en-US" dirty="0" smtClean="0"/>
              <a:t>  argument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("2013/10/15")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"2013-10-15"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4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7749</TotalTime>
  <Words>1506</Words>
  <Application>Microsoft Office PowerPoint</Application>
  <PresentationFormat>On-screen Show (4:3)</PresentationFormat>
  <Paragraphs>213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Lecture 6 Data manipulation II</vt:lpstr>
      <vt:lpstr>Speed testing</vt:lpstr>
      <vt:lpstr>Recommended reading</vt:lpstr>
      <vt:lpstr>Combining data sources</vt:lpstr>
      <vt:lpstr>merge()</vt:lpstr>
      <vt:lpstr>Merge using common time</vt:lpstr>
      <vt:lpstr>Behind the scene of merge()</vt:lpstr>
      <vt:lpstr>Hands-on exercise 1</vt:lpstr>
      <vt:lpstr>How to store and handle dates</vt:lpstr>
      <vt:lpstr>Formatting dates in R</vt:lpstr>
      <vt:lpstr>Using date formats</vt:lpstr>
      <vt:lpstr>Extracting date components</vt:lpstr>
      <vt:lpstr>Sub-daily time scales</vt:lpstr>
      <vt:lpstr>Converting to POSIXt</vt:lpstr>
      <vt:lpstr>Adding and averaging dates</vt:lpstr>
      <vt:lpstr>Converting dates to factors</vt:lpstr>
      <vt:lpstr>Hands-on exercise 2</vt:lpstr>
      <vt:lpstr>Packages in R</vt:lpstr>
      <vt:lpstr>PowerPoint Presentation</vt:lpstr>
      <vt:lpstr>Installing and loading packages</vt:lpstr>
      <vt:lpstr>Finding packages</vt:lpstr>
      <vt:lpstr>PowerPoint Presentation</vt:lpstr>
      <vt:lpstr>Help on packages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552 Introduction to R Programming</dc:title>
  <dc:creator>Trevor Branch</dc:creator>
  <cp:lastModifiedBy>Trevor Branch</cp:lastModifiedBy>
  <cp:revision>304</cp:revision>
  <dcterms:created xsi:type="dcterms:W3CDTF">2013-09-18T21:00:03Z</dcterms:created>
  <dcterms:modified xsi:type="dcterms:W3CDTF">2013-10-15T06:28:04Z</dcterms:modified>
</cp:coreProperties>
</file>