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55" r:id="rId3"/>
    <p:sldId id="456" r:id="rId4"/>
    <p:sldId id="457" r:id="rId5"/>
    <p:sldId id="458" r:id="rId6"/>
    <p:sldId id="459" r:id="rId7"/>
    <p:sldId id="462" r:id="rId8"/>
    <p:sldId id="460" r:id="rId9"/>
    <p:sldId id="461" r:id="rId10"/>
    <p:sldId id="463" r:id="rId11"/>
    <p:sldId id="464" r:id="rId12"/>
    <p:sldId id="465" r:id="rId13"/>
    <p:sldId id="466" r:id="rId14"/>
    <p:sldId id="467" r:id="rId15"/>
    <p:sldId id="468" r:id="rId16"/>
    <p:sldId id="469" r:id="rId17"/>
    <p:sldId id="470" r:id="rId18"/>
    <p:sldId id="471" r:id="rId19"/>
    <p:sldId id="472" r:id="rId20"/>
    <p:sldId id="4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660"/>
  </p:normalViewPr>
  <p:slideViewPr>
    <p:cSldViewPr>
      <p:cViewPr varScale="1">
        <p:scale>
          <a:sx n="75" d="100"/>
          <a:sy n="75" d="100"/>
        </p:scale>
        <p:origin x="-12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8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5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6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1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9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7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3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873-51CE-49DA-B98E-BAD067B56C8D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5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62873-51CE-49DA-B98E-BAD067B56C8D}" type="datetimeFigureOut">
              <a:rPr lang="en-US" smtClean="0"/>
              <a:t>10/16/2013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8EA9-8080-4EFF-AEE8-9468A88FC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7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7</a:t>
            </a:r>
            <a:br>
              <a:rPr lang="en-US" dirty="0" smtClean="0"/>
            </a:br>
            <a:r>
              <a:rPr lang="en-US" dirty="0" smtClean="0"/>
              <a:t>Data manipulation in practice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Trevor A. Branch</a:t>
            </a:r>
          </a:p>
          <a:p>
            <a:r>
              <a:rPr lang="en-US" dirty="0" smtClean="0"/>
              <a:t>FISH 552 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29384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longest data gap?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Strategy: ensure all the observations in </a:t>
            </a:r>
            <a:r>
              <a:rPr lang="en-US" sz="2000" dirty="0" err="1">
                <a:latin typeface="Lucida Console" panose="020B0609040504020204" pitchFamily="49" charset="0"/>
              </a:rPr>
              <a:t>tripData</a:t>
            </a:r>
            <a:r>
              <a:rPr lang="en-US" dirty="0" smtClean="0"/>
              <a:t> are in ascending order by date. Compute the time differences and find the maximum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tripData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tripData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[order(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tripData$Date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),]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diff(c(1,2,4,5,6))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1 2 1 1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529840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maximum difference in successive dates</a:t>
            </a:r>
          </a:p>
          <a:p>
            <a:r>
              <a:rPr lang="en-US" dirty="0" smtClean="0"/>
              <a:t>Find the row index of this biggest gap</a:t>
            </a:r>
          </a:p>
          <a:p>
            <a:r>
              <a:rPr lang="en-US" dirty="0" smtClean="0"/>
              <a:t>Display rows of </a:t>
            </a:r>
            <a:r>
              <a:rPr lang="en-US" sz="2000" dirty="0" err="1">
                <a:latin typeface="Lucida Console" panose="020B0609040504020204" pitchFamily="49" charset="0"/>
              </a:rPr>
              <a:t>tripData</a:t>
            </a:r>
            <a:r>
              <a:rPr lang="en-US" dirty="0" smtClean="0"/>
              <a:t> immediately before (three rows) and after (three rows) the biggest gap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69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trip dates</a:t>
            </a:r>
            <a:endParaRPr lang="en-US" dirty="0"/>
          </a:p>
        </p:txBody>
      </p:sp>
      <p:pic>
        <p:nvPicPr>
          <p:cNvPr id="1026" name="Picture 2" descr="C:\Users\Trevor Branch\Documents\FISH552 Intro R\Lectures\Plots\Rplot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5739696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plot(x=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tripData$</a:t>
            </a:r>
            <a:r>
              <a:rPr lang="en-US" sz="2000" b="1" dirty="0" err="1">
                <a:solidFill>
                  <a:srgbClr val="0000FF"/>
                </a:solidFill>
                <a:latin typeface="Lucida Console"/>
              </a:rPr>
              <a:t>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y=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tripData$</a:t>
            </a:r>
            <a:r>
              <a:rPr lang="en-US" sz="2000" b="1" dirty="0" err="1">
                <a:solidFill>
                  <a:srgbClr val="0000FF"/>
                </a:solidFill>
                <a:latin typeface="Lucida Console"/>
              </a:rPr>
              <a:t>TotalMinutes</a:t>
            </a:r>
            <a:r>
              <a:rPr lang="en-US" sz="2000" b="1" dirty="0">
                <a:solidFill>
                  <a:srgbClr val="0000FF"/>
                </a:solidFill>
                <a:latin typeface="Lucida Console"/>
              </a:rPr>
              <a:t>/60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+ </a:t>
            </a:r>
            <a:r>
              <a:rPr lang="en-US" sz="2000" b="1" dirty="0">
                <a:solidFill>
                  <a:srgbClr val="0000FF"/>
                </a:solidFill>
                <a:latin typeface="Lucida Console"/>
              </a:rPr>
              <a:t>type="h"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ylim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=c(0,5),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xaxs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="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",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yaxs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="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",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+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xlab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="Trip date",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ylab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="Trip length 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hr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4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Species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dataset </a:t>
            </a:r>
            <a:r>
              <a:rPr lang="en-US" sz="2000" dirty="0" err="1">
                <a:latin typeface="Lucida Console" panose="020B0609040504020204" pitchFamily="49" charset="0"/>
              </a:rPr>
              <a:t>speciesCode</a:t>
            </a:r>
            <a:r>
              <a:rPr lang="en-US" dirty="0" smtClean="0"/>
              <a:t> contains a coded number (used in </a:t>
            </a:r>
            <a:r>
              <a:rPr lang="en-US" sz="2000" dirty="0" err="1">
                <a:latin typeface="Lucida Console" panose="020B0609040504020204" pitchFamily="49" charset="0"/>
              </a:rPr>
              <a:t>speciesData</a:t>
            </a:r>
            <a:r>
              <a:rPr lang="en-US" dirty="0" smtClean="0"/>
              <a:t>), the scientific name, and the common name of 590 groundfish species.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head(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speciesCode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, n=4) </a:t>
            </a:r>
            <a:endParaRPr lang="en-US" sz="18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  </a:t>
            </a:r>
            <a:r>
              <a:rPr lang="en-US" sz="1800" dirty="0" err="1" smtClean="0">
                <a:solidFill>
                  <a:srgbClr val="000000"/>
                </a:solidFill>
                <a:latin typeface="Lucida Console"/>
              </a:rPr>
              <a:t>SpeciesCode</a:t>
            </a: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          Scientific            Common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1           1    </a:t>
            </a:r>
            <a:r>
              <a:rPr lang="en-US" sz="1800" dirty="0" err="1" smtClean="0">
                <a:solidFill>
                  <a:srgbClr val="000000"/>
                </a:solidFill>
                <a:latin typeface="Lucida Console"/>
              </a:rPr>
              <a:t>Eptatretus</a:t>
            </a: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deani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    Black 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hagfish </a:t>
            </a:r>
            <a:endParaRPr lang="en-US" sz="18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2           2  </a:t>
            </a:r>
            <a:r>
              <a:rPr lang="en-US" sz="1800" dirty="0" err="1" smtClean="0">
                <a:solidFill>
                  <a:srgbClr val="000000"/>
                </a:solidFill>
                <a:latin typeface="Lucida Console"/>
              </a:rPr>
              <a:t>Eptatretus</a:t>
            </a: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stoutii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  Pacific 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hagfish </a:t>
            </a:r>
            <a:endParaRPr lang="en-US" sz="18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3           3   </a:t>
            </a:r>
            <a:r>
              <a:rPr lang="en-US" sz="1800" dirty="0" err="1" smtClean="0">
                <a:solidFill>
                  <a:srgbClr val="000000"/>
                </a:solidFill>
                <a:latin typeface="Lucida Console"/>
              </a:rPr>
              <a:t>Myxine</a:t>
            </a: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circifrons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Whiteface hagfish </a:t>
            </a:r>
            <a:endParaRPr lang="en-US" sz="18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4          21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Lampetra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tridentata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  Pacific 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lamprey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7621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Species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</a:t>
            </a:r>
            <a:r>
              <a:rPr lang="en-US" sz="2000" dirty="0" err="1">
                <a:latin typeface="Lucida Console" panose="020B0609040504020204" pitchFamily="49" charset="0"/>
              </a:rPr>
              <a:t>speciesData</a:t>
            </a:r>
            <a:r>
              <a:rPr lang="en-US" dirty="0"/>
              <a:t> is the master data set containing data about each individual species caught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head(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speciesData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n=4)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Lucida Console"/>
              </a:rPr>
              <a:t>   ID </a:t>
            </a:r>
            <a:r>
              <a:rPr lang="en-US" sz="1600" dirty="0" err="1">
                <a:solidFill>
                  <a:srgbClr val="000000"/>
                </a:solidFill>
                <a:latin typeface="Lucida Console"/>
              </a:rPr>
              <a:t>TripNum</a:t>
            </a:r>
            <a:r>
              <a:rPr lang="en-US" sz="16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Console"/>
              </a:rPr>
              <a:t>DropNum</a:t>
            </a:r>
            <a:r>
              <a:rPr lang="en-US" sz="16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Console"/>
              </a:rPr>
              <a:t>SpeciesCode</a:t>
            </a:r>
            <a:r>
              <a:rPr lang="en-US" sz="16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Lucida Console"/>
              </a:rPr>
              <a:t>Length  </a:t>
            </a:r>
            <a:r>
              <a:rPr lang="en-US" sz="1600" dirty="0">
                <a:solidFill>
                  <a:srgbClr val="000000"/>
                </a:solidFill>
                <a:latin typeface="Lucida Console"/>
              </a:rPr>
              <a:t>Weight Fate </a:t>
            </a:r>
            <a:r>
              <a:rPr lang="en-US" sz="1600" dirty="0" err="1">
                <a:solidFill>
                  <a:srgbClr val="000000"/>
                </a:solidFill>
                <a:latin typeface="Lucida Console"/>
              </a:rPr>
              <a:t>TagNum</a:t>
            </a:r>
            <a:r>
              <a:rPr lang="en-US" sz="1600" dirty="0">
                <a:solidFill>
                  <a:srgbClr val="000000"/>
                </a:solidFill>
                <a:latin typeface="Lucida Console"/>
              </a:rPr>
              <a:t> </a:t>
            </a:r>
            <a:endParaRPr lang="en-US" sz="16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Lucida Console"/>
              </a:rPr>
              <a:t> 1  1       1       1        2308   30.0 </a:t>
            </a:r>
            <a:r>
              <a:rPr lang="en-US" sz="1600" dirty="0">
                <a:solidFill>
                  <a:srgbClr val="000000"/>
                </a:solidFill>
                <a:latin typeface="Lucida Console"/>
              </a:rPr>
              <a:t>538.641 </a:t>
            </a:r>
            <a:r>
              <a:rPr lang="en-US" sz="1600" dirty="0" smtClean="0">
                <a:solidFill>
                  <a:srgbClr val="000000"/>
                </a:solidFill>
                <a:latin typeface="Lucida Console"/>
              </a:rPr>
              <a:t>   K     NA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Lucida Console"/>
              </a:rPr>
              <a:t> 2  2       1       1        2307   26.0      NA   RD     NA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Lucida Console"/>
              </a:rPr>
              <a:t> 3  3       1       1        2307   24.5 </a:t>
            </a:r>
            <a:r>
              <a:rPr lang="en-US" sz="1600" dirty="0">
                <a:solidFill>
                  <a:srgbClr val="000000"/>
                </a:solidFill>
                <a:latin typeface="Lucida Console"/>
              </a:rPr>
              <a:t>311.845 </a:t>
            </a:r>
            <a:r>
              <a:rPr lang="en-US" sz="1600" dirty="0" smtClean="0">
                <a:solidFill>
                  <a:srgbClr val="000000"/>
                </a:solidFill>
                <a:latin typeface="Lucida Console"/>
              </a:rPr>
              <a:t>   K     NA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Lucida Console"/>
              </a:rPr>
              <a:t> 4  4       1       1        2307   25.0 </a:t>
            </a:r>
            <a:r>
              <a:rPr lang="en-US" sz="1600" dirty="0">
                <a:solidFill>
                  <a:srgbClr val="000000"/>
                </a:solidFill>
                <a:latin typeface="Lucida Console"/>
              </a:rPr>
              <a:t>311.845 </a:t>
            </a:r>
            <a:r>
              <a:rPr lang="en-US" sz="1600" dirty="0" smtClean="0">
                <a:solidFill>
                  <a:srgbClr val="000000"/>
                </a:solidFill>
                <a:latin typeface="Lucida Console"/>
              </a:rPr>
              <a:t>   K     NA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8549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 species was caught most?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Strategy: obtain the most frequent species code count from </a:t>
            </a:r>
            <a:r>
              <a:rPr lang="en-US" sz="2000" dirty="0" err="1" smtClean="0">
                <a:latin typeface="Lucida Console" panose="020B0609040504020204" pitchFamily="49" charset="0"/>
              </a:rPr>
              <a:t>speciesData</a:t>
            </a:r>
            <a:r>
              <a:rPr lang="en-US" dirty="0" smtClean="0"/>
              <a:t> and then find the corresponding species in </a:t>
            </a:r>
            <a:r>
              <a:rPr lang="en-US" sz="2000" dirty="0" err="1" smtClean="0">
                <a:latin typeface="Lucida Console" panose="020B0609040504020204" pitchFamily="49" charset="0"/>
              </a:rPr>
              <a:t>speciesCode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speciesCounts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table(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speciesData$SpeciesCode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temp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speciesCounts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[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which.max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speciesCounts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)]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maxCode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as.numeric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(names(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speciesCounts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[    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                      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</a:rPr>
              <a:t>which.max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</a:rPr>
              <a:t>speciesCounts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)]))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maxCode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2330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max.spp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</a:rPr>
              <a:t>speciesCode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[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</a:rPr>
              <a:t>speciesCode$SpeciesCode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==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                       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</a:rPr>
              <a:t>maxCode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,]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max.spp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Lucida Console"/>
              </a:rPr>
              <a:t>SpeciesCode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      Scientific        Common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300        2330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Sebastes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mystinus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Blue rockfish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013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species-specific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a dataset about </a:t>
            </a:r>
            <a:r>
              <a:rPr lang="en-US" dirty="0" err="1" smtClean="0"/>
              <a:t>bocaccio</a:t>
            </a:r>
            <a:r>
              <a:rPr lang="en-US" dirty="0" smtClean="0"/>
              <a:t> rockfish from all the relevant data sets</a:t>
            </a:r>
          </a:p>
          <a:p>
            <a:r>
              <a:rPr lang="en-US" dirty="0" smtClean="0"/>
              <a:t>Strategy: subset the </a:t>
            </a:r>
            <a:r>
              <a:rPr lang="en-US" sz="2000" dirty="0" err="1">
                <a:latin typeface="Lucida Console" panose="020B0609040504020204" pitchFamily="49" charset="0"/>
              </a:rPr>
              <a:t>speciesData</a:t>
            </a:r>
            <a:r>
              <a:rPr lang="en-US" dirty="0" smtClean="0"/>
              <a:t> to only include </a:t>
            </a:r>
            <a:r>
              <a:rPr lang="en-US" dirty="0" err="1" smtClean="0"/>
              <a:t>bocaccio</a:t>
            </a:r>
            <a:r>
              <a:rPr lang="en-US" dirty="0" smtClean="0"/>
              <a:t> observations. Use the </a:t>
            </a:r>
            <a:r>
              <a:rPr lang="en-US" sz="2000" dirty="0">
                <a:latin typeface="Lucida Console" panose="020B0609040504020204" pitchFamily="49" charset="0"/>
              </a:rPr>
              <a:t>merge()</a:t>
            </a:r>
            <a:r>
              <a:rPr lang="en-US" dirty="0" smtClean="0"/>
              <a:t> function to fuse all the data sources together</a:t>
            </a:r>
          </a:p>
          <a:p>
            <a:r>
              <a:rPr lang="en-US" dirty="0" smtClean="0"/>
              <a:t>We will use the </a:t>
            </a:r>
            <a:r>
              <a:rPr lang="en-US" dirty="0" err="1" smtClean="0"/>
              <a:t>grep</a:t>
            </a:r>
            <a:r>
              <a:rPr lang="en-US" dirty="0" smtClean="0"/>
              <a:t>() function here, which is very useful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00FF"/>
                </a:solidFill>
                <a:latin typeface="Lucida Console"/>
              </a:rPr>
              <a:t>&gt; grep("a", c("a","b","a","c","a","d")) </a:t>
            </a:r>
            <a:endParaRPr lang="pt-BR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pt-BR" sz="2000" dirty="0">
                <a:solidFill>
                  <a:srgbClr val="000000"/>
                </a:solidFill>
                <a:latin typeface="Lucida Console"/>
              </a:rPr>
              <a:t>1] 1 3 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5050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Subsetting</a:t>
            </a:r>
            <a:r>
              <a:rPr lang="en-US" dirty="0" smtClean="0"/>
              <a:t> 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 which species code belongs to </a:t>
            </a:r>
            <a:r>
              <a:rPr lang="en-US" dirty="0" err="1" smtClean="0"/>
              <a:t>bocaccio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bocaccioRows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&lt;-</a:t>
            </a:r>
            <a:r>
              <a:rPr lang="en-US" sz="1800" dirty="0" err="1" smtClean="0">
                <a:solidFill>
                  <a:srgbClr val="0000FF"/>
                </a:solidFill>
                <a:latin typeface="Lucida Console"/>
              </a:rPr>
              <a:t>grep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("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Bocaccio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",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speciesCode$Common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) </a:t>
            </a:r>
            <a:endParaRPr lang="en-US" sz="18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speciesCode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[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bocaccioRows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,] </a:t>
            </a:r>
            <a:endParaRPr lang="en-US" sz="18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    </a:t>
            </a:r>
            <a:r>
              <a:rPr lang="en-US" sz="1800" dirty="0" err="1" smtClean="0">
                <a:solidFill>
                  <a:srgbClr val="000000"/>
                </a:solidFill>
                <a:latin typeface="Lucida Console"/>
              </a:rPr>
              <a:t>SpeciesCode</a:t>
            </a: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           Scientific   Common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304        2334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Sebastes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paucispinis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Bocaccio</a:t>
            </a:r>
            <a:endParaRPr lang="en-US" sz="1800" dirty="0"/>
          </a:p>
          <a:p>
            <a:r>
              <a:rPr lang="en-US" dirty="0" smtClean="0"/>
              <a:t>Subset </a:t>
            </a:r>
            <a:r>
              <a:rPr lang="en-US" dirty="0" err="1" smtClean="0"/>
              <a:t>speciesData</a:t>
            </a:r>
            <a:r>
              <a:rPr lang="en-US" dirty="0" smtClean="0"/>
              <a:t> to observations where </a:t>
            </a:r>
            <a:r>
              <a:rPr lang="en-US" dirty="0" err="1" smtClean="0"/>
              <a:t>speciesCode</a:t>
            </a:r>
            <a:r>
              <a:rPr lang="en-US" dirty="0" smtClean="0"/>
              <a:t> is the species code for </a:t>
            </a:r>
            <a:r>
              <a:rPr lang="en-US" dirty="0" err="1" smtClean="0"/>
              <a:t>bocaccio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bocaccioCode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 &lt;- 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speciesCode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[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bocaccioRows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SpeciesCode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"] </a:t>
            </a:r>
            <a:endParaRPr lang="en-US" sz="18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bocaccioData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 &lt;- subset(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speciesData</a:t>
            </a: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,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                </a:t>
            </a:r>
            <a:r>
              <a:rPr lang="en-US" sz="1800" dirty="0" err="1" smtClean="0">
                <a:solidFill>
                  <a:srgbClr val="0000FF"/>
                </a:solidFill>
                <a:latin typeface="Lucida Console"/>
              </a:rPr>
              <a:t>speciesData$SpeciesCode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==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bocaccioCode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) </a:t>
            </a:r>
            <a:endParaRPr lang="en-US" sz="18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head(</a:t>
            </a:r>
            <a:r>
              <a:rPr lang="en-US" sz="1800" dirty="0" err="1">
                <a:solidFill>
                  <a:srgbClr val="0000FF"/>
                </a:solidFill>
                <a:latin typeface="Lucida Console"/>
              </a:rPr>
              <a:t>bocaccioData</a:t>
            </a:r>
            <a:r>
              <a:rPr lang="en-US" sz="1800" dirty="0">
                <a:solidFill>
                  <a:srgbClr val="0000FF"/>
                </a:solidFill>
                <a:latin typeface="Lucida Console"/>
              </a:rPr>
              <a:t>) </a:t>
            </a:r>
            <a:endParaRPr lang="en-US" sz="18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ID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TripNum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DropNum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Console"/>
              </a:rPr>
              <a:t>SpeciesCode</a:t>
            </a:r>
            <a:r>
              <a:rPr lang="en-US" sz="1800" dirty="0">
                <a:solidFill>
                  <a:srgbClr val="000000"/>
                </a:solidFill>
                <a:latin typeface="Lucida Console"/>
              </a:rPr>
              <a:t> Length Weight Fate </a:t>
            </a:r>
            <a:r>
              <a:rPr lang="en-US" sz="1800" dirty="0" err="1" smtClean="0">
                <a:solidFill>
                  <a:srgbClr val="000000"/>
                </a:solidFill>
                <a:latin typeface="Lucida Console"/>
              </a:rPr>
              <a:t>TagNum</a:t>
            </a:r>
            <a:endParaRPr lang="en-US" sz="18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 428     3      10        2334     NA     </a:t>
            </a:r>
            <a:r>
              <a:rPr lang="en-US" sz="1800" dirty="0" err="1" smtClean="0">
                <a:solidFill>
                  <a:srgbClr val="000000"/>
                </a:solidFill>
                <a:latin typeface="Lucida Console"/>
              </a:rPr>
              <a:t>NA</a:t>
            </a: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   RD     NA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Lucida Console"/>
              </a:rPr>
              <a:t>4408    29       3        2334   46.0   1200   RA     NA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91259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now want to make a single dataset that also includes information about the trip on which the fish were caught</a:t>
            </a:r>
          </a:p>
          <a:p>
            <a:r>
              <a:rPr lang="en-US" dirty="0" smtClean="0"/>
              <a:t>Merge the two datasets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bocTrip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merge(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bocaccioData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tripData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[,-1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],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    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</a:rPr>
              <a:t>by.x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="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TripNum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",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    </a:t>
            </a:r>
            <a:r>
              <a:rPr lang="en-US" sz="2000" dirty="0" err="1" smtClean="0">
                <a:solidFill>
                  <a:srgbClr val="0000FF"/>
                </a:solidFill>
                <a:latin typeface="Lucida Console"/>
              </a:rPr>
              <a:t>by.y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="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SimplifiedTripNum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")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2480646"/>
            <a:ext cx="4525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C00000"/>
                </a:solidFill>
              </a:rPr>
              <a:t>Remove the first column, although called </a:t>
            </a:r>
            <a:r>
              <a:rPr lang="en-US" dirty="0" err="1" smtClean="0">
                <a:solidFill>
                  <a:srgbClr val="C00000"/>
                </a:solidFill>
              </a:rPr>
              <a:t>TripNum</a:t>
            </a:r>
            <a:r>
              <a:rPr lang="en-US" dirty="0" smtClean="0">
                <a:solidFill>
                  <a:srgbClr val="C00000"/>
                </a:solidFill>
              </a:rPr>
              <a:t>, we need to match on </a:t>
            </a:r>
            <a:r>
              <a:rPr lang="en-US" dirty="0" err="1" smtClean="0">
                <a:solidFill>
                  <a:srgbClr val="C00000"/>
                </a:solidFill>
              </a:rPr>
              <a:t>SimplifiedTripNum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819400" y="4496486"/>
            <a:ext cx="228600" cy="91371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048000" y="4839043"/>
            <a:ext cx="304800" cy="571157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239000" y="3429000"/>
            <a:ext cx="0" cy="381001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27345" y="5413612"/>
            <a:ext cx="452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Specify the </a:t>
            </a:r>
            <a:r>
              <a:rPr lang="en-US" dirty="0" err="1" smtClean="0">
                <a:solidFill>
                  <a:srgbClr val="C00000"/>
                </a:solidFill>
              </a:rPr>
              <a:t>by.x</a:t>
            </a:r>
            <a:r>
              <a:rPr lang="en-US" dirty="0" smtClean="0">
                <a:solidFill>
                  <a:srgbClr val="C00000"/>
                </a:solidFill>
              </a:rPr>
              <a:t> and </a:t>
            </a:r>
            <a:r>
              <a:rPr lang="en-US" dirty="0" err="1" smtClean="0">
                <a:solidFill>
                  <a:srgbClr val="C00000"/>
                </a:solidFill>
              </a:rPr>
              <a:t>by.y</a:t>
            </a:r>
            <a:r>
              <a:rPr lang="en-US" dirty="0" smtClean="0">
                <a:solidFill>
                  <a:srgbClr val="C00000"/>
                </a:solidFill>
              </a:rPr>
              <a:t> arguments so it knows which columns to match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480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the resulting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>
                <a:solidFill>
                  <a:srgbClr val="0000FF"/>
                </a:solidFill>
                <a:latin typeface="Lucida Console"/>
              </a:rPr>
              <a:t>&gt; head(</a:t>
            </a:r>
            <a:r>
              <a:rPr lang="en-US" sz="2900" dirty="0" err="1">
                <a:solidFill>
                  <a:srgbClr val="0000FF"/>
                </a:solidFill>
                <a:latin typeface="Lucida Console"/>
              </a:rPr>
              <a:t>bocTrip</a:t>
            </a:r>
            <a:r>
              <a:rPr lang="en-US" sz="2900" dirty="0">
                <a:solidFill>
                  <a:srgbClr val="0000FF"/>
                </a:solidFill>
                <a:latin typeface="Lucida Console"/>
              </a:rPr>
              <a:t>, n=4)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TripNum</a:t>
            </a:r>
            <a:r>
              <a:rPr lang="en-US" dirty="0">
                <a:latin typeface="Lucida Console" panose="020B0609040504020204" pitchFamily="49" charset="0"/>
              </a:rPr>
              <a:t>   ID </a:t>
            </a:r>
            <a:r>
              <a:rPr lang="en-US" dirty="0" err="1">
                <a:latin typeface="Lucida Console" panose="020B0609040504020204" pitchFamily="49" charset="0"/>
              </a:rPr>
              <a:t>DropNum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SpeciesCode</a:t>
            </a:r>
            <a:r>
              <a:rPr lang="en-US" dirty="0">
                <a:latin typeface="Lucida Console" panose="020B0609040504020204" pitchFamily="49" charset="0"/>
              </a:rPr>
              <a:t> Length Weight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1       3  428      10        2334     NA     </a:t>
            </a:r>
            <a:r>
              <a:rPr lang="en-US" dirty="0" err="1">
                <a:latin typeface="Lucida Console" panose="020B0609040504020204" pitchFamily="49" charset="0"/>
              </a:rPr>
              <a:t>NA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2      29 4408       3        2334   46.0   1200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3      35 5161       4        2334   44.5   1080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4      35 5170       4        2334   42.0    900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Fate </a:t>
            </a:r>
            <a:r>
              <a:rPr lang="en-US" dirty="0" err="1">
                <a:latin typeface="Lucida Console" panose="020B0609040504020204" pitchFamily="49" charset="0"/>
              </a:rPr>
              <a:t>TagNum</a:t>
            </a:r>
            <a:r>
              <a:rPr lang="en-US" dirty="0">
                <a:latin typeface="Lucida Console" panose="020B0609040504020204" pitchFamily="49" charset="0"/>
              </a:rPr>
              <a:t>       Date Year      Port </a:t>
            </a:r>
            <a:r>
              <a:rPr lang="en-US" dirty="0" err="1">
                <a:latin typeface="Lucida Console" panose="020B0609040504020204" pitchFamily="49" charset="0"/>
              </a:rPr>
              <a:t>TotalAnglers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1   RD     NA 2003-07-14 2003  San Luis           NA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2   RA     NA 2003-09-04 2003  San Luis           31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3   RA     NA 2003-09-18 2003 Morro Bay           20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4   RD     NA 2003-09-18 2003 Morro Bay           20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</a:rPr>
              <a:t>ObsAnglers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ObsAngavg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TotalMinutes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TotalFish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1         17  14.76471          278       175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2         13  12.33333          139       181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3         10  12.50000          175       169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4         10  12.50000          175       169</a:t>
            </a:r>
            <a:endParaRPr lang="en-US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11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help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Searching for help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help.search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("logarithm")</a:t>
            </a:r>
            <a:endParaRPr lang="en-US" dirty="0"/>
          </a:p>
          <a:p>
            <a:r>
              <a:rPr lang="en-US" dirty="0" smtClean="0"/>
              <a:t>Finding function names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apropos("log") </a:t>
            </a:r>
            <a:endParaRPr lang="en-US" sz="2000" dirty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10] "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is.logical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" "log" "log10"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13] "log1p" "log2" "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logb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"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16] "Logic" "logical" "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logLik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" </a:t>
            </a:r>
            <a:endParaRPr lang="en-US" sz="2400" dirty="0"/>
          </a:p>
          <a:p>
            <a:r>
              <a:rPr lang="en-US" dirty="0" smtClean="0"/>
              <a:t>Getting help for a function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help("log")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?log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2167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data frame by </a:t>
            </a:r>
            <a:r>
              <a:rPr lang="en-US" dirty="0" err="1" smtClean="0"/>
              <a:t>subsetting</a:t>
            </a:r>
            <a:r>
              <a:rPr lang="en-US" dirty="0" smtClean="0"/>
              <a:t> </a:t>
            </a:r>
            <a:r>
              <a:rPr lang="en-US" sz="2000" dirty="0" err="1" smtClean="0">
                <a:latin typeface="Lucida Console" panose="020B0609040504020204" pitchFamily="49" charset="0"/>
              </a:rPr>
              <a:t>speciesData</a:t>
            </a:r>
            <a:r>
              <a:rPr lang="en-US" dirty="0" smtClean="0"/>
              <a:t> to include all </a:t>
            </a:r>
            <a:r>
              <a:rPr lang="en-US" dirty="0" smtClean="0"/>
              <a:t>rockfish species (scientific </a:t>
            </a:r>
            <a:r>
              <a:rPr lang="en-US" dirty="0" smtClean="0"/>
              <a:t>name </a:t>
            </a:r>
            <a:r>
              <a:rPr lang="en-US" i="1" dirty="0" err="1" smtClean="0"/>
              <a:t>Sebastes</a:t>
            </a:r>
            <a:r>
              <a:rPr lang="en-US" dirty="0" smtClean="0"/>
              <a:t>) using </a:t>
            </a:r>
            <a:r>
              <a:rPr lang="en-US" sz="2000" dirty="0" err="1">
                <a:latin typeface="Lucida Console" panose="020B0609040504020204" pitchFamily="49" charset="0"/>
              </a:rPr>
              <a:t>speciesCode</a:t>
            </a:r>
            <a:r>
              <a:rPr lang="en-US" dirty="0"/>
              <a:t> </a:t>
            </a:r>
            <a:r>
              <a:rPr lang="en-US" dirty="0" smtClean="0"/>
              <a:t>to find the corresponding </a:t>
            </a:r>
            <a:r>
              <a:rPr lang="en-US" dirty="0" smtClean="0"/>
              <a:t>codes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Provide a table of the fates of rockfish by </a:t>
            </a:r>
            <a:r>
              <a:rPr lang="en-US" dirty="0" smtClean="0"/>
              <a:t>species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</a:t>
            </a:r>
            <a:r>
              <a:rPr lang="en-US" dirty="0" smtClean="0"/>
              <a:t>the minimum and maximum length recorded for each rockfish species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*</a:t>
            </a:r>
            <a:r>
              <a:rPr lang="en-US" dirty="0"/>
              <a:t>Advanced: </a:t>
            </a:r>
            <a:r>
              <a:rPr lang="en-US" dirty="0" smtClean="0"/>
              <a:t>repeat question 2, but obtain a table </a:t>
            </a:r>
            <a:r>
              <a:rPr lang="en-US" dirty="0"/>
              <a:t>of fate vs. common </a:t>
            </a:r>
            <a:r>
              <a:rPr lang="en-US" dirty="0" smtClean="0"/>
              <a:t>name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Potentially useful functions to explore further include </a:t>
            </a:r>
            <a:r>
              <a:rPr lang="en-US" sz="18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grep</a:t>
            </a:r>
            <a:r>
              <a:rPr lang="en-US" sz="1800" dirty="0">
                <a:solidFill>
                  <a:srgbClr val="C00000"/>
                </a:solidFill>
                <a:latin typeface="Lucida Console" panose="020B0609040504020204" pitchFamily="49" charset="0"/>
              </a:rPr>
              <a:t>(),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Lucida Console" panose="020B0609040504020204" pitchFamily="49" charset="0"/>
              </a:rPr>
              <a:t>%in%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1800" dirty="0">
                <a:solidFill>
                  <a:srgbClr val="C00000"/>
                </a:solidFill>
                <a:latin typeface="Lucida Console" panose="020B0609040504020204" pitchFamily="49" charset="0"/>
              </a:rPr>
              <a:t>table()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1800" dirty="0">
                <a:solidFill>
                  <a:srgbClr val="C00000"/>
                </a:solidFill>
                <a:latin typeface="Lucida Console" panose="020B0609040504020204" pitchFamily="49" charset="0"/>
              </a:rPr>
              <a:t>names()</a:t>
            </a:r>
            <a:r>
              <a:rPr lang="en-US" sz="2400" dirty="0">
                <a:solidFill>
                  <a:srgbClr val="C00000"/>
                </a:solidFill>
              </a:rPr>
              <a:t> and </a:t>
            </a:r>
            <a:r>
              <a:rPr lang="en-US" sz="18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tapply</a:t>
            </a:r>
            <a:r>
              <a:rPr lang="en-US" sz="1800" dirty="0">
                <a:solidFill>
                  <a:srgbClr val="C00000"/>
                </a:solidFill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5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One-dimensional</a:t>
            </a:r>
          </a:p>
          <a:p>
            <a:pPr lvl="1"/>
            <a:r>
              <a:rPr lang="en-US" dirty="0" smtClean="0"/>
              <a:t>All elements must be the same type</a:t>
            </a:r>
          </a:p>
          <a:p>
            <a:r>
              <a:rPr lang="en-US" dirty="0" smtClean="0"/>
              <a:t>Matrix</a:t>
            </a:r>
          </a:p>
          <a:p>
            <a:pPr lvl="1"/>
            <a:r>
              <a:rPr lang="en-US" dirty="0" smtClean="0"/>
              <a:t>Two-dimensional</a:t>
            </a:r>
          </a:p>
          <a:p>
            <a:pPr lvl="1"/>
            <a:r>
              <a:rPr lang="en-US" dirty="0" smtClean="0"/>
              <a:t>All elements must be the same type</a:t>
            </a:r>
          </a:p>
          <a:p>
            <a:pPr lvl="1"/>
            <a:r>
              <a:rPr lang="en-US" dirty="0" smtClean="0"/>
              <a:t>Some functions require matrices as inputs</a:t>
            </a:r>
          </a:p>
          <a:p>
            <a:r>
              <a:rPr lang="en-US" dirty="0" smtClean="0"/>
              <a:t>Data frame</a:t>
            </a:r>
          </a:p>
          <a:p>
            <a:pPr lvl="1"/>
            <a:r>
              <a:rPr lang="en-US" dirty="0" smtClean="0"/>
              <a:t>Same type within a column, all columns the same length</a:t>
            </a:r>
          </a:p>
          <a:p>
            <a:pPr lvl="1"/>
            <a:r>
              <a:rPr lang="en-US" dirty="0" smtClean="0"/>
              <a:t>Most commonly used for data</a:t>
            </a:r>
          </a:p>
          <a:p>
            <a:r>
              <a:rPr lang="en-US" dirty="0" smtClean="0"/>
              <a:t>List </a:t>
            </a:r>
          </a:p>
          <a:p>
            <a:pPr lvl="1"/>
            <a:r>
              <a:rPr lang="en-US" dirty="0" smtClean="0"/>
              <a:t>Contains data of different types and different lengths</a:t>
            </a:r>
          </a:p>
          <a:p>
            <a:pPr lvl="1"/>
            <a:r>
              <a:rPr lang="en-US" dirty="0" smtClean="0"/>
              <a:t>Often the return type for statistic analysis functions</a:t>
            </a:r>
          </a:p>
        </p:txBody>
      </p:sp>
    </p:spTree>
    <p:extLst>
      <p:ext uri="{BB962C8B-B14F-4D97-AF65-F5344CB8AC3E}">
        <p14:creationId xmlns:p14="http://schemas.microsoft.com/office/powerpoint/2010/main" val="149195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functions presented in previous lectures were presented individually and usually involved simplified data sources</a:t>
            </a:r>
          </a:p>
          <a:p>
            <a:r>
              <a:rPr lang="en-US" dirty="0" smtClean="0"/>
              <a:t>Today we will use many of these functions as a cohesive whole to process some data</a:t>
            </a:r>
          </a:p>
          <a:p>
            <a:r>
              <a:rPr lang="en-US" dirty="0" smtClean="0"/>
              <a:t>The California Passenger Fishery Vessel (CPFV) data from California’s central coast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0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CFPV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information on recreational catch from fishing vessels</a:t>
            </a:r>
          </a:p>
          <a:p>
            <a:r>
              <a:rPr lang="en-US" dirty="0" smtClean="0"/>
              <a:t>Data from two ports: Port San Luis (Avila Beach) and Morro Bay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speciesCode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read.csv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("speciesCode.csv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")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speciesData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read.csv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("speciesData.csv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")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tripData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read.csv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("tripData.csv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4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53000" cy="944562"/>
          </a:xfrm>
        </p:spPr>
        <p:txBody>
          <a:bodyPr/>
          <a:lstStyle/>
          <a:p>
            <a:r>
              <a:rPr lang="en-US" dirty="0" smtClean="0"/>
              <a:t>Task to complete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0"/>
            <a:ext cx="3955085" cy="1774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summaries and checks of data</a:t>
            </a:r>
          </a:p>
          <a:p>
            <a:pPr lvl="1"/>
            <a:r>
              <a:rPr lang="en-US" dirty="0" smtClean="0"/>
              <a:t>quantitative aspects of the data</a:t>
            </a:r>
          </a:p>
          <a:p>
            <a:pPr lvl="1"/>
            <a:r>
              <a:rPr lang="en-US" dirty="0" smtClean="0"/>
              <a:t>checks to make sure the data look “OK”</a:t>
            </a:r>
          </a:p>
          <a:p>
            <a:pPr lvl="1"/>
            <a:r>
              <a:rPr lang="en-US" dirty="0" smtClean="0"/>
              <a:t>discovery of NAs and values</a:t>
            </a:r>
          </a:p>
          <a:p>
            <a:r>
              <a:rPr lang="en-US" dirty="0" smtClean="0"/>
              <a:t>Compile species-specific </a:t>
            </a:r>
            <a:r>
              <a:rPr lang="en-US" dirty="0" err="1" smtClean="0"/>
              <a:t>dabatases</a:t>
            </a:r>
            <a:endParaRPr lang="en-US" dirty="0" smtClean="0"/>
          </a:p>
          <a:p>
            <a:pPr lvl="1"/>
            <a:r>
              <a:rPr lang="en-US" dirty="0" err="1" smtClean="0"/>
              <a:t>Bocaccio</a:t>
            </a:r>
            <a:r>
              <a:rPr lang="en-US" dirty="0" smtClean="0"/>
              <a:t> rockfish (</a:t>
            </a:r>
            <a:r>
              <a:rPr lang="en-US" i="1" dirty="0" err="1" smtClean="0"/>
              <a:t>Sebastes</a:t>
            </a:r>
            <a:r>
              <a:rPr lang="en-US" i="1" dirty="0" smtClean="0"/>
              <a:t> </a:t>
            </a:r>
            <a:r>
              <a:rPr lang="en-US" i="1" dirty="0" err="1" smtClean="0"/>
              <a:t>paucispinis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All </a:t>
            </a:r>
            <a:r>
              <a:rPr lang="en-US" i="1" dirty="0" err="1" smtClean="0"/>
              <a:t>Sebastes</a:t>
            </a:r>
            <a:r>
              <a:rPr lang="en-US" dirty="0" smtClean="0"/>
              <a:t> species (rockfishes)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4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lang="en-US" dirty="0" smtClean="0"/>
              <a:t>What is the number one rule of data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r>
              <a:rPr lang="en-US" dirty="0" smtClean="0"/>
              <a:t>Always plot your data</a:t>
            </a:r>
          </a:p>
          <a:p>
            <a:r>
              <a:rPr lang="en-US" dirty="0" smtClean="0"/>
              <a:t>(Actually, always check your data first!)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34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Summarizing information about the whole trip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head(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tripData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n=3)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Lucida Console"/>
              </a:rPr>
              <a:t>TripNum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SimplifiedTripNum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    Date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Year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1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cp1/en.sr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              1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2003-07-09 2003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2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cp2/en.sr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              2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2003-07-11 2003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3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cp3/en.sr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              3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2003-07-14 2003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     Port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TotalAnglers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ObsAnglers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1  San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Luis 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       NA         15 </a:t>
            </a:r>
            <a:endParaRPr lang="en-US" sz="2000" dirty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2 Morro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Bay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        NA         28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3  San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Luis 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        NA         17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Lucida Console"/>
              </a:rPr>
              <a:t>ObsAngavg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Lucida Console"/>
              </a:rPr>
              <a:t>TotalMinutes</a:t>
            </a: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Lucida Console"/>
              </a:rPr>
              <a:t>TotalFish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1  12.35000          208       184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2  21.77778          205       147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3  14.76471          278       175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the data begin and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Strategy: convert the dates to the date class and apply basic statistical functions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tripData$Date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as.Date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tripData$Date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  <a:endParaRPr lang="en-US" dirty="0"/>
          </a:p>
          <a:p>
            <a:r>
              <a:rPr lang="en-US" dirty="0" smtClean="0"/>
              <a:t>Find the start and end date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min.date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min(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tripData$Date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"2003-07-09" </a:t>
            </a:r>
            <a:endParaRPr lang="en-US" sz="2000" dirty="0" smtClean="0">
              <a:solidFill>
                <a:srgbClr val="000000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max.date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 &lt;- max(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tripData$Date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1] "2006-10-30" </a:t>
            </a:r>
            <a:endParaRPr lang="en-US" dirty="0"/>
          </a:p>
          <a:p>
            <a:r>
              <a:rPr lang="en-US" dirty="0" smtClean="0"/>
              <a:t>How many days from the start to the end of the data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Lucida Console"/>
              </a:rPr>
              <a:t>&gt;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difftime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max.date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Lucida Console"/>
              </a:rPr>
              <a:t>min.date</a:t>
            </a:r>
            <a:r>
              <a:rPr lang="en-US" sz="2000" dirty="0">
                <a:solidFill>
                  <a:srgbClr val="0000FF"/>
                </a:solidFill>
                <a:latin typeface="Lucida Console"/>
              </a:rPr>
              <a:t>) </a:t>
            </a:r>
            <a:endParaRPr lang="en-US" sz="2000" dirty="0" smtClean="0">
              <a:solidFill>
                <a:srgbClr val="0000FF"/>
              </a:solidFill>
              <a:latin typeface="Lucida Console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Lucida Console"/>
              </a:rPr>
              <a:t>Time </a:t>
            </a:r>
            <a:r>
              <a:rPr lang="en-US" sz="2000" dirty="0">
                <a:solidFill>
                  <a:srgbClr val="000000"/>
                </a:solidFill>
                <a:latin typeface="Lucida Console"/>
              </a:rPr>
              <a:t>difference of 1209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0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8091</TotalTime>
  <Words>1204</Words>
  <Application>Microsoft Office PowerPoint</Application>
  <PresentationFormat>On-screen Show (4:3)</PresentationFormat>
  <Paragraphs>169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Lecture 7 Data manipulation in practice</vt:lpstr>
      <vt:lpstr>Reminder: help in R</vt:lpstr>
      <vt:lpstr>Reminder: data types</vt:lpstr>
      <vt:lpstr>Goal of today’s lecture</vt:lpstr>
      <vt:lpstr>CFPV data</vt:lpstr>
      <vt:lpstr>Task to complete</vt:lpstr>
      <vt:lpstr>What is the number one rule of data analysis?</vt:lpstr>
      <vt:lpstr>Trip data</vt:lpstr>
      <vt:lpstr>When do the data begin and end</vt:lpstr>
      <vt:lpstr>What is the longest data gap?</vt:lpstr>
      <vt:lpstr>In-class exercise 1</vt:lpstr>
      <vt:lpstr>Visualizing trip dates</vt:lpstr>
      <vt:lpstr>Species codes</vt:lpstr>
      <vt:lpstr>Species data</vt:lpstr>
      <vt:lpstr>What  species was caught most?</vt:lpstr>
      <vt:lpstr>Creating species-specific datasets</vt:lpstr>
      <vt:lpstr>Subsetting the database</vt:lpstr>
      <vt:lpstr>Merge the data</vt:lpstr>
      <vt:lpstr>Examine the resulting data</vt:lpstr>
      <vt:lpstr>In-class exercise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 552 Introduction to R Programming</dc:title>
  <dc:creator>Trevor Branch</dc:creator>
  <cp:lastModifiedBy>Trevor Branch</cp:lastModifiedBy>
  <cp:revision>334</cp:revision>
  <dcterms:created xsi:type="dcterms:W3CDTF">2013-09-18T21:00:03Z</dcterms:created>
  <dcterms:modified xsi:type="dcterms:W3CDTF">2013-10-17T05:29:44Z</dcterms:modified>
</cp:coreProperties>
</file>