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6" r:id="rId3"/>
    <p:sldId id="477" r:id="rId4"/>
    <p:sldId id="478" r:id="rId5"/>
    <p:sldId id="479" r:id="rId6"/>
    <p:sldId id="480" r:id="rId7"/>
    <p:sldId id="472" r:id="rId8"/>
    <p:sldId id="462" r:id="rId9"/>
    <p:sldId id="473" r:id="rId10"/>
    <p:sldId id="474" r:id="rId11"/>
    <p:sldId id="481" r:id="rId12"/>
    <p:sldId id="482" r:id="rId13"/>
    <p:sldId id="483" r:id="rId14"/>
    <p:sldId id="488" r:id="rId15"/>
    <p:sldId id="487" r:id="rId16"/>
    <p:sldId id="484" r:id="rId17"/>
    <p:sldId id="485" r:id="rId18"/>
    <p:sldId id="486" r:id="rId19"/>
    <p:sldId id="489" r:id="rId20"/>
    <p:sldId id="490" r:id="rId21"/>
    <p:sldId id="491" r:id="rId22"/>
    <p:sldId id="494" r:id="rId23"/>
    <p:sldId id="495" r:id="rId24"/>
    <p:sldId id="493" r:id="rId25"/>
    <p:sldId id="492" r:id="rId26"/>
    <p:sldId id="496" r:id="rId27"/>
    <p:sldId id="501" r:id="rId28"/>
    <p:sldId id="499" r:id="rId29"/>
    <p:sldId id="498" r:id="rId30"/>
    <p:sldId id="500" r:id="rId31"/>
    <p:sldId id="502" r:id="rId32"/>
    <p:sldId id="503" r:id="rId33"/>
    <p:sldId id="504" r:id="rId34"/>
    <p:sldId id="505" r:id="rId35"/>
    <p:sldId id="508" r:id="rId36"/>
    <p:sldId id="510" r:id="rId37"/>
    <p:sldId id="512" r:id="rId38"/>
    <p:sldId id="509" r:id="rId39"/>
    <p:sldId id="507" r:id="rId40"/>
    <p:sldId id="51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9" autoAdjust="0"/>
    <p:restoredTop sz="94660"/>
  </p:normalViewPr>
  <p:slideViewPr>
    <p:cSldViewPr snapToGrid="0">
      <p:cViewPr>
        <p:scale>
          <a:sx n="125" d="100"/>
          <a:sy n="125" d="100"/>
        </p:scale>
        <p:origin x="-114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yst.uw.edu/workspace/tbranch/24589/223427" TargetMode="External"/><Relationship Id="rId2" Type="http://schemas.openxmlformats.org/officeDocument/2006/relationships/hyperlink" Target="http://www.jstor.org/stable/268325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br>
              <a:rPr lang="en-US" dirty="0" smtClean="0"/>
            </a:br>
            <a:r>
              <a:rPr lang="en-US" dirty="0" smtClean="0"/>
              <a:t>More complex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Possum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01638" indent="-401638">
              <a:buNone/>
            </a:pPr>
            <a:r>
              <a:rPr lang="en-US" sz="2300" dirty="0" smtClean="0">
                <a:latin typeface="Lucida Console" panose="020B0609040504020204" pitchFamily="49" charset="0"/>
              </a:rPr>
              <a:t>case</a:t>
            </a:r>
            <a:r>
              <a:rPr lang="en-US" dirty="0" smtClean="0"/>
              <a:t>: </a:t>
            </a:r>
            <a:r>
              <a:rPr lang="en-US" dirty="0"/>
              <a:t>observation number</a:t>
            </a:r>
          </a:p>
          <a:p>
            <a:pPr marL="401638" indent="-401638">
              <a:buNone/>
            </a:pPr>
            <a:r>
              <a:rPr lang="en-US" sz="2300" dirty="0" smtClean="0">
                <a:latin typeface="Lucida Console" panose="020B0609040504020204" pitchFamily="49" charset="0"/>
              </a:rPr>
              <a:t>site</a:t>
            </a:r>
            <a:r>
              <a:rPr lang="en-US" dirty="0" smtClean="0"/>
              <a:t>: </a:t>
            </a:r>
            <a:r>
              <a:rPr lang="en-US" dirty="0"/>
              <a:t>one of seven locations where possums were trapped</a:t>
            </a:r>
          </a:p>
          <a:p>
            <a:pPr marL="401638" indent="-401638">
              <a:buNone/>
            </a:pPr>
            <a:r>
              <a:rPr lang="en-US" sz="2300" dirty="0" smtClean="0">
                <a:latin typeface="Lucida Console" panose="020B0609040504020204" pitchFamily="49" charset="0"/>
              </a:rPr>
              <a:t>Pop</a:t>
            </a:r>
            <a:r>
              <a:rPr lang="en-US" dirty="0" smtClean="0"/>
              <a:t>: </a:t>
            </a:r>
            <a:r>
              <a:rPr lang="en-US" dirty="0"/>
              <a:t>a factor which classifies the sites as Vic Victoria, other New South Wales or Queensland</a:t>
            </a:r>
          </a:p>
          <a:p>
            <a:pPr marL="401638" indent="-401638">
              <a:buNone/>
            </a:pPr>
            <a:r>
              <a:rPr lang="en-US" sz="2300" dirty="0" smtClean="0">
                <a:latin typeface="Lucida Console" panose="020B0609040504020204" pitchFamily="49" charset="0"/>
              </a:rPr>
              <a:t>sex</a:t>
            </a:r>
            <a:r>
              <a:rPr lang="en-US" dirty="0" smtClean="0"/>
              <a:t>: </a:t>
            </a:r>
            <a:r>
              <a:rPr lang="en-US" dirty="0"/>
              <a:t>a factor with levels f female, m male </a:t>
            </a:r>
          </a:p>
          <a:p>
            <a:pPr marL="401638" indent="-401638">
              <a:buNone/>
            </a:pPr>
            <a:r>
              <a:rPr lang="en-US" sz="2300" dirty="0" smtClean="0">
                <a:latin typeface="Lucida Console" panose="020B0609040504020204" pitchFamily="49" charset="0"/>
              </a:rPr>
              <a:t>age</a:t>
            </a:r>
            <a:r>
              <a:rPr lang="en-US" dirty="0" smtClean="0"/>
              <a:t>: </a:t>
            </a:r>
            <a:r>
              <a:rPr lang="en-US" dirty="0"/>
              <a:t>age</a:t>
            </a:r>
          </a:p>
          <a:p>
            <a:pPr marL="401638" indent="-401638">
              <a:buNone/>
            </a:pPr>
            <a:r>
              <a:rPr lang="en-US" sz="2300" dirty="0" err="1" smtClean="0">
                <a:latin typeface="Lucida Console" panose="020B0609040504020204" pitchFamily="49" charset="0"/>
              </a:rPr>
              <a:t>hdlngth</a:t>
            </a:r>
            <a:r>
              <a:rPr lang="en-US" dirty="0" smtClean="0"/>
              <a:t>: </a:t>
            </a:r>
            <a:r>
              <a:rPr lang="en-US" dirty="0"/>
              <a:t>head length</a:t>
            </a:r>
          </a:p>
          <a:p>
            <a:pPr marL="401638" indent="-401638">
              <a:buNone/>
            </a:pPr>
            <a:r>
              <a:rPr lang="en-US" sz="2300" dirty="0" err="1" smtClean="0">
                <a:latin typeface="Lucida Console" panose="020B0609040504020204" pitchFamily="49" charset="0"/>
              </a:rPr>
              <a:t>skullw</a:t>
            </a:r>
            <a:r>
              <a:rPr lang="en-US" dirty="0" smtClean="0"/>
              <a:t>: </a:t>
            </a:r>
            <a:r>
              <a:rPr lang="en-US" dirty="0"/>
              <a:t>skull width</a:t>
            </a:r>
          </a:p>
          <a:p>
            <a:pPr marL="401638" indent="-401638">
              <a:buNone/>
            </a:pPr>
            <a:r>
              <a:rPr lang="en-US" sz="2300" dirty="0" err="1" smtClean="0">
                <a:latin typeface="Lucida Console" panose="020B0609040504020204" pitchFamily="49" charset="0"/>
              </a:rPr>
              <a:t>totlngth</a:t>
            </a:r>
            <a:r>
              <a:rPr lang="en-US" dirty="0" smtClean="0"/>
              <a:t>: </a:t>
            </a:r>
            <a:r>
              <a:rPr lang="en-US" dirty="0"/>
              <a:t>total length</a:t>
            </a:r>
          </a:p>
          <a:p>
            <a:pPr marL="401638" indent="-401638">
              <a:buNone/>
            </a:pPr>
            <a:r>
              <a:rPr lang="en-US" sz="2300" dirty="0" err="1" smtClean="0">
                <a:latin typeface="Lucida Console" panose="020B0609040504020204" pitchFamily="49" charset="0"/>
              </a:rPr>
              <a:t>taill</a:t>
            </a:r>
            <a:r>
              <a:rPr lang="en-US" dirty="0" smtClean="0"/>
              <a:t>: </a:t>
            </a:r>
            <a:r>
              <a:rPr lang="en-US" dirty="0"/>
              <a:t>tail length</a:t>
            </a:r>
          </a:p>
          <a:p>
            <a:pPr marL="401638" indent="-401638">
              <a:buNone/>
            </a:pPr>
            <a:r>
              <a:rPr lang="en-US" sz="2300" dirty="0" err="1" smtClean="0">
                <a:latin typeface="Lucida Console" panose="020B0609040504020204" pitchFamily="49" charset="0"/>
              </a:rPr>
              <a:t>footlgth</a:t>
            </a:r>
            <a:r>
              <a:rPr lang="en-US" dirty="0" smtClean="0"/>
              <a:t>: </a:t>
            </a:r>
            <a:r>
              <a:rPr lang="en-US" dirty="0"/>
              <a:t>foot length</a:t>
            </a:r>
          </a:p>
          <a:p>
            <a:pPr marL="401638" indent="-401638">
              <a:buNone/>
            </a:pPr>
            <a:r>
              <a:rPr lang="en-US" sz="2300" dirty="0" err="1" smtClean="0">
                <a:latin typeface="Lucida Console" panose="020B0609040504020204" pitchFamily="49" charset="0"/>
              </a:rPr>
              <a:t>earconch</a:t>
            </a:r>
            <a:r>
              <a:rPr lang="en-US" dirty="0" smtClean="0"/>
              <a:t>: </a:t>
            </a:r>
            <a:r>
              <a:rPr lang="en-US" dirty="0"/>
              <a:t>ear conch length</a:t>
            </a:r>
          </a:p>
          <a:p>
            <a:pPr marL="401638" indent="-401638">
              <a:buNone/>
            </a:pPr>
            <a:r>
              <a:rPr lang="en-US" sz="2300" dirty="0" smtClean="0">
                <a:latin typeface="Lucida Console" panose="020B0609040504020204" pitchFamily="49" charset="0"/>
              </a:rPr>
              <a:t>eye</a:t>
            </a:r>
            <a:r>
              <a:rPr lang="en-US" dirty="0" smtClean="0"/>
              <a:t>: </a:t>
            </a:r>
            <a:r>
              <a:rPr lang="en-US" dirty="0"/>
              <a:t>distance from medial canthus to </a:t>
            </a:r>
            <a:endParaRPr lang="en-US" dirty="0" smtClean="0"/>
          </a:p>
          <a:p>
            <a:pPr marL="401638" indent="-401638">
              <a:buNone/>
            </a:pPr>
            <a:r>
              <a:rPr lang="en-US" dirty="0" smtClean="0"/>
              <a:t>       lateral </a:t>
            </a:r>
            <a:r>
              <a:rPr lang="en-US" dirty="0"/>
              <a:t>canthus of right eye</a:t>
            </a:r>
          </a:p>
          <a:p>
            <a:pPr marL="401638" indent="-401638">
              <a:buNone/>
            </a:pPr>
            <a:r>
              <a:rPr lang="en-US" sz="2300" dirty="0" smtClean="0">
                <a:latin typeface="Lucida Console" panose="020B0609040504020204" pitchFamily="49" charset="0"/>
              </a:rPr>
              <a:t>chest</a:t>
            </a:r>
            <a:r>
              <a:rPr lang="en-US" dirty="0" smtClean="0"/>
              <a:t>: </a:t>
            </a:r>
            <a:r>
              <a:rPr lang="en-US" dirty="0"/>
              <a:t>chest girth (in cm)</a:t>
            </a:r>
          </a:p>
          <a:p>
            <a:pPr marL="401638" indent="-401638">
              <a:buNone/>
            </a:pPr>
            <a:r>
              <a:rPr lang="en-US" sz="2300" dirty="0" smtClean="0">
                <a:latin typeface="Lucida Console" panose="020B0609040504020204" pitchFamily="49" charset="0"/>
              </a:rPr>
              <a:t>belly</a:t>
            </a:r>
            <a:r>
              <a:rPr lang="en-US" dirty="0" smtClean="0"/>
              <a:t>: </a:t>
            </a:r>
            <a:r>
              <a:rPr lang="en-US" dirty="0"/>
              <a:t>belly girth (in cm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poss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02668"/>
            <a:ext cx="4101152" cy="356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34552" y="656735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http://www.richard-seaman.com/Mammals/Australia/</a:t>
            </a:r>
          </a:p>
        </p:txBody>
      </p:sp>
    </p:spTree>
    <p:extLst>
      <p:ext uri="{BB962C8B-B14F-4D97-AF65-F5344CB8AC3E}">
        <p14:creationId xmlns:p14="http://schemas.microsoft.com/office/powerpoint/2010/main" val="119680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often very useful to plot multiple graphs together</a:t>
            </a:r>
          </a:p>
          <a:p>
            <a:r>
              <a:rPr lang="en-US" dirty="0" smtClean="0"/>
              <a:t>Simple way: create a matrix of plots using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mfrow</a:t>
            </a:r>
            <a:r>
              <a:rPr lang="en-US" dirty="0" smtClean="0"/>
              <a:t> or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mfcol</a:t>
            </a:r>
            <a:r>
              <a:rPr lang="en-US" dirty="0" smtClean="0"/>
              <a:t> within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par()</a:t>
            </a:r>
          </a:p>
          <a:p>
            <a:pPr lvl="1"/>
            <a:r>
              <a:rPr lang="en-US" dirty="0" smtClean="0"/>
              <a:t>As inputs require a vector of the number of rows and number of </a:t>
            </a:r>
            <a:r>
              <a:rPr lang="en-US" dirty="0" err="1" smtClean="0"/>
              <a:t>colums</a:t>
            </a:r>
            <a:r>
              <a:rPr lang="en-US" dirty="0" smtClean="0"/>
              <a:t>: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c(nr,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lvl="1"/>
            <a:r>
              <a:rPr lang="en-US" dirty="0" smtClean="0"/>
              <a:t>To fill by row use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mfrow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lvl="1"/>
            <a:r>
              <a:rPr lang="en-US" dirty="0" smtClean="0"/>
              <a:t>To fill by column use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mfcol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r>
              <a:rPr lang="en-US" dirty="0"/>
              <a:t>Must specify the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par(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mfrow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=c(nr,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nc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))</a:t>
            </a:r>
            <a:r>
              <a:rPr lang="en-US" dirty="0"/>
              <a:t> command before making the plots</a:t>
            </a:r>
          </a:p>
        </p:txBody>
      </p:sp>
    </p:spTree>
    <p:extLst>
      <p:ext uri="{BB962C8B-B14F-4D97-AF65-F5344CB8AC3E}">
        <p14:creationId xmlns:p14="http://schemas.microsoft.com/office/powerpoint/2010/main" val="11615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15400" cy="55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ucida Console" panose="020B0609040504020204" pitchFamily="49" charset="0"/>
              </a:rPr>
              <a:t>par(</a:t>
            </a:r>
            <a:r>
              <a:rPr lang="en-US" sz="3200" dirty="0" err="1" smtClean="0">
                <a:latin typeface="Lucida Console" panose="020B0609040504020204" pitchFamily="49" charset="0"/>
              </a:rPr>
              <a:t>mfcol</a:t>
            </a:r>
            <a:r>
              <a:rPr lang="en-US" sz="3200" dirty="0" smtClean="0">
                <a:latin typeface="Lucida Console" panose="020B0609040504020204" pitchFamily="49" charset="0"/>
              </a:rPr>
              <a:t>=c(2,3))</a:t>
            </a:r>
            <a:endParaRPr 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944562"/>
          </a:xfrm>
        </p:spPr>
        <p:txBody>
          <a:bodyPr/>
          <a:lstStyle/>
          <a:p>
            <a:r>
              <a:rPr lang="en-US" dirty="0" smtClean="0"/>
              <a:t>Edward </a:t>
            </a:r>
            <a:r>
              <a:rPr lang="en-US" dirty="0" err="1" smtClean="0"/>
              <a:t>Tufte’s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400" y="1447800"/>
            <a:ext cx="5829300" cy="5105400"/>
          </a:xfrm>
        </p:spPr>
        <p:txBody>
          <a:bodyPr/>
          <a:lstStyle/>
          <a:p>
            <a:r>
              <a:rPr lang="en-US" dirty="0" smtClean="0"/>
              <a:t>Maximize the </a:t>
            </a:r>
            <a:r>
              <a:rPr lang="en-US" dirty="0" err="1" smtClean="0"/>
              <a:t>data:ink</a:t>
            </a:r>
            <a:r>
              <a:rPr lang="en-US" dirty="0" smtClean="0"/>
              <a:t> ratio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Erase non-data ink</a:t>
            </a:r>
          </a:p>
          <a:p>
            <a:r>
              <a:rPr lang="en-US" dirty="0" smtClean="0"/>
              <a:t>Increase the data density</a:t>
            </a:r>
          </a:p>
          <a:p>
            <a:r>
              <a:rPr lang="en-US" dirty="0" smtClean="0"/>
              <a:t>Label the figures, avoid using legends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7300" y="6400801"/>
            <a:ext cx="4533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Tufte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ER (2001) The visual display of quantitative information.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2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ed.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Graphics Press, Cheshire, Connecticut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30880"/>
              </p:ext>
            </p:extLst>
          </p:nvPr>
        </p:nvGraphicFramePr>
        <p:xfrm>
          <a:off x="3169920" y="2057400"/>
          <a:ext cx="576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2882880" imgH="419040" progId="Equation.DSMT4">
                  <p:embed/>
                </p:oleObj>
              </mc:Choice>
              <mc:Fallback>
                <p:oleObj name="Equation" r:id="rId3" imgW="2882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9920" y="2057400"/>
                        <a:ext cx="5765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8" descr="C:\Users\Trevor Branch\Documents\Databases\Famous scientists\EdwardTufte stan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3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092200"/>
            <a:ext cx="8934450" cy="552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Data-ink is in </a:t>
            </a:r>
            <a:r>
              <a:rPr lang="en-US" b="1" dirty="0" smtClean="0">
                <a:solidFill>
                  <a:srgbClr val="0133BF"/>
                </a:solidFill>
              </a:rPr>
              <a:t>blue</a:t>
            </a:r>
            <a:endParaRPr lang="en-US" b="1" dirty="0">
              <a:solidFill>
                <a:srgbClr val="01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15400" cy="55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Redundant parts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wasted space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33700" y="1143000"/>
            <a:ext cx="762000" cy="19812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43600" y="1143000"/>
            <a:ext cx="762000" cy="19812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3600" y="4114800"/>
            <a:ext cx="762000" cy="19812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33700" y="4114800"/>
            <a:ext cx="762000" cy="19812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0080" y="3032760"/>
            <a:ext cx="2286000" cy="5334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57600" y="3032760"/>
            <a:ext cx="2286000" cy="5334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67500" y="3032760"/>
            <a:ext cx="2286000" cy="5334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86740" y="3025140"/>
            <a:ext cx="8427720" cy="121158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72740" y="1104900"/>
            <a:ext cx="822960" cy="499110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905500" y="1104900"/>
            <a:ext cx="822960" cy="499110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multiple plots are laid out, space can be optimized by modifying margins around each plot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par(mar = c(bottom, left, top, right))</a:t>
            </a:r>
          </a:p>
          <a:p>
            <a:pPr lvl="1"/>
            <a:r>
              <a:rPr lang="en-US" dirty="0" smtClean="0"/>
              <a:t>Default is </a:t>
            </a:r>
            <a:r>
              <a:rPr lang="en-US" sz="2000" dirty="0" smtClean="0">
                <a:latin typeface="Lucida Console" panose="020B0609040504020204" pitchFamily="49" charset="0"/>
              </a:rPr>
              <a:t>par(mar = c(5,4,4,2) + 0.1)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To change the margins around the entire figure, use this command: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par(</a:t>
            </a:r>
            <a:r>
              <a:rPr lang="en-US" sz="2400" dirty="0" err="1" smtClean="0">
                <a:latin typeface="Lucida Console" panose="020B0609040504020204" pitchFamily="49" charset="0"/>
              </a:rPr>
              <a:t>oma</a:t>
            </a:r>
            <a:r>
              <a:rPr lang="en-US" sz="2400" dirty="0" smtClean="0">
                <a:latin typeface="Lucida Console" panose="020B0609040504020204" pitchFamily="49" charset="0"/>
              </a:rPr>
              <a:t> = c(bottom</a:t>
            </a:r>
            <a:r>
              <a:rPr lang="en-US" sz="2400" dirty="0">
                <a:latin typeface="Lucida Console" panose="020B0609040504020204" pitchFamily="49" charset="0"/>
              </a:rPr>
              <a:t>, left, top, right))</a:t>
            </a:r>
          </a:p>
          <a:p>
            <a:pPr lvl="1"/>
            <a:r>
              <a:rPr lang="en-US" dirty="0" smtClean="0"/>
              <a:t>Default is </a:t>
            </a:r>
            <a:r>
              <a:rPr lang="en-US" sz="2000" dirty="0">
                <a:latin typeface="Lucida Console" panose="020B0609040504020204" pitchFamily="49" charset="0"/>
              </a:rPr>
              <a:t>par(</a:t>
            </a:r>
            <a:r>
              <a:rPr lang="en-US" sz="2000" dirty="0" err="1">
                <a:latin typeface="Lucida Console" panose="020B0609040504020204" pitchFamily="49" charset="0"/>
              </a:rPr>
              <a:t>oma</a:t>
            </a:r>
            <a:r>
              <a:rPr lang="en-US" sz="2000" dirty="0">
                <a:latin typeface="Lucida Console" panose="020B0609040504020204" pitchFamily="49" charset="0"/>
              </a:rPr>
              <a:t> = c(0,0,0,0))</a:t>
            </a:r>
          </a:p>
        </p:txBody>
      </p:sp>
    </p:spTree>
    <p:extLst>
      <p:ext uri="{BB962C8B-B14F-4D97-AF65-F5344CB8AC3E}">
        <p14:creationId xmlns:p14="http://schemas.microsoft.com/office/powerpoint/2010/main" val="31676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13800" cy="944562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0000FF"/>
                </a:solidFill>
                <a:latin typeface="Lucida Console"/>
              </a:rPr>
              <a:t>par(mar=c(0,0,0,0), </a:t>
            </a:r>
            <a:r>
              <a:rPr lang="en-US" sz="3100" dirty="0" err="1">
                <a:solidFill>
                  <a:srgbClr val="0000FF"/>
                </a:solidFill>
                <a:latin typeface="Lucida Console"/>
              </a:rPr>
              <a:t>oma</a:t>
            </a:r>
            <a:r>
              <a:rPr lang="en-US" sz="3100" dirty="0">
                <a:solidFill>
                  <a:srgbClr val="0000FF"/>
                </a:solidFill>
                <a:latin typeface="Lucida Console"/>
              </a:rPr>
              <a:t>=c(5,5,1,1))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20800"/>
            <a:ext cx="7696200" cy="492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0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axes, adding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eliminate x or y axes or both, add to each individual plot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plot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(...,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xaxt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="n",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yaxt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="n")</a:t>
            </a:r>
          </a:p>
          <a:p>
            <a:r>
              <a:rPr lang="en-US" dirty="0" smtClean="0"/>
              <a:t>To add text to the outside of an individual plot, use a standalone command </a:t>
            </a:r>
            <a:r>
              <a:rPr lang="en-US" sz="2000" dirty="0" err="1" smtClean="0">
                <a:latin typeface="Lucida Console" panose="020B0609040504020204" pitchFamily="49" charset="0"/>
              </a:rPr>
              <a:t>mtext</a:t>
            </a:r>
            <a:r>
              <a:rPr lang="en-US" dirty="0" smtClean="0"/>
              <a:t> after a single plot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mtext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(text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="Foot length (cm)", side=2, line=3)</a:t>
            </a:r>
          </a:p>
          <a:p>
            <a:r>
              <a:rPr lang="en-US" dirty="0" smtClean="0"/>
              <a:t>To add text to the outside of multiple figures, use </a:t>
            </a:r>
            <a:r>
              <a:rPr lang="en-US" sz="2000" dirty="0" err="1">
                <a:latin typeface="Lucida Console" panose="020B0609040504020204" pitchFamily="49" charset="0"/>
              </a:rPr>
              <a:t>mtext</a:t>
            </a:r>
            <a:r>
              <a:rPr lang="en-US" dirty="0" smtClean="0"/>
              <a:t> with the </a:t>
            </a:r>
            <a:r>
              <a:rPr lang="en-US" sz="2000" dirty="0">
                <a:latin typeface="Lucida Console" panose="020B0609040504020204" pitchFamily="49" charset="0"/>
              </a:rPr>
              <a:t>outer=T</a:t>
            </a:r>
            <a:r>
              <a:rPr lang="en-US" dirty="0" smtClean="0"/>
              <a:t> option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mtext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(text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="Year", side=1, line=3, outer=T)</a:t>
            </a:r>
            <a:endParaRPr lang="en-US" sz="2000" dirty="0" smtClean="0"/>
          </a:p>
          <a:p>
            <a:r>
              <a:rPr lang="en-US" dirty="0" smtClean="0"/>
              <a:t>Values for </a:t>
            </a:r>
            <a:r>
              <a:rPr lang="en-US" sz="2000" dirty="0" smtClean="0">
                <a:latin typeface="Lucida Console" panose="020B0609040504020204" pitchFamily="49" charset="0"/>
              </a:rPr>
              <a:t>side</a:t>
            </a:r>
            <a:r>
              <a:rPr lang="en-US" dirty="0" smtClean="0"/>
              <a:t> of the plot refer to 1=bottom, 2=left, 3=top, 4=right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626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1 (starting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possum &lt;- read.csv(file="possum.csv")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par(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mfcol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=c(2,3))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possum$totlngth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possum$footlgth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possum$totlngth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possum$hdlngth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possum$skullw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possum$footlgth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possum$skullw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possum$hdlngth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possum$chest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possum$footlgth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possum$chest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possum$hdlngth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459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great plots from homework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(Thank you to Peter </a:t>
            </a:r>
            <a:r>
              <a:rPr lang="en-US" sz="2800" dirty="0" err="1" smtClean="0"/>
              <a:t>Kuriyama</a:t>
            </a:r>
            <a:r>
              <a:rPr lang="en-US" sz="2800" dirty="0" smtClean="0"/>
              <a:t> for grading the </a:t>
            </a:r>
            <a:r>
              <a:rPr lang="en-US" sz="2800" dirty="0" err="1" smtClean="0"/>
              <a:t>homeworks</a:t>
            </a:r>
            <a:r>
              <a:rPr lang="en-US" sz="2800" dirty="0" smtClean="0"/>
              <a:t> and compiling the plots.)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83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100"/>
            <a:ext cx="8229600" cy="208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Modify the code </a:t>
            </a:r>
            <a:r>
              <a:rPr lang="en-US" dirty="0" smtClean="0"/>
              <a:t>using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mar</a:t>
            </a:r>
            <a:r>
              <a:rPr lang="en-US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oma</a:t>
            </a:r>
            <a:r>
              <a:rPr lang="en-US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xaxt</a:t>
            </a:r>
            <a:r>
              <a:rPr lang="en-US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yaxt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mtext</a:t>
            </a:r>
            <a:r>
              <a:rPr lang="en-US" dirty="0" smtClean="0"/>
              <a:t> to create the plot below. Take it one step at a time! If you have time, beautify it further.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3" y="1816100"/>
            <a:ext cx="7312855" cy="486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1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layout()</a:t>
            </a:r>
            <a:r>
              <a:rPr lang="en-US" dirty="0" smtClean="0"/>
              <a:t> function provides a much more flexible alternative to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mfrow</a:t>
            </a:r>
            <a:r>
              <a:rPr lang="en-US" dirty="0" smtClean="0"/>
              <a:t> and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mfcol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The primary difference is that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layout()</a:t>
            </a:r>
            <a:r>
              <a:rPr lang="en-US" dirty="0" smtClean="0"/>
              <a:t> allows the creation of multiple figure regions of unequal sizes</a:t>
            </a:r>
          </a:p>
          <a:p>
            <a:r>
              <a:rPr lang="en-US" dirty="0" smtClean="0"/>
              <a:t>The first argument is a matrix with the same number of rows and columns as in the figure layout</a:t>
            </a:r>
          </a:p>
          <a:p>
            <a:r>
              <a:rPr lang="en-US" dirty="0" smtClean="0"/>
              <a:t>In the matrix are integer values determining the rows and columns each figure will occupy</a:t>
            </a:r>
          </a:p>
        </p:txBody>
      </p:sp>
    </p:spTree>
    <p:extLst>
      <p:ext uri="{BB962C8B-B14F-4D97-AF65-F5344CB8AC3E}">
        <p14:creationId xmlns:p14="http://schemas.microsoft.com/office/powerpoint/2010/main" val="16745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layout()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layout(mat, widths, heights,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...)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mat</a:t>
            </a:r>
            <a:r>
              <a:rPr lang="en-US" dirty="0" smtClean="0"/>
              <a:t> </a:t>
            </a:r>
            <a:r>
              <a:rPr lang="en-US" dirty="0"/>
              <a:t>a matrix </a:t>
            </a:r>
            <a:r>
              <a:rPr lang="en-US" dirty="0" smtClean="0"/>
              <a:t>giving the </a:t>
            </a:r>
            <a:r>
              <a:rPr lang="en-US" dirty="0"/>
              <a:t>location of the next </a:t>
            </a:r>
            <a:r>
              <a:rPr lang="en-US" i="1" dirty="0"/>
              <a:t>N</a:t>
            </a:r>
            <a:r>
              <a:rPr lang="en-US" dirty="0"/>
              <a:t> figures on the output device. Each value in the matrix must be 0 or a positive integer. If </a:t>
            </a:r>
            <a:r>
              <a:rPr lang="en-US" i="1" dirty="0"/>
              <a:t>N</a:t>
            </a:r>
            <a:r>
              <a:rPr lang="en-US" dirty="0"/>
              <a:t> is the </a:t>
            </a:r>
            <a:r>
              <a:rPr lang="en-US" dirty="0" smtClean="0"/>
              <a:t>biggest number in </a:t>
            </a:r>
            <a:r>
              <a:rPr lang="en-US" dirty="0"/>
              <a:t>the matrix, then the </a:t>
            </a:r>
            <a:r>
              <a:rPr lang="en-US" dirty="0" smtClean="0"/>
              <a:t>number 1, ..., </a:t>
            </a:r>
            <a:r>
              <a:rPr lang="en-US" i="1" dirty="0" smtClean="0"/>
              <a:t>N</a:t>
            </a:r>
            <a:r>
              <a:rPr lang="en-US" dirty="0" smtClean="0"/>
              <a:t>-1 </a:t>
            </a:r>
            <a:r>
              <a:rPr lang="en-US" dirty="0"/>
              <a:t>must also appear </a:t>
            </a:r>
            <a:r>
              <a:rPr lang="en-US" dirty="0" smtClean="0"/>
              <a:t>in </a:t>
            </a:r>
            <a:r>
              <a:rPr lang="en-US" dirty="0"/>
              <a:t>the matrix. 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widths</a:t>
            </a:r>
            <a:r>
              <a:rPr lang="en-US" dirty="0" smtClean="0"/>
              <a:t> </a:t>
            </a:r>
            <a:r>
              <a:rPr lang="en-US" dirty="0"/>
              <a:t>a vector of values for the widths of columns on the device.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heights</a:t>
            </a:r>
            <a:r>
              <a:rPr lang="en-US" dirty="0" smtClean="0"/>
              <a:t> </a:t>
            </a:r>
            <a:r>
              <a:rPr lang="en-US" dirty="0"/>
              <a:t>a vector of values for the heights of rows on the device. </a:t>
            </a:r>
          </a:p>
        </p:txBody>
      </p:sp>
    </p:spTree>
    <p:extLst>
      <p:ext uri="{BB962C8B-B14F-4D97-AF65-F5344CB8AC3E}">
        <p14:creationId xmlns:p14="http://schemas.microsoft.com/office/powerpoint/2010/main" val="25746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mat &lt;- matrix(c( 1, 2, 3, 4, 5,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                6, 7, 8, 9,10,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11,12,13,14,15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),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          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=3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=5,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byrow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=T)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layout(mat=mat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widths = c(1,3,5,1,3),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     heights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 c(2,2,1)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layout.show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(n=15)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15 plots different widths and heights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99" y="1559066"/>
            <a:ext cx="6870233" cy="430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19700" cy="944562"/>
          </a:xfrm>
        </p:spPr>
        <p:txBody>
          <a:bodyPr/>
          <a:lstStyle/>
          <a:p>
            <a:r>
              <a:rPr lang="en-US" dirty="0" smtClean="0"/>
              <a:t>15 plots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30900" y="109835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1  2  3  4  5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pPr algn="r"/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6  7  8  9 10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pPr algn="r"/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11 12 13 14 15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0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4478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mat &lt;- matrix(c( 1, 1, 3, 4, 5,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                1, 1, 3, 6, 7,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                2, 2, 2, 2, 7),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          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=3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=5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byrow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=T)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layout(mat=mat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widths = c(1,3,5,1,3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),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      heights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 c(2,2,1) 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layout.show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(n=7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14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31000" cy="944562"/>
          </a:xfrm>
        </p:spPr>
        <p:txBody>
          <a:bodyPr/>
          <a:lstStyle/>
          <a:p>
            <a:r>
              <a:rPr lang="en-US" dirty="0" smtClean="0"/>
              <a:t>Complex arrangement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71600"/>
            <a:ext cx="7952217" cy="504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89700" y="109835"/>
            <a:ext cx="233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1 1 3 4 5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pPr algn="r"/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1 1 3 6 7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pPr algn="r"/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2 2 2 2 7 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61060" y="3444240"/>
            <a:ext cx="52400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90360" y="5326380"/>
            <a:ext cx="17424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05560" y="1572260"/>
            <a:ext cx="0" cy="4691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80080" y="5326380"/>
            <a:ext cx="0" cy="9372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01080" y="5326380"/>
            <a:ext cx="0" cy="9372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Zeros for empty plots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1" y="1163987"/>
            <a:ext cx="5600701" cy="543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90932" y="109835"/>
            <a:ext cx="935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2 0</a:t>
            </a:r>
          </a:p>
          <a:p>
            <a:pPr algn="r"/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1 3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60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74672" y="10974"/>
            <a:ext cx="3260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11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11    0   13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1    6    0   12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2    7    0   12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3    8    0   12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4    9    0   12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5   10    0   12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65800" cy="944562"/>
          </a:xfrm>
        </p:spPr>
        <p:txBody>
          <a:bodyPr/>
          <a:lstStyle/>
          <a:p>
            <a:r>
              <a:rPr lang="en-US" dirty="0" smtClean="0"/>
              <a:t>A published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047010"/>
            <a:ext cx="8407400" cy="453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086225" y="2536825"/>
            <a:ext cx="1054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83050" y="2159000"/>
            <a:ext cx="1054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86225" y="6384925"/>
            <a:ext cx="1054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64000" y="5616575"/>
            <a:ext cx="459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64000" y="4851400"/>
            <a:ext cx="459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4000" y="4076700"/>
            <a:ext cx="459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64000" y="3305175"/>
            <a:ext cx="459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11400" y="2159000"/>
            <a:ext cx="0" cy="368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5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803400"/>
            <a:ext cx="889727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4500" y="6581001"/>
            <a:ext cx="6159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Worm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et al.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(2009) Rebuilding global fisheries. Science 325:578-585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4672" y="10974"/>
            <a:ext cx="3260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11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11    0   13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1    6    0   12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2    7    0   12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3    8    0   12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4    9    0   12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5   10    0   12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65800" cy="944562"/>
          </a:xfrm>
        </p:spPr>
        <p:txBody>
          <a:bodyPr/>
          <a:lstStyle/>
          <a:p>
            <a:r>
              <a:rPr lang="en-US" dirty="0" smtClean="0"/>
              <a:t>Then plot the figures...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endParaRPr lang="en-US" dirty="0"/>
          </a:p>
        </p:txBody>
      </p:sp>
      <p:pic>
        <p:nvPicPr>
          <p:cNvPr id="7" name="Picture 6" descr="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4107221" cy="41072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5938" y="6022392"/>
            <a:ext cx="129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Jennifer Ma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445" y="6032674"/>
            <a:ext cx="172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Erika Sutherland</a:t>
            </a:r>
            <a:endParaRPr lang="en-US" dirty="0"/>
          </a:p>
        </p:txBody>
      </p:sp>
      <p:pic>
        <p:nvPicPr>
          <p:cNvPr id="11" name="Picture 10" descr="sutherl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07" y="1427919"/>
            <a:ext cx="4463507" cy="44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catches &lt;- read.csv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("FAO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catch.csv")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names(catches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[</a:t>
            </a:r>
            <a:r>
              <a:rPr lang="en-US" sz="2000" dirty="0">
                <a:latin typeface="Lucida Console"/>
              </a:rPr>
              <a:t>1] "</a:t>
            </a:r>
            <a:r>
              <a:rPr lang="en-US" sz="2000" dirty="0" err="1">
                <a:latin typeface="Lucida Console"/>
              </a:rPr>
              <a:t>ScientificName</a:t>
            </a:r>
            <a:r>
              <a:rPr lang="en-US" sz="2000" dirty="0">
                <a:latin typeface="Lucida Console"/>
              </a:rPr>
              <a:t>" "</a:t>
            </a:r>
            <a:r>
              <a:rPr lang="en-US" sz="2000" dirty="0" err="1">
                <a:latin typeface="Lucida Console"/>
              </a:rPr>
              <a:t>CommonName</a:t>
            </a:r>
            <a:r>
              <a:rPr lang="en-US" sz="2000" dirty="0">
                <a:latin typeface="Lucida Console"/>
              </a:rPr>
              <a:t>" "</a:t>
            </a:r>
            <a:r>
              <a:rPr lang="en-US" sz="2000" dirty="0" err="1">
                <a:latin typeface="Lucida Console"/>
              </a:rPr>
              <a:t>Lmax</a:t>
            </a:r>
            <a:r>
              <a:rPr lang="en-US" sz="2000" dirty="0">
                <a:latin typeface="Lucida Console"/>
              </a:rPr>
              <a:t>" "TL</a:t>
            </a:r>
            <a:r>
              <a:rPr lang="en-US" sz="2000" dirty="0" smtClean="0">
                <a:latin typeface="Lucida Console"/>
              </a:rPr>
              <a:t>"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    "</a:t>
            </a:r>
            <a:r>
              <a:rPr lang="en-US" sz="2000" dirty="0">
                <a:latin typeface="Lucida Console"/>
              </a:rPr>
              <a:t>Habitat" "</a:t>
            </a:r>
            <a:r>
              <a:rPr lang="en-US" sz="2000" dirty="0" err="1">
                <a:latin typeface="Lucida Console"/>
              </a:rPr>
              <a:t>MeanCatch</a:t>
            </a:r>
            <a:r>
              <a:rPr lang="en-US" sz="2000" dirty="0" smtClean="0">
                <a:latin typeface="Lucida Console"/>
              </a:rPr>
              <a:t>"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boxplot(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catches$TL~catches$Habitat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  <a:endParaRPr lang="en-US" sz="2000" dirty="0">
              <a:latin typeface="Lucida Console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5" y="3735386"/>
            <a:ext cx="8415337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8630" y="2495161"/>
            <a:ext cx="45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TL = trophic level (position in the food web)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35" y="812801"/>
            <a:ext cx="8229600" cy="1364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boxplot(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catches$Lmax~round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(catches$TL,1),log="y",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darkgreen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xlab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="Trophic level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",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ylab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="Maximum length (cm)")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2177144"/>
            <a:ext cx="8303091" cy="428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6859" y="22415"/>
            <a:ext cx="45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Round trophic levels to 1 decimal place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1313" y="22415"/>
            <a:ext cx="226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Log y-axis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11086" y="391747"/>
            <a:ext cx="2888803" cy="53716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14057" y="391747"/>
            <a:ext cx="2801257" cy="40653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547429" y="391747"/>
            <a:ext cx="232228" cy="53716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83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should be a vector or a table</a:t>
            </a:r>
          </a:p>
          <a:p>
            <a:r>
              <a:rPr lang="en-US" dirty="0" smtClean="0"/>
              <a:t>Row names and column names are used by default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VADeaths</a:t>
            </a:r>
            <a:endParaRPr lang="en-US" sz="22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      Rural Male Rural Female Urban Male Urban Female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50-54       11.7          8.7       15.4          8.4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55-59       18.1         11.7       24.3         13.6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60-64       26.9         20.3       37.0         19.3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65-69       41.0         30.9       54.6         35.1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70-74       66.0         54.3       71.1         50.0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4" y="1335316"/>
            <a:ext cx="8519886" cy="53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232230"/>
            <a:ext cx="4383314" cy="1103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barplot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VADeaths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legend=TRUE,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ylab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="Death rate")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86516" y="232230"/>
            <a:ext cx="4383314" cy="1103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barplot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VADeaths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, legend=TRUE, 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ylab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="Death rate", </a:t>
            </a:r>
            <a:r>
              <a:rPr lang="en-US" sz="1800" dirty="0" smtClean="0">
                <a:solidFill>
                  <a:srgbClr val="C00000"/>
                </a:solidFill>
                <a:latin typeface="Lucida Console"/>
              </a:rPr>
              <a:t>beside=TRUE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)</a:t>
            </a:r>
            <a:endParaRPr lang="en-US" sz="18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447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232229"/>
            <a:ext cx="4383314" cy="143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barplot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t(</a:t>
            </a:r>
            <a:r>
              <a:rPr lang="en-US" sz="1600" dirty="0" err="1">
                <a:solidFill>
                  <a:srgbClr val="C00000"/>
                </a:solidFill>
                <a:latin typeface="Lucida Console"/>
              </a:rPr>
              <a:t>VADeaths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, legend=TRUE, 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ylab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="Death rate", beside=TRUE, </a:t>
            </a:r>
            <a:r>
              <a:rPr lang="en-US" sz="1600" dirty="0" err="1">
                <a:solidFill>
                  <a:srgbClr val="C00000"/>
                </a:solidFill>
                <a:latin typeface="Lucida Console"/>
              </a:rPr>
              <a:t>args.legend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=list(x="</a:t>
            </a:r>
            <a:r>
              <a:rPr lang="en-US" sz="1600" dirty="0" err="1">
                <a:solidFill>
                  <a:srgbClr val="C00000"/>
                </a:solidFill>
                <a:latin typeface="Lucida Console"/>
              </a:rPr>
              <a:t>topleft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")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1600" dirty="0" smtClean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86516" y="232229"/>
            <a:ext cx="4383314" cy="155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barplot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t(</a:t>
            </a:r>
            <a:r>
              <a:rPr lang="en-US" sz="1600" dirty="0" err="1">
                <a:solidFill>
                  <a:srgbClr val="C00000"/>
                </a:solidFill>
                <a:latin typeface="Lucida Console"/>
              </a:rPr>
              <a:t>VADeaths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, legend=TRUE, </a:t>
            </a:r>
            <a:r>
              <a:rPr lang="en-US" sz="1600" dirty="0" err="1">
                <a:solidFill>
                  <a:srgbClr val="0000FF"/>
                </a:solidFill>
                <a:latin typeface="Lucida Console"/>
              </a:rPr>
              <a:t>ylab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="Death rate", beside=TRUE, </a:t>
            </a:r>
            <a:r>
              <a:rPr lang="en-US" sz="1600" dirty="0" err="1">
                <a:solidFill>
                  <a:srgbClr val="C00000"/>
                </a:solidFill>
                <a:latin typeface="Lucida Console"/>
              </a:rPr>
              <a:t>args.legend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=list(x="</a:t>
            </a:r>
            <a:r>
              <a:rPr lang="en-US" sz="1600" dirty="0" err="1">
                <a:solidFill>
                  <a:srgbClr val="C00000"/>
                </a:solidFill>
                <a:latin typeface="Lucida Console"/>
              </a:rPr>
              <a:t>bottomright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")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1600" dirty="0" err="1">
                <a:solidFill>
                  <a:srgbClr val="C00000"/>
                </a:solidFill>
                <a:latin typeface="Lucida Console"/>
              </a:rPr>
              <a:t>horiz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=T</a:t>
            </a:r>
            <a:r>
              <a:rPr lang="en-US" sz="1600" dirty="0">
                <a:solidFill>
                  <a:srgbClr val="0000FF"/>
                </a:solidFill>
                <a:latin typeface="Lucida Console"/>
              </a:rPr>
              <a:t>)</a:t>
            </a:r>
            <a:endParaRPr lang="en-US" sz="1600" dirty="0">
              <a:latin typeface="Lucida Console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6" y="1785257"/>
            <a:ext cx="8636000" cy="489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5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iris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333"/>
            <a:ext cx="8229600" cy="5105400"/>
          </a:xfrm>
        </p:spPr>
        <p:txBody>
          <a:bodyPr/>
          <a:lstStyle/>
          <a:p>
            <a:r>
              <a:rPr lang="en-US" dirty="0" smtClean="0"/>
              <a:t>We want to compare sepal length, sepal width, petal length, and petal width in the iris data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/>
              </a:rPr>
              <a:t>&gt; iris</a:t>
            </a:r>
            <a:endParaRPr lang="en-US" sz="16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  </a:t>
            </a:r>
            <a:r>
              <a:rPr lang="en-US" sz="1600" dirty="0" err="1">
                <a:latin typeface="Lucida Console"/>
              </a:rPr>
              <a:t>Sepal.Length</a:t>
            </a:r>
            <a:r>
              <a:rPr lang="en-US" sz="1600" dirty="0">
                <a:latin typeface="Lucida Console"/>
              </a:rPr>
              <a:t> </a:t>
            </a:r>
            <a:r>
              <a:rPr lang="en-US" sz="1600" dirty="0" err="1">
                <a:latin typeface="Lucida Console"/>
              </a:rPr>
              <a:t>Sepal.Width</a:t>
            </a:r>
            <a:r>
              <a:rPr lang="en-US" sz="1600" dirty="0">
                <a:latin typeface="Lucida Console"/>
              </a:rPr>
              <a:t> </a:t>
            </a:r>
            <a:r>
              <a:rPr lang="en-US" sz="1600" dirty="0" err="1">
                <a:latin typeface="Lucida Console"/>
              </a:rPr>
              <a:t>Petal.Length</a:t>
            </a:r>
            <a:r>
              <a:rPr lang="en-US" sz="1600" dirty="0">
                <a:latin typeface="Lucida Console"/>
              </a:rPr>
              <a:t> </a:t>
            </a:r>
            <a:r>
              <a:rPr lang="en-US" sz="1600" dirty="0" err="1">
                <a:latin typeface="Lucida Console"/>
              </a:rPr>
              <a:t>Petal.Width</a:t>
            </a:r>
            <a:r>
              <a:rPr lang="en-US" sz="1600" dirty="0">
                <a:latin typeface="Lucida Console"/>
              </a:rPr>
              <a:t> Species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1          5.1         3.5          1.4         0.2  </a:t>
            </a:r>
            <a:r>
              <a:rPr lang="en-US" sz="1600" dirty="0" err="1">
                <a:latin typeface="Lucida Console"/>
              </a:rPr>
              <a:t>setosa</a:t>
            </a:r>
            <a:endParaRPr lang="en-US" sz="1600" dirty="0">
              <a:latin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2          4.9         3.0          1.4         0.2  </a:t>
            </a:r>
            <a:r>
              <a:rPr lang="en-US" sz="1600" dirty="0" err="1">
                <a:latin typeface="Lucida Console"/>
              </a:rPr>
              <a:t>setosa</a:t>
            </a:r>
            <a:endParaRPr lang="en-US" sz="1600" dirty="0">
              <a:latin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3          4.7         3.2          1.3         0.2  </a:t>
            </a:r>
            <a:r>
              <a:rPr lang="en-US" sz="1600" dirty="0" err="1" smtClean="0">
                <a:latin typeface="Lucida Console"/>
              </a:rPr>
              <a:t>setosa</a:t>
            </a:r>
            <a:endParaRPr lang="en-US" sz="16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it-IT" sz="1600" dirty="0">
                <a:latin typeface="Lucida Console"/>
              </a:rPr>
              <a:t>51         </a:t>
            </a:r>
            <a:r>
              <a:rPr lang="it-IT" sz="1600" dirty="0" smtClean="0">
                <a:latin typeface="Lucida Console"/>
              </a:rPr>
              <a:t>7.0         </a:t>
            </a:r>
            <a:r>
              <a:rPr lang="it-IT" sz="1600" dirty="0">
                <a:latin typeface="Lucida Console"/>
              </a:rPr>
              <a:t>3.2          4.7         1.4 </a:t>
            </a:r>
            <a:r>
              <a:rPr lang="it-IT" sz="1600" dirty="0" smtClean="0">
                <a:latin typeface="Lucida Console"/>
              </a:rPr>
              <a:t> versicolor</a:t>
            </a:r>
            <a:endParaRPr lang="it-IT" sz="1600" dirty="0">
              <a:latin typeface="Lucida Console"/>
            </a:endParaRPr>
          </a:p>
          <a:p>
            <a:pPr marL="0" indent="0">
              <a:buNone/>
            </a:pPr>
            <a:r>
              <a:rPr lang="it-IT" sz="1600" dirty="0">
                <a:latin typeface="Lucida Console"/>
              </a:rPr>
              <a:t>52       </a:t>
            </a:r>
            <a:r>
              <a:rPr lang="it-IT" sz="1600" dirty="0" smtClean="0">
                <a:latin typeface="Lucida Console"/>
              </a:rPr>
              <a:t>  </a:t>
            </a:r>
            <a:r>
              <a:rPr lang="it-IT" sz="1600" dirty="0">
                <a:latin typeface="Lucida Console"/>
              </a:rPr>
              <a:t>6.4         3.2          4.5         1.5 </a:t>
            </a:r>
            <a:r>
              <a:rPr lang="it-IT" sz="1600" dirty="0" smtClean="0">
                <a:latin typeface="Lucida Console"/>
              </a:rPr>
              <a:t> versicolor</a:t>
            </a:r>
          </a:p>
          <a:p>
            <a:pPr marL="0" indent="0">
              <a:buNone/>
            </a:pPr>
            <a:r>
              <a:rPr lang="it-IT" sz="1600" dirty="0" smtClean="0">
                <a:latin typeface="Lucida Console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101    </a:t>
            </a:r>
            <a:r>
              <a:rPr lang="en-US" sz="1600" dirty="0" smtClean="0">
                <a:latin typeface="Lucida Console"/>
              </a:rPr>
              <a:t>    </a:t>
            </a:r>
            <a:r>
              <a:rPr lang="en-US" sz="1600" dirty="0">
                <a:latin typeface="Lucida Console"/>
              </a:rPr>
              <a:t>6.3         3.3          6.0         2.5  </a:t>
            </a:r>
            <a:r>
              <a:rPr lang="en-US" sz="1600" dirty="0" err="1">
                <a:latin typeface="Lucida Console"/>
              </a:rPr>
              <a:t>virginica</a:t>
            </a:r>
            <a:endParaRPr lang="en-US" sz="1600" dirty="0">
              <a:latin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102  </a:t>
            </a:r>
            <a:r>
              <a:rPr lang="en-US" sz="1600" dirty="0" smtClean="0">
                <a:latin typeface="Lucida Console"/>
              </a:rPr>
              <a:t>      </a:t>
            </a:r>
            <a:r>
              <a:rPr lang="en-US" sz="1600" dirty="0">
                <a:latin typeface="Lucida Console"/>
              </a:rPr>
              <a:t>5.8         2.7          5.1         1.9  </a:t>
            </a:r>
            <a:r>
              <a:rPr lang="en-US" sz="1600" dirty="0" err="1">
                <a:latin typeface="Lucida Console"/>
              </a:rPr>
              <a:t>virginica</a:t>
            </a:r>
            <a:endParaRPr lang="en-US" sz="1600" dirty="0" smtClean="0">
              <a:latin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41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two-panel plot using </a:t>
            </a:r>
            <a:r>
              <a:rPr lang="en-US" dirty="0" err="1" smtClean="0"/>
              <a:t>mfrow</a:t>
            </a:r>
            <a:endParaRPr lang="en-US" dirty="0" smtClean="0"/>
          </a:p>
          <a:p>
            <a:r>
              <a:rPr lang="en-US" dirty="0" smtClean="0"/>
              <a:t>Panel 1 contains a boxplot comparing petal length among each of the three species in iris</a:t>
            </a:r>
          </a:p>
          <a:p>
            <a:r>
              <a:rPr lang="en-US" dirty="0"/>
              <a:t>Panel </a:t>
            </a:r>
            <a:r>
              <a:rPr lang="en-US" dirty="0" smtClean="0"/>
              <a:t>2 </a:t>
            </a:r>
            <a:r>
              <a:rPr lang="en-US" dirty="0"/>
              <a:t>contains a boxplot comparing </a:t>
            </a:r>
            <a:r>
              <a:rPr lang="en-US" dirty="0" smtClean="0"/>
              <a:t>petal width </a:t>
            </a:r>
            <a:r>
              <a:rPr lang="en-US" dirty="0"/>
              <a:t>among each of the three species in </a:t>
            </a:r>
            <a:r>
              <a:rPr lang="en-US" dirty="0" smtClean="0"/>
              <a:t>iris</a:t>
            </a:r>
          </a:p>
          <a:p>
            <a:r>
              <a:rPr lang="en-US" dirty="0" smtClean="0"/>
              <a:t>See next slide for plot you are aiming to produce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754743"/>
            <a:ext cx="8737600" cy="548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7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all species combined...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333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we want a boxplot comparing petal and sepal measurements for all species combined</a:t>
            </a:r>
          </a:p>
          <a:p>
            <a:r>
              <a:rPr lang="en-US" dirty="0" smtClean="0"/>
              <a:t>But the iris dataset is in the wrong format </a:t>
            </a:r>
          </a:p>
          <a:p>
            <a:r>
              <a:rPr lang="en-US" dirty="0" smtClean="0"/>
              <a:t>We want: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newiris</a:t>
            </a:r>
            <a:endParaRPr lang="en-US" sz="19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  measure data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1   </a:t>
            </a:r>
            <a:r>
              <a:rPr lang="en-US" sz="1800" dirty="0" err="1">
                <a:latin typeface="Lucida Console" panose="020B0609040504020204" pitchFamily="49" charset="0"/>
              </a:rPr>
              <a:t>Sepal.Length</a:t>
            </a:r>
            <a:r>
              <a:rPr lang="en-US" sz="1800" dirty="0">
                <a:latin typeface="Lucida Console" panose="020B0609040504020204" pitchFamily="49" charset="0"/>
              </a:rPr>
              <a:t>  5.1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2   </a:t>
            </a:r>
            <a:r>
              <a:rPr lang="en-US" sz="1800" dirty="0" err="1">
                <a:latin typeface="Lucida Console" panose="020B0609040504020204" pitchFamily="49" charset="0"/>
              </a:rPr>
              <a:t>Sepal.Length</a:t>
            </a: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smtClean="0">
                <a:latin typeface="Lucida Console" panose="020B0609040504020204" pitchFamily="49" charset="0"/>
              </a:rPr>
              <a:t>4.9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151  </a:t>
            </a:r>
            <a:r>
              <a:rPr lang="en-US" sz="1800" dirty="0" err="1">
                <a:latin typeface="Lucida Console" panose="020B0609040504020204" pitchFamily="49" charset="0"/>
              </a:rPr>
              <a:t>Sepal.Width</a:t>
            </a:r>
            <a:r>
              <a:rPr lang="en-US" sz="1800" dirty="0">
                <a:latin typeface="Lucida Console" panose="020B0609040504020204" pitchFamily="49" charset="0"/>
              </a:rPr>
              <a:t>  3.5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152  </a:t>
            </a:r>
            <a:r>
              <a:rPr lang="en-US" sz="1800" dirty="0" err="1">
                <a:latin typeface="Lucida Console" panose="020B0609040504020204" pitchFamily="49" charset="0"/>
              </a:rPr>
              <a:t>Sepal.Width</a:t>
            </a: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smtClean="0">
                <a:latin typeface="Lucida Console" panose="020B0609040504020204" pitchFamily="49" charset="0"/>
              </a:rPr>
              <a:t>3.0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301 </a:t>
            </a:r>
            <a:r>
              <a:rPr lang="en-US" sz="1800" dirty="0" err="1">
                <a:latin typeface="Lucida Console" panose="020B0609040504020204" pitchFamily="49" charset="0"/>
              </a:rPr>
              <a:t>Petal.Length</a:t>
            </a:r>
            <a:r>
              <a:rPr lang="en-US" sz="1800" dirty="0">
                <a:latin typeface="Lucida Console" panose="020B0609040504020204" pitchFamily="49" charset="0"/>
              </a:rPr>
              <a:t>  1.4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302 </a:t>
            </a:r>
            <a:r>
              <a:rPr lang="en-US" sz="1800" dirty="0" err="1">
                <a:latin typeface="Lucida Console" panose="020B0609040504020204" pitchFamily="49" charset="0"/>
              </a:rPr>
              <a:t>Petal.Length</a:t>
            </a: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smtClean="0">
                <a:latin typeface="Lucida Console" panose="020B0609040504020204" pitchFamily="49" charset="0"/>
              </a:rPr>
              <a:t>1.4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nn-NO" sz="1800" dirty="0">
                <a:latin typeface="Lucida Console" panose="020B0609040504020204" pitchFamily="49" charset="0"/>
              </a:rPr>
              <a:t>451  Petal.Width  0.2</a:t>
            </a:r>
          </a:p>
          <a:p>
            <a:pPr marL="0" indent="0">
              <a:buNone/>
            </a:pPr>
            <a:r>
              <a:rPr lang="nn-NO" sz="1800" dirty="0">
                <a:latin typeface="Lucida Console" panose="020B0609040504020204" pitchFamily="49" charset="0"/>
              </a:rPr>
              <a:t>452  Petal.Width  0.2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create a vector called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measure</a:t>
            </a:r>
            <a:r>
              <a:rPr lang="en-US" dirty="0" smtClean="0"/>
              <a:t>, containing 150 copies of "</a:t>
            </a:r>
            <a:r>
              <a:rPr lang="en-US" dirty="0" err="1" smtClean="0"/>
              <a:t>Petal.Length</a:t>
            </a:r>
            <a:r>
              <a:rPr lang="en-US" dirty="0" smtClean="0"/>
              <a:t>", followed by 150 copies of "</a:t>
            </a:r>
            <a:r>
              <a:rPr lang="en-US" dirty="0" err="1" smtClean="0"/>
              <a:t>Sepal.Length</a:t>
            </a:r>
            <a:r>
              <a:rPr lang="en-US" dirty="0" smtClean="0"/>
              <a:t>", etc.</a:t>
            </a:r>
          </a:p>
          <a:p>
            <a:r>
              <a:rPr lang="en-US" dirty="0" smtClean="0"/>
              <a:t>Step 2: create a vector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data</a:t>
            </a:r>
            <a:r>
              <a:rPr lang="en-US" dirty="0" smtClean="0"/>
              <a:t> containing the data in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iris$Petal.Length</a:t>
            </a:r>
            <a:r>
              <a:rPr lang="en-US" dirty="0" smtClean="0"/>
              <a:t>, followed by the data in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iris$Sepal.Length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Step 3: create a data frame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newiris</a:t>
            </a:r>
            <a:r>
              <a:rPr lang="en-US" dirty="0" smtClean="0"/>
              <a:t> using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dirty="0" smtClean="0"/>
              <a:t> to combine measure and data</a:t>
            </a:r>
          </a:p>
          <a:p>
            <a:r>
              <a:rPr lang="en-US" dirty="0" smtClean="0"/>
              <a:t>Step 4: use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boxplot</a:t>
            </a:r>
            <a:r>
              <a:rPr lang="en-US" dirty="0" smtClean="0"/>
              <a:t> to compare data as a function of measure in </a:t>
            </a:r>
            <a:r>
              <a:rPr lang="en-US" dirty="0" err="1" smtClean="0"/>
              <a:t>newiris</a:t>
            </a:r>
            <a:r>
              <a:rPr lang="en-US" dirty="0" smtClean="0"/>
              <a:t>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5938" y="6022392"/>
            <a:ext cx="190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Lauren </a:t>
            </a:r>
            <a:r>
              <a:rPr lang="en-US" dirty="0" err="1" smtClean="0"/>
              <a:t>Wiesebron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23755" y="6022392"/>
            <a:ext cx="147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Alison </a:t>
            </a:r>
            <a:r>
              <a:rPr lang="en-US" dirty="0" err="1" smtClean="0"/>
              <a:t>Fohner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wiesebr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7" y="1417638"/>
            <a:ext cx="4226359" cy="4226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52" y="1295449"/>
            <a:ext cx="4348548" cy="43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7" y="1727663"/>
            <a:ext cx="8587528" cy="41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4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and points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23755" y="6022392"/>
            <a:ext cx="161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Emilio </a:t>
            </a:r>
            <a:r>
              <a:rPr lang="en-US" dirty="0" err="1" smtClean="0"/>
              <a:t>Vilanova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vilano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07" y="1417638"/>
            <a:ext cx="3963195" cy="39631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5938" y="6022392"/>
            <a:ext cx="1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Se-</a:t>
            </a:r>
            <a:r>
              <a:rPr lang="en-US" dirty="0" err="1" smtClean="0"/>
              <a:t>Yeun</a:t>
            </a:r>
            <a:r>
              <a:rPr lang="en-US" dirty="0" smtClean="0"/>
              <a:t> Lee</a:t>
            </a:r>
            <a:endParaRPr lang="en-US" dirty="0"/>
          </a:p>
        </p:txBody>
      </p:sp>
      <p:pic>
        <p:nvPicPr>
          <p:cNvPr id="11" name="Picture 10" descr="l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" y="1417638"/>
            <a:ext cx="4404680" cy="44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5938" y="6022392"/>
            <a:ext cx="151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Tillotson</a:t>
            </a:r>
            <a:endParaRPr lang="en-US" dirty="0"/>
          </a:p>
        </p:txBody>
      </p:sp>
      <p:pic>
        <p:nvPicPr>
          <p:cNvPr id="5" name="Picture 4" descr="tillot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8" y="1201400"/>
            <a:ext cx="4706919" cy="4706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3755" y="6022392"/>
            <a:ext cx="77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Ziyi</a:t>
            </a:r>
            <a:r>
              <a:rPr lang="en-US" dirty="0" smtClean="0"/>
              <a:t> Lu</a:t>
            </a:r>
          </a:p>
          <a:p>
            <a:endParaRPr lang="en-US" dirty="0" smtClean="0"/>
          </a:p>
        </p:txBody>
      </p:sp>
      <p:pic>
        <p:nvPicPr>
          <p:cNvPr id="7" name="Picture 6" descr="l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99" y="1584517"/>
            <a:ext cx="4237801" cy="42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explore more of the options in R contained in </a:t>
            </a:r>
            <a:r>
              <a:rPr lang="en-US" sz="2400" dirty="0" smtClean="0">
                <a:latin typeface="Lucida Console" panose="020B0609040504020204" pitchFamily="49" charset="0"/>
              </a:rPr>
              <a:t>par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Create more informative plots</a:t>
            </a:r>
          </a:p>
          <a:p>
            <a:r>
              <a:rPr lang="en-US" dirty="0" smtClean="0"/>
              <a:t>Layouts for multiple plots</a:t>
            </a:r>
          </a:p>
          <a:p>
            <a:r>
              <a:rPr lang="en-US" dirty="0" smtClean="0"/>
              <a:t>Boxplots</a:t>
            </a:r>
          </a:p>
          <a:p>
            <a:r>
              <a:rPr lang="en-US" dirty="0" err="1" smtClean="0"/>
              <a:t>Barplots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1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n-US" dirty="0" err="1"/>
              <a:t>Wainer</a:t>
            </a:r>
            <a:r>
              <a:rPr lang="en-US" dirty="0"/>
              <a:t> H (1984) How to display data badly. The American Statistician </a:t>
            </a:r>
            <a:r>
              <a:rPr lang="en-US" dirty="0" smtClean="0"/>
              <a:t>38:137-147</a:t>
            </a:r>
          </a:p>
          <a:p>
            <a:pPr lvl="1"/>
            <a:r>
              <a:rPr lang="en-US" altLang="en-US" dirty="0">
                <a:ea typeface="ＭＳ Ｐゴシック" pitchFamily="34" charset="-128"/>
                <a:hlinkClick r:id="rId2"/>
              </a:rPr>
              <a:t>http://</a:t>
            </a:r>
            <a:r>
              <a:rPr lang="en-US" altLang="en-US" dirty="0" smtClean="0">
                <a:ea typeface="ＭＳ Ｐゴシック" pitchFamily="34" charset="-128"/>
                <a:hlinkClick r:id="rId2"/>
              </a:rPr>
              <a:t>www.jstor.org/stable/2683253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dirty="0" err="1"/>
              <a:t>Tufte</a:t>
            </a:r>
            <a:r>
              <a:rPr lang="en-US" dirty="0"/>
              <a:t> ER (2001) The visual display of quantitative information. Second edition. </a:t>
            </a:r>
            <a:r>
              <a:rPr lang="en-US" dirty="0" smtClean="0"/>
              <a:t>Graphics </a:t>
            </a:r>
            <a:r>
              <a:rPr lang="en-US" dirty="0"/>
              <a:t>Press, Cheshire, </a:t>
            </a:r>
            <a:r>
              <a:rPr lang="en-US" dirty="0" smtClean="0"/>
              <a:t>Connecticut</a:t>
            </a:r>
          </a:p>
          <a:p>
            <a:r>
              <a:rPr lang="en-US" dirty="0" smtClean="0"/>
              <a:t>FISH 554 Beautiful Graphics in R (lectures, etc. online)</a:t>
            </a:r>
          </a:p>
          <a:p>
            <a:pPr lvl="1"/>
            <a:r>
              <a:rPr lang="en-US" sz="2300" dirty="0">
                <a:hlinkClick r:id="rId3"/>
              </a:rPr>
              <a:t>https://catalyst.uw.edu/workspace/tbranch/24589/223427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81143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Possum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Possum data come from the DAAG package </a:t>
            </a:r>
          </a:p>
          <a:p>
            <a:r>
              <a:rPr lang="en-US" dirty="0" smtClean="0"/>
              <a:t>Download from Canvas: Data files\possum.csv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possum &lt;- read.csv(file="Data\\possum.csv")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possum,n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X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case site Pop sex age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hdlngth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skullw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totlngth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 C3    1    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Vic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m   8    94.1   60.4     89.0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 C5    2    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Vic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f   6    92.5   57.6     91.5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C10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3    1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Vic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f   6    94.0   60.0     95.5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taill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footlgth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earconch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eye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chest belly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1  36.0     74.5     54.5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15.2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28.0    36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2  36.5     72.5     51.2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16.0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28.5    33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3  39.0     75.4     51.9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15.5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30.0    34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61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8756</TotalTime>
  <Words>1569</Words>
  <Application>Microsoft Office PowerPoint</Application>
  <PresentationFormat>On-screen Show (4:3)</PresentationFormat>
  <Paragraphs>227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Lecture 8 More complex graphics</vt:lpstr>
      <vt:lpstr>Some great plots from homework 2</vt:lpstr>
      <vt:lpstr>Box plots</vt:lpstr>
      <vt:lpstr>Bar plots</vt:lpstr>
      <vt:lpstr>Lines and points</vt:lpstr>
      <vt:lpstr>Correlations</vt:lpstr>
      <vt:lpstr>Aims</vt:lpstr>
      <vt:lpstr>Readings</vt:lpstr>
      <vt:lpstr>Possum data</vt:lpstr>
      <vt:lpstr>Possum data</vt:lpstr>
      <vt:lpstr>Multiple graphs</vt:lpstr>
      <vt:lpstr>par(mfcol=c(2,3))</vt:lpstr>
      <vt:lpstr>Edward Tufte’s rules</vt:lpstr>
      <vt:lpstr>Data-ink is in blue</vt:lpstr>
      <vt:lpstr>Redundant parts and wasted space</vt:lpstr>
      <vt:lpstr>Changing the margins</vt:lpstr>
      <vt:lpstr>par(mar=c(0,0,0,0), oma=c(5,5,1,1))</vt:lpstr>
      <vt:lpstr>Deleting axes, adding labels</vt:lpstr>
      <vt:lpstr>Hands-on exercise 1 (starting code)</vt:lpstr>
      <vt:lpstr>PowerPoint Presentation</vt:lpstr>
      <vt:lpstr>Customized layouts</vt:lpstr>
      <vt:lpstr>layout()</vt:lpstr>
      <vt:lpstr>15 plots different widths and heights</vt:lpstr>
      <vt:lpstr>15 plots</vt:lpstr>
      <vt:lpstr>Complex arrangement</vt:lpstr>
      <vt:lpstr>Complex arrangement</vt:lpstr>
      <vt:lpstr>Zeros for empty plots</vt:lpstr>
      <vt:lpstr>A published example</vt:lpstr>
      <vt:lpstr>Then plot the figures...</vt:lpstr>
      <vt:lpstr>Boxplots</vt:lpstr>
      <vt:lpstr>PowerPoint Presentation</vt:lpstr>
      <vt:lpstr>Barplots</vt:lpstr>
      <vt:lpstr>PowerPoint Presentation</vt:lpstr>
      <vt:lpstr>PowerPoint Presentation</vt:lpstr>
      <vt:lpstr>Built-in iris dataset</vt:lpstr>
      <vt:lpstr>In-class exercise 2a</vt:lpstr>
      <vt:lpstr>PowerPoint Presentation</vt:lpstr>
      <vt:lpstr>For all species combined...</vt:lpstr>
      <vt:lpstr>Hands-on exercise 2b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Trevor Branch</cp:lastModifiedBy>
  <cp:revision>384</cp:revision>
  <dcterms:created xsi:type="dcterms:W3CDTF">2013-09-18T21:00:03Z</dcterms:created>
  <dcterms:modified xsi:type="dcterms:W3CDTF">2013-10-22T16:17:58Z</dcterms:modified>
</cp:coreProperties>
</file>