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2" r:id="rId3"/>
    <p:sldId id="473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0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1" r:id="rId32"/>
    <p:sldId id="532" r:id="rId33"/>
    <p:sldId id="533" r:id="rId34"/>
    <p:sldId id="534" r:id="rId35"/>
    <p:sldId id="535" r:id="rId36"/>
    <p:sldId id="530" r:id="rId37"/>
    <p:sldId id="536" r:id="rId38"/>
    <p:sldId id="537" r:id="rId39"/>
    <p:sldId id="539" r:id="rId40"/>
    <p:sldId id="53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9" autoAdjust="0"/>
    <p:restoredTop sz="94660"/>
  </p:normalViewPr>
  <p:slideViewPr>
    <p:cSldViewPr snapToGrid="0">
      <p:cViewPr>
        <p:scale>
          <a:sx n="100" d="100"/>
          <a:sy n="100" d="100"/>
        </p:scale>
        <p:origin x="-186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alottery.com/sections/WinningNumber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br>
              <a:rPr lang="en-US" dirty="0" smtClean="0"/>
            </a:br>
            <a:r>
              <a:rPr lang="en-US" dirty="0" smtClean="0"/>
              <a:t>Statistics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A. Branch</a:t>
            </a:r>
          </a:p>
          <a:p>
            <a:r>
              <a:rPr lang="en-US" dirty="0" smtClean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simulating data or working with random numbers, it is often a good idea to use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set.seed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 smtClean="0"/>
              <a:t> and save the script detailing which number was used</a:t>
            </a:r>
          </a:p>
          <a:p>
            <a:r>
              <a:rPr lang="en-US" dirty="0" smtClean="0"/>
              <a:t>This ensures you can exactly repeat your results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set.seed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(100)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(3)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-0.50219235 0.13153117 -0.07891709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(3)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0.8867848 0.1169713 0.3186301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set.seed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(100)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(3)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-0.50219235 0.13153117 -0.07891709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(3)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0.8867848 0.1169713 0.3186301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3200" dirty="0" smtClean="0">
                <a:latin typeface="Lucida Console" panose="020B06090405040202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generate random numbers from discrete sets of values</a:t>
            </a:r>
          </a:p>
          <a:p>
            <a:pPr lvl="1"/>
            <a:r>
              <a:rPr lang="en-US" dirty="0" smtClean="0"/>
              <a:t>With or without replacement</a:t>
            </a:r>
          </a:p>
          <a:p>
            <a:pPr lvl="1"/>
            <a:r>
              <a:rPr lang="en-US" dirty="0" smtClean="0"/>
              <a:t>Equal probability or weighted probability</a:t>
            </a:r>
          </a:p>
          <a:p>
            <a:r>
              <a:rPr lang="en-US" dirty="0" smtClean="0"/>
              <a:t>This is the function that underlies many modern statistical techniques</a:t>
            </a:r>
          </a:p>
          <a:p>
            <a:pPr lvl="1"/>
            <a:r>
              <a:rPr lang="en-US" dirty="0" smtClean="0"/>
              <a:t>Resampling</a:t>
            </a:r>
          </a:p>
          <a:p>
            <a:pPr lvl="1"/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Markov-chain Monte-Carlo (MCMC)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>
                <a:latin typeface="Lucida Console" panose="020B0609040504020204" pitchFamily="49" charset="0"/>
              </a:rPr>
              <a:t>sample()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Roll 10 dice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sample(1:6,size=10,replace=T)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2 3 5 5 2 3 3 5 4 5</a:t>
            </a:r>
            <a:endParaRPr lang="en-US" dirty="0"/>
          </a:p>
          <a:p>
            <a:r>
              <a:rPr lang="en-US" dirty="0" smtClean="0"/>
              <a:t>Flip a coin 10 times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sample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(c("H","T"), size=10, replace=T) </a:t>
            </a:r>
            <a:endParaRPr lang="fr-FR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fr-FR" sz="2000" dirty="0">
                <a:solidFill>
                  <a:srgbClr val="000000"/>
                </a:solidFill>
                <a:latin typeface="Lucida Console"/>
              </a:rPr>
              <a:t>1] "H" "T" "T" "T" "H" "T" "T" "H" "H" "T"</a:t>
            </a:r>
            <a:endParaRPr lang="en-US" dirty="0"/>
          </a:p>
          <a:p>
            <a:r>
              <a:rPr lang="en-US" dirty="0" smtClean="0"/>
              <a:t>Pick 5 cards from a deck of cards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cards &lt;- paste(rep(c("A",2:10,"J","Q","K"),4),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   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Club","Diamond","Heart","Spade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sort(cards) #check that this worked!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sample(cards,5)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"7 Club" "6 Diamond" "J Heart" "7 Spade"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[5] "K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Heart"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100 random normal numbers with mean 80 and standard deviation 10. What proportion of these are ≥2 standard deviations from the mean?</a:t>
            </a:r>
          </a:p>
          <a:p>
            <a:r>
              <a:rPr lang="en-US" dirty="0" smtClean="0"/>
              <a:t>Select 6 numbers from a lottery containing 56 balls. Go to </a:t>
            </a:r>
            <a:r>
              <a:rPr lang="en-US" altLang="en-US" sz="2000" dirty="0">
                <a:solidFill>
                  <a:srgbClr val="0000FF"/>
                </a:solidFill>
                <a:ea typeface="ＭＳ Ｐゴシック" pitchFamily="34" charset="-128"/>
                <a:hlinkClick r:id="rId2"/>
              </a:rPr>
              <a:t>http://www.walottery.com/sections/WinningNumbers/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Did you win?</a:t>
            </a:r>
          </a:p>
          <a:p>
            <a:r>
              <a:rPr lang="en-US" dirty="0"/>
              <a:t>For a standard normal </a:t>
            </a:r>
            <a:r>
              <a:rPr lang="en-US" dirty="0" smtClean="0"/>
              <a:t>random</a:t>
            </a:r>
          </a:p>
          <a:p>
            <a:pPr marL="347663" indent="0">
              <a:buNone/>
            </a:pPr>
            <a:r>
              <a:rPr lang="en-US" dirty="0" smtClean="0"/>
              <a:t>variable</a:t>
            </a:r>
            <a:r>
              <a:rPr lang="en-US" dirty="0"/>
              <a:t>, find the number </a:t>
            </a:r>
            <a:r>
              <a:rPr lang="en-US" dirty="0" smtClean="0"/>
              <a:t>x </a:t>
            </a:r>
            <a:endParaRPr lang="en-US" dirty="0" smtClean="0"/>
          </a:p>
          <a:p>
            <a:pPr marL="347663" indent="0">
              <a:buNone/>
            </a:pPr>
            <a:r>
              <a:rPr lang="en-US" dirty="0" smtClean="0"/>
              <a:t>such that </a:t>
            </a:r>
            <a:r>
              <a:rPr lang="en-US" dirty="0"/>
              <a:t>P</a:t>
            </a:r>
            <a:r>
              <a:rPr lang="en-US" dirty="0" smtClean="0"/>
              <a:t>(-x </a:t>
            </a:r>
            <a:r>
              <a:rPr lang="en-US" dirty="0"/>
              <a:t>≤ </a:t>
            </a:r>
            <a:r>
              <a:rPr lang="en-US" dirty="0" smtClean="0"/>
              <a:t>X </a:t>
            </a:r>
            <a:r>
              <a:rPr lang="en-US" dirty="0"/>
              <a:t>≤ </a:t>
            </a:r>
            <a:r>
              <a:rPr lang="en-US" dirty="0" smtClean="0"/>
              <a:t>x) </a:t>
            </a:r>
            <a:r>
              <a:rPr lang="en-US" dirty="0"/>
              <a:t>= </a:t>
            </a:r>
            <a:r>
              <a:rPr lang="en-US" dirty="0" smtClean="0"/>
              <a:t>0.24 </a:t>
            </a:r>
          </a:p>
          <a:p>
            <a:pPr marL="347663" indent="0">
              <a:buNone/>
            </a:pPr>
            <a:r>
              <a:rPr lang="en-US" dirty="0" smtClean="0"/>
              <a:t>(use symmetry, see diagram)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71" y="4012343"/>
            <a:ext cx="3686629" cy="27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4915" y="4957078"/>
            <a:ext cx="100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find x </a:t>
            </a:r>
          </a:p>
          <a:p>
            <a:r>
              <a:rPr lang="en-US" sz="1600" dirty="0" smtClean="0"/>
              <a:t>so that shaded area is 0.24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25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starting point in any analysis</a:t>
            </a:r>
          </a:p>
          <a:p>
            <a:r>
              <a:rPr lang="en-US" dirty="0" smtClean="0"/>
              <a:t>Numerical summaries that quickly tell you things about your data</a:t>
            </a:r>
          </a:p>
          <a:p>
            <a:pPr lvl="1"/>
            <a:r>
              <a:rPr lang="en-US" sz="2000" dirty="0" smtClean="0">
                <a:latin typeface="Lucida Console" panose="020B0609040504020204" pitchFamily="49" charset="0"/>
              </a:rPr>
              <a:t>summary()</a:t>
            </a:r>
          </a:p>
          <a:p>
            <a:pPr lvl="1"/>
            <a:r>
              <a:rPr lang="en-US" sz="2000" dirty="0" smtClean="0">
                <a:latin typeface="Lucida Console" panose="020B0609040504020204" pitchFamily="49" charset="0"/>
              </a:rPr>
              <a:t>boxplot()</a:t>
            </a:r>
          </a:p>
          <a:p>
            <a:pPr lvl="1"/>
            <a:r>
              <a:rPr lang="en-US" sz="2000" dirty="0" err="1" smtClean="0">
                <a:latin typeface="Lucida Console" panose="020B0609040504020204" pitchFamily="49" charset="0"/>
              </a:rPr>
              <a:t>fivenum</a:t>
            </a:r>
            <a:r>
              <a:rPr lang="en-US" sz="2000" dirty="0" smtClean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sz="2000" dirty="0" err="1" smtClean="0">
                <a:latin typeface="Lucida Console" panose="020B0609040504020204" pitchFamily="49" charset="0"/>
              </a:rPr>
              <a:t>sd</a:t>
            </a:r>
            <a:r>
              <a:rPr lang="en-US" sz="2000" dirty="0" smtClean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sz="2000" dirty="0" smtClean="0">
                <a:latin typeface="Lucida Console" panose="020B0609040504020204" pitchFamily="49" charset="0"/>
              </a:rPr>
              <a:t>range()</a:t>
            </a:r>
          </a:p>
          <a:p>
            <a:r>
              <a:rPr lang="en-US" dirty="0" smtClean="0"/>
              <a:t>Visualizing your data is usually much more informative, find which built-in plot is more useful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4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</a:t>
            </a:r>
            <a:r>
              <a:rPr lang="en-US" sz="3200" dirty="0" smtClean="0">
                <a:latin typeface="Lucida Console" panose="020B0609040504020204" pitchFamily="49" charset="0"/>
              </a:rPr>
              <a:t>iris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/>
              </a:rPr>
              <a:t>&gt; iris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Sepal.Length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Sepal.Width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Petal.Length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Petal.Width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Species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/>
              </a:rPr>
              <a:t>1          5.1         3.5          1.4         0.2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setosa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/>
              </a:rPr>
              <a:t>2          4.9         3.0          1.4         0.2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setosa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/>
              </a:rPr>
              <a:t>3          4.7         3.2          1.3         0.2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setosa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/>
              </a:rPr>
              <a:t>...</a:t>
            </a:r>
          </a:p>
          <a:p>
            <a:pPr marL="0" lvl="0" indent="0">
              <a:buNone/>
            </a:pPr>
            <a:r>
              <a:rPr lang="it-IT" sz="1600" dirty="0">
                <a:solidFill>
                  <a:prstClr val="black"/>
                </a:solidFill>
                <a:latin typeface="Lucida Console"/>
              </a:rPr>
              <a:t>51         7.0         3.2          4.7         1.4  versicolor</a:t>
            </a:r>
          </a:p>
          <a:p>
            <a:pPr marL="0" lvl="0" indent="0">
              <a:buNone/>
            </a:pPr>
            <a:r>
              <a:rPr lang="it-IT" sz="1600" dirty="0">
                <a:solidFill>
                  <a:prstClr val="black"/>
                </a:solidFill>
                <a:latin typeface="Lucida Console"/>
              </a:rPr>
              <a:t>52         6.4         3.2          4.5         1.5  versicolor</a:t>
            </a:r>
          </a:p>
          <a:p>
            <a:pPr marL="0" lvl="0" indent="0">
              <a:buNone/>
            </a:pPr>
            <a:r>
              <a:rPr lang="it-IT" sz="1600" dirty="0">
                <a:solidFill>
                  <a:prstClr val="black"/>
                </a:solidFill>
                <a:latin typeface="Lucida Console"/>
              </a:rPr>
              <a:t>...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/>
              </a:rPr>
              <a:t>101        6.3         3.3          6.0         2.5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virginica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/>
              </a:rPr>
              <a:t>102        5.8         2.7          5.1         1.9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virginica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produces a matrix of scatterplots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pairs(iris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[,1:4])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pairs(iris[,1:4],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main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 "Edgar Anderson's Iris Data",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pch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 21,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bg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 rep(c("red", "green3", "blue"),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table(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iris$Species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)) )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639" y="4536345"/>
            <a:ext cx="654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final two lines: repeats "red" 50 times, "green3" 50 times and "blue" 50 times, to assign these colors to the circles for each species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3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000125"/>
            <a:ext cx="74009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85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and easy way of seeing data shape, center, </a:t>
            </a:r>
            <a:r>
              <a:rPr lang="en-US" dirty="0" err="1" smtClean="0"/>
              <a:t>skewness</a:t>
            </a:r>
            <a:r>
              <a:rPr lang="en-US" dirty="0" smtClean="0"/>
              <a:t>, and any outliers</a:t>
            </a:r>
          </a:p>
          <a:p>
            <a:r>
              <a:rPr lang="en-US" dirty="0" smtClean="0"/>
              <a:t>?</a:t>
            </a:r>
            <a:r>
              <a:rPr lang="en-US" dirty="0" err="1" smtClean="0"/>
              <a:t>hist</a:t>
            </a:r>
            <a:r>
              <a:rPr lang="en-US" dirty="0" smtClean="0"/>
              <a:t> (many options)</a:t>
            </a:r>
          </a:p>
          <a:p>
            <a:r>
              <a:rPr lang="en-US" dirty="0" smtClean="0"/>
              <a:t>When values are continuous, measurements are subdivided into intervals using breakpoints ("breaks")</a:t>
            </a:r>
          </a:p>
          <a:p>
            <a:r>
              <a:rPr lang="en-US" dirty="0" smtClean="0"/>
              <a:t>Many ways of specifying breakpoints</a:t>
            </a:r>
          </a:p>
          <a:p>
            <a:pPr lvl="1"/>
            <a:r>
              <a:rPr lang="en-US" dirty="0" smtClean="0"/>
              <a:t>Vector of breaks</a:t>
            </a:r>
          </a:p>
          <a:p>
            <a:pPr lvl="1"/>
            <a:r>
              <a:rPr lang="en-US" dirty="0" smtClean="0"/>
              <a:t>Number of breaks</a:t>
            </a:r>
          </a:p>
          <a:p>
            <a:pPr lvl="1"/>
            <a:r>
              <a:rPr lang="en-US" dirty="0" smtClean="0"/>
              <a:t>Name of a general built-in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28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67675" cy="94456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hist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iris$Petal.Length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main="", col="gray",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/>
            </a:r>
            <a:br>
              <a:rPr lang="en-US" sz="1800" dirty="0" smtClean="0">
                <a:solidFill>
                  <a:srgbClr val="0000FF"/>
                </a:solidFill>
                <a:latin typeface="Lucida Console"/>
              </a:rPr>
            </a:br>
            <a:r>
              <a:rPr lang="en-US" sz="18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xlab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="Petal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length (cm)")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160529"/>
            <a:ext cx="6581344" cy="527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18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r>
              <a:rPr lang="en-US" dirty="0" smtClean="0"/>
              <a:t>Probability distributions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Comparison of two samples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8114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1279243"/>
            <a:ext cx="8723998" cy="529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Separate plots by 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3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density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density estimation using the </a:t>
            </a:r>
            <a:r>
              <a:rPr lang="en-US" sz="2400" dirty="0">
                <a:solidFill>
                  <a:srgbClr val="0000FF"/>
                </a:solidFill>
                <a:latin typeface="Lucida Console"/>
                <a:ea typeface="+mj-ea"/>
                <a:cs typeface="+mj-cs"/>
              </a:rPr>
              <a:t>density()</a:t>
            </a:r>
            <a:r>
              <a:rPr lang="en-US" dirty="0" smtClean="0"/>
              <a:t> function is a non-parametric way of estimating the underlying probability function</a:t>
            </a:r>
          </a:p>
          <a:p>
            <a:r>
              <a:rPr lang="en-US" dirty="0" smtClean="0"/>
              <a:t>The higher the </a:t>
            </a:r>
            <a:r>
              <a:rPr lang="en-US" b="1" dirty="0" smtClean="0"/>
              <a:t>bandwidth</a:t>
            </a:r>
            <a:r>
              <a:rPr lang="en-US" dirty="0" smtClean="0"/>
              <a:t> the smoother the resulting curve</a:t>
            </a:r>
          </a:p>
          <a:p>
            <a:r>
              <a:rPr lang="en-US" dirty="0" smtClean="0"/>
              <a:t>Usually best to let R choose the optimal value for the bandwidth to avoid bias</a:t>
            </a:r>
          </a:p>
          <a:p>
            <a:r>
              <a:rPr lang="en-US" dirty="0" smtClean="0"/>
              <a:t>Many different kernel density methods, best to use the default for most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1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274638"/>
            <a:ext cx="8829675" cy="1668462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hist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iris$Petal.Length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, main="", col="gray", 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xlab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="Petal length (cm)",</a:t>
            </a:r>
            <a:br>
              <a:rPr lang="en-US" sz="1600" dirty="0">
                <a:solidFill>
                  <a:srgbClr val="0000FF"/>
                </a:solidFill>
                <a:latin typeface="Lucida Console"/>
              </a:rPr>
            </a:br>
            <a:r>
              <a:rPr lang="en-US" sz="16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1600" dirty="0" err="1">
                <a:solidFill>
                  <a:srgbClr val="FF0000"/>
                </a:solidFill>
                <a:latin typeface="Lucida Console"/>
              </a:rPr>
              <a:t>freq</a:t>
            </a:r>
            <a:r>
              <a:rPr lang="en-US" sz="1600" dirty="0">
                <a:solidFill>
                  <a:srgbClr val="FF0000"/>
                </a:solidFill>
                <a:latin typeface="Lucida Console"/>
              </a:rPr>
              <a:t>=F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)</a:t>
            </a:r>
            <a:br>
              <a:rPr lang="en-US" sz="1600" dirty="0">
                <a:solidFill>
                  <a:srgbClr val="0000FF"/>
                </a:solidFill>
                <a:latin typeface="Lucida Console"/>
              </a:rPr>
            </a:br>
            <a:r>
              <a:rPr lang="en-US" sz="1600" dirty="0">
                <a:solidFill>
                  <a:srgbClr val="0000FF"/>
                </a:solidFill>
                <a:latin typeface="Lucida Console"/>
              </a:rPr>
              <a:t>lines(</a:t>
            </a:r>
            <a:r>
              <a:rPr lang="en-US" sz="1600" b="1" dirty="0">
                <a:solidFill>
                  <a:srgbClr val="FF0000"/>
                </a:solidFill>
                <a:latin typeface="Lucida Console"/>
              </a:rPr>
              <a:t>density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iris$Petal.Length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), 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lwd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=2, col="red")</a:t>
            </a:r>
            <a:br>
              <a:rPr lang="en-US" sz="1600" dirty="0">
                <a:solidFill>
                  <a:srgbClr val="0000FF"/>
                </a:solidFill>
                <a:latin typeface="Lucida Console"/>
              </a:rPr>
            </a:br>
            <a:r>
              <a:rPr lang="en-US" sz="1600" dirty="0">
                <a:solidFill>
                  <a:srgbClr val="0000FF"/>
                </a:solidFill>
                <a:latin typeface="Lucida Console"/>
              </a:rPr>
              <a:t>lines(</a:t>
            </a:r>
            <a:r>
              <a:rPr lang="en-US" sz="1600" b="1" dirty="0">
                <a:solidFill>
                  <a:srgbClr val="FF0000"/>
                </a:solidFill>
                <a:latin typeface="Lucida Console"/>
              </a:rPr>
              <a:t>density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iris$Petal.Length,</a:t>
            </a:r>
            <a:r>
              <a:rPr lang="en-US" sz="1600" dirty="0" err="1">
                <a:solidFill>
                  <a:srgbClr val="FF0000"/>
                </a:solidFill>
                <a:latin typeface="Lucida Console"/>
              </a:rPr>
              <a:t>adjust</a:t>
            </a:r>
            <a:r>
              <a:rPr lang="en-US" sz="1600" dirty="0">
                <a:solidFill>
                  <a:srgbClr val="FF0000"/>
                </a:solidFill>
                <a:latin typeface="Lucida Console"/>
              </a:rPr>
              <a:t>=0.4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), 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lwd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=2, col="blue")</a:t>
            </a:r>
            <a:br>
              <a:rPr lang="en-US" sz="1600" dirty="0">
                <a:solidFill>
                  <a:srgbClr val="0000FF"/>
                </a:solidFill>
                <a:latin typeface="Lucida Console"/>
              </a:rPr>
            </a:br>
            <a:r>
              <a:rPr lang="en-US" sz="1600" dirty="0">
                <a:solidFill>
                  <a:srgbClr val="0000FF"/>
                </a:solidFill>
                <a:latin typeface="Lucida Console"/>
              </a:rPr>
              <a:t>lines(</a:t>
            </a:r>
            <a:r>
              <a:rPr lang="en-US" sz="1600" b="1" dirty="0">
                <a:solidFill>
                  <a:srgbClr val="FF0000"/>
                </a:solidFill>
                <a:latin typeface="Lucida Console"/>
              </a:rPr>
              <a:t>density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iris$Petal.Length,</a:t>
            </a:r>
            <a:r>
              <a:rPr lang="en-US" sz="1600" dirty="0" err="1">
                <a:solidFill>
                  <a:srgbClr val="FF0000"/>
                </a:solidFill>
                <a:latin typeface="Lucida Console"/>
              </a:rPr>
              <a:t>adjust</a:t>
            </a:r>
            <a:r>
              <a:rPr lang="en-US" sz="1600" dirty="0">
                <a:solidFill>
                  <a:srgbClr val="FF0000"/>
                </a:solidFill>
                <a:latin typeface="Lucida Console"/>
              </a:rPr>
              <a:t>=2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), 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lwd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=2, col="green3")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054408"/>
            <a:ext cx="5819774" cy="465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52775" y="2667000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133BF"/>
                </a:solidFill>
              </a:rPr>
              <a:t>Smaller </a:t>
            </a:r>
          </a:p>
          <a:p>
            <a:r>
              <a:rPr lang="en-US" dirty="0" smtClean="0">
                <a:solidFill>
                  <a:srgbClr val="0133BF"/>
                </a:solidFill>
              </a:rPr>
              <a:t>bandwidth</a:t>
            </a:r>
            <a:endParaRPr lang="en-US" dirty="0">
              <a:solidFill>
                <a:srgbClr val="0133B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475" y="4200525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Default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bandwidth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1350" y="4695825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Higher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bandwidth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7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plots</a:t>
            </a:r>
            <a:endParaRPr lang="en-US" dirty="0"/>
          </a:p>
        </p:txBody>
      </p:sp>
      <p:graphicFrame>
        <p:nvGraphicFramePr>
          <p:cNvPr id="4" name="Group 4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648082"/>
              </p:ext>
            </p:extLst>
          </p:nvPr>
        </p:nvGraphicFramePr>
        <p:xfrm>
          <a:off x="438150" y="1581150"/>
          <a:ext cx="8562975" cy="4572000"/>
        </p:xfrm>
        <a:graphic>
          <a:graphicData uri="http://schemas.openxmlformats.org/drawingml/2006/table">
            <a:tbl>
              <a:tblPr/>
              <a:tblGrid>
                <a:gridCol w="6257925"/>
                <a:gridCol w="230505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Plot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function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Barplot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barplot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Contour lines of two-dimensional distribution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contour()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Plot of two variables conditioned on the other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coplot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Represent 3-D using shaded squares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image()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Dotchart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dotchart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Pie chart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pie()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3-dimensional surface plot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persp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Quantile-quantile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plot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qqplot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Stripchart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stripchart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75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03863"/>
            <a:ext cx="7358063" cy="563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463" y="333375"/>
            <a:ext cx="8445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Created using</a:t>
            </a:r>
            <a:r>
              <a:rPr lang="en-US" sz="2400" dirty="0"/>
              <a:t> </a:t>
            </a:r>
            <a:r>
              <a:rPr lang="en-US" sz="2000" dirty="0">
                <a:solidFill>
                  <a:srgbClr val="0000FF"/>
                </a:solidFill>
                <a:latin typeface="Lucida Console"/>
                <a:ea typeface="+mj-ea"/>
                <a:cs typeface="+mj-cs"/>
              </a:rPr>
              <a:t>image()</a:t>
            </a:r>
            <a:r>
              <a:rPr lang="en-US" sz="2400" dirty="0" smtClean="0"/>
              <a:t>: squares each with a different gray shading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108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tests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a bewildering array of built-in functions to perform classical statistical tests</a:t>
            </a:r>
          </a:p>
          <a:p>
            <a:pPr lvl="1"/>
            <a:r>
              <a:rPr lang="en-US" dirty="0" smtClean="0"/>
              <a:t>Correlation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cor.test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pPr lvl="1"/>
            <a:r>
              <a:rPr lang="en-US" dirty="0" smtClean="0"/>
              <a:t>Chi-squared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chisq.test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r>
              <a:rPr lang="en-US" dirty="0" smtClean="0"/>
              <a:t>In the next lecture</a:t>
            </a:r>
          </a:p>
          <a:p>
            <a:pPr lvl="1"/>
            <a:r>
              <a:rPr lang="en-US" dirty="0" smtClean="0"/>
              <a:t>ANOVA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anova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pPr lvl="1"/>
            <a:r>
              <a:rPr lang="en-US" dirty="0" smtClean="0"/>
              <a:t>Linear models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lm()</a:t>
            </a:r>
          </a:p>
          <a:p>
            <a:r>
              <a:rPr lang="en-US" dirty="0" smtClean="0"/>
              <a:t>And many </a:t>
            </a:r>
            <a:r>
              <a:rPr lang="en-US" dirty="0" err="1" smtClean="0"/>
              <a:t>many</a:t>
            </a:r>
            <a:r>
              <a:rPr lang="en-US" dirty="0" smtClean="0"/>
              <a:t> more... </a:t>
            </a:r>
          </a:p>
        </p:txBody>
      </p:sp>
    </p:spTree>
    <p:extLst>
      <p:ext uri="{BB962C8B-B14F-4D97-AF65-F5344CB8AC3E}">
        <p14:creationId xmlns:p14="http://schemas.microsoft.com/office/powerpoint/2010/main" val="3651241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two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t-test examines whether two population means, with unknown population variances, are significantly different from each other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µ</a:t>
            </a:r>
            <a:r>
              <a:rPr lang="en-US" baseline="-25000" dirty="0"/>
              <a:t>1 </a:t>
            </a:r>
            <a:r>
              <a:rPr lang="en-US" dirty="0"/>
              <a:t>– µ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µ</a:t>
            </a:r>
            <a:r>
              <a:rPr lang="en-US" baseline="-25000" dirty="0"/>
              <a:t>1 </a:t>
            </a:r>
            <a:r>
              <a:rPr lang="en-US" dirty="0"/>
              <a:t>– µ</a:t>
            </a:r>
            <a:r>
              <a:rPr lang="en-US" baseline="-25000" dirty="0"/>
              <a:t>2 </a:t>
            </a:r>
            <a:r>
              <a:rPr lang="en-US" altLang="en-US" dirty="0">
                <a:ea typeface="ＭＳ Ｐゴシック" pitchFamily="34" charset="-128"/>
                <a:cs typeface="Arial" charset="0"/>
              </a:rPr>
              <a:t>≠ </a:t>
            </a:r>
            <a:r>
              <a:rPr lang="en-US" dirty="0" smtClean="0"/>
              <a:t>0</a:t>
            </a:r>
          </a:p>
          <a:p>
            <a:r>
              <a:rPr lang="en-US" dirty="0" smtClean="0"/>
              <a:t>The two-sample independent t-test assumes</a:t>
            </a:r>
          </a:p>
          <a:p>
            <a:pPr lvl="1"/>
            <a:r>
              <a:rPr lang="en-US" dirty="0" smtClean="0"/>
              <a:t>Populations are normally distributed (not an issue for large sample sizes)</a:t>
            </a:r>
          </a:p>
          <a:p>
            <a:pPr lvl="1"/>
            <a:r>
              <a:rPr lang="en-US" dirty="0" smtClean="0"/>
              <a:t>Equal variances (assumption can be relaxed)</a:t>
            </a:r>
          </a:p>
          <a:p>
            <a:pPr lvl="1"/>
            <a:r>
              <a:rPr lang="en-US" dirty="0" smtClean="0"/>
              <a:t>Independent samples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500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 err="1">
                <a:latin typeface="Lucida Console"/>
                <a:ea typeface="+mn-ea"/>
                <a:cs typeface="+mn-cs"/>
              </a:rPr>
              <a:t>t.test</a:t>
            </a:r>
            <a:r>
              <a:rPr lang="en-US" sz="3200" dirty="0">
                <a:latin typeface="Lucida Console"/>
                <a:ea typeface="+mn-ea"/>
                <a:cs typeface="+mn-cs"/>
              </a:rPr>
              <a:t>()</a:t>
            </a:r>
            <a:endParaRPr lang="en-US" sz="2000" dirty="0">
              <a:latin typeface="Lucida Console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 smtClean="0"/>
              <a:t> function in R can be used to perform many variants of the t-test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Lucida Console"/>
              </a:rPr>
              <a:t>?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t.test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lvl="1"/>
            <a:r>
              <a:rPr lang="en-US" dirty="0" smtClean="0"/>
              <a:t>Specify one- or two-tailed</a:t>
            </a:r>
          </a:p>
          <a:p>
            <a:pPr lvl="1"/>
            <a:r>
              <a:rPr lang="en-US" dirty="0" smtClean="0"/>
              <a:t>Specify µ</a:t>
            </a:r>
          </a:p>
          <a:p>
            <a:pPr lvl="1"/>
            <a:r>
              <a:rPr lang="en-US" dirty="0" smtClean="0"/>
              <a:t>Specify significance level </a:t>
            </a:r>
            <a:r>
              <a:rPr lang="el-GR" altLang="en-US" dirty="0" smtClean="0">
                <a:ea typeface="ＭＳ Ｐゴシック" pitchFamily="34" charset="-128"/>
                <a:cs typeface="Arial" charset="0"/>
              </a:rPr>
              <a:t>α</a:t>
            </a:r>
            <a:endParaRPr lang="en-US" altLang="en-US" dirty="0" smtClean="0">
              <a:ea typeface="ＭＳ Ｐゴシック" pitchFamily="34" charset="-128"/>
              <a:cs typeface="Arial" charset="0"/>
            </a:endParaRPr>
          </a:p>
          <a:p>
            <a:r>
              <a:rPr lang="en-US" dirty="0" smtClean="0">
                <a:ea typeface="ＭＳ Ｐゴシック" pitchFamily="34" charset="-128"/>
                <a:cs typeface="Arial" charset="0"/>
              </a:rPr>
              <a:t>Example: two methods were used to determine the latent heat of ice. The investigator wants to find out how much (and if) the methods differed</a:t>
            </a:r>
          </a:p>
          <a:p>
            <a:pPr marL="0" indent="0">
              <a:buNone/>
            </a:pPr>
            <a:r>
              <a:rPr lang="nl-NL" sz="1600" dirty="0">
                <a:latin typeface="Lucida Console" panose="020B0609040504020204" pitchFamily="49" charset="0"/>
                <a:ea typeface="ＭＳ Ｐゴシック" pitchFamily="34" charset="-128"/>
                <a:cs typeface="Arial" charset="0"/>
              </a:rPr>
              <a:t>methodA &lt;- c(79.982, 80.041, 80.018, 80.041, 80.03, 80.029, 80.038, 79.968, 80.049, 80.029, 80.019, 80.002, 80.022)</a:t>
            </a:r>
          </a:p>
          <a:p>
            <a:pPr marL="0" indent="0">
              <a:buNone/>
            </a:pPr>
            <a:r>
              <a:rPr lang="nl-NL" sz="1600" dirty="0">
                <a:latin typeface="Lucida Console" panose="020B0609040504020204" pitchFamily="49" charset="0"/>
                <a:ea typeface="ＭＳ Ｐゴシック" pitchFamily="34" charset="-128"/>
                <a:cs typeface="Arial" charset="0"/>
              </a:rPr>
              <a:t>methodB &lt;- c(80.02, 79.939, 79.98, 79.971, 79.97, 80.029, 79.952, 79.968)</a:t>
            </a:r>
            <a:endParaRPr lang="en-US" dirty="0" smtClean="0">
              <a:latin typeface="Lucida Console" panose="020B0609040504020204" pitchFamily="49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85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1: plot the data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358615"/>
            <a:ext cx="6490308" cy="507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21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normally distributed?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normal, points should fall on the line of a </a:t>
            </a:r>
            <a:r>
              <a:rPr lang="en-US" sz="2400" dirty="0" err="1" smtClean="0">
                <a:latin typeface="Lucida Console" panose="020B0609040504020204" pitchFamily="49" charset="0"/>
              </a:rPr>
              <a:t>qqnorm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plot. Here A has a strong left skew, B a right skew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qqnorm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methodA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qqline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3001416"/>
            <a:ext cx="3867150" cy="370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982366"/>
            <a:ext cx="3796022" cy="370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6050" y="5524500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0425" y="5524500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 (formal)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“a random variable </a:t>
            </a:r>
            <a:r>
              <a:rPr lang="en-US" i="1" dirty="0" smtClean="0"/>
              <a:t>X</a:t>
            </a:r>
            <a:r>
              <a:rPr lang="en-US" dirty="0" smtClean="0"/>
              <a:t> is normally distributed”</a:t>
            </a:r>
          </a:p>
          <a:p>
            <a:r>
              <a:rPr lang="en-US" dirty="0" smtClean="0"/>
              <a:t>For a sample space </a:t>
            </a:r>
            <a:r>
              <a:rPr lang="en-US" i="1" dirty="0" smtClean="0"/>
              <a:t>S</a:t>
            </a:r>
            <a:r>
              <a:rPr lang="en-US" dirty="0" smtClean="0"/>
              <a:t> a </a:t>
            </a:r>
            <a:r>
              <a:rPr lang="en-US" b="1" dirty="0" smtClean="0"/>
              <a:t>random variable</a:t>
            </a:r>
            <a:r>
              <a:rPr lang="en-US" dirty="0" smtClean="0"/>
              <a:t> is any rule that associates a number with each outcome in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A random variable </a:t>
            </a:r>
            <a:r>
              <a:rPr lang="en-US" i="1" dirty="0" smtClean="0"/>
              <a:t>X</a:t>
            </a:r>
            <a:r>
              <a:rPr lang="en-US" dirty="0" smtClean="0"/>
              <a:t> is </a:t>
            </a:r>
            <a:r>
              <a:rPr lang="en-US" b="1" dirty="0" smtClean="0"/>
              <a:t>continuous</a:t>
            </a:r>
            <a:r>
              <a:rPr lang="en-US" dirty="0" smtClean="0"/>
              <a:t> if its set of possible values is an entire interval of numbers</a:t>
            </a:r>
          </a:p>
          <a:p>
            <a:r>
              <a:rPr lang="en-US" dirty="0" smtClean="0"/>
              <a:t>A random variable </a:t>
            </a:r>
            <a:r>
              <a:rPr lang="en-US" i="1" dirty="0" smtClean="0"/>
              <a:t>X</a:t>
            </a:r>
            <a:r>
              <a:rPr lang="en-US" dirty="0" smtClean="0"/>
              <a:t> is </a:t>
            </a:r>
            <a:r>
              <a:rPr lang="en-US" b="1" dirty="0" smtClean="0"/>
              <a:t>discrete</a:t>
            </a:r>
            <a:r>
              <a:rPr lang="en-US" dirty="0" smtClean="0"/>
              <a:t> if its set of possible values is a finite set or an infinite sequence</a:t>
            </a:r>
          </a:p>
          <a:p>
            <a:r>
              <a:rPr lang="en-US" dirty="0" smtClean="0"/>
              <a:t>Often we describe observations using discrete probability models (e.g. binomial, Poisson), or continuous probability models (e.g. normal, lognormal)</a:t>
            </a:r>
          </a:p>
        </p:txBody>
      </p:sp>
    </p:spTree>
    <p:extLst>
      <p:ext uri="{BB962C8B-B14F-4D97-AF65-F5344CB8AC3E}">
        <p14:creationId xmlns:p14="http://schemas.microsoft.com/office/powerpoint/2010/main" val="33861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in R is the Welch two-sample t-test which assumes unequal variances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Welch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Two Sample t-test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data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methodA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methodB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t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= 3.274,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df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= 12.03, p-value = 0.006633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alternative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hypothesis: true difference in means is not equal to 0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95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percent confidence interval: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0.01405393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0.06992684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sample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estimates: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mean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of x mean of y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80.02062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79.97862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6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results of a statistical test can be saved by assigning a name to the output and accessing individual elements</a:t>
            </a:r>
          </a:p>
          <a:p>
            <a:r>
              <a:rPr lang="en-US" dirty="0" smtClean="0"/>
              <a:t>The results are stored in a list (actually an object)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resultsAB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names(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resultsAB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[1] "statistic"   "parameter"   "</a:t>
            </a:r>
            <a:r>
              <a:rPr lang="en-US" sz="2000" dirty="0" err="1">
                <a:latin typeface="Lucida Console"/>
              </a:rPr>
              <a:t>p.value</a:t>
            </a:r>
            <a:r>
              <a:rPr lang="en-US" sz="2000" dirty="0">
                <a:latin typeface="Lucida Console"/>
              </a:rPr>
              <a:t>"     </a:t>
            </a: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[4] "conf.int</a:t>
            </a:r>
            <a:r>
              <a:rPr lang="en-US" sz="2000" dirty="0">
                <a:latin typeface="Lucida Console"/>
              </a:rPr>
              <a:t>"    "estimate"   </a:t>
            </a:r>
            <a:r>
              <a:rPr lang="en-US" sz="2000" dirty="0" smtClean="0">
                <a:latin typeface="Lucida Console"/>
              </a:rPr>
              <a:t>"</a:t>
            </a:r>
            <a:r>
              <a:rPr lang="en-US" sz="2000" dirty="0" err="1" smtClean="0">
                <a:latin typeface="Lucida Console"/>
              </a:rPr>
              <a:t>null.value</a:t>
            </a:r>
            <a:r>
              <a:rPr lang="en-US" sz="2000" dirty="0" smtClean="0">
                <a:latin typeface="Lucida Console"/>
              </a:rPr>
              <a:t>"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[7]  </a:t>
            </a:r>
            <a:r>
              <a:rPr lang="en-US" sz="2000" dirty="0">
                <a:latin typeface="Lucida Console"/>
              </a:rPr>
              <a:t>"alternative" "method"      "data.name"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resultsAB$p.value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[1] 0.006633411</a:t>
            </a:r>
          </a:p>
        </p:txBody>
      </p:sp>
    </p:spTree>
    <p:extLst>
      <p:ext uri="{BB962C8B-B14F-4D97-AF65-F5344CB8AC3E}">
        <p14:creationId xmlns:p14="http://schemas.microsoft.com/office/powerpoint/2010/main" val="3516796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variances?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boxplot suggests that the variances of the two methods might be similar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0.0005654231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0.0009679821</a:t>
            </a:r>
            <a:endParaRPr lang="en-US" dirty="0"/>
          </a:p>
          <a:p>
            <a:r>
              <a:rPr lang="en-US" dirty="0" smtClean="0"/>
              <a:t>More formally we can perform an F-test to check for equality in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7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take two samples n</a:t>
            </a:r>
            <a:r>
              <a:rPr lang="en-US" baseline="-25000" dirty="0" smtClean="0"/>
              <a:t>1</a:t>
            </a:r>
            <a:r>
              <a:rPr lang="en-US" dirty="0" smtClean="0"/>
              <a:t> and n</a:t>
            </a:r>
            <a:r>
              <a:rPr lang="en-US" baseline="-25000" dirty="0" smtClean="0"/>
              <a:t>2</a:t>
            </a:r>
            <a:r>
              <a:rPr lang="en-US" dirty="0" smtClean="0"/>
              <a:t> from normally distributed populations, then the ratio of the variances is from an F-distribution with degrees of freedom (n</a:t>
            </a:r>
            <a:r>
              <a:rPr lang="en-US" baseline="-25000" dirty="0" smtClean="0"/>
              <a:t>1</a:t>
            </a:r>
            <a:r>
              <a:rPr lang="en-US" dirty="0" smtClean="0"/>
              <a:t>–1; n</a:t>
            </a:r>
            <a:r>
              <a:rPr lang="en-US" baseline="-25000" dirty="0" smtClean="0"/>
              <a:t>2</a:t>
            </a:r>
            <a:r>
              <a:rPr lang="en-US" dirty="0"/>
              <a:t>–</a:t>
            </a:r>
            <a:r>
              <a:rPr lang="en-US" dirty="0" smtClean="0"/>
              <a:t>1)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  <a:ea typeface="ＭＳ Ｐゴシック" pitchFamily="34" charset="-128"/>
              </a:rPr>
              <a:t>H</a:t>
            </a:r>
            <a:r>
              <a:rPr lang="en-US" altLang="en-US" baseline="-25000" dirty="0">
                <a:latin typeface="+mj-lt"/>
                <a:ea typeface="ＭＳ Ｐゴシック" pitchFamily="34" charset="-128"/>
              </a:rPr>
              <a:t>0</a:t>
            </a:r>
            <a:r>
              <a:rPr lang="en-US" altLang="en-US" dirty="0">
                <a:latin typeface="+mj-lt"/>
                <a:ea typeface="ＭＳ Ｐゴシック" pitchFamily="34" charset="-128"/>
              </a:rPr>
              <a:t>: </a:t>
            </a:r>
            <a:r>
              <a:rPr lang="el-GR" altLang="en-US" dirty="0">
                <a:latin typeface="+mj-lt"/>
                <a:ea typeface="ＭＳ Ｐゴシック" pitchFamily="34" charset="-128"/>
                <a:cs typeface="Arial" charset="0"/>
              </a:rPr>
              <a:t>σ</a:t>
            </a:r>
            <a:r>
              <a:rPr lang="en-US" altLang="en-US" baseline="30000" dirty="0">
                <a:latin typeface="+mj-lt"/>
                <a:ea typeface="ＭＳ Ｐゴシック" pitchFamily="34" charset="-128"/>
                <a:cs typeface="Arial" charset="0"/>
              </a:rPr>
              <a:t>2</a:t>
            </a:r>
            <a:r>
              <a:rPr lang="en-US" altLang="en-US" baseline="-25000" dirty="0">
                <a:latin typeface="+mj-lt"/>
                <a:ea typeface="ＭＳ Ｐゴシック" pitchFamily="34" charset="-128"/>
                <a:cs typeface="Arial" charset="0"/>
              </a:rPr>
              <a:t>1</a:t>
            </a:r>
            <a:r>
              <a:rPr lang="en-US" altLang="en-US" dirty="0">
                <a:latin typeface="+mj-lt"/>
                <a:ea typeface="ＭＳ Ｐゴシック" pitchFamily="34" charset="-128"/>
                <a:cs typeface="Arial" charset="0"/>
              </a:rPr>
              <a:t> / </a:t>
            </a:r>
            <a:r>
              <a:rPr lang="el-GR" altLang="en-US" dirty="0">
                <a:latin typeface="+mj-lt"/>
                <a:ea typeface="ＭＳ Ｐゴシック" pitchFamily="34" charset="-128"/>
                <a:cs typeface="Arial" charset="0"/>
              </a:rPr>
              <a:t>σ</a:t>
            </a:r>
            <a:r>
              <a:rPr lang="en-US" altLang="en-US" baseline="30000" dirty="0">
                <a:latin typeface="+mj-lt"/>
                <a:ea typeface="ＭＳ Ｐゴシック" pitchFamily="34" charset="-128"/>
                <a:cs typeface="Arial" charset="0"/>
              </a:rPr>
              <a:t>2</a:t>
            </a:r>
            <a:r>
              <a:rPr lang="en-US" altLang="en-US" baseline="-25000" dirty="0">
                <a:latin typeface="+mj-lt"/>
                <a:ea typeface="ＭＳ Ｐゴシック" pitchFamily="34" charset="-128"/>
                <a:cs typeface="Arial" charset="0"/>
              </a:rPr>
              <a:t>2</a:t>
            </a:r>
            <a:r>
              <a:rPr lang="en-US" altLang="en-US" dirty="0">
                <a:latin typeface="+mj-lt"/>
                <a:ea typeface="ＭＳ Ｐゴシック" pitchFamily="34" charset="-128"/>
                <a:cs typeface="Arial" charset="0"/>
              </a:rPr>
              <a:t> = 1</a:t>
            </a:r>
            <a:endParaRPr lang="el-GR" altLang="en-US" dirty="0">
              <a:latin typeface="+mj-lt"/>
              <a:ea typeface="ＭＳ Ｐゴシック" pitchFamily="34" charset="-128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 smtClean="0">
                <a:latin typeface="+mj-lt"/>
                <a:ea typeface="ＭＳ Ｐゴシック" pitchFamily="34" charset="-128"/>
              </a:rPr>
              <a:t>H</a:t>
            </a:r>
            <a:r>
              <a:rPr lang="en-US" altLang="en-US" baseline="-25000" dirty="0" smtClean="0">
                <a:latin typeface="+mj-lt"/>
                <a:ea typeface="ＭＳ Ｐゴシック" pitchFamily="34" charset="-128"/>
              </a:rPr>
              <a:t>1</a:t>
            </a:r>
            <a:r>
              <a:rPr lang="en-US" altLang="en-US" dirty="0">
                <a:latin typeface="+mj-lt"/>
                <a:ea typeface="ＭＳ Ｐゴシック" pitchFamily="34" charset="-128"/>
              </a:rPr>
              <a:t>: </a:t>
            </a:r>
            <a:r>
              <a:rPr lang="el-GR" altLang="en-US" dirty="0">
                <a:latin typeface="+mj-lt"/>
                <a:ea typeface="ＭＳ Ｐゴシック" pitchFamily="34" charset="-128"/>
                <a:cs typeface="Arial" charset="0"/>
              </a:rPr>
              <a:t>σ</a:t>
            </a:r>
            <a:r>
              <a:rPr lang="en-US" altLang="en-US" baseline="30000" dirty="0">
                <a:latin typeface="+mj-lt"/>
                <a:ea typeface="ＭＳ Ｐゴシック" pitchFamily="34" charset="-128"/>
                <a:cs typeface="Arial" charset="0"/>
              </a:rPr>
              <a:t>2</a:t>
            </a:r>
            <a:r>
              <a:rPr lang="en-US" altLang="en-US" baseline="-25000" dirty="0">
                <a:latin typeface="+mj-lt"/>
                <a:ea typeface="ＭＳ Ｐゴシック" pitchFamily="34" charset="-128"/>
                <a:cs typeface="Arial" charset="0"/>
              </a:rPr>
              <a:t>1</a:t>
            </a:r>
            <a:r>
              <a:rPr lang="en-US" altLang="en-US" dirty="0">
                <a:latin typeface="+mj-lt"/>
                <a:ea typeface="ＭＳ Ｐゴシック" pitchFamily="34" charset="-128"/>
                <a:cs typeface="Arial" charset="0"/>
              </a:rPr>
              <a:t> / </a:t>
            </a:r>
            <a:r>
              <a:rPr lang="el-GR" altLang="en-US" dirty="0">
                <a:latin typeface="+mj-lt"/>
                <a:ea typeface="ＭＳ Ｐゴシック" pitchFamily="34" charset="-128"/>
                <a:cs typeface="Arial" charset="0"/>
              </a:rPr>
              <a:t>σ</a:t>
            </a:r>
            <a:r>
              <a:rPr lang="en-US" altLang="en-US" baseline="30000" dirty="0">
                <a:latin typeface="+mj-lt"/>
                <a:ea typeface="ＭＳ Ｐゴシック" pitchFamily="34" charset="-128"/>
                <a:cs typeface="Arial" charset="0"/>
              </a:rPr>
              <a:t>2</a:t>
            </a:r>
            <a:r>
              <a:rPr lang="en-US" altLang="en-US" baseline="-25000" dirty="0">
                <a:latin typeface="+mj-lt"/>
                <a:ea typeface="ＭＳ Ｐゴシック" pitchFamily="34" charset="-128"/>
                <a:cs typeface="Arial" charset="0"/>
              </a:rPr>
              <a:t>2</a:t>
            </a:r>
            <a:r>
              <a:rPr lang="en-US" altLang="en-US" dirty="0">
                <a:latin typeface="+mj-lt"/>
                <a:ea typeface="ＭＳ Ｐゴシック" pitchFamily="34" charset="-128"/>
                <a:cs typeface="Arial" charset="0"/>
              </a:rPr>
              <a:t> ≠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44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var.test</a:t>
            </a:r>
            <a:r>
              <a:rPr lang="en-US" dirty="0" smtClean="0"/>
              <a:t>()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var.test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methodA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methodB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Lucida Console" panose="020B0609040504020204" pitchFamily="49" charset="0"/>
              </a:rPr>
              <a:t>F </a:t>
            </a:r>
            <a:r>
              <a:rPr lang="en-US" sz="2200" dirty="0">
                <a:latin typeface="Lucida Console" panose="020B0609040504020204" pitchFamily="49" charset="0"/>
              </a:rPr>
              <a:t>test to compare two variances</a:t>
            </a:r>
          </a:p>
          <a:p>
            <a:pPr marL="0" indent="0">
              <a:buNone/>
            </a:pPr>
            <a:r>
              <a:rPr lang="en-US" sz="2200" dirty="0" smtClean="0">
                <a:latin typeface="Lucida Console" panose="020B0609040504020204" pitchFamily="49" charset="0"/>
              </a:rPr>
              <a:t>data</a:t>
            </a:r>
            <a:r>
              <a:rPr lang="en-US" sz="2200" dirty="0">
                <a:latin typeface="Lucida Console" panose="020B0609040504020204" pitchFamily="49" charset="0"/>
              </a:rPr>
              <a:t>:  </a:t>
            </a:r>
            <a:r>
              <a:rPr lang="en-US" sz="2200" dirty="0" err="1">
                <a:latin typeface="Lucida Console" panose="020B0609040504020204" pitchFamily="49" charset="0"/>
              </a:rPr>
              <a:t>methodA</a:t>
            </a:r>
            <a:r>
              <a:rPr lang="en-US" sz="2200" dirty="0">
                <a:latin typeface="Lucida Console" panose="020B0609040504020204" pitchFamily="49" charset="0"/>
              </a:rPr>
              <a:t> and </a:t>
            </a:r>
            <a:r>
              <a:rPr lang="en-US" sz="2200" dirty="0" err="1">
                <a:latin typeface="Lucida Console" panose="020B0609040504020204" pitchFamily="49" charset="0"/>
              </a:rPr>
              <a:t>methodB</a:t>
            </a:r>
            <a:endParaRPr lang="en-US" sz="2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F = 0.5841, </a:t>
            </a:r>
            <a:r>
              <a:rPr lang="en-US" sz="2200" dirty="0" err="1">
                <a:latin typeface="Lucida Console" panose="020B0609040504020204" pitchFamily="49" charset="0"/>
              </a:rPr>
              <a:t>num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df</a:t>
            </a:r>
            <a:r>
              <a:rPr lang="en-US" sz="2200" dirty="0">
                <a:latin typeface="Lucida Console" panose="020B0609040504020204" pitchFamily="49" charset="0"/>
              </a:rPr>
              <a:t> = 12, </a:t>
            </a:r>
            <a:r>
              <a:rPr lang="en-US" sz="2200" dirty="0" err="1">
                <a:latin typeface="Lucida Console" panose="020B0609040504020204" pitchFamily="49" charset="0"/>
              </a:rPr>
              <a:t>denom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df</a:t>
            </a:r>
            <a:r>
              <a:rPr lang="en-US" sz="2200" dirty="0">
                <a:latin typeface="Lucida Console" panose="020B0609040504020204" pitchFamily="49" charset="0"/>
              </a:rPr>
              <a:t> = 7, p-value = 0.3943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alternative hypothesis: true ratio of variances is not equal to 1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 0.1251922 2.1066573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ratio of variances 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         0.5841255 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u="sng" dirty="0" smtClean="0"/>
              <a:t>There is no evidence of a significant difference between the two variances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20936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t-test with equal 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42875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var.equal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= TRUE)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Two </a:t>
            </a:r>
            <a:r>
              <a:rPr lang="en-US" sz="2000" dirty="0">
                <a:latin typeface="Lucida Console" panose="020B0609040504020204" pitchFamily="49" charset="0"/>
              </a:rPr>
              <a:t>Sample t-test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data</a:t>
            </a:r>
            <a:r>
              <a:rPr lang="en-US" sz="2000" dirty="0">
                <a:latin typeface="Lucida Console" panose="020B0609040504020204" pitchFamily="49" charset="0"/>
              </a:rPr>
              <a:t>:  </a:t>
            </a:r>
            <a:r>
              <a:rPr lang="en-US" sz="2000" dirty="0" err="1">
                <a:latin typeface="Lucida Console" panose="020B0609040504020204" pitchFamily="49" charset="0"/>
              </a:rPr>
              <a:t>methodA</a:t>
            </a:r>
            <a:r>
              <a:rPr lang="en-US" sz="2000" dirty="0">
                <a:latin typeface="Lucida Console" panose="020B0609040504020204" pitchFamily="49" charset="0"/>
              </a:rPr>
              <a:t> and </a:t>
            </a:r>
            <a:r>
              <a:rPr lang="en-US" sz="2000" dirty="0" err="1">
                <a:latin typeface="Lucida Console" panose="020B0609040504020204" pitchFamily="49" charset="0"/>
              </a:rPr>
              <a:t>methodB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t = 3.4977, </a:t>
            </a:r>
            <a:r>
              <a:rPr lang="en-US" sz="2000" dirty="0" err="1">
                <a:latin typeface="Lucida Console" panose="020B0609040504020204" pitchFamily="49" charset="0"/>
              </a:rPr>
              <a:t>df</a:t>
            </a:r>
            <a:r>
              <a:rPr lang="en-US" sz="2000" dirty="0">
                <a:latin typeface="Lucida Console" panose="020B0609040504020204" pitchFamily="49" charset="0"/>
              </a:rPr>
              <a:t> = 19, p-value = 0.002408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alternative hypothesis: true difference in means is not equal to 0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0.01686368 0.06711709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mean of x mean of y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80.02062  79.97862 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98147" y="2203966"/>
            <a:ext cx="2556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(Previously p = 0.006633)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5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showed earlier using </a:t>
            </a:r>
            <a:r>
              <a:rPr lang="en-US" sz="2400" dirty="0" err="1" smtClean="0">
                <a:latin typeface="Lucida Console" panose="020B0609040504020204" pitchFamily="49" charset="0"/>
              </a:rPr>
              <a:t>qqplot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that the normality assumption is violated, particularly an issue since the sample sizes here were small</a:t>
            </a:r>
          </a:p>
          <a:p>
            <a:r>
              <a:rPr lang="en-US" dirty="0" smtClean="0"/>
              <a:t>The two-sample Wilcoxon (Mann-Whitney) test is a useful alternative when the assumptions of the t-test are not met</a:t>
            </a:r>
          </a:p>
          <a:p>
            <a:r>
              <a:rPr lang="en-US" dirty="0" smtClean="0"/>
              <a:t>Non-parametric tests rely on the rank order of the data instead of the numbers in the data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5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Mann-Whitney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the test works</a:t>
            </a:r>
          </a:p>
          <a:p>
            <a:pPr lvl="1"/>
            <a:r>
              <a:rPr lang="en-US" dirty="0" smtClean="0"/>
              <a:t>Arrange all the observations into a ranked (ordered) series</a:t>
            </a:r>
          </a:p>
          <a:p>
            <a:pPr lvl="1"/>
            <a:r>
              <a:rPr lang="en-US" dirty="0" smtClean="0"/>
              <a:t>Sum the ranks from sample 1 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) and sample 2 (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Calculate the test statistic </a:t>
            </a:r>
            <a:r>
              <a:rPr lang="en-US" i="1" dirty="0" smtClean="0"/>
              <a:t>U</a:t>
            </a:r>
            <a:endParaRPr lang="en-US" dirty="0" smtClean="0"/>
          </a:p>
          <a:p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The distribution under H</a:t>
            </a:r>
            <a:r>
              <a:rPr lang="en-US" baseline="-25000" dirty="0" smtClean="0"/>
              <a:t>0</a:t>
            </a:r>
            <a:r>
              <a:rPr lang="en-US" dirty="0" smtClean="0"/>
              <a:t> is found by enumerating all possible subsets of ranks (assuming each is equally likely), and comparing the test statistic to the probability of observing that rank</a:t>
            </a:r>
          </a:p>
          <a:p>
            <a:r>
              <a:rPr lang="en-US" dirty="0" smtClean="0"/>
              <a:t>This can be cumbersome for large sample sizes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690430"/>
              </p:ext>
            </p:extLst>
          </p:nvPr>
        </p:nvGraphicFramePr>
        <p:xfrm>
          <a:off x="1041399" y="3224213"/>
          <a:ext cx="5283201" cy="76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3162240" imgH="457200" progId="Equation.DSMT4">
                  <p:embed/>
                </p:oleObj>
              </mc:Choice>
              <mc:Fallback>
                <p:oleObj name="Equation" r:id="rId3" imgW="3162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399" y="3224213"/>
                        <a:ext cx="5283201" cy="763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991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ties in the data, this method provides an approximate p-value</a:t>
            </a:r>
          </a:p>
          <a:p>
            <a:r>
              <a:rPr lang="en-US" dirty="0" smtClean="0"/>
              <a:t>If the sample size is less than 50 and there are no ties in observations, by default R will enumerate all possible combinations and produce an exact p-value</a:t>
            </a:r>
          </a:p>
          <a:p>
            <a:r>
              <a:rPr lang="en-US" dirty="0" smtClean="0"/>
              <a:t>When the sample size is greater than 50, a normal approximation is used</a:t>
            </a:r>
          </a:p>
          <a:p>
            <a:r>
              <a:rPr lang="en-US" dirty="0" smtClean="0"/>
              <a:t>The function to use is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wilcox.test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r>
              <a:rPr lang="en-US" sz="2000" dirty="0">
                <a:latin typeface="Lucida Console"/>
              </a:rPr>
              <a:t>?</a:t>
            </a:r>
            <a:r>
              <a:rPr lang="en-US" sz="2000" dirty="0" err="1">
                <a:latin typeface="Lucida Console"/>
              </a:rPr>
              <a:t>wilcox.test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23329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Mann-Whitney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wilcox.test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methodB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Wilcoxon </a:t>
            </a:r>
            <a:r>
              <a:rPr lang="en-US" sz="2000" dirty="0">
                <a:latin typeface="Lucida Console" panose="020B0609040504020204" pitchFamily="49" charset="0"/>
              </a:rPr>
              <a:t>rank sum test with continuity correction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data</a:t>
            </a:r>
            <a:r>
              <a:rPr lang="en-US" sz="2000" dirty="0">
                <a:latin typeface="Lucida Console" panose="020B0609040504020204" pitchFamily="49" charset="0"/>
              </a:rPr>
              <a:t>:  </a:t>
            </a:r>
            <a:r>
              <a:rPr lang="en-US" sz="2000" dirty="0" err="1">
                <a:latin typeface="Lucida Console" panose="020B0609040504020204" pitchFamily="49" charset="0"/>
              </a:rPr>
              <a:t>methodA</a:t>
            </a:r>
            <a:r>
              <a:rPr lang="en-US" sz="2000" dirty="0">
                <a:latin typeface="Lucida Console" panose="020B0609040504020204" pitchFamily="49" charset="0"/>
              </a:rPr>
              <a:t> and </a:t>
            </a:r>
            <a:r>
              <a:rPr lang="en-US" sz="2000" dirty="0" err="1">
                <a:latin typeface="Lucida Console" panose="020B0609040504020204" pitchFamily="49" charset="0"/>
              </a:rPr>
              <a:t>methodB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W = 88.5, p-value = 0.008995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alternative hypothesis: true location shift is not equal to 0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Warning </a:t>
            </a:r>
            <a:r>
              <a:rPr lang="en-US" sz="2000" dirty="0">
                <a:latin typeface="Lucida Console" panose="020B0609040504020204" pitchFamily="49" charset="0"/>
              </a:rPr>
              <a:t>message: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In </a:t>
            </a:r>
            <a:r>
              <a:rPr lang="en-US" sz="2000" dirty="0" err="1">
                <a:latin typeface="Lucida Console" panose="020B0609040504020204" pitchFamily="49" charset="0"/>
              </a:rPr>
              <a:t>wilcox.test.default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methodA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methodB</a:t>
            </a:r>
            <a:r>
              <a:rPr lang="en-US" sz="2000" dirty="0">
                <a:latin typeface="Lucida Console" panose="020B060904050402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cannot compute exact p-value with ties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Once again we reach the same conclusion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703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includes a comprehensive set of probability distributions that can be used to simulate and model data</a:t>
            </a:r>
          </a:p>
          <a:p>
            <a:r>
              <a:rPr lang="en-US" dirty="0" smtClean="0"/>
              <a:t>If the function for the probability model is named </a:t>
            </a:r>
            <a:r>
              <a:rPr lang="en-US" sz="2400" dirty="0">
                <a:latin typeface="Lucida Console" panose="020B0609040504020204" pitchFamily="49" charset="0"/>
              </a:rPr>
              <a:t>xxx</a:t>
            </a:r>
            <a:endParaRPr lang="en-US" sz="20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 err="1" smtClean="0">
                <a:latin typeface="Lucida Console" panose="020B0609040504020204" pitchFamily="49" charset="0"/>
              </a:rPr>
              <a:t>pxxx</a:t>
            </a:r>
            <a:r>
              <a:rPr lang="en-US" dirty="0" smtClean="0"/>
              <a:t>: evaluate the cumulative distribution P(</a:t>
            </a:r>
            <a:r>
              <a:rPr lang="en-US" i="1" dirty="0" smtClean="0"/>
              <a:t>X</a:t>
            </a:r>
            <a:r>
              <a:rPr lang="en-US" dirty="0" smtClean="0"/>
              <a:t> ≤ 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dxxx</a:t>
            </a:r>
            <a:r>
              <a:rPr lang="en-US" dirty="0" smtClean="0"/>
              <a:t>: evaluate the probability mass/density function f(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qxxx</a:t>
            </a:r>
            <a:r>
              <a:rPr lang="en-US" dirty="0" smtClean="0"/>
              <a:t>: evaluate the </a:t>
            </a:r>
            <a:r>
              <a:rPr lang="en-US" dirty="0" err="1" smtClean="0"/>
              <a:t>quantile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, the smallest </a:t>
            </a:r>
            <a:r>
              <a:rPr lang="en-US" i="1" dirty="0" smtClean="0"/>
              <a:t>x</a:t>
            </a:r>
            <a:r>
              <a:rPr lang="en-US" dirty="0" smtClean="0"/>
              <a:t> such that       P(</a:t>
            </a:r>
            <a:r>
              <a:rPr lang="en-US" i="1" dirty="0" smtClean="0"/>
              <a:t>X</a:t>
            </a:r>
            <a:r>
              <a:rPr lang="en-US" dirty="0" smtClean="0"/>
              <a:t> ≤ </a:t>
            </a:r>
            <a:r>
              <a:rPr lang="en-US" i="1" dirty="0" smtClean="0"/>
              <a:t>x</a:t>
            </a:r>
            <a:r>
              <a:rPr lang="en-US" dirty="0" smtClean="0"/>
              <a:t>) &gt; </a:t>
            </a:r>
            <a:r>
              <a:rPr lang="en-US" i="1" dirty="0" smtClean="0"/>
              <a:t>q</a:t>
            </a:r>
          </a:p>
          <a:p>
            <a:pPr lvl="1"/>
            <a:r>
              <a:rPr lang="en-US" sz="2000" dirty="0" err="1">
                <a:latin typeface="Lucida Console" panose="020B0609040504020204" pitchFamily="49" charset="0"/>
              </a:rPr>
              <a:t>rxxx</a:t>
            </a:r>
            <a:r>
              <a:rPr lang="en-US" dirty="0" smtClean="0"/>
              <a:t>: generate a random variable from the model 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10 </a:t>
            </a:r>
            <a:r>
              <a:rPr lang="en-US" dirty="0" err="1" smtClean="0"/>
              <a:t>qqnorm</a:t>
            </a:r>
            <a:r>
              <a:rPr lang="en-US" dirty="0"/>
              <a:t> </a:t>
            </a:r>
            <a:r>
              <a:rPr lang="en-US" dirty="0" smtClean="0"/>
              <a:t>plots (including </a:t>
            </a:r>
            <a:r>
              <a:rPr lang="en-US" dirty="0" err="1" smtClean="0"/>
              <a:t>qqline</a:t>
            </a:r>
            <a:r>
              <a:rPr lang="en-US" dirty="0" smtClean="0"/>
              <a:t>) by sampling 30 points from the following four distributions</a:t>
            </a:r>
          </a:p>
          <a:p>
            <a:pPr lvl="1"/>
            <a:r>
              <a:rPr lang="en-US" dirty="0" smtClean="0"/>
              <a:t>normal, exponential, t, </a:t>
            </a:r>
            <a:r>
              <a:rPr lang="en-US" dirty="0" err="1" smtClean="0"/>
              <a:t>cauchy</a:t>
            </a:r>
            <a:endParaRPr lang="en-US" dirty="0" smtClean="0"/>
          </a:p>
          <a:p>
            <a:r>
              <a:rPr lang="en-US" dirty="0" smtClean="0"/>
              <a:t>Make between 2 and 5 of the plots come from a normal distribution</a:t>
            </a:r>
          </a:p>
          <a:p>
            <a:r>
              <a:rPr lang="en-US" dirty="0" smtClean="0"/>
              <a:t>Have your partner guess which plots are actually from a normal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Probability distributions in R</a:t>
            </a:r>
            <a:endParaRPr lang="en-US" dirty="0"/>
          </a:p>
        </p:txBody>
      </p:sp>
      <p:graphicFrame>
        <p:nvGraphicFramePr>
          <p:cNvPr id="4" name="Group 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748598"/>
              </p:ext>
            </p:extLst>
          </p:nvPr>
        </p:nvGraphicFramePr>
        <p:xfrm>
          <a:off x="2273319" y="1104908"/>
          <a:ext cx="4597362" cy="5562592"/>
        </p:xfrm>
        <a:graphic>
          <a:graphicData uri="http://schemas.openxmlformats.org/drawingml/2006/table">
            <a:tbl>
              <a:tblPr/>
              <a:tblGrid>
                <a:gridCol w="1530312"/>
                <a:gridCol w="1076325"/>
                <a:gridCol w="1990725"/>
              </a:tblGrid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Distribution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R name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Additional arguments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beta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beta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shape1, shape2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binomial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binom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size, prob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Cauchy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cauchy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location, scale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chi-squared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chisq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df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exponential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exp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rate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F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df1, df2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gamma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gamma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shape, scale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geometric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geom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prob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hypergeometric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hyper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m,n, k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lognormal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lnorm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meanlog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, </a:t>
                      </a: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sdlog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ＭＳ Ｐゴシック" pitchFamily="34" charset="-128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logistic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logis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location, scale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negative binomial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nbinom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size, </a:t>
                      </a: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prob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ＭＳ Ｐゴシック" pitchFamily="34" charset="-128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normal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norm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mean,sd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ＭＳ Ｐゴシック" pitchFamily="34" charset="-128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Poisson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pois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lambda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Student’s t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df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ＭＳ Ｐゴシック" pitchFamily="34" charset="-128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uniform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unif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min, max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Weibull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weibull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shape, scale</a:t>
                      </a: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Wilcoxon</a:t>
                      </a:r>
                    </a:p>
                  </a:txBody>
                  <a:tcPr marL="87835" marR="87835" marT="43911" marB="4391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200" kern="1200" dirty="0" err="1" smtClean="0">
                          <a:solidFill>
                            <a:srgbClr val="0000FF"/>
                          </a:solidFill>
                          <a:latin typeface="Lucida Console"/>
                          <a:ea typeface="+mn-ea"/>
                          <a:cs typeface="+mn-cs"/>
                        </a:rPr>
                        <a:t>wilcox</a:t>
                      </a:r>
                      <a:endParaRPr lang="en-US" altLang="en-US" sz="1200" kern="1200" dirty="0" smtClean="0">
                        <a:solidFill>
                          <a:srgbClr val="0000FF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m,n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ＭＳ Ｐゴシック" pitchFamily="34" charset="-128"/>
                      </a:endParaRPr>
                    </a:p>
                  </a:txBody>
                  <a:tcPr marL="87835" marR="87835" marT="43911" marB="4391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normal distribution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3" y="1654634"/>
            <a:ext cx="8781143" cy="428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for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/>
          <a:lstStyle/>
          <a:p>
            <a:r>
              <a:rPr lang="en-US" dirty="0" smtClean="0"/>
              <a:t>Values of x for different </a:t>
            </a:r>
            <a:r>
              <a:rPr lang="en-US" dirty="0" err="1" smtClean="0"/>
              <a:t>quantiles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qnorm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(p, mean=0,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=1,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lower.tail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=TRUE,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log.p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=FALSE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quants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qnorm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(c(0.01,0.025,0.05,0.95,0.975,0.99))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latin typeface="Lucida Console"/>
              </a:rPr>
              <a:t>&gt; round(quants,2)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[1] -2.33 -1.96 -1.64 1.64 1.96 </a:t>
            </a: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2.33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Probability of observing value x or smaller</a:t>
            </a:r>
            <a:endParaRPr lang="en-US" dirty="0" smtClean="0"/>
          </a:p>
          <a:p>
            <a:pPr marL="0" indent="0">
              <a:buNone/>
            </a:pPr>
            <a:r>
              <a:rPr lang="en-US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pnorm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(q, </a:t>
            </a: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mean=0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=1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lower.tail</a:t>
            </a: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=TRUE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log.p</a:t>
            </a: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=FALSE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latin typeface="Courier New" pitchFamily="49" charset="0"/>
                <a:ea typeface="ＭＳ Ｐゴシック" pitchFamily="34" charset="-128"/>
              </a:rPr>
              <a:t> </a:t>
            </a:r>
            <a:endParaRPr lang="en-US" altLang="en-US" dirty="0" smtClean="0">
              <a:latin typeface="Courier New" pitchFamily="49" charset="0"/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pnorm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quants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fr-FR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Lucida Console"/>
              </a:rPr>
              <a:t>[1] 0.010 0.025 0.050 0.950 0.975 0.990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023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</a:t>
            </a:r>
          </a:p>
          <a:p>
            <a:pPr marL="0" indent="0">
              <a:buNone/>
            </a:pPr>
            <a:r>
              <a:rPr lang="en-US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dnorm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(x, mean = 0, </a:t>
            </a:r>
            <a:r>
              <a:rPr lang="en-US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sd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 = 1, </a:t>
            </a:r>
            <a:r>
              <a:rPr lang="en-US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log.p</a:t>
            </a:r>
            <a:r>
              <a:rPr lang="en-US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 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= FALSE)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dnorm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Lucida Console"/>
              </a:rPr>
              <a:t>quants</a:t>
            </a:r>
            <a:r>
              <a:rPr lang="fr-FR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fr-FR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fr-FR" sz="2000" dirty="0">
                <a:solidFill>
                  <a:srgbClr val="000000"/>
                </a:solidFill>
                <a:latin typeface="Lucida Console"/>
              </a:rPr>
              <a:t>1] 0.02665214 0.05844507 0.10313564 </a:t>
            </a: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0.10313564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[5] </a:t>
            </a:r>
            <a:r>
              <a:rPr lang="fr-FR" sz="2000" dirty="0">
                <a:solidFill>
                  <a:srgbClr val="000000"/>
                </a:solidFill>
                <a:latin typeface="Lucida Console"/>
              </a:rPr>
              <a:t>0.05844507 </a:t>
            </a:r>
            <a:r>
              <a:rPr lang="fr-FR" sz="2000" dirty="0" smtClean="0">
                <a:solidFill>
                  <a:srgbClr val="000000"/>
                </a:solidFill>
                <a:latin typeface="Lucida Console"/>
              </a:rPr>
              <a:t>0.02665214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Generating random normal variables</a:t>
            </a:r>
          </a:p>
          <a:p>
            <a:pPr marL="0" indent="0">
              <a:buNone/>
            </a:pPr>
            <a:r>
              <a:rPr lang="en-US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rnorm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(n, mean = 0, </a:t>
            </a:r>
            <a:r>
              <a:rPr lang="en-US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sd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/>
              </a:rPr>
              <a:t> = 1)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Lucida Console"/>
              </a:rPr>
              <a:t>&gt; rnorm(n=10) </a:t>
            </a:r>
            <a:endParaRPr lang="pt-BR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pt-BR" sz="2000" dirty="0">
                <a:solidFill>
                  <a:srgbClr val="000000"/>
                </a:solidFill>
                <a:latin typeface="Lucida Console"/>
              </a:rPr>
              <a:t>1] 1.91604284 </a:t>
            </a:r>
            <a:r>
              <a:rPr lang="pt-BR" sz="2000" dirty="0" smtClean="0">
                <a:solidFill>
                  <a:srgbClr val="000000"/>
                </a:solidFill>
                <a:latin typeface="Lucida Console"/>
              </a:rPr>
              <a:t> 0.41294905 </a:t>
            </a:r>
            <a:r>
              <a:rPr lang="pt-BR" sz="2000" dirty="0">
                <a:solidFill>
                  <a:srgbClr val="000000"/>
                </a:solidFill>
                <a:latin typeface="Lucida Console"/>
              </a:rPr>
              <a:t>-0.23959763 </a:t>
            </a:r>
            <a:r>
              <a:rPr lang="pt-BR" sz="2000" dirty="0" smtClean="0">
                <a:solidFill>
                  <a:srgbClr val="000000"/>
                </a:solidFill>
                <a:latin typeface="Lucida Console"/>
              </a:rPr>
              <a:t>0.21590614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Lucida Console"/>
              </a:rPr>
              <a:t>[5] </a:t>
            </a:r>
            <a:r>
              <a:rPr lang="pt-BR" sz="2000" dirty="0">
                <a:solidFill>
                  <a:srgbClr val="000000"/>
                </a:solidFill>
                <a:latin typeface="Lucida Console"/>
              </a:rPr>
              <a:t>1.32797569 -0.19704848 </a:t>
            </a:r>
            <a:r>
              <a:rPr lang="pt-BR" sz="2000" dirty="0" smtClean="0">
                <a:solidFill>
                  <a:srgbClr val="000000"/>
                </a:solidFill>
                <a:latin typeface="Lucida Console"/>
              </a:rPr>
              <a:t>-0.04746724 </a:t>
            </a:r>
            <a:r>
              <a:rPr lang="pt-BR" sz="2000" dirty="0">
                <a:solidFill>
                  <a:srgbClr val="000000"/>
                </a:solidFill>
                <a:latin typeface="Lucida Console"/>
              </a:rPr>
              <a:t>0.92903915 </a:t>
            </a:r>
            <a:endParaRPr lang="pt-BR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Lucida Console"/>
              </a:rPr>
              <a:t>[9] 0.37813679  0.45441023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9544" y="2331275"/>
            <a:ext cx="45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height (“density”) of the normal curve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544" y="4647755"/>
            <a:ext cx="45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Rerun and you get different values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generate </a:t>
            </a:r>
            <a:r>
              <a:rPr lang="en-US" b="1" dirty="0" smtClean="0"/>
              <a:t>pseudorandom </a:t>
            </a:r>
            <a:r>
              <a:rPr lang="en-US" dirty="0" smtClean="0"/>
              <a:t>numbers using a sequence of specially chosen numbers and algorithms</a:t>
            </a:r>
          </a:p>
          <a:p>
            <a:r>
              <a:rPr lang="en-US" dirty="0" smtClean="0"/>
              <a:t>Each sequence of numbers starts at a </a:t>
            </a:r>
            <a:r>
              <a:rPr lang="en-US" b="1" dirty="0" smtClean="0"/>
              <a:t>random seed</a:t>
            </a:r>
            <a:r>
              <a:rPr lang="en-US" dirty="0" smtClean="0"/>
              <a:t> with values in  </a:t>
            </a:r>
            <a:r>
              <a:rPr lang="en-US" sz="2400" dirty="0">
                <a:latin typeface="Lucida Console"/>
              </a:rPr>
              <a:t>.</a:t>
            </a:r>
            <a:r>
              <a:rPr lang="en-US" sz="2400" dirty="0" err="1" smtClean="0">
                <a:latin typeface="Lucida Console"/>
              </a:rPr>
              <a:t>Random.seed</a:t>
            </a:r>
            <a:endParaRPr lang="en-US" sz="2000" dirty="0">
              <a:latin typeface="Lucida Console"/>
            </a:endParaRPr>
          </a:p>
          <a:p>
            <a:r>
              <a:rPr lang="en-US" dirty="0" smtClean="0"/>
              <a:t>By default the random sequence is initialized based on the start time of the program</a:t>
            </a:r>
          </a:p>
          <a:p>
            <a:r>
              <a:rPr lang="en-US" dirty="0" smtClean="0"/>
              <a:t>For repeatable pseudorandom sequences first call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set.seed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(seed)</a:t>
            </a:r>
            <a:r>
              <a:rPr lang="en-US" dirty="0" smtClean="0"/>
              <a:t> with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seed</a:t>
            </a:r>
            <a:r>
              <a:rPr lang="en-US" dirty="0" smtClean="0"/>
              <a:t> = any integer </a:t>
            </a:r>
            <a:r>
              <a:rPr lang="en-US" dirty="0" smtClean="0"/>
              <a:t>between </a:t>
            </a:r>
            <a:r>
              <a:rPr lang="en-US" altLang="en-US" dirty="0" smtClean="0">
                <a:solidFill>
                  <a:srgbClr val="000000"/>
                </a:solidFill>
                <a:ea typeface="ＭＳ Ｐゴシック" pitchFamily="34" charset="-128"/>
              </a:rPr>
              <a:t>−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</a:rPr>
              <a:t>2147483648 </a:t>
            </a:r>
            <a:r>
              <a:rPr lang="en-US" altLang="en-US" dirty="0" smtClean="0">
                <a:solidFill>
                  <a:srgbClr val="000000"/>
                </a:solidFill>
                <a:ea typeface="ＭＳ Ｐゴシック" pitchFamily="34" charset="-128"/>
              </a:rPr>
              <a:t>(-2</a:t>
            </a:r>
            <a:r>
              <a:rPr lang="en-US" altLang="en-US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31</a:t>
            </a:r>
            <a:r>
              <a:rPr lang="en-US" altLang="en-US" dirty="0" smtClean="0">
                <a:solidFill>
                  <a:srgbClr val="000000"/>
                </a:solidFill>
                <a:ea typeface="ＭＳ Ｐゴシック" pitchFamily="34" charset="-128"/>
              </a:rPr>
              <a:t>) and 2147483647 (2</a:t>
            </a:r>
            <a:r>
              <a:rPr lang="en-US" altLang="en-US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31</a:t>
            </a:r>
            <a:r>
              <a:rPr lang="en-US" altLang="en-US" dirty="0" smtClean="0">
                <a:solidFill>
                  <a:srgbClr val="000000"/>
                </a:solidFill>
                <a:ea typeface="ＭＳ Ｐゴシック" pitchFamily="34" charset="-128"/>
              </a:rPr>
              <a:t>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9196</TotalTime>
  <Words>2235</Words>
  <Application>Microsoft Office PowerPoint</Application>
  <PresentationFormat>On-screen Show (4:3)</PresentationFormat>
  <Paragraphs>355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Lecture 9 Statistics in R</vt:lpstr>
      <vt:lpstr>Outline</vt:lpstr>
      <vt:lpstr>Random variables (formal)</vt:lpstr>
      <vt:lpstr>Probability distributions in R</vt:lpstr>
      <vt:lpstr>Probability distributions in R</vt:lpstr>
      <vt:lpstr>Standard normal distribution</vt:lpstr>
      <vt:lpstr>Functions for normal distribution</vt:lpstr>
      <vt:lpstr>Standard normal</vt:lpstr>
      <vt:lpstr>Random number generation</vt:lpstr>
      <vt:lpstr>Simulating data</vt:lpstr>
      <vt:lpstr>The sample() function</vt:lpstr>
      <vt:lpstr>Using sample()</vt:lpstr>
      <vt:lpstr>Hands-on exercise 1</vt:lpstr>
      <vt:lpstr>Exploratory data analysis</vt:lpstr>
      <vt:lpstr>Recall the iris data</vt:lpstr>
      <vt:lpstr>pairs()</vt:lpstr>
      <vt:lpstr>PowerPoint Presentation</vt:lpstr>
      <vt:lpstr>Histograms</vt:lpstr>
      <vt:lpstr>hist(iris$Petal.Length, main="", col="gray",       xlab="Petal length (cm)")</vt:lpstr>
      <vt:lpstr>Separate plots by species</vt:lpstr>
      <vt:lpstr>Adding density curves</vt:lpstr>
      <vt:lpstr>hist(iris$Petal.Length, main="", col="gray", xlab="Petal length (cm)",      freq=F) lines(density(iris$Petal.Length), lwd=2, col="red") lines(density(iris$Petal.Length,adjust=0.4), lwd=2, col="blue") lines(density(iris$Petal.Length,adjust=2), lwd=2, col="green3")</vt:lpstr>
      <vt:lpstr>Other useful plots</vt:lpstr>
      <vt:lpstr>PowerPoint Presentation</vt:lpstr>
      <vt:lpstr>Basic statistical tests in R</vt:lpstr>
      <vt:lpstr>Comparison of two samples</vt:lpstr>
      <vt:lpstr>Using t.test()</vt:lpstr>
      <vt:lpstr>Rule 1: plot the data</vt:lpstr>
      <vt:lpstr>Data normally distributed?</vt:lpstr>
      <vt:lpstr>t-test</vt:lpstr>
      <vt:lpstr>Accessing output</vt:lpstr>
      <vt:lpstr>Equal variances?</vt:lpstr>
      <vt:lpstr>F-test</vt:lpstr>
      <vt:lpstr>Use var.test() in R</vt:lpstr>
      <vt:lpstr>Redo t-test with equal variances</vt:lpstr>
      <vt:lpstr>Non-parametric tests</vt:lpstr>
      <vt:lpstr>Mann-Whitney test</vt:lpstr>
      <vt:lpstr>Caveats</vt:lpstr>
      <vt:lpstr>Results of Mann-Whitney test</vt:lpstr>
      <vt:lpstr>Hands-on 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Trevor Branch</cp:lastModifiedBy>
  <cp:revision>433</cp:revision>
  <dcterms:created xsi:type="dcterms:W3CDTF">2013-09-18T21:00:03Z</dcterms:created>
  <dcterms:modified xsi:type="dcterms:W3CDTF">2013-10-24T16:17:04Z</dcterms:modified>
</cp:coreProperties>
</file>