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369" r:id="rId3"/>
    <p:sldId id="370" r:id="rId4"/>
    <p:sldId id="341" r:id="rId5"/>
    <p:sldId id="340" r:id="rId6"/>
    <p:sldId id="355" r:id="rId7"/>
    <p:sldId id="371" r:id="rId8"/>
    <p:sldId id="356" r:id="rId9"/>
    <p:sldId id="382" r:id="rId10"/>
    <p:sldId id="384" r:id="rId11"/>
    <p:sldId id="386" r:id="rId12"/>
    <p:sldId id="385" r:id="rId13"/>
    <p:sldId id="387" r:id="rId14"/>
    <p:sldId id="389" r:id="rId15"/>
    <p:sldId id="390" r:id="rId16"/>
    <p:sldId id="391" r:id="rId17"/>
    <p:sldId id="397" r:id="rId18"/>
    <p:sldId id="398" r:id="rId19"/>
    <p:sldId id="392" r:id="rId20"/>
    <p:sldId id="396" r:id="rId21"/>
    <p:sldId id="399" r:id="rId22"/>
    <p:sldId id="383" r:id="rId23"/>
    <p:sldId id="393" r:id="rId24"/>
    <p:sldId id="394" r:id="rId25"/>
    <p:sldId id="395" r:id="rId26"/>
    <p:sldId id="403" r:id="rId27"/>
    <p:sldId id="404" r:id="rId28"/>
    <p:sldId id="372" r:id="rId29"/>
    <p:sldId id="373" r:id="rId30"/>
    <p:sldId id="374" r:id="rId31"/>
    <p:sldId id="375" r:id="rId32"/>
    <p:sldId id="376" r:id="rId33"/>
    <p:sldId id="377" r:id="rId34"/>
    <p:sldId id="378" r:id="rId35"/>
    <p:sldId id="379" r:id="rId36"/>
    <p:sldId id="380" r:id="rId37"/>
    <p:sldId id="381" r:id="rId38"/>
    <p:sldId id="400" r:id="rId39"/>
    <p:sldId id="357" r:id="rId40"/>
    <p:sldId id="358" r:id="rId41"/>
    <p:sldId id="401" r:id="rId42"/>
    <p:sldId id="402" r:id="rId43"/>
    <p:sldId id="359" r:id="rId44"/>
    <p:sldId id="360" r:id="rId45"/>
    <p:sldId id="361" r:id="rId46"/>
    <p:sldId id="362" r:id="rId47"/>
    <p:sldId id="363" r:id="rId48"/>
    <p:sldId id="364" r:id="rId49"/>
    <p:sldId id="365" r:id="rId50"/>
    <p:sldId id="366" r:id="rId51"/>
    <p:sldId id="367" r:id="rId52"/>
    <p:sldId id="368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89864" autoAdjust="0"/>
  </p:normalViewPr>
  <p:slideViewPr>
    <p:cSldViewPr>
      <p:cViewPr varScale="1">
        <p:scale>
          <a:sx n="65" d="100"/>
          <a:sy n="65" d="100"/>
        </p:scale>
        <p:origin x="-96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64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3F0F640-535C-48F3-BEE7-5BF5BBBD7C5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F5544D-D076-447B-924E-DF3EB1008E2D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63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V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08B001-9663-4D8A-8C0F-0A69AEC8C6A3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55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V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EB70A4-8C7E-43AB-9D3C-E354507CC974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665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V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C797A4-A62B-4E0B-B107-044A6F5B12CD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675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VE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CFECF-B5B6-40F9-BA16-94290D562109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686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V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EFCE06-6D38-4578-B4F0-2A71B85B3389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696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VE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3B5928-F90B-420A-B961-DA885B962351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706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VE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94DE80-75DA-4381-9AFC-78646CD3A0F3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716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VE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A4154B-7520-493B-9816-69B824A68425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727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VE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F7D83F-A90B-4096-AE9A-597A0F8BB555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737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VE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BDB5B9-B6A4-4DFF-B61E-3773D92E81BF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747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V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8DC871-6A68-421A-A9D3-3501B8C967DF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73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VE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6455A3-7A5C-4028-AE07-E2EDCF6CE7DA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757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VE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3AE411-DBE9-483A-AE3B-74DEC65A4257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768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VE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26A382-9299-4CCD-A875-2B76D410EE2D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778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VE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48BF38-41C0-4505-AEF8-AE2DD5BD4B14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788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VE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203F3F-E79E-4859-BF72-58E430757782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798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VE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C55B97-053B-4D1F-9710-F14B54DED766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808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VE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0736B4-EFEB-4EEE-82E5-B5F948772B7E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819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VE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453262-3394-46D4-B2E1-5A01C4ED40E3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829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VE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5092D9-9DD2-4FE2-9463-1DDA17E9D8EF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839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VE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D5AD42-70F2-4D49-BAD6-9557655C8CA6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849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V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104B06-0A36-4F41-9F4C-10831D4D3D3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83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VE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D8C638-9636-49C5-9059-63A94A679FA6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860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V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78CC96-8DD6-4DBD-BC49-DF683C82F5FF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93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V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D8D678-E497-4780-B9BB-A63797E2B6AC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04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V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07E816-202D-4A74-98A7-434B2E05D49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14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V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3BD25B-E2B3-4B3B-B167-CEDC283B4245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24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V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171BF1-2DFE-434E-8B21-90BF9C314CAA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34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V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B2E4B1-C06F-41E2-9FBA-12386D920535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45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V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10BA4F-3E04-459D-A8F0-34B7DE40FAC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40D30-E2E5-4865-B050-F2D9B397C61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E0096-0ADB-4EF9-98E7-ECF369DEC3C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E406B6-4D75-4EA8-B429-209FF8A04D6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5DA3F-CD97-4AF7-8DBE-86FDCA0F190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F53301-EF2B-4904-90B7-1001898B033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139BF-6ECA-4400-919F-155E559CA12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97014-10CD-4641-B681-5B09262C600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61509-EE1E-4508-9EA1-54E502F8444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84E1F-0F2F-4E99-B57B-DA2AF0A889E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6B0A0-4409-4997-9361-F910AF34006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DE194C6-AE46-49F6-9E19-51328843BD1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500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500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53000" y="4419600"/>
            <a:ext cx="3733800" cy="1905000"/>
          </a:xfrm>
        </p:spPr>
        <p:txBody>
          <a:bodyPr/>
          <a:lstStyle/>
          <a:p>
            <a:pPr algn="r" eaLnBrk="1" hangingPunct="1"/>
            <a:r>
              <a:rPr lang="en-US" smtClean="0"/>
              <a:t>FISH 397C</a:t>
            </a:r>
          </a:p>
          <a:p>
            <a:pPr algn="r" eaLnBrk="1" hangingPunct="1"/>
            <a:r>
              <a:rPr lang="en-US" smtClean="0"/>
              <a:t>Winter 2009</a:t>
            </a:r>
          </a:p>
          <a:p>
            <a:pPr algn="r" eaLnBrk="1" hangingPunct="1"/>
            <a:r>
              <a:rPr lang="en-US" smtClean="0"/>
              <a:t>Evan Girvetz</a:t>
            </a:r>
          </a:p>
          <a:p>
            <a:pPr algn="r" eaLnBrk="1" hangingPunct="1"/>
            <a:endParaRPr lang="en-US" sz="2000" smtClean="0"/>
          </a:p>
          <a:p>
            <a:pPr eaLnBrk="1" hangingPunct="1"/>
            <a:endParaRPr lang="en-US" sz="2800" smtClean="0"/>
          </a:p>
        </p:txBody>
      </p:sp>
      <p:pic>
        <p:nvPicPr>
          <p:cNvPr id="205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895600"/>
            <a:ext cx="4953000" cy="330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2819400"/>
            <a:ext cx="152400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685800"/>
            <a:ext cx="8153400" cy="1600200"/>
          </a:xfrm>
        </p:spPr>
        <p:txBody>
          <a:bodyPr/>
          <a:lstStyle/>
          <a:p>
            <a:pPr eaLnBrk="1" hangingPunct="1"/>
            <a:r>
              <a:rPr lang="en-US" smtClean="0"/>
              <a:t>More Complex Graphics in R</a:t>
            </a:r>
            <a:endParaRPr lang="en-US" sz="3200" smtClean="0"/>
          </a:p>
        </p:txBody>
      </p:sp>
      <p:sp>
        <p:nvSpPr>
          <p:cNvPr id="2054" name="Text Box 7"/>
          <p:cNvSpPr txBox="1">
            <a:spLocks noChangeArrowheads="1"/>
          </p:cNvSpPr>
          <p:nvPr/>
        </p:nvSpPr>
        <p:spPr bwMode="auto">
          <a:xfrm>
            <a:off x="533400" y="6096000"/>
            <a:ext cx="25908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00"/>
              <a:t>© R Foundation, from http://www.r-project.org</a:t>
            </a:r>
            <a:r>
              <a:rPr lang="en-US" sz="8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Making customized layouts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layout(mat, widths = rep(1, ncol(mat)), heights = rep(1, nrow(mat)), respect = FALSE)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mat</a:t>
            </a:r>
            <a:r>
              <a:rPr lang="en-US" sz="2000" smtClean="0"/>
              <a:t> a matrix object specifying the location of the next </a:t>
            </a:r>
            <a:r>
              <a:rPr lang="en-US" sz="2000" i="1" smtClean="0"/>
              <a:t>N</a:t>
            </a:r>
            <a:r>
              <a:rPr lang="en-US" sz="2000" smtClean="0"/>
              <a:t> figures on the output device. Each value in the matrix must be 0 or a positive integer. If </a:t>
            </a:r>
            <a:r>
              <a:rPr lang="en-US" sz="2000" i="1" smtClean="0"/>
              <a:t>N</a:t>
            </a:r>
            <a:r>
              <a:rPr lang="en-US" sz="2000" smtClean="0"/>
              <a:t> is the largest positive integer in the matrix, then the integers </a:t>
            </a:r>
            <a:r>
              <a:rPr lang="en-US" sz="2000" i="1" smtClean="0"/>
              <a:t>{1,...,N-1}</a:t>
            </a:r>
            <a:r>
              <a:rPr lang="en-US" sz="2000" smtClean="0"/>
              <a:t> must also appear at least once in the matrix. 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widths</a:t>
            </a:r>
            <a:r>
              <a:rPr lang="en-US" sz="2000" smtClean="0"/>
              <a:t> a vector of values for the widths of columns on the device. Relative widths are specified with numeric values. Absolute widths (in centimetres) are specified with the lcm() function (see examples). 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heights</a:t>
            </a:r>
            <a:r>
              <a:rPr lang="en-US" sz="2000" smtClean="0"/>
              <a:t> a vector of values for the heights of rows on the device. Relative and absolute heights can be specified, see widths above.</a:t>
            </a:r>
            <a:endParaRPr lang="en-US" sz="200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smtClean="0">
                <a:latin typeface="Courier New" pitchFamily="49" charset="0"/>
                <a:cs typeface="Courier New" pitchFamily="49" charset="0"/>
              </a:rPr>
              <a:t>&gt; mat &lt;- matrix(c(1,1,3,2), 2, 2, byrow = TRUE)</a:t>
            </a:r>
          </a:p>
          <a:p>
            <a:pPr>
              <a:buFontTx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&gt; mat</a:t>
            </a:r>
          </a:p>
          <a:p>
            <a:pPr>
              <a:buFontTx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&gt; lay1 &lt;- layout(mat=mat)</a:t>
            </a:r>
            <a:endParaRPr lang="en-US" smtClean="0"/>
          </a:p>
          <a:p>
            <a:pPr>
              <a:buFontTx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&gt; layout.show(lay1)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2625" y="4238625"/>
            <a:ext cx="254317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layout</a:t>
            </a:r>
            <a:r>
              <a:rPr lang="en-US" smtClean="0">
                <a:cs typeface="Courier New" pitchFamily="49" charset="0"/>
              </a:rPr>
              <a:t>: custom layouts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layout</a:t>
            </a:r>
            <a:r>
              <a:rPr lang="en-US" smtClean="0">
                <a:cs typeface="Courier New" pitchFamily="49" charset="0"/>
              </a:rPr>
              <a:t>: custom layouts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smtClean="0">
                <a:latin typeface="Courier New" pitchFamily="49" charset="0"/>
                <a:cs typeface="Courier New" pitchFamily="49" charset="0"/>
              </a:rPr>
              <a:t>&gt; mat &lt;- matrix(c(1,1,0,2), 2, 2, byrow = TRUE)</a:t>
            </a:r>
          </a:p>
          <a:p>
            <a:pPr>
              <a:buFontTx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&gt; lay1 &lt;- layout(mat=mat)</a:t>
            </a:r>
            <a:endParaRPr lang="en-US" smtClean="0"/>
          </a:p>
          <a:p>
            <a:pPr>
              <a:buFontTx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&gt; layout.show(lay1)</a:t>
            </a:r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3886200"/>
            <a:ext cx="254317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layout</a:t>
            </a:r>
            <a:r>
              <a:rPr lang="en-US" smtClean="0">
                <a:cs typeface="Courier New" pitchFamily="49" charset="0"/>
              </a:rPr>
              <a:t>: custom layouts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smtClean="0">
                <a:latin typeface="Courier New" pitchFamily="49" charset="0"/>
                <a:cs typeface="Courier New" pitchFamily="49" charset="0"/>
              </a:rPr>
              <a:t>&gt; mat &lt;- matrix(c(1,1,1,1,2,3), 3, 2, byrow = TRUE)</a:t>
            </a:r>
          </a:p>
          <a:p>
            <a:pPr>
              <a:buFontTx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&gt; lay1 &lt;- layout(mat=mat)</a:t>
            </a:r>
            <a:endParaRPr lang="en-US" smtClean="0"/>
          </a:p>
          <a:p>
            <a:pPr>
              <a:buFontTx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&gt; layout.show(lay1)</a:t>
            </a: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3429000"/>
            <a:ext cx="240982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layout</a:t>
            </a:r>
            <a:r>
              <a:rPr lang="en-US" smtClean="0">
                <a:cs typeface="Courier New" pitchFamily="49" charset="0"/>
              </a:rPr>
              <a:t>: custom layouts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latin typeface="Courier New" pitchFamily="49" charset="0"/>
              </a:rPr>
              <a:t>&gt; plot(possum$hdlngth~possum$totlngth)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latin typeface="Courier New" pitchFamily="49" charset="0"/>
              </a:rPr>
              <a:t>&gt; hist(possum$hdlngth)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latin typeface="Courier New" pitchFamily="49" charset="0"/>
              </a:rPr>
              <a:t>&gt; hist(possum$totlngth)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 cstate="print"/>
          <a:srcRect t="4701"/>
          <a:stretch>
            <a:fillRect/>
          </a:stretch>
        </p:blipFill>
        <p:spPr bwMode="auto">
          <a:xfrm>
            <a:off x="5638800" y="2057400"/>
            <a:ext cx="3200400" cy="461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layout</a:t>
            </a:r>
            <a:r>
              <a:rPr lang="en-US" smtClean="0">
                <a:cs typeface="Courier New" pitchFamily="49" charset="0"/>
              </a:rPr>
              <a:t>: custom layouts</a:t>
            </a:r>
            <a:endParaRPr 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smtClean="0">
                <a:latin typeface="Courier New" pitchFamily="49" charset="0"/>
                <a:cs typeface="Courier New" pitchFamily="49" charset="0"/>
              </a:rPr>
              <a:t>&gt; mat &lt;- matrix(c(2,0,1,3),2,2,byrow=TRUE)</a:t>
            </a:r>
          </a:p>
          <a:p>
            <a:pPr>
              <a:buFontTx/>
              <a:buNone/>
            </a:pPr>
            <a:r>
              <a:rPr lang="en-US" sz="2800" smtClean="0">
                <a:latin typeface="Courier New" pitchFamily="49" charset="0"/>
                <a:cs typeface="Courier New" pitchFamily="49" charset="0"/>
              </a:rPr>
              <a:t>&gt; lay1 &lt;- layout(mat, c(3,1), c(1,3), TRUE) </a:t>
            </a:r>
          </a:p>
          <a:p>
            <a:pPr>
              <a:buFontTx/>
              <a:buNone/>
            </a:pPr>
            <a:r>
              <a:rPr lang="en-US" sz="2800" smtClean="0">
                <a:latin typeface="Courier New" pitchFamily="49" charset="0"/>
                <a:cs typeface="Courier New" pitchFamily="49" charset="0"/>
              </a:rPr>
              <a:t>&gt; layout.show(lay1) </a:t>
            </a:r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3505200"/>
            <a:ext cx="29718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Analyses: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hist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&gt; ?hist     # </a:t>
            </a:r>
            <a:r>
              <a:rPr lang="en-US" sz="2400" b="1" smtClean="0">
                <a:latin typeface="Courier New" pitchFamily="49" charset="0"/>
              </a:rPr>
              <a:t>look at the help for hist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&gt; hdlngth.hist &lt;- hist(possum$hdlngth)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&gt; totlngth.hist &lt;- hist(possum$totlngth)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&gt; totLngth.hist     ## look at totLngth.hist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&gt; plot(hdlngth.hist)</a:t>
            </a:r>
          </a:p>
          <a:p>
            <a:pPr>
              <a:buFontTx/>
              <a:buNone/>
            </a:pPr>
            <a:r>
              <a:rPr lang="en-US" smtClean="0"/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barplot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&gt; ?barplot</a:t>
            </a:r>
          </a:p>
          <a:p>
            <a:pPr>
              <a:buFontTx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&gt; barplot(</a:t>
            </a:r>
            <a:r>
              <a:rPr lang="en-US" smtClean="0">
                <a:latin typeface="Courier New" pitchFamily="49" charset="0"/>
              </a:rPr>
              <a:t>hdlngth.hist$counts)</a:t>
            </a:r>
          </a:p>
          <a:p>
            <a:pPr>
              <a:buFontTx/>
              <a:buNone/>
            </a:pP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&gt; par(mfrow= c(1,2))</a:t>
            </a:r>
          </a:p>
          <a:p>
            <a:pPr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&gt; barplot(</a:t>
            </a:r>
            <a:r>
              <a:rPr lang="en-US" sz="2400" smtClean="0">
                <a:latin typeface="Courier New" pitchFamily="49" charset="0"/>
              </a:rPr>
              <a:t>hdlngth.hist$counts)</a:t>
            </a:r>
          </a:p>
          <a:p>
            <a:pPr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&gt; barplot(</a:t>
            </a:r>
            <a:r>
              <a:rPr lang="en-US" sz="2400" smtClean="0">
                <a:latin typeface="Courier New" pitchFamily="49" charset="0"/>
              </a:rPr>
              <a:t>hdlngth.hist$counts, horiz = T)</a:t>
            </a:r>
          </a:p>
          <a:p>
            <a:pPr>
              <a:buFontTx/>
              <a:buNone/>
            </a:pP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barplot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&gt; par(mfrow= c(1,2))</a:t>
            </a:r>
          </a:p>
          <a:p>
            <a:pPr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&gt; barplot(</a:t>
            </a:r>
            <a:r>
              <a:rPr lang="en-US" sz="2400" smtClean="0">
                <a:latin typeface="Courier New" pitchFamily="49" charset="0"/>
              </a:rPr>
              <a:t>hdlngth.hist$counts)</a:t>
            </a:r>
          </a:p>
          <a:p>
            <a:pPr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&gt; barplot(</a:t>
            </a:r>
            <a:r>
              <a:rPr lang="en-US" sz="2400" smtClean="0">
                <a:latin typeface="Courier New" pitchFamily="49" charset="0"/>
              </a:rPr>
              <a:t>hdlngth.hist$counts, horiz = T)</a:t>
            </a:r>
          </a:p>
          <a:p>
            <a:pPr>
              <a:buFontTx/>
              <a:buNone/>
            </a:pP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248025"/>
            <a:ext cx="579120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Hands-on Exercise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172200" cy="4525963"/>
          </a:xfrm>
        </p:spPr>
        <p:txBody>
          <a:bodyPr/>
          <a:lstStyle/>
          <a:p>
            <a:r>
              <a:rPr lang="en-US" sz="2800" smtClean="0"/>
              <a:t>Add these plots in this order</a:t>
            </a:r>
          </a:p>
          <a:p>
            <a:pPr lvl="1"/>
            <a:r>
              <a:rPr lang="en-US" sz="2400" smtClean="0"/>
              <a:t>Scatter plot</a:t>
            </a:r>
          </a:p>
          <a:p>
            <a:pPr lvl="1"/>
            <a:r>
              <a:rPr lang="en-US" sz="2400" smtClean="0">
                <a:latin typeface="Courier New" pitchFamily="49" charset="0"/>
                <a:cs typeface="Courier New" pitchFamily="49" charset="0"/>
              </a:rPr>
              <a:t>totlngth</a:t>
            </a:r>
            <a:r>
              <a:rPr lang="en-US" sz="2400" smtClean="0"/>
              <a:t> histogram</a:t>
            </a:r>
          </a:p>
          <a:p>
            <a:pPr lvl="1"/>
            <a:r>
              <a:rPr lang="en-US" sz="2400" smtClean="0">
                <a:latin typeface="Courier New" pitchFamily="49" charset="0"/>
                <a:cs typeface="Courier New" pitchFamily="49" charset="0"/>
              </a:rPr>
              <a:t>hdlnth</a:t>
            </a:r>
            <a:r>
              <a:rPr lang="en-US" sz="2400" smtClean="0"/>
              <a:t> histogram</a:t>
            </a:r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038600"/>
            <a:ext cx="24384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485" name="Picture 2" descr="C:\projects\classes\R_course\lecture4\possumLayout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286000"/>
            <a:ext cx="4191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Hands-on Exercise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Read in the possum.csv dataset to a data frame called possum</a:t>
            </a:r>
          </a:p>
          <a:p>
            <a:pPr lvl="1"/>
            <a:r>
              <a:rPr lang="en-US" smtClean="0"/>
              <a:t>Note that the first column of data should be the row names</a:t>
            </a:r>
          </a:p>
          <a:p>
            <a:pPr lvl="1"/>
            <a:r>
              <a:rPr lang="en-US" smtClean="0"/>
              <a:t>There are column headings for the other columns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Changing the Margin Sizes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latin typeface="Courier New" pitchFamily="49" charset="0"/>
              </a:rPr>
              <a:t>&gt; ?par    # look at help for mar</a:t>
            </a:r>
          </a:p>
          <a:p>
            <a:pPr>
              <a:buFontTx/>
              <a:buNone/>
            </a:pPr>
            <a:endParaRPr lang="en-US" sz="280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sz="280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2800" smtClean="0">
                <a:latin typeface="Courier New" pitchFamily="49" charset="0"/>
                <a:cs typeface="Courier New" pitchFamily="49" charset="0"/>
              </a:rPr>
              <a:t>&gt; par(mar = c(par(mar=c(3,3,1,1)))</a:t>
            </a:r>
          </a:p>
          <a:p>
            <a:pPr>
              <a:buFontTx/>
              <a:buNone/>
            </a:pPr>
            <a:r>
              <a:rPr lang="en-US" sz="2800" smtClean="0">
                <a:latin typeface="Courier New" pitchFamily="49" charset="0"/>
                <a:cs typeface="Courier New" pitchFamily="49" charset="0"/>
              </a:rPr>
              <a:t>&gt; par(mar = c(par(mar=c(0,3,1,1)))</a:t>
            </a:r>
          </a:p>
          <a:p>
            <a:pPr>
              <a:buFontTx/>
              <a:buNone/>
            </a:pPr>
            <a:r>
              <a:rPr lang="en-US" sz="2800" smtClean="0">
                <a:latin typeface="Courier New" pitchFamily="49" charset="0"/>
                <a:cs typeface="Courier New" pitchFamily="49" charset="0"/>
              </a:rPr>
              <a:t>&gt; par(mar = c(par(mar=c(3,0,1,1)))</a:t>
            </a:r>
          </a:p>
          <a:p>
            <a:pPr>
              <a:buFontTx/>
              <a:buNone/>
            </a:pP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Hands on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sz="2800" dirty="0" smtClean="0">
                <a:latin typeface="+mj-lt"/>
                <a:cs typeface="Courier New" pitchFamily="49" charset="0"/>
              </a:rPr>
              <a:t>Redo your layout using these margin sizes for the three plots in this order</a:t>
            </a:r>
            <a:endParaRPr lang="en-US" sz="2400" dirty="0" smtClean="0">
              <a:latin typeface="+mj-lt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 par(mar = c(par(mar=c(3,3,1,1)))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 par(mar = c(par(mar=c(0,3,1,1)))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 par(mar = c(par(mar=c(3,0,1,1)))</a:t>
            </a:r>
          </a:p>
          <a:p>
            <a:pPr>
              <a:buFontTx/>
              <a:buNone/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2532" name="Picture 2" descr="C:\projects\classes\R_course\lecture4\possumLayout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41910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Linear Regression 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lm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>
                <a:latin typeface="+mj-lt"/>
                <a:cs typeface="Courier New" pitchFamily="49" charset="0"/>
              </a:rPr>
              <a:t>Use linear modeling:</a:t>
            </a:r>
          </a:p>
          <a:p>
            <a:pPr>
              <a:buFontTx/>
              <a:buNone/>
              <a:defRPr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totHd.lm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&lt;- lm(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hdlngth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~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totlngth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, data = possum)</a:t>
            </a:r>
          </a:p>
          <a:p>
            <a:pPr>
              <a:buFontTx/>
              <a:buNone/>
              <a:defRPr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 summary(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totHd.lm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Tx/>
              <a:buNone/>
              <a:defRPr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totHd.lm$coefficients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totHd.lm$residuals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Linear Regression 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lm</a:t>
            </a:r>
            <a:endParaRPr lang="en-US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latin typeface="+mj-lt"/>
                <a:cs typeface="Courier New" pitchFamily="49" charset="0"/>
              </a:rPr>
              <a:t>Linear regression diagnostic graphs</a:t>
            </a:r>
          </a:p>
          <a:p>
            <a:pPr>
              <a:buFontTx/>
              <a:buNone/>
              <a:defRPr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 plot(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totHd.lm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Adding lines to plots: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abline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&gt; ?abline     # </a:t>
            </a:r>
            <a:r>
              <a:rPr lang="en-US" sz="2400" b="1" smtClean="0">
                <a:latin typeface="Courier New" pitchFamily="49" charset="0"/>
              </a:rPr>
              <a:t>look at the help for abline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&gt; par(mfrow = c(1,1))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&gt; plot(possum$hdlngth~possum$totlngth)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&gt; abline(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totHd.lm, lwd = 2, lty = 2)</a:t>
            </a:r>
            <a:endParaRPr lang="en-US" sz="24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3962400"/>
            <a:ext cx="2667000" cy="266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Hands-on Exercise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Now add a trend line to the scatter plot in your layout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Expressions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smtClean="0">
                <a:latin typeface="Courier New" pitchFamily="49" charset="0"/>
                <a:cs typeface="Courier New" pitchFamily="49" charset="0"/>
              </a:rPr>
              <a:t>&gt; coefA &lt;- totHd.lm$coeficients[1,1]</a:t>
            </a:r>
          </a:p>
          <a:p>
            <a:pPr>
              <a:buFontTx/>
              <a:buNone/>
            </a:pPr>
            <a:r>
              <a:rPr lang="en-US" sz="2800" smtClean="0">
                <a:latin typeface="Courier New" pitchFamily="49" charset="0"/>
                <a:cs typeface="Courier New" pitchFamily="49" charset="0"/>
              </a:rPr>
              <a:t>&gt; coefB &lt;-totHd.lm$coeficients[2,1]</a:t>
            </a:r>
          </a:p>
          <a:p>
            <a:pPr>
              <a:buFontTx/>
              <a:buNone/>
            </a:pPr>
            <a:endParaRPr lang="en-US" sz="280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2800" smtClean="0">
                <a:latin typeface="Courier New" pitchFamily="49" charset="0"/>
                <a:cs typeface="Courier New" pitchFamily="49" charset="0"/>
              </a:rPr>
              <a:t>&gt; text(x=80,y=101, expression(tailLen == 42.7 + 0.573 * (headLen) ))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Hands On Exercise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Add this equation to the scatter plot in your layout</a:t>
            </a:r>
          </a:p>
          <a:p>
            <a:endParaRPr lang="en-US" smtClean="0"/>
          </a:p>
          <a:p>
            <a:r>
              <a:rPr lang="en-US" smtClean="0"/>
              <a:t>Write the layout to a .png file and view in a graphics viewer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Lattice Graphics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latin typeface="Courier New" pitchFamily="49" charset="0"/>
              </a:rPr>
              <a:t>&gt; library(lattice)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latin typeface="Courier New" pitchFamily="49" charset="0"/>
              </a:rPr>
              <a:t>&gt; attach(possum)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The lattice library must be loaded to use the lattice graphical functions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690563"/>
            <a:ext cx="6034088" cy="602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533400" y="258763"/>
            <a:ext cx="6391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urier New" pitchFamily="49" charset="0"/>
              </a:rPr>
              <a:t>&gt; hist(totlngth)   # base graphics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possum</a:t>
            </a:r>
            <a:r>
              <a:rPr lang="en-US" smtClean="0"/>
              <a:t>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+mj-lt"/>
                <a:cs typeface="Courier New" pitchFamily="49" charset="0"/>
              </a:rPr>
              <a:t>Look at data frame</a:t>
            </a:r>
          </a:p>
          <a:p>
            <a:pPr>
              <a:buFontTx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head(possum)</a:t>
            </a:r>
          </a:p>
          <a:p>
            <a:pPr>
              <a:buFontTx/>
              <a:buNone/>
              <a:defRPr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	case site Pop sex age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hdlngth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skullw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totlngth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taill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footlgth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earconch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eye chest belly</a:t>
            </a:r>
          </a:p>
          <a:p>
            <a:pPr>
              <a:buFontTx/>
              <a:buNone/>
              <a:defRPr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C3     1    1 Vic   m   8    94.1   60.4     89.0  36.0     74.5     54.5 15.2  28.0    36</a:t>
            </a:r>
          </a:p>
          <a:p>
            <a:pPr>
              <a:buFontTx/>
              <a:buNone/>
              <a:defRPr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C5     2    1 Vic   f   6    92.5   57.6     91.5  36.5     72.5     51.2 16.0  28.5    33</a:t>
            </a:r>
          </a:p>
          <a:p>
            <a:pPr>
              <a:buFontTx/>
              <a:buNone/>
              <a:defRPr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C10    3    1 Vic   f   6    94.0   60.0     95.5  39.0     75.4     51.9 15.5  30.0    34</a:t>
            </a:r>
          </a:p>
          <a:p>
            <a:pPr>
              <a:buFontTx/>
              <a:buNone/>
              <a:defRPr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C15    4    1 Vic   f   6    93.2   57.1     92.0  38.0     76.1     52.2 15.2  28.0    34</a:t>
            </a:r>
          </a:p>
          <a:p>
            <a:pPr>
              <a:buFontTx/>
              <a:buNone/>
              <a:defRPr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C23    5    1 Vic   f   2    91.5   56.3     85.5  36.0     71.0     53.2 15.1  28.5    33</a:t>
            </a:r>
          </a:p>
          <a:p>
            <a:pPr>
              <a:buFontTx/>
              <a:buNone/>
              <a:defRPr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C24    6    1 Vic   f   1    93.1   54.8     90.5  35.5     73.2     53.6 14.2  30.0    32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ChangeArrowheads="1"/>
          </p:cNvSpPr>
          <p:nvPr/>
        </p:nvSpPr>
        <p:spPr bwMode="auto">
          <a:xfrm>
            <a:off x="533400" y="258763"/>
            <a:ext cx="785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urier New" pitchFamily="49" charset="0"/>
              </a:rPr>
              <a:t>&gt; histogram(totlngth)   # lattice graphics</a:t>
            </a:r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600200"/>
            <a:ext cx="5119688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066800"/>
            <a:ext cx="5591175" cy="558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Rectangle 5"/>
          <p:cNvSpPr>
            <a:spLocks noChangeArrowheads="1"/>
          </p:cNvSpPr>
          <p:nvPr/>
        </p:nvSpPr>
        <p:spPr bwMode="auto">
          <a:xfrm>
            <a:off x="533400" y="258763"/>
            <a:ext cx="529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urier New" pitchFamily="49" charset="0"/>
              </a:rPr>
              <a:t>&gt; histogram(~totlngth | sex)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990600"/>
            <a:ext cx="5653088" cy="564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Rectangle 5"/>
          <p:cNvSpPr>
            <a:spLocks noChangeArrowheads="1"/>
          </p:cNvSpPr>
          <p:nvPr/>
        </p:nvSpPr>
        <p:spPr bwMode="auto">
          <a:xfrm>
            <a:off x="533400" y="258763"/>
            <a:ext cx="602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urier New" pitchFamily="49" charset="0"/>
              </a:rPr>
              <a:t>&gt; histogram(~totlngth | sex*Pop)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762000"/>
            <a:ext cx="5729288" cy="572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9" name="Rectangle 5"/>
          <p:cNvSpPr>
            <a:spLocks noChangeArrowheads="1"/>
          </p:cNvSpPr>
          <p:nvPr/>
        </p:nvSpPr>
        <p:spPr bwMode="auto">
          <a:xfrm>
            <a:off x="533400" y="258763"/>
            <a:ext cx="6391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urier New" pitchFamily="49" charset="0"/>
              </a:rPr>
              <a:t>&gt; densityplot(~totlngth | sex*Pop)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85763"/>
            <a:ext cx="6338888" cy="632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3" name="Rectangle 6"/>
          <p:cNvSpPr>
            <a:spLocks noChangeArrowheads="1"/>
          </p:cNvSpPr>
          <p:nvPr/>
        </p:nvSpPr>
        <p:spPr bwMode="auto">
          <a:xfrm>
            <a:off x="533400" y="258763"/>
            <a:ext cx="7494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urier New" pitchFamily="49" charset="0"/>
              </a:rPr>
              <a:t>&gt; plot(taill~totlngth)	# Base Graphics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841375"/>
            <a:ext cx="5881688" cy="587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6"/>
          <p:cNvSpPr>
            <a:spLocks noChangeArrowheads="1"/>
          </p:cNvSpPr>
          <p:nvPr/>
        </p:nvSpPr>
        <p:spPr bwMode="auto">
          <a:xfrm>
            <a:off x="533400" y="258763"/>
            <a:ext cx="8042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urier New" pitchFamily="49" charset="0"/>
              </a:rPr>
              <a:t>&gt; xyplot(taill~totlngth)	# Lattice graphics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612775"/>
            <a:ext cx="6110288" cy="610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1" name="Rectangle 5"/>
          <p:cNvSpPr>
            <a:spLocks noChangeArrowheads="1"/>
          </p:cNvSpPr>
          <p:nvPr/>
        </p:nvSpPr>
        <p:spPr bwMode="auto">
          <a:xfrm>
            <a:off x="533400" y="258763"/>
            <a:ext cx="91297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urier New" pitchFamily="49" charset="0"/>
              </a:rPr>
              <a:t>&gt; xyplot(taill~totlngth | sex) # Lattice graphics</a:t>
            </a:r>
          </a:p>
          <a:p>
            <a:r>
              <a:rPr lang="en-US" sz="2400">
                <a:latin typeface="Courier New" pitchFamily="49" charset="0"/>
              </a:rPr>
              <a:t>	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Lattice Graphics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ct val="50000"/>
              </a:spcAft>
              <a:buFontTx/>
              <a:buNone/>
            </a:pPr>
            <a:r>
              <a:rPr lang="en-US" sz="1800" smtClean="0">
                <a:latin typeface="Courier New" pitchFamily="49" charset="0"/>
              </a:rPr>
              <a:t>dotplot(factor ~ numeric,..)   # 1-dim. Display </a:t>
            </a:r>
          </a:p>
          <a:p>
            <a:pPr eaLnBrk="1" hangingPunct="1">
              <a:lnSpc>
                <a:spcPct val="80000"/>
              </a:lnSpc>
              <a:spcAft>
                <a:spcPct val="50000"/>
              </a:spcAft>
              <a:buFontTx/>
              <a:buNone/>
            </a:pPr>
            <a:r>
              <a:rPr lang="en-US" sz="1800" smtClean="0">
                <a:latin typeface="Courier New" pitchFamily="49" charset="0"/>
              </a:rPr>
              <a:t>stripplot(factor ~ numeric,..) # 1-dim. Display </a:t>
            </a:r>
          </a:p>
          <a:p>
            <a:pPr eaLnBrk="1" hangingPunct="1">
              <a:lnSpc>
                <a:spcPct val="80000"/>
              </a:lnSpc>
              <a:spcAft>
                <a:spcPct val="50000"/>
              </a:spcAft>
              <a:buFontTx/>
              <a:buNone/>
            </a:pPr>
            <a:r>
              <a:rPr lang="en-US" sz="1800" smtClean="0">
                <a:latin typeface="Courier New" pitchFamily="49" charset="0"/>
              </a:rPr>
              <a:t>barchart(character ~ numeric,..) </a:t>
            </a:r>
          </a:p>
          <a:p>
            <a:pPr eaLnBrk="1" hangingPunct="1">
              <a:lnSpc>
                <a:spcPct val="80000"/>
              </a:lnSpc>
              <a:spcAft>
                <a:spcPct val="50000"/>
              </a:spcAft>
              <a:buFontTx/>
              <a:buNone/>
            </a:pPr>
            <a:r>
              <a:rPr lang="en-US" sz="1800" smtClean="0">
                <a:latin typeface="Courier New" pitchFamily="49" charset="0"/>
              </a:rPr>
              <a:t>histogram( ~ numeric,..) </a:t>
            </a:r>
          </a:p>
          <a:p>
            <a:pPr eaLnBrk="1" hangingPunct="1">
              <a:lnSpc>
                <a:spcPct val="80000"/>
              </a:lnSpc>
              <a:spcAft>
                <a:spcPct val="50000"/>
              </a:spcAft>
              <a:buFontTx/>
              <a:buNone/>
            </a:pPr>
            <a:r>
              <a:rPr lang="en-US" sz="1800" smtClean="0">
                <a:latin typeface="Courier New" pitchFamily="49" charset="0"/>
              </a:rPr>
              <a:t>densityplot( ~ numeric,..)     # Density plot </a:t>
            </a:r>
          </a:p>
          <a:p>
            <a:pPr eaLnBrk="1" hangingPunct="1">
              <a:lnSpc>
                <a:spcPct val="80000"/>
              </a:lnSpc>
              <a:spcAft>
                <a:spcPct val="50000"/>
              </a:spcAft>
              <a:buFontTx/>
              <a:buNone/>
            </a:pPr>
            <a:r>
              <a:rPr lang="en-US" sz="1800" smtClean="0">
                <a:latin typeface="Courier New" pitchFamily="49" charset="0"/>
              </a:rPr>
              <a:t>bwplot(factor ~ numeric,..)    # Box and whisker plot </a:t>
            </a:r>
          </a:p>
          <a:p>
            <a:pPr eaLnBrk="1" hangingPunct="1">
              <a:lnSpc>
                <a:spcPct val="80000"/>
              </a:lnSpc>
              <a:spcAft>
                <a:spcPct val="50000"/>
              </a:spcAft>
              <a:buFontTx/>
              <a:buNone/>
            </a:pPr>
            <a:r>
              <a:rPr lang="en-US" sz="1800" smtClean="0">
                <a:latin typeface="Courier New" pitchFamily="49" charset="0"/>
              </a:rPr>
              <a:t>qqmath(factor ~ numeric,..)    # normal probability plots </a:t>
            </a:r>
          </a:p>
          <a:p>
            <a:pPr eaLnBrk="1" hangingPunct="1">
              <a:lnSpc>
                <a:spcPct val="80000"/>
              </a:lnSpc>
              <a:spcAft>
                <a:spcPct val="50000"/>
              </a:spcAft>
              <a:buFontTx/>
              <a:buNone/>
            </a:pPr>
            <a:r>
              <a:rPr lang="en-US" sz="1800" smtClean="0">
                <a:latin typeface="Courier New" pitchFamily="49" charset="0"/>
              </a:rPr>
              <a:t>splom( ~ dataframe,..)         # Scatterplot matrix  </a:t>
            </a:r>
          </a:p>
          <a:p>
            <a:pPr eaLnBrk="1" hangingPunct="1">
              <a:lnSpc>
                <a:spcPct val="80000"/>
              </a:lnSpc>
              <a:spcAft>
                <a:spcPct val="50000"/>
              </a:spcAft>
              <a:buFontTx/>
              <a:buNone/>
            </a:pPr>
            <a:r>
              <a:rPr lang="en-US" sz="1800" smtClean="0">
                <a:latin typeface="Courier New" pitchFamily="49" charset="0"/>
              </a:rPr>
              <a:t>parallel( ~ dataframe,..)      # Parallel coordinate plots </a:t>
            </a:r>
          </a:p>
          <a:p>
            <a:pPr eaLnBrk="1" hangingPunct="1">
              <a:lnSpc>
                <a:spcPct val="80000"/>
              </a:lnSpc>
              <a:spcAft>
                <a:spcPct val="50000"/>
              </a:spcAft>
              <a:buFontTx/>
              <a:buNone/>
            </a:pPr>
            <a:r>
              <a:rPr lang="en-US" sz="1800" smtClean="0">
                <a:latin typeface="Courier New" pitchFamily="49" charset="0"/>
              </a:rPr>
              <a:t>cloud(numeric ~ numeric * numeric, ...)      # 3D surface </a:t>
            </a:r>
          </a:p>
          <a:p>
            <a:pPr eaLnBrk="1" hangingPunct="1">
              <a:lnSpc>
                <a:spcPct val="80000"/>
              </a:lnSpc>
              <a:spcAft>
                <a:spcPct val="50000"/>
              </a:spcAft>
              <a:buFontTx/>
              <a:buNone/>
            </a:pPr>
            <a:r>
              <a:rPr lang="en-US" sz="1800" smtClean="0">
                <a:latin typeface="Courier New" pitchFamily="49" charset="0"/>
              </a:rPr>
              <a:t>wireframe(numeric ~ numeric * numeric, ...) # 3D scatterplot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Detach the possum data set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r>
              <a:rPr lang="en-US" smtClean="0">
                <a:latin typeface="Courier New" pitchFamily="49" charset="0"/>
              </a:rPr>
              <a:t>&gt; detach(possum)</a:t>
            </a:r>
          </a:p>
          <a:p>
            <a:pPr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Other Graphics and Expressions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&gt; symbols(0,0,circles=0.95,bg="gray",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		xlim=c(-1,2.25),ylim=c(1,1),inches=FALSE)</a:t>
            </a:r>
          </a:p>
          <a:p>
            <a:pPr eaLnBrk="1" hangingPunct="1">
              <a:buFontTx/>
              <a:buNone/>
            </a:pPr>
            <a:endParaRPr lang="en-US" sz="24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240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Plotting Multiple Columns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latin typeface="+mj-lt"/>
              </a:rPr>
              <a:t>Plot three columns at one time</a:t>
            </a:r>
          </a:p>
          <a:p>
            <a:pPr eaLnBrk="1" hangingPunct="1">
              <a:buFontTx/>
              <a:buNone/>
              <a:defRPr/>
            </a:pPr>
            <a:r>
              <a:rPr lang="en-US" sz="4000" dirty="0" smtClean="0">
                <a:latin typeface="Courier New" pitchFamily="49" charset="0"/>
              </a:rPr>
              <a:t>&gt; possum[,c(6,8,9)]</a:t>
            </a:r>
          </a:p>
          <a:p>
            <a:pPr eaLnBrk="1" hangingPunct="1">
              <a:buFontTx/>
              <a:buNone/>
              <a:defRPr/>
            </a:pPr>
            <a:r>
              <a:rPr lang="en-US" sz="4000" dirty="0" smtClean="0">
                <a:latin typeface="Courier New" pitchFamily="49" charset="0"/>
              </a:rPr>
              <a:t>&gt; plot(possum[,c(6,8,9)])</a:t>
            </a:r>
          </a:p>
          <a:p>
            <a:pPr eaLnBrk="1" hangingPunct="1">
              <a:buFontTx/>
              <a:buNone/>
              <a:defRPr/>
            </a:pPr>
            <a:endParaRPr lang="en-US" sz="4000" dirty="0" smtClean="0">
              <a:latin typeface="Courier New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3600" dirty="0" smtClean="0">
              <a:latin typeface="Courier New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3600" dirty="0" smtClean="0">
              <a:latin typeface="Courier New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3600" dirty="0" smtClean="0">
              <a:latin typeface="Courier New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4000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1113" y="142875"/>
            <a:ext cx="6581775" cy="657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3048000"/>
            <a:ext cx="3724275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Other Graphics and Expressions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&gt; xVals &lt;- c(1,3,4)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&gt; yVals &lt;- c(4,2,3)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&gt; circleSizes &lt;- c(.1, .2, .3)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&gt; symbols(xVals , yVals ,circles= circleSizes,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		bg="gray”, xlim = c(0,5), 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		ylim = c(0,5),inches=FALSE)</a:t>
            </a:r>
          </a:p>
          <a:p>
            <a:pPr eaLnBrk="1" hangingPunct="1">
              <a:buFontTx/>
              <a:buNone/>
            </a:pPr>
            <a:endParaRPr lang="en-US" sz="24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240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Other Graphics and Expressions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&gt; symbols(xVals , yVals ,circles= circleSizes,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		bg=c(“red”, “green”, “blue”), xlim = c(0,5), 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		ylim = c(0,5),inches=FALSE)</a:t>
            </a:r>
          </a:p>
          <a:p>
            <a:pPr eaLnBrk="1" hangingPunct="1"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2400" smtClean="0">
              <a:latin typeface="Courier New" pitchFamily="49" charset="0"/>
            </a:endParaRPr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2987675"/>
            <a:ext cx="3657600" cy="371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Other Graphics and Expressions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&gt; symbols(0,0,circles=0.95,bg="gray",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		xlim=c(-1,2.25),ylim=c(1,1),inches=FALSE)</a:t>
            </a:r>
          </a:p>
          <a:p>
            <a:pPr eaLnBrk="1" hangingPunct="1"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&gt; text(1.75,0,expression("Area" ==pi*phantom("'")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		*italic(r)^2))</a:t>
            </a:r>
          </a:p>
          <a:p>
            <a:pPr eaLnBrk="1" hangingPunct="1"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240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1113" y="142875"/>
            <a:ext cx="6581775" cy="657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Other Graphics and Expressions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&gt; symbols(0,0,circles=0.95,bg="gray",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		xlim=c(-1,2.25),ylim=c(1,1),inches=FALSE)</a:t>
            </a:r>
          </a:p>
          <a:p>
            <a:pPr eaLnBrk="1" hangingPunct="1"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&gt; text(1.75,0,expression("Area" ==pi*phantom("'")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		*italic(r)^2))</a:t>
            </a:r>
          </a:p>
          <a:p>
            <a:pPr eaLnBrk="1" hangingPunct="1"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&gt; arrows(0,0,-.95,0,length=.1,code=3)</a:t>
            </a:r>
          </a:p>
          <a:p>
            <a:pPr eaLnBrk="1" hangingPunct="1"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240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1113" y="142875"/>
            <a:ext cx="6581775" cy="657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Other Graphics and Expressions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&gt; symbols(0,0,circles=0.95,bg="gray",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		xlim=c(-1,2.25),ylim=c(1,1),inches=FALSE)</a:t>
            </a:r>
          </a:p>
          <a:p>
            <a:pPr eaLnBrk="1" hangingPunct="1"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&gt; text(1.75,0,expression("Area" ==pi*phantom("'")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		*italic(r)^2))</a:t>
            </a:r>
          </a:p>
          <a:p>
            <a:pPr eaLnBrk="1" hangingPunct="1"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&gt; arrows(0,0,-.95,0,length=.1,code=3)</a:t>
            </a:r>
          </a:p>
          <a:p>
            <a:pPr eaLnBrk="1" hangingPunct="1"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&gt; text(-0.45,-strheight("R"),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		expression(italic(r) == 0.95))</a:t>
            </a:r>
          </a:p>
          <a:p>
            <a:pPr eaLnBrk="1" hangingPunct="1"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240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1113" y="142875"/>
            <a:ext cx="6581775" cy="657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Finding Locations: </a:t>
            </a:r>
            <a:r>
              <a:rPr lang="en-US" smtClean="0">
                <a:latin typeface="Courier New" pitchFamily="49" charset="0"/>
              </a:rPr>
              <a:t>locator()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&gt; location &lt;- locator(n=1)</a:t>
            </a:r>
          </a:p>
          <a:p>
            <a:pPr eaLnBrk="1" hangingPunct="1">
              <a:buFontTx/>
              <a:buNone/>
            </a:pPr>
            <a:endParaRPr lang="en-US" sz="24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400" smtClean="0"/>
              <a:t>Now click on the graphic where you’d like the label</a:t>
            </a:r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&gt; </a:t>
            </a:r>
            <a:r>
              <a:rPr lang="en-US" sz="2000" smtClean="0">
                <a:latin typeface="Courier New" pitchFamily="49" charset="0"/>
              </a:rPr>
              <a:t>text(location$x,location$y,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		expression("Area"==pi*phantom("'")*italic(r)^2))</a:t>
            </a:r>
            <a:endParaRPr lang="en-US" sz="24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240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313" y="160338"/>
            <a:ext cx="6415087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1113" y="142875"/>
            <a:ext cx="6581775" cy="657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1113" y="142875"/>
            <a:ext cx="6581775" cy="657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Drawing on graphics: </a:t>
            </a:r>
            <a:r>
              <a:rPr lang="en-US" sz="4000" smtClean="0">
                <a:latin typeface="Courier New" pitchFamily="49" charset="0"/>
              </a:rPr>
              <a:t>locator()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&gt; locator(n=2, type = "l")</a:t>
            </a:r>
          </a:p>
          <a:p>
            <a:pPr eaLnBrk="1" hangingPunct="1">
              <a:buFontTx/>
              <a:buNone/>
            </a:pPr>
            <a:endParaRPr lang="en-US" sz="24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400" smtClean="0"/>
              <a:t>Now click on the two points where you’d like to draw a line</a:t>
            </a:r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&gt; locator(n=4, type = "p")</a:t>
            </a:r>
          </a:p>
          <a:p>
            <a:pPr eaLnBrk="1" hangingPunct="1">
              <a:buFontTx/>
              <a:buNone/>
            </a:pPr>
            <a:endParaRPr lang="en-US" sz="24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400" smtClean="0"/>
              <a:t>Now click on the four locations where you’d like to place points</a:t>
            </a:r>
          </a:p>
          <a:p>
            <a:pPr eaLnBrk="1" hangingPunct="1">
              <a:buFontTx/>
              <a:buNone/>
            </a:pPr>
            <a:endParaRPr lang="en-US" sz="360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1113" y="142875"/>
            <a:ext cx="6581775" cy="657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Multiple Graphs on One Layout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latin typeface="+mj-lt"/>
              </a:rPr>
              <a:t>Look up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mfrow</a:t>
            </a:r>
            <a:r>
              <a:rPr lang="en-US" dirty="0" smtClean="0">
                <a:latin typeface="+mj-lt"/>
              </a:rPr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mfcol</a:t>
            </a:r>
            <a:r>
              <a:rPr lang="en-US" dirty="0" smtClean="0">
                <a:latin typeface="+mj-lt"/>
              </a:rPr>
              <a:t> under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latin typeface="Courier New" pitchFamily="49" charset="0"/>
              </a:rPr>
              <a:t>&gt; ?par   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mfrow</a:t>
            </a:r>
            <a:r>
              <a:rPr lang="en-US" dirty="0" smtClean="0">
                <a:latin typeface="+mj-lt"/>
                <a:cs typeface="Courier New" pitchFamily="49" charset="0"/>
              </a:rPr>
              <a:t>: multiple plots on one graph filled by row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mfcol</a:t>
            </a:r>
            <a:r>
              <a:rPr lang="en-US" sz="2800" dirty="0" smtClean="0">
                <a:cs typeface="Courier New" pitchFamily="49" charset="0"/>
              </a:rPr>
              <a:t>: same but by column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800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Multiple Graphs on One Layout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 smtClean="0">
                <a:latin typeface="+mj-lt"/>
              </a:rPr>
              <a:t>The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mfrow</a:t>
            </a:r>
            <a:r>
              <a:rPr lang="en-US" sz="2400" dirty="0" smtClean="0">
                <a:latin typeface="+mj-lt"/>
              </a:rPr>
              <a:t> (or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mfcol</a:t>
            </a:r>
            <a:r>
              <a:rPr lang="en-US" sz="2400" dirty="0" smtClean="0">
                <a:latin typeface="+mj-lt"/>
              </a:rPr>
              <a:t>) command needs to be given to par prior to making the plots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 smtClean="0">
                <a:latin typeface="Courier New" pitchFamily="49" charset="0"/>
              </a:rPr>
              <a:t>&gt; par(</a:t>
            </a:r>
            <a:r>
              <a:rPr lang="en-US" sz="2400" dirty="0" err="1" smtClean="0">
                <a:latin typeface="Courier New" pitchFamily="49" charset="0"/>
              </a:rPr>
              <a:t>mfrow</a:t>
            </a:r>
            <a:r>
              <a:rPr lang="en-US" sz="2400" dirty="0" smtClean="0">
                <a:latin typeface="Courier New" pitchFamily="49" charset="0"/>
              </a:rPr>
              <a:t>=c(2,3))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 smtClean="0"/>
              <a:t>Now draw plots in the order you want them displayed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 smtClean="0">
                <a:latin typeface="Courier New" pitchFamily="49" charset="0"/>
              </a:rPr>
              <a:t>&gt; plot(</a:t>
            </a:r>
            <a:r>
              <a:rPr lang="en-US" sz="2400" dirty="0" err="1" smtClean="0">
                <a:latin typeface="Courier New" pitchFamily="49" charset="0"/>
              </a:rPr>
              <a:t>possum$hdlngth~possum$totlngth</a:t>
            </a:r>
            <a:r>
              <a:rPr lang="en-US" sz="2400" dirty="0" smtClean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 smtClean="0">
                <a:latin typeface="Courier New" pitchFamily="49" charset="0"/>
              </a:rPr>
              <a:t>&gt; plot(</a:t>
            </a:r>
            <a:r>
              <a:rPr lang="en-US" sz="2400" dirty="0" err="1" smtClean="0">
                <a:latin typeface="Courier New" pitchFamily="49" charset="0"/>
              </a:rPr>
              <a:t>possum$hdlngth~possum$taill</a:t>
            </a:r>
            <a:r>
              <a:rPr lang="en-US" sz="2400" dirty="0" smtClean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 smtClean="0">
                <a:latin typeface="Courier New" pitchFamily="49" charset="0"/>
              </a:rPr>
              <a:t>&gt; plot(</a:t>
            </a:r>
            <a:r>
              <a:rPr lang="en-US" sz="2400" dirty="0" err="1" smtClean="0">
                <a:latin typeface="Courier New" pitchFamily="49" charset="0"/>
              </a:rPr>
              <a:t>possum$totlngth~possum$taill</a:t>
            </a:r>
            <a:r>
              <a:rPr lang="en-US" sz="2400" dirty="0" smtClean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 smtClean="0">
                <a:latin typeface="Courier New" pitchFamily="49" charset="0"/>
              </a:rPr>
              <a:t>&gt; </a:t>
            </a:r>
            <a:r>
              <a:rPr lang="en-US" sz="2400" dirty="0" err="1" smtClean="0">
                <a:latin typeface="Courier New" pitchFamily="49" charset="0"/>
              </a:rPr>
              <a:t>hist</a:t>
            </a:r>
            <a:r>
              <a:rPr lang="en-US" sz="2400" dirty="0" smtClean="0">
                <a:latin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</a:rPr>
              <a:t>possum$hdlngth</a:t>
            </a:r>
            <a:r>
              <a:rPr lang="en-US" sz="2400" dirty="0" smtClean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 smtClean="0">
                <a:latin typeface="Courier New" pitchFamily="49" charset="0"/>
              </a:rPr>
              <a:t>&gt; </a:t>
            </a:r>
            <a:r>
              <a:rPr lang="en-US" sz="2400" dirty="0" err="1" smtClean="0">
                <a:latin typeface="Courier New" pitchFamily="49" charset="0"/>
              </a:rPr>
              <a:t>hist</a:t>
            </a:r>
            <a:r>
              <a:rPr lang="en-US" sz="2400" dirty="0" smtClean="0">
                <a:latin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</a:rPr>
              <a:t>possum$totlngth</a:t>
            </a:r>
            <a:r>
              <a:rPr lang="en-US" sz="2400" dirty="0" smtClean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 smtClean="0">
                <a:latin typeface="Courier New" pitchFamily="49" charset="0"/>
              </a:rPr>
              <a:t>&gt; </a:t>
            </a:r>
            <a:r>
              <a:rPr lang="en-US" sz="2400" dirty="0" err="1" smtClean="0">
                <a:latin typeface="Courier New" pitchFamily="49" charset="0"/>
              </a:rPr>
              <a:t>hist</a:t>
            </a:r>
            <a:r>
              <a:rPr lang="en-US" sz="2400" dirty="0" smtClean="0">
                <a:latin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</a:rPr>
              <a:t>possum$taill</a:t>
            </a:r>
            <a:r>
              <a:rPr lang="en-US" sz="2400" dirty="0" smtClean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800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263" y="185738"/>
            <a:ext cx="7991475" cy="648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Hands-on Exercise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sz="2800" b="1" smtClean="0"/>
              <a:t>Create a plot with three graphs across</a:t>
            </a:r>
          </a:p>
          <a:p>
            <a:pPr lvl="1"/>
            <a:r>
              <a:rPr lang="en-US" sz="2400" smtClean="0"/>
              <a:t>1: head length vs. total length (x vs y)</a:t>
            </a:r>
          </a:p>
          <a:p>
            <a:pPr lvl="1"/>
            <a:r>
              <a:rPr lang="en-US" sz="2400" smtClean="0"/>
              <a:t>2: Histogram of total length</a:t>
            </a:r>
          </a:p>
          <a:p>
            <a:pPr lvl="1"/>
            <a:r>
              <a:rPr lang="en-US" sz="2400" smtClean="0"/>
              <a:t>3: Histogram of head length</a:t>
            </a:r>
          </a:p>
          <a:p>
            <a:endParaRPr lang="en-US" sz="2800" b="1" smtClean="0"/>
          </a:p>
          <a:p>
            <a:r>
              <a:rPr lang="en-US" sz="2800" b="1" smtClean="0"/>
              <a:t>Add more informative labels and titles</a:t>
            </a:r>
          </a:p>
          <a:p>
            <a:pPr lvl="1"/>
            <a:r>
              <a:rPr lang="en-US" sz="2400" smtClean="0"/>
              <a:t>“Head Length”</a:t>
            </a:r>
          </a:p>
          <a:p>
            <a:pPr lvl="1"/>
            <a:r>
              <a:rPr lang="en-US" sz="2400" smtClean="0"/>
              <a:t>“Tail Length”</a:t>
            </a:r>
          </a:p>
          <a:p>
            <a:pPr lvl="1"/>
            <a:r>
              <a:rPr lang="en-US" sz="2400" smtClean="0"/>
              <a:t>“Total Length”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7036</TotalTime>
  <Words>1111</Words>
  <Application>Microsoft Office PowerPoint</Application>
  <PresentationFormat>Presentación en pantalla (4:3)</PresentationFormat>
  <Paragraphs>277</Paragraphs>
  <Slides>52</Slides>
  <Notes>30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55" baseType="lpstr">
      <vt:lpstr>Arial</vt:lpstr>
      <vt:lpstr>Courier New</vt:lpstr>
      <vt:lpstr>Default Design</vt:lpstr>
      <vt:lpstr>More Complex Graphics in R</vt:lpstr>
      <vt:lpstr>Hands-on Exercise</vt:lpstr>
      <vt:lpstr>possum Data Frame</vt:lpstr>
      <vt:lpstr>Plotting Multiple Columns</vt:lpstr>
      <vt:lpstr>Diapositiva 5</vt:lpstr>
      <vt:lpstr>Multiple Graphs on One Layout</vt:lpstr>
      <vt:lpstr>Multiple Graphs on One Layout</vt:lpstr>
      <vt:lpstr>Diapositiva 8</vt:lpstr>
      <vt:lpstr>Hands-on Exercise</vt:lpstr>
      <vt:lpstr>Making customized layouts</vt:lpstr>
      <vt:lpstr>layout: custom layouts</vt:lpstr>
      <vt:lpstr>layout: custom layouts</vt:lpstr>
      <vt:lpstr>layout: custom layouts</vt:lpstr>
      <vt:lpstr>layout: custom layouts</vt:lpstr>
      <vt:lpstr>layout: custom layouts</vt:lpstr>
      <vt:lpstr>Simple Analyses: hist</vt:lpstr>
      <vt:lpstr>barplot</vt:lpstr>
      <vt:lpstr>barplot</vt:lpstr>
      <vt:lpstr>Hands-on Exercise</vt:lpstr>
      <vt:lpstr>Changing the Margin Sizes</vt:lpstr>
      <vt:lpstr>Hands on Exercise</vt:lpstr>
      <vt:lpstr>Linear Regression : lm</vt:lpstr>
      <vt:lpstr>Linear Regression : lm</vt:lpstr>
      <vt:lpstr>Adding lines to plots: abline</vt:lpstr>
      <vt:lpstr>Hands-on Exercise</vt:lpstr>
      <vt:lpstr>Text Expressions</vt:lpstr>
      <vt:lpstr>Hands On Exercise</vt:lpstr>
      <vt:lpstr>Lattice Graphics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Lattice Graphics</vt:lpstr>
      <vt:lpstr>Detach the possum data set</vt:lpstr>
      <vt:lpstr>Other Graphics and Expressions</vt:lpstr>
      <vt:lpstr>Diapositiva 40</vt:lpstr>
      <vt:lpstr>Other Graphics and Expressions</vt:lpstr>
      <vt:lpstr>Other Graphics and Expressions</vt:lpstr>
      <vt:lpstr>Other Graphics and Expressions</vt:lpstr>
      <vt:lpstr>Diapositiva 44</vt:lpstr>
      <vt:lpstr>Other Graphics and Expressions</vt:lpstr>
      <vt:lpstr>Diapositiva 46</vt:lpstr>
      <vt:lpstr>Other Graphics and Expressions</vt:lpstr>
      <vt:lpstr>Diapositiva 48</vt:lpstr>
      <vt:lpstr>Finding Locations: locator()</vt:lpstr>
      <vt:lpstr>Diapositiva 50</vt:lpstr>
      <vt:lpstr>Drawing on graphics: locator()</vt:lpstr>
      <vt:lpstr>Diapositiva 52</vt:lpstr>
    </vt:vector>
  </TitlesOfParts>
  <Company>University of California, Davis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R-project: A free environment for statistical computing and graphics</dc:title>
  <dc:creator>Evan Girvetz</dc:creator>
  <cp:lastModifiedBy>Emilio Vilanova</cp:lastModifiedBy>
  <cp:revision>56</cp:revision>
  <dcterms:created xsi:type="dcterms:W3CDTF">2006-12-26T00:06:36Z</dcterms:created>
  <dcterms:modified xsi:type="dcterms:W3CDTF">2013-11-08T02:32:18Z</dcterms:modified>
</cp:coreProperties>
</file>