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Ingresos</a:t>
            </a:r>
            <a:r>
              <a:rPr lang="en-US" baseline="0" dirty="0"/>
              <a:t> Totales</a:t>
            </a:r>
            <a:endParaRPr lang="es-MX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meses y años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meses y años</c:v>
                </c:pt>
                <c:pt idx="1">
                  <c:v>Valores de Ingreso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53-4C4E-8674-22F5AE6B6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Valores de Ingreso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meses y años</c:v>
                </c:pt>
                <c:pt idx="1">
                  <c:v>Valores de Ingreso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53-4C4E-8674-22F5AE6B65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478239"/>
        <c:axId val="2079416031"/>
      </c:barChart>
      <c:catAx>
        <c:axId val="1647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79416031"/>
        <c:crosses val="autoZero"/>
        <c:auto val="1"/>
        <c:lblAlgn val="ctr"/>
        <c:lblOffset val="100"/>
        <c:noMultiLvlLbl val="0"/>
      </c:catAx>
      <c:valAx>
        <c:axId val="207941603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47823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Margen de Beneficio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0F72-474C-A22D-33E21E6BB329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0F72-474C-A22D-33E21E6BB329}"/>
              </c:ext>
            </c:extLst>
          </c:dPt>
          <c:dPt>
            <c:idx val="2"/>
            <c:bubble3D val="0"/>
            <c:explosion val="1"/>
            <c:spPr>
              <a:solidFill>
                <a:srgbClr val="C0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0F72-474C-A22D-33E21E6BB329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0F72-474C-A22D-33E21E6BB329}"/>
              </c:ext>
            </c:extLst>
          </c:dPt>
          <c:cat>
            <c:strRef>
              <c:f>Sheet1!$A$2:$A$5</c:f>
              <c:strCache>
                <c:ptCount val="3"/>
                <c:pt idx="0">
                  <c:v>Ingresos</c:v>
                </c:pt>
                <c:pt idx="1">
                  <c:v>Costos</c:v>
                </c:pt>
                <c:pt idx="2">
                  <c:v>Perdidas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72-474C-A22D-33E21E6BB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215900" dist="50800" dir="5400000" sx="103000" sy="103000" algn="ctr" rotWithShape="0">
        <a:srgbClr val="000000">
          <a:alpha val="60000"/>
        </a:srgbClr>
      </a:outerShdw>
    </a:effectLst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4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0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7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4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8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0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1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BD2F-08D4-44D0-8511-5C26F01A2967}" type="datetimeFigureOut">
              <a:rPr lang="es-MX" smtClean="0"/>
              <a:t>24/09/2023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2182B6-4A7E-4D1A-A2ED-9D4AB64694CB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359D-A246-86AC-DDFB-825CE7EB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 err="1"/>
              <a:t>Kpis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empresa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2929D-E80F-3F64-8ADC-2C8B1632C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5" y="2640618"/>
            <a:ext cx="5368033" cy="3401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639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A86-120F-A60F-98EB-5CD4124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INGRESOS TOTALES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2E01-9B32-A0AA-FBF0-482D34E2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cálculo del rendimiento total de una inversión es importante para evaluar la rentabilidad de una inversión y para comparar diferentes opciones de inversión</a:t>
            </a:r>
          </a:p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Evaluación del Rendimiento Financiero</a:t>
            </a:r>
            <a:r>
              <a:rPr lang="es-MX" sz="1800" b="1" dirty="0">
                <a:solidFill>
                  <a:srgbClr val="D1D5D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Los ingresos totales te permiten medir y evaluar el rendimiento financiero general de tu empresa. Es una métrica fundamental para comprender cuánto dinero está ingresando a tu negocio a través de las ventas de carteras con GPS.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7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0CEF62E-CC41-268E-0287-F30431632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553872"/>
              </p:ext>
            </p:extLst>
          </p:nvPr>
        </p:nvGraphicFramePr>
        <p:xfrm>
          <a:off x="1290918" y="627529"/>
          <a:ext cx="9421906" cy="506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4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9089-DE94-D989-FF13-08D8246E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Margen</a:t>
            </a:r>
            <a:r>
              <a:rPr lang="en-US" dirty="0"/>
              <a:t> de </a:t>
            </a:r>
            <a:r>
              <a:rPr lang="en-US" dirty="0" err="1"/>
              <a:t>beneficio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DFD-07C4-89BF-24BE-0F0A6A0B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s-MX" sz="1600" b="0" i="0" dirty="0">
                <a:effectLst/>
                <a:latin typeface="__fkGroteskNeue_532e43"/>
              </a:rPr>
              <a:t>El margen de beneficio es un indicador financiero que mide la ganancia que se obtiene después de descontar los costos que implica producir un producto</a:t>
            </a: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Identificación de Ineficiencias: Cuando el Margen de Beneficio es bajo o disminuye, indica que estás gastando más de lo que estás ganando. Esto te alerta sobre posibles ineficiencias en tus procesos de producción, adquisición de materiales o gestión de costos. Puedes identificar áreas específicas donde se necesita mejorar para aumentar la rentabilidad.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977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907802-FEBE-1C95-9723-0E5F632C7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867018"/>
              </p:ext>
            </p:extLst>
          </p:nvPr>
        </p:nvGraphicFramePr>
        <p:xfrm>
          <a:off x="995082" y="376518"/>
          <a:ext cx="10551459" cy="531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4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56E7-3796-E09F-41F0-7643FFE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048-E3AF-5D61-FB66-C40ECBDE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200" dirty="0"/>
              <a:t>ya que proporciona una fuente centralizada y estructurada de información financiera que puede ser fundamental para la gestión y la Toma de Decisiones Inmediatas: Al tener acceso rápido y fácil a los datos de ingresos y margen de beneficio en una base de datos, puedes tomar decisiones empresariales informadas de manera más eficiente.</a:t>
            </a:r>
          </a:p>
          <a:p>
            <a:endParaRPr lang="es-MX" sz="1200" dirty="0"/>
          </a:p>
          <a:p>
            <a:endParaRPr lang="es-MX" sz="1200" dirty="0"/>
          </a:p>
          <a:p>
            <a:r>
              <a:rPr lang="es-MX" sz="1200" dirty="0"/>
              <a:t>Análisis y Evaluación Comparativa: La tabla permite realizar análisis y comparaciones a lo largo del tiempo. Puedes identificar tendencias, estacionalidades o patrones en tus ingresos y márgenes. Esto es valioso para planificar estrategias a largo plazo.</a:t>
            </a:r>
          </a:p>
          <a:p>
            <a:endParaRPr lang="es-MX" sz="1200" dirty="0"/>
          </a:p>
          <a:p>
            <a:r>
              <a:rPr lang="es-MX" sz="1200"/>
              <a:t>Esto no solo ayuda en la gestión diaria, sino que también proporciona información valiosa para la toma de decisiones estratégicas a largo plazo y el cumplimiento de obligaciones financieras y legales.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432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A7042-08AB-C026-C453-37DFB7E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3" y="1049782"/>
            <a:ext cx="3325043" cy="2476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9813D-BECF-11A3-F678-49F385C7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056174"/>
            <a:ext cx="7442199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76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297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__fkGroteskNeue_532e43</vt:lpstr>
      <vt:lpstr>Arial</vt:lpstr>
      <vt:lpstr>Calibri</vt:lpstr>
      <vt:lpstr>Gill Sans MT</vt:lpstr>
      <vt:lpstr>Gallery</vt:lpstr>
      <vt:lpstr>Kpis utilizados en la empresa</vt:lpstr>
      <vt:lpstr>INGRESOS TOTALES</vt:lpstr>
      <vt:lpstr>PowerPoint Presentation</vt:lpstr>
      <vt:lpstr>Margen de beneficio</vt:lpstr>
      <vt:lpstr>PowerPoint Presentation</vt:lpstr>
      <vt:lpstr>Porque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Kpis utilizados en la empresa</dc:title>
  <dc:creator>uriel jair brambila escobar</dc:creator>
  <cp:lastModifiedBy>uriel jair brambila escobar</cp:lastModifiedBy>
  <cp:revision>3</cp:revision>
  <dcterms:created xsi:type="dcterms:W3CDTF">2023-09-20T22:08:37Z</dcterms:created>
  <dcterms:modified xsi:type="dcterms:W3CDTF">2023-09-24T22:36:38Z</dcterms:modified>
</cp:coreProperties>
</file>