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1" r:id="rId4"/>
    <p:sldId id="259" r:id="rId5"/>
    <p:sldId id="257" r:id="rId6"/>
    <p:sldId id="258"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6109-BF82-76BA-3D52-7360561E4396}"/>
              </a:ext>
            </a:extLst>
          </p:cNvPr>
          <p:cNvSpPr>
            <a:spLocks noGrp="1"/>
          </p:cNvSpPr>
          <p:nvPr>
            <p:ph type="ctrTitle"/>
          </p:nvPr>
        </p:nvSpPr>
        <p:spPr/>
        <p:txBody>
          <a:bodyPr/>
          <a:lstStyle/>
          <a:p>
            <a:r>
              <a:rPr lang="en-US" dirty="0"/>
              <a:t>Wall-</a:t>
            </a:r>
            <a:r>
              <a:rPr lang="en-US" dirty="0" err="1"/>
              <a:t>ps</a:t>
            </a:r>
            <a:br>
              <a:rPr lang="en-US" dirty="0"/>
            </a:br>
            <a:endParaRPr lang="es-MX" dirty="0"/>
          </a:p>
        </p:txBody>
      </p:sp>
      <p:sp>
        <p:nvSpPr>
          <p:cNvPr id="3" name="Subtitle 2">
            <a:extLst>
              <a:ext uri="{FF2B5EF4-FFF2-40B4-BE49-F238E27FC236}">
                <a16:creationId xmlns:a16="http://schemas.microsoft.com/office/drawing/2014/main" id="{2FF0D4F4-AD8C-D75F-D03B-708478E8B6FE}"/>
              </a:ext>
            </a:extLst>
          </p:cNvPr>
          <p:cNvSpPr>
            <a:spLocks noGrp="1"/>
          </p:cNvSpPr>
          <p:nvPr>
            <p:ph type="subTitle" idx="1"/>
          </p:nvPr>
        </p:nvSpPr>
        <p:spPr/>
        <p:txBody>
          <a:bodyPr/>
          <a:lstStyle/>
          <a:p>
            <a:endParaRPr lang="es-MX"/>
          </a:p>
        </p:txBody>
      </p:sp>
      <p:pic>
        <p:nvPicPr>
          <p:cNvPr id="5" name="Picture 4">
            <a:extLst>
              <a:ext uri="{FF2B5EF4-FFF2-40B4-BE49-F238E27FC236}">
                <a16:creationId xmlns:a16="http://schemas.microsoft.com/office/drawing/2014/main" id="{A43BCC60-A2CD-C678-9DEC-69F92F672764}"/>
              </a:ext>
            </a:extLst>
          </p:cNvPr>
          <p:cNvPicPr>
            <a:picLocks noChangeAspect="1"/>
          </p:cNvPicPr>
          <p:nvPr/>
        </p:nvPicPr>
        <p:blipFill>
          <a:blip r:embed="rId2"/>
          <a:stretch>
            <a:fillRect/>
          </a:stretch>
        </p:blipFill>
        <p:spPr>
          <a:xfrm>
            <a:off x="4715435" y="1964267"/>
            <a:ext cx="3956754" cy="250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851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8AB7-6307-55D8-F8DA-9F5CDEC2E533}"/>
              </a:ext>
            </a:extLst>
          </p:cNvPr>
          <p:cNvSpPr>
            <a:spLocks noGrp="1"/>
          </p:cNvSpPr>
          <p:nvPr>
            <p:ph type="title"/>
          </p:nvPr>
        </p:nvSpPr>
        <p:spPr/>
        <p:txBody>
          <a:bodyPr/>
          <a:lstStyle/>
          <a:p>
            <a:r>
              <a:rPr lang="en-US" dirty="0" err="1"/>
              <a:t>borrada</a:t>
            </a:r>
            <a:endParaRPr lang="es-MX" dirty="0"/>
          </a:p>
        </p:txBody>
      </p:sp>
      <p:sp>
        <p:nvSpPr>
          <p:cNvPr id="3" name="Content Placeholder 2">
            <a:extLst>
              <a:ext uri="{FF2B5EF4-FFF2-40B4-BE49-F238E27FC236}">
                <a16:creationId xmlns:a16="http://schemas.microsoft.com/office/drawing/2014/main" id="{0372473F-452C-C749-45FE-664AFA6CEAD6}"/>
              </a:ext>
            </a:extLst>
          </p:cNvPr>
          <p:cNvSpPr>
            <a:spLocks noGrp="1"/>
          </p:cNvSpPr>
          <p:nvPr>
            <p:ph idx="1"/>
          </p:nvPr>
        </p:nvSpPr>
        <p:spPr/>
        <p:txBody>
          <a:bodyPr>
            <a:normAutofit fontScale="70000" lnSpcReduction="20000"/>
          </a:bodyPr>
          <a:lstStyle/>
          <a:p>
            <a:endParaRPr lang="en-US" dirty="0"/>
          </a:p>
          <a:p>
            <a:pPr lvl="2"/>
            <a:endParaRPr lang="en-US" dirty="0"/>
          </a:p>
          <a:p>
            <a:endParaRPr lang="en-US" dirty="0"/>
          </a:p>
          <a:p>
            <a:endParaRPr lang="en-US" dirty="0"/>
          </a:p>
          <a:p>
            <a:endParaRPr lang="en-US" dirty="0"/>
          </a:p>
          <a:p>
            <a:endParaRPr lang="en-US" dirty="0"/>
          </a:p>
          <a:p>
            <a:endParaRPr lang="en-US" sz="2900" dirty="0"/>
          </a:p>
          <a:p>
            <a:r>
              <a:rPr lang="en-US" sz="2900" dirty="0" err="1"/>
              <a:t>Creamos</a:t>
            </a:r>
            <a:r>
              <a:rPr lang="en-US" sz="2900" dirty="0"/>
              <a:t> </a:t>
            </a:r>
            <a:r>
              <a:rPr lang="en-US" sz="2900" dirty="0" err="1"/>
              <a:t>otra</a:t>
            </a:r>
            <a:r>
              <a:rPr lang="en-US" sz="2900" dirty="0"/>
              <a:t> base de </a:t>
            </a:r>
            <a:r>
              <a:rPr lang="en-US" sz="2900" dirty="0" err="1"/>
              <a:t>datos</a:t>
            </a:r>
            <a:r>
              <a:rPr lang="en-US" sz="2900" dirty="0"/>
              <a:t> con </a:t>
            </a:r>
            <a:r>
              <a:rPr lang="en-US" sz="2900" dirty="0" err="1"/>
              <a:t>el</a:t>
            </a:r>
            <a:r>
              <a:rPr lang="en-US" sz="2900" dirty="0"/>
              <a:t> </a:t>
            </a:r>
            <a:r>
              <a:rPr lang="en-US" sz="2900" dirty="0" err="1"/>
              <a:t>mismo</a:t>
            </a:r>
            <a:r>
              <a:rPr lang="en-US" sz="2900" dirty="0"/>
              <a:t> </a:t>
            </a:r>
            <a:r>
              <a:rPr lang="en-US" sz="2900" dirty="0" err="1"/>
              <a:t>nombre</a:t>
            </a:r>
            <a:r>
              <a:rPr lang="en-US" sz="2900" dirty="0"/>
              <a:t> que </a:t>
            </a:r>
            <a:r>
              <a:rPr lang="en-US" sz="2900" dirty="0" err="1"/>
              <a:t>tiene</a:t>
            </a:r>
            <a:r>
              <a:rPr lang="en-US" sz="2900" dirty="0"/>
              <a:t> </a:t>
            </a:r>
            <a:r>
              <a:rPr lang="en-US" sz="2900" dirty="0" err="1"/>
              <a:t>el</a:t>
            </a:r>
            <a:r>
              <a:rPr lang="en-US" sz="2900" dirty="0"/>
              <a:t> </a:t>
            </a:r>
            <a:r>
              <a:rPr lang="en-US" sz="2900" dirty="0" err="1"/>
              <a:t>respaldo</a:t>
            </a:r>
            <a:endParaRPr lang="en-US" sz="2900" dirty="0"/>
          </a:p>
          <a:p>
            <a:r>
              <a:rPr lang="es-MX" sz="2900" dirty="0" err="1"/>
              <a:t>mysql</a:t>
            </a:r>
            <a:r>
              <a:rPr lang="es-MX" sz="2900" dirty="0"/>
              <a:t> -u usuario -p contraseña -e "CREATE DATABASE </a:t>
            </a:r>
            <a:r>
              <a:rPr lang="es-MX" sz="2900" dirty="0" err="1"/>
              <a:t>nombre_de_base_de_datos</a:t>
            </a:r>
            <a:r>
              <a:rPr lang="es-MX" sz="2900" dirty="0"/>
              <a:t>;“</a:t>
            </a:r>
          </a:p>
          <a:p>
            <a:r>
              <a:rPr lang="es-MX" sz="2900" b="1" dirty="0"/>
              <a:t>Restaurar la base de datos</a:t>
            </a:r>
          </a:p>
          <a:p>
            <a:r>
              <a:rPr lang="es-MX" sz="2900" dirty="0" err="1"/>
              <a:t>mysql</a:t>
            </a:r>
            <a:r>
              <a:rPr lang="es-MX" sz="2900" dirty="0"/>
              <a:t> -u usuario -p contraseña </a:t>
            </a:r>
            <a:r>
              <a:rPr lang="es-MX" sz="2900" dirty="0" err="1"/>
              <a:t>nombre_de_base_de_datos</a:t>
            </a:r>
            <a:r>
              <a:rPr lang="es-MX" sz="2900" dirty="0"/>
              <a:t> &lt; ruta/del/</a:t>
            </a:r>
            <a:r>
              <a:rPr lang="es-MX" sz="2900" dirty="0" err="1"/>
              <a:t>archivo.sql</a:t>
            </a:r>
            <a:endParaRPr lang="es-MX" sz="2900" dirty="0"/>
          </a:p>
          <a:p>
            <a:endParaRPr lang="es-MX" sz="2900" dirty="0"/>
          </a:p>
          <a:p>
            <a:endParaRPr lang="en-US" sz="2900" dirty="0"/>
          </a:p>
          <a:p>
            <a:endParaRPr lang="en-US" sz="2900" dirty="0"/>
          </a:p>
          <a:p>
            <a:endParaRPr lang="en-US" sz="2900" dirty="0"/>
          </a:p>
          <a:p>
            <a:endParaRPr lang="en-US" dirty="0"/>
          </a:p>
          <a:p>
            <a:endParaRPr lang="en-US" dirty="0"/>
          </a:p>
          <a:p>
            <a:endParaRPr lang="en-US" dirty="0"/>
          </a:p>
          <a:p>
            <a:endParaRPr lang="en-US" dirty="0"/>
          </a:p>
          <a:p>
            <a:endParaRPr lang="es-MX" dirty="0"/>
          </a:p>
        </p:txBody>
      </p:sp>
    </p:spTree>
    <p:extLst>
      <p:ext uri="{BB962C8B-B14F-4D97-AF65-F5344CB8AC3E}">
        <p14:creationId xmlns:p14="http://schemas.microsoft.com/office/powerpoint/2010/main" val="5601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61FB-50BC-1C41-D537-D414116C55A9}"/>
              </a:ext>
            </a:extLst>
          </p:cNvPr>
          <p:cNvSpPr>
            <a:spLocks noGrp="1"/>
          </p:cNvSpPr>
          <p:nvPr>
            <p:ph type="title"/>
          </p:nvPr>
        </p:nvSpPr>
        <p:spPr/>
        <p:txBody>
          <a:bodyPr/>
          <a:lstStyle/>
          <a:p>
            <a:r>
              <a:rPr lang="es-MX" b="0" dirty="0">
                <a:solidFill>
                  <a:srgbClr val="D4D4D4"/>
                </a:solidFill>
                <a:effectLst/>
                <a:latin typeface="Consolas" panose="020B0609020204030204" pitchFamily="49" charset="0"/>
              </a:rPr>
              <a:t>Acerca de Nosotros</a:t>
            </a:r>
            <a:br>
              <a:rPr lang="es-MX" b="0" dirty="0">
                <a:solidFill>
                  <a:srgbClr val="D4D4D4"/>
                </a:solidFill>
                <a:effectLst/>
                <a:latin typeface="Consolas" panose="020B0609020204030204" pitchFamily="49" charset="0"/>
              </a:rPr>
            </a:br>
            <a:endParaRPr lang="es-MX" dirty="0"/>
          </a:p>
        </p:txBody>
      </p:sp>
      <p:sp>
        <p:nvSpPr>
          <p:cNvPr id="3" name="Content Placeholder 2">
            <a:extLst>
              <a:ext uri="{FF2B5EF4-FFF2-40B4-BE49-F238E27FC236}">
                <a16:creationId xmlns:a16="http://schemas.microsoft.com/office/drawing/2014/main" id="{B1D2D83D-976D-7565-70A0-48CDADD5BC96}"/>
              </a:ext>
            </a:extLst>
          </p:cNvPr>
          <p:cNvSpPr>
            <a:spLocks noGrp="1"/>
          </p:cNvSpPr>
          <p:nvPr>
            <p:ph idx="1"/>
          </p:nvPr>
        </p:nvSpPr>
        <p:spPr/>
        <p:txBody>
          <a:bodyPr/>
          <a:lstStyle/>
          <a:p>
            <a:r>
              <a:rPr lang="es-MX" b="0" dirty="0">
                <a:solidFill>
                  <a:srgbClr val="D4D4D4"/>
                </a:solidFill>
                <a:effectLst/>
                <a:latin typeface="Consolas" panose="020B0609020204030204" pitchFamily="49" charset="0"/>
              </a:rPr>
              <a:t>En Wall-</a:t>
            </a:r>
            <a:r>
              <a:rPr lang="es-MX" b="0" dirty="0" err="1">
                <a:solidFill>
                  <a:srgbClr val="D4D4D4"/>
                </a:solidFill>
                <a:effectLst/>
                <a:latin typeface="Consolas" panose="020B0609020204030204" pitchFamily="49" charset="0"/>
              </a:rPr>
              <a:t>ps</a:t>
            </a:r>
            <a:r>
              <a:rPr lang="es-MX" b="0" dirty="0">
                <a:solidFill>
                  <a:srgbClr val="D4D4D4"/>
                </a:solidFill>
                <a:effectLst/>
                <a:latin typeface="Consolas" panose="020B0609020204030204" pitchFamily="49" charset="0"/>
              </a:rPr>
              <a:t>, nos dedicamos a proporcionar carteras innovadoras con tecnología GPS para mantener tus objetos esenciales seguros y protegidos. Nuestra pasión por la calidad y el diseño se refleja en cada producto que creamos. Con una combinación de materiales premium y seguimiento GPS, estamos comprometidos a ofrecer la máxima satisfacción a nuestros clientes.</a:t>
            </a:r>
          </a:p>
          <a:p>
            <a:endParaRPr lang="es-MX" dirty="0"/>
          </a:p>
        </p:txBody>
      </p:sp>
    </p:spTree>
    <p:extLst>
      <p:ext uri="{BB962C8B-B14F-4D97-AF65-F5344CB8AC3E}">
        <p14:creationId xmlns:p14="http://schemas.microsoft.com/office/powerpoint/2010/main" val="267852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429A-1DC2-69FA-601C-D2303DD3CD05}"/>
              </a:ext>
            </a:extLst>
          </p:cNvPr>
          <p:cNvSpPr>
            <a:spLocks noGrp="1"/>
          </p:cNvSpPr>
          <p:nvPr>
            <p:ph type="title"/>
          </p:nvPr>
        </p:nvSpPr>
        <p:spPr/>
        <p:txBody>
          <a:bodyPr/>
          <a:lstStyle/>
          <a:p>
            <a:r>
              <a:rPr lang="es-MX" b="0" dirty="0">
                <a:solidFill>
                  <a:srgbClr val="D4D4D4"/>
                </a:solidFill>
                <a:effectLst/>
                <a:latin typeface="Consolas" panose="020B0609020204030204" pitchFamily="49" charset="0"/>
              </a:rPr>
              <a:t>Nuestra Misión</a:t>
            </a:r>
            <a:br>
              <a:rPr lang="es-MX" b="0" dirty="0">
                <a:solidFill>
                  <a:srgbClr val="D4D4D4"/>
                </a:solidFill>
                <a:effectLst/>
                <a:latin typeface="Consolas" panose="020B0609020204030204" pitchFamily="49" charset="0"/>
              </a:rPr>
            </a:br>
            <a:endParaRPr lang="es-MX" dirty="0"/>
          </a:p>
        </p:txBody>
      </p:sp>
      <p:sp>
        <p:nvSpPr>
          <p:cNvPr id="3" name="Content Placeholder 2">
            <a:extLst>
              <a:ext uri="{FF2B5EF4-FFF2-40B4-BE49-F238E27FC236}">
                <a16:creationId xmlns:a16="http://schemas.microsoft.com/office/drawing/2014/main" id="{0010DD50-4A6D-4F7F-507B-3A8FCEA09613}"/>
              </a:ext>
            </a:extLst>
          </p:cNvPr>
          <p:cNvSpPr>
            <a:spLocks noGrp="1"/>
          </p:cNvSpPr>
          <p:nvPr>
            <p:ph idx="1"/>
          </p:nvPr>
        </p:nvSpPr>
        <p:spPr/>
        <p:txBody>
          <a:bodyPr/>
          <a:lstStyle/>
          <a:p>
            <a:r>
              <a:rPr lang="es-MX" b="0" dirty="0">
                <a:solidFill>
                  <a:srgbClr val="D4D4D4"/>
                </a:solidFill>
                <a:effectLst/>
                <a:latin typeface="Consolas" panose="020B0609020204030204" pitchFamily="49" charset="0"/>
              </a:rPr>
              <a:t>Nuestra misión es proporcionar soluciones de seguridad y estilo para personas activas y modernas. Creemos que tus objetos de valor merecen la mejor protección, y nuestras carteras con GPS están diseñadas para brindar tranquilidad en cada momento de tu vida.</a:t>
            </a:r>
          </a:p>
          <a:p>
            <a:endParaRPr lang="es-MX" dirty="0"/>
          </a:p>
        </p:txBody>
      </p:sp>
    </p:spTree>
    <p:extLst>
      <p:ext uri="{BB962C8B-B14F-4D97-AF65-F5344CB8AC3E}">
        <p14:creationId xmlns:p14="http://schemas.microsoft.com/office/powerpoint/2010/main" val="228389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79AE-A0F1-20C6-F072-200A12839DB1}"/>
              </a:ext>
            </a:extLst>
          </p:cNvPr>
          <p:cNvSpPr>
            <a:spLocks noGrp="1"/>
          </p:cNvSpPr>
          <p:nvPr>
            <p:ph type="title"/>
          </p:nvPr>
        </p:nvSpPr>
        <p:spPr/>
        <p:txBody>
          <a:bodyPr/>
          <a:lstStyle/>
          <a:p>
            <a:r>
              <a:rPr lang="es-MX" b="1" i="0" dirty="0">
                <a:effectLst/>
                <a:latin typeface="Söhne"/>
              </a:rPr>
              <a:t>Plan de Comunicación para la Seguridad de phpMyAdmin y MySQL</a:t>
            </a:r>
            <a:endParaRPr lang="es-MX" dirty="0"/>
          </a:p>
        </p:txBody>
      </p:sp>
      <p:sp>
        <p:nvSpPr>
          <p:cNvPr id="3" name="Content Placeholder 2">
            <a:extLst>
              <a:ext uri="{FF2B5EF4-FFF2-40B4-BE49-F238E27FC236}">
                <a16:creationId xmlns:a16="http://schemas.microsoft.com/office/drawing/2014/main" id="{D0E124FD-131C-F3FC-97C6-A82C84EB1310}"/>
              </a:ext>
            </a:extLst>
          </p:cNvPr>
          <p:cNvSpPr>
            <a:spLocks noGrp="1"/>
          </p:cNvSpPr>
          <p:nvPr>
            <p:ph idx="1"/>
          </p:nvPr>
        </p:nvSpPr>
        <p:spPr/>
        <p:txBody>
          <a:bodyPr>
            <a:normAutofit fontScale="77500" lnSpcReduction="20000"/>
          </a:bodyPr>
          <a:lstStyle/>
          <a:p>
            <a:pPr algn="l"/>
            <a:r>
              <a:rPr lang="es-MX" b="1" i="0" dirty="0">
                <a:effectLst/>
                <a:latin typeface="Söhne"/>
              </a:rPr>
              <a:t>Objetivo:</a:t>
            </a:r>
            <a:r>
              <a:rPr lang="es-MX" b="0" i="0" dirty="0">
                <a:effectLst/>
                <a:latin typeface="Söhne"/>
              </a:rPr>
              <a:t> Educación y concientización de los usuarios de phpMyAdmin sobre prácticas de seguridad para proteger la base de datos MySQL.</a:t>
            </a:r>
          </a:p>
          <a:p>
            <a:pPr algn="l"/>
            <a:r>
              <a:rPr lang="es-MX" b="1" i="0" dirty="0">
                <a:effectLst/>
                <a:latin typeface="Söhne"/>
              </a:rPr>
              <a:t>Público Objetivo:</a:t>
            </a:r>
            <a:r>
              <a:rPr lang="es-MX" b="0" i="0" dirty="0">
                <a:effectLst/>
                <a:latin typeface="Söhne"/>
              </a:rPr>
              <a:t> Usuarios de phpMyAdmin con responsabilidades en la gestión de la base de datos MySQL.</a:t>
            </a:r>
          </a:p>
          <a:p>
            <a:pPr algn="l"/>
            <a:br>
              <a:rPr lang="es-MX" b="1" i="0" dirty="0">
                <a:solidFill>
                  <a:srgbClr val="374151"/>
                </a:solidFill>
                <a:effectLst/>
                <a:latin typeface="Söhne"/>
              </a:rPr>
            </a:br>
            <a:r>
              <a:rPr lang="es-MX" b="1" i="0" dirty="0">
                <a:effectLst/>
                <a:latin typeface="Söhne"/>
              </a:rPr>
              <a:t>Plan de Comunicación para la Seguridad de phpMyAdmin y MySQL</a:t>
            </a:r>
            <a:endParaRPr lang="es-MX" b="0" i="0" dirty="0">
              <a:effectLst/>
              <a:latin typeface="Söhne"/>
            </a:endParaRPr>
          </a:p>
          <a:p>
            <a:pPr algn="l"/>
            <a:r>
              <a:rPr lang="es-MX" b="1" i="0" dirty="0">
                <a:effectLst/>
                <a:latin typeface="Söhne"/>
              </a:rPr>
              <a:t>Objetivo:</a:t>
            </a:r>
            <a:r>
              <a:rPr lang="es-MX" b="0" i="0" dirty="0">
                <a:effectLst/>
                <a:latin typeface="Söhne"/>
              </a:rPr>
              <a:t> Educación y concientización de los usuarios de phpMyAdmin sobre prácticas de seguridad para proteger la base de datos MySQL.</a:t>
            </a:r>
          </a:p>
          <a:p>
            <a:pPr algn="l"/>
            <a:r>
              <a:rPr lang="es-MX" b="1" i="0" dirty="0">
                <a:effectLst/>
                <a:latin typeface="Söhne"/>
              </a:rPr>
              <a:t>Público Objetivo:</a:t>
            </a:r>
            <a:r>
              <a:rPr lang="es-MX" b="0" i="0" dirty="0">
                <a:effectLst/>
                <a:latin typeface="Söhne"/>
              </a:rPr>
              <a:t> Usuarios de phpMyAdmin con responsabilidades en la gestión de la base de datos MySQL.</a:t>
            </a:r>
          </a:p>
          <a:p>
            <a:pPr algn="l"/>
            <a:r>
              <a:rPr lang="es-MX" b="1" i="0" dirty="0">
                <a:effectLst/>
                <a:latin typeface="Söhne"/>
              </a:rPr>
              <a:t>Mensajes Clave:</a:t>
            </a:r>
            <a:endParaRPr lang="es-MX" b="0" i="0" dirty="0">
              <a:effectLst/>
              <a:latin typeface="Söhne"/>
            </a:endParaRPr>
          </a:p>
          <a:p>
            <a:pPr algn="l">
              <a:buFont typeface="+mj-lt"/>
              <a:buAutoNum type="arabicPeriod"/>
            </a:pPr>
            <a:r>
              <a:rPr lang="es-MX" b="0" i="0" dirty="0">
                <a:effectLst/>
                <a:latin typeface="Söhne"/>
              </a:rPr>
              <a:t>Utilizar contraseñas seguras y únicas para cuentas de acceso.</a:t>
            </a:r>
          </a:p>
          <a:p>
            <a:pPr algn="l">
              <a:buFont typeface="+mj-lt"/>
              <a:buAutoNum type="arabicPeriod"/>
            </a:pPr>
            <a:r>
              <a:rPr lang="es-MX" b="0" i="0" dirty="0">
                <a:effectLst/>
                <a:latin typeface="Söhne"/>
              </a:rPr>
              <a:t>Mantener software actualizado con parches de seguridad.</a:t>
            </a:r>
          </a:p>
          <a:p>
            <a:pPr algn="l">
              <a:buFont typeface="+mj-lt"/>
              <a:buAutoNum type="arabicPeriod"/>
            </a:pPr>
            <a:r>
              <a:rPr lang="es-MX" b="0" i="0" dirty="0">
                <a:effectLst/>
                <a:latin typeface="Söhne"/>
              </a:rPr>
              <a:t>Realizar copias de seguridad regulares y verificar su integridad.</a:t>
            </a:r>
          </a:p>
          <a:p>
            <a:pPr algn="l">
              <a:buFont typeface="+mj-lt"/>
              <a:buAutoNum type="arabicPeriod"/>
            </a:pPr>
            <a:r>
              <a:rPr lang="es-MX" b="0" i="0" dirty="0">
                <a:effectLst/>
                <a:latin typeface="Söhne"/>
              </a:rPr>
              <a:t>Limitar acceso a usuarios autorizados y asignar permisos adecuados.</a:t>
            </a:r>
          </a:p>
          <a:p>
            <a:endParaRPr lang="es-MX" dirty="0"/>
          </a:p>
        </p:txBody>
      </p:sp>
    </p:spTree>
    <p:extLst>
      <p:ext uri="{BB962C8B-B14F-4D97-AF65-F5344CB8AC3E}">
        <p14:creationId xmlns:p14="http://schemas.microsoft.com/office/powerpoint/2010/main" val="118966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4BD1-F508-AD93-DD5A-2A2EAA538FF3}"/>
              </a:ext>
            </a:extLst>
          </p:cNvPr>
          <p:cNvSpPr>
            <a:spLocks noGrp="1"/>
          </p:cNvSpPr>
          <p:nvPr>
            <p:ph type="title"/>
          </p:nvPr>
        </p:nvSpPr>
        <p:spPr>
          <a:xfrm>
            <a:off x="685800" y="546847"/>
            <a:ext cx="10131425" cy="1456267"/>
          </a:xfrm>
        </p:spPr>
        <p:txBody>
          <a:bodyPr>
            <a:normAutofit/>
          </a:bodyPr>
          <a:lstStyle/>
          <a:p>
            <a:pPr algn="r"/>
            <a:r>
              <a:rPr lang="es-MX" sz="2400" b="1" i="0" dirty="0">
                <a:effectLst/>
                <a:latin typeface="Söhne"/>
              </a:rPr>
              <a:t>Evaluación de Riesgos y Amenazas en la Seguridad de Bases de Datos</a:t>
            </a:r>
            <a:br>
              <a:rPr lang="es-MX" sz="2400" b="0" i="0" dirty="0">
                <a:effectLst/>
                <a:latin typeface="Söhne"/>
              </a:rPr>
            </a:br>
            <a:r>
              <a:rPr lang="es-MX" sz="2400" b="1" i="0" dirty="0">
                <a:effectLst/>
                <a:latin typeface="Söhne"/>
              </a:rPr>
              <a:t>Riesgos y Amenazas:</a:t>
            </a:r>
            <a:br>
              <a:rPr lang="es-MX" sz="2400" b="0" i="0" dirty="0">
                <a:solidFill>
                  <a:srgbClr val="374151"/>
                </a:solidFill>
                <a:effectLst/>
                <a:latin typeface="Söhne"/>
              </a:rPr>
            </a:br>
            <a:endParaRPr lang="es-MX" sz="2400" dirty="0"/>
          </a:p>
        </p:txBody>
      </p:sp>
      <p:sp>
        <p:nvSpPr>
          <p:cNvPr id="3" name="Content Placeholder 2">
            <a:extLst>
              <a:ext uri="{FF2B5EF4-FFF2-40B4-BE49-F238E27FC236}">
                <a16:creationId xmlns:a16="http://schemas.microsoft.com/office/drawing/2014/main" id="{E4B0848F-2BC2-27E1-C6F0-D85128C41C42}"/>
              </a:ext>
            </a:extLst>
          </p:cNvPr>
          <p:cNvSpPr>
            <a:spLocks noGrp="1"/>
          </p:cNvSpPr>
          <p:nvPr>
            <p:ph idx="1"/>
          </p:nvPr>
        </p:nvSpPr>
        <p:spPr/>
        <p:txBody>
          <a:bodyPr/>
          <a:lstStyle/>
          <a:p>
            <a:pPr algn="l">
              <a:buFont typeface="+mj-lt"/>
              <a:buAutoNum type="arabicPeriod"/>
            </a:pPr>
            <a:r>
              <a:rPr lang="es-MX" b="1" i="0" dirty="0">
                <a:effectLst/>
                <a:latin typeface="Söhne"/>
              </a:rPr>
              <a:t>Acceso no autorizado:</a:t>
            </a:r>
            <a:r>
              <a:rPr lang="es-MX" b="0" i="0" dirty="0">
                <a:effectLst/>
                <a:latin typeface="Söhne"/>
              </a:rPr>
              <a:t> Posible ingreso no autorizado a la base de datos mediante robo de credenciales, vulnerabilidades o hacking.</a:t>
            </a:r>
          </a:p>
          <a:p>
            <a:pPr algn="l">
              <a:buFont typeface="+mj-lt"/>
              <a:buAutoNum type="arabicPeriod"/>
            </a:pPr>
            <a:r>
              <a:rPr lang="es-MX" b="1" i="0" dirty="0">
                <a:effectLst/>
                <a:latin typeface="Söhne"/>
              </a:rPr>
              <a:t>Brechas de seguridad en el software:</a:t>
            </a:r>
            <a:r>
              <a:rPr lang="es-MX" b="0" i="0" dirty="0">
                <a:effectLst/>
                <a:latin typeface="Söhne"/>
              </a:rPr>
              <a:t> Vulnerabilidades en el software de la base de datos pueden ser explotadas por atacantes.</a:t>
            </a:r>
          </a:p>
          <a:p>
            <a:pPr algn="l">
              <a:buFont typeface="+mj-lt"/>
              <a:buAutoNum type="arabicPeriod"/>
            </a:pPr>
            <a:r>
              <a:rPr lang="es-MX" b="1" i="0" dirty="0">
                <a:effectLst/>
                <a:latin typeface="Söhne"/>
              </a:rPr>
              <a:t>Fallos en la recuperación de datos:</a:t>
            </a:r>
            <a:r>
              <a:rPr lang="es-MX" b="0" i="0" dirty="0">
                <a:effectLst/>
                <a:latin typeface="Söhne"/>
              </a:rPr>
              <a:t> Riesgo de pérdida de información debido a fallos en mecanismos de copia de seguridad y recuperación.</a:t>
            </a:r>
          </a:p>
          <a:p>
            <a:endParaRPr lang="es-MX" dirty="0"/>
          </a:p>
        </p:txBody>
      </p:sp>
    </p:spTree>
    <p:extLst>
      <p:ext uri="{BB962C8B-B14F-4D97-AF65-F5344CB8AC3E}">
        <p14:creationId xmlns:p14="http://schemas.microsoft.com/office/powerpoint/2010/main" val="126926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9F2C-9068-7895-9A95-0CB1D4520B6A}"/>
              </a:ext>
            </a:extLst>
          </p:cNvPr>
          <p:cNvSpPr>
            <a:spLocks noGrp="1"/>
          </p:cNvSpPr>
          <p:nvPr>
            <p:ph type="title"/>
          </p:nvPr>
        </p:nvSpPr>
        <p:spPr/>
        <p:txBody>
          <a:bodyPr/>
          <a:lstStyle/>
          <a:p>
            <a:r>
              <a:rPr lang="es-MX" b="1" i="0" dirty="0">
                <a:effectLst/>
                <a:latin typeface="Söhne"/>
              </a:rPr>
              <a:t>Estrategias de vulnerabilidades:</a:t>
            </a:r>
            <a:br>
              <a:rPr lang="es-MX" b="0" i="0" dirty="0">
                <a:effectLst/>
                <a:latin typeface="Söhne"/>
              </a:rPr>
            </a:br>
            <a:endParaRPr lang="es-MX" dirty="0"/>
          </a:p>
        </p:txBody>
      </p:sp>
      <p:sp>
        <p:nvSpPr>
          <p:cNvPr id="3" name="Content Placeholder 2">
            <a:extLst>
              <a:ext uri="{FF2B5EF4-FFF2-40B4-BE49-F238E27FC236}">
                <a16:creationId xmlns:a16="http://schemas.microsoft.com/office/drawing/2014/main" id="{9B9C250F-9224-D978-4708-2A0ADAF8DAB3}"/>
              </a:ext>
            </a:extLst>
          </p:cNvPr>
          <p:cNvSpPr>
            <a:spLocks noGrp="1"/>
          </p:cNvSpPr>
          <p:nvPr>
            <p:ph idx="1"/>
          </p:nvPr>
        </p:nvSpPr>
        <p:spPr/>
        <p:txBody>
          <a:bodyPr>
            <a:normAutofit fontScale="92500" lnSpcReduction="20000"/>
          </a:bodyPr>
          <a:lstStyle/>
          <a:p>
            <a:pPr algn="l">
              <a:buFont typeface="+mj-lt"/>
              <a:buAutoNum type="arabicPeriod"/>
            </a:pPr>
            <a:r>
              <a:rPr lang="es-MX" b="1" i="0" dirty="0">
                <a:effectLst/>
                <a:latin typeface="Söhne"/>
              </a:rPr>
              <a:t>Acceso no autorizado:</a:t>
            </a:r>
            <a:endParaRPr lang="es-MX" b="0" i="0" dirty="0">
              <a:effectLst/>
              <a:latin typeface="Söhne"/>
            </a:endParaRPr>
          </a:p>
          <a:p>
            <a:pPr marL="742950" lvl="1" indent="-285750" algn="l">
              <a:buFont typeface="+mj-lt"/>
              <a:buAutoNum type="arabicPeriod"/>
            </a:pPr>
            <a:r>
              <a:rPr lang="es-MX" b="0" i="0" dirty="0">
                <a:effectLst/>
                <a:latin typeface="Söhne"/>
              </a:rPr>
              <a:t>Mantener software actualizado con parches de seguridad.</a:t>
            </a:r>
          </a:p>
          <a:p>
            <a:pPr marL="742950" lvl="1" indent="-285750" algn="l">
              <a:buFont typeface="+mj-lt"/>
              <a:buAutoNum type="arabicPeriod"/>
            </a:pPr>
            <a:r>
              <a:rPr lang="es-MX" b="0" i="0" dirty="0">
                <a:effectLst/>
                <a:latin typeface="Söhne"/>
              </a:rPr>
              <a:t>Implementar firewall y segmentación de red para protección.</a:t>
            </a:r>
          </a:p>
          <a:p>
            <a:pPr algn="l">
              <a:buFont typeface="+mj-lt"/>
              <a:buAutoNum type="arabicPeriod"/>
            </a:pPr>
            <a:r>
              <a:rPr lang="es-MX" b="1" i="0" dirty="0">
                <a:effectLst/>
                <a:latin typeface="Söhne"/>
              </a:rPr>
              <a:t>Brechas de seguridad en el software:</a:t>
            </a:r>
            <a:endParaRPr lang="es-MX" b="0" i="0" dirty="0">
              <a:effectLst/>
              <a:latin typeface="Söhne"/>
            </a:endParaRPr>
          </a:p>
          <a:p>
            <a:pPr marL="742950" lvl="1" indent="-285750" algn="l">
              <a:buFont typeface="+mj-lt"/>
              <a:buAutoNum type="arabicPeriod"/>
            </a:pPr>
            <a:r>
              <a:rPr lang="es-MX" b="0" i="0" dirty="0">
                <a:effectLst/>
                <a:latin typeface="Söhne"/>
              </a:rPr>
              <a:t>Limitar acceso a usuarios autorizados.</a:t>
            </a:r>
          </a:p>
          <a:p>
            <a:pPr marL="742950" lvl="1" indent="-285750" algn="l">
              <a:buFont typeface="+mj-lt"/>
              <a:buAutoNum type="arabicPeriod"/>
            </a:pPr>
            <a:r>
              <a:rPr lang="es-MX" b="0" i="0" dirty="0">
                <a:effectLst/>
                <a:latin typeface="Söhne"/>
              </a:rPr>
              <a:t>Mantener software actualizado con parches de seguridad.</a:t>
            </a:r>
          </a:p>
          <a:p>
            <a:pPr marL="742950" lvl="1" indent="-285750" algn="l">
              <a:buFont typeface="+mj-lt"/>
              <a:buAutoNum type="arabicPeriod"/>
            </a:pPr>
            <a:r>
              <a:rPr lang="es-MX" b="0" i="0" dirty="0">
                <a:effectLst/>
                <a:latin typeface="Söhne"/>
              </a:rPr>
              <a:t>Monitorear actividad sospechosa con sistemas de detección.</a:t>
            </a:r>
          </a:p>
          <a:p>
            <a:pPr algn="l">
              <a:buFont typeface="+mj-lt"/>
              <a:buAutoNum type="arabicPeriod"/>
            </a:pPr>
            <a:r>
              <a:rPr lang="es-MX" b="1" i="0" dirty="0">
                <a:effectLst/>
                <a:latin typeface="Söhne"/>
              </a:rPr>
              <a:t>Fallos en la recuperación de datos:</a:t>
            </a:r>
            <a:endParaRPr lang="es-MX" b="0" i="0" dirty="0">
              <a:effectLst/>
              <a:latin typeface="Söhne"/>
            </a:endParaRPr>
          </a:p>
          <a:p>
            <a:pPr marL="742950" lvl="1" indent="-285750" algn="l">
              <a:buFont typeface="+mj-lt"/>
              <a:buAutoNum type="arabicPeriod"/>
            </a:pPr>
            <a:r>
              <a:rPr lang="es-MX" b="0" i="0" dirty="0">
                <a:effectLst/>
                <a:latin typeface="Söhne"/>
              </a:rPr>
              <a:t>Realizar copias de seguridad periódicas y verificar integridad.</a:t>
            </a:r>
          </a:p>
          <a:p>
            <a:pPr marL="742950" lvl="1" indent="-285750" algn="l">
              <a:buFont typeface="+mj-lt"/>
              <a:buAutoNum type="arabicPeriod"/>
            </a:pPr>
            <a:r>
              <a:rPr lang="es-MX" b="0" i="0" dirty="0">
                <a:effectLst/>
                <a:latin typeface="Söhne"/>
              </a:rPr>
              <a:t>Almacenar copias de seguridad en lugar seguro.</a:t>
            </a:r>
          </a:p>
          <a:p>
            <a:pPr marL="742950" lvl="1" indent="-285750" algn="l">
              <a:buFont typeface="+mj-lt"/>
              <a:buAutoNum type="arabicPeriod"/>
            </a:pPr>
            <a:r>
              <a:rPr lang="es-MX" b="0" i="0" dirty="0">
                <a:effectLst/>
                <a:latin typeface="Söhne"/>
              </a:rPr>
              <a:t>Monitorear hardware y considerar redundancia, como RAID.</a:t>
            </a:r>
          </a:p>
          <a:p>
            <a:endParaRPr lang="es-MX" dirty="0"/>
          </a:p>
        </p:txBody>
      </p:sp>
    </p:spTree>
    <p:extLst>
      <p:ext uri="{BB962C8B-B14F-4D97-AF65-F5344CB8AC3E}">
        <p14:creationId xmlns:p14="http://schemas.microsoft.com/office/powerpoint/2010/main" val="122886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938C-4249-7840-920E-35F0760AE1DA}"/>
              </a:ext>
            </a:extLst>
          </p:cNvPr>
          <p:cNvSpPr>
            <a:spLocks noGrp="1"/>
          </p:cNvSpPr>
          <p:nvPr>
            <p:ph type="title"/>
          </p:nvPr>
        </p:nvSpPr>
        <p:spPr/>
        <p:txBody>
          <a:bodyPr/>
          <a:lstStyle/>
          <a:p>
            <a:r>
              <a:rPr lang="es-MX" b="1" i="0" dirty="0">
                <a:effectLst/>
                <a:latin typeface="Söhne"/>
              </a:rPr>
              <a:t>Terminología de Recuperación y Continuidad de Datos</a:t>
            </a:r>
            <a:endParaRPr lang="es-MX" dirty="0"/>
          </a:p>
        </p:txBody>
      </p:sp>
      <p:sp>
        <p:nvSpPr>
          <p:cNvPr id="3" name="Content Placeholder 2">
            <a:extLst>
              <a:ext uri="{FF2B5EF4-FFF2-40B4-BE49-F238E27FC236}">
                <a16:creationId xmlns:a16="http://schemas.microsoft.com/office/drawing/2014/main" id="{73D31D60-92EF-7CF8-F068-2DFA9E0F3315}"/>
              </a:ext>
            </a:extLst>
          </p:cNvPr>
          <p:cNvSpPr>
            <a:spLocks noGrp="1"/>
          </p:cNvSpPr>
          <p:nvPr>
            <p:ph idx="1"/>
          </p:nvPr>
        </p:nvSpPr>
        <p:spPr/>
        <p:txBody>
          <a:bodyPr>
            <a:normAutofit/>
          </a:bodyPr>
          <a:lstStyle/>
          <a:p>
            <a:r>
              <a:rPr lang="es-MX" b="1" i="0" dirty="0">
                <a:effectLst/>
                <a:latin typeface="Söhne"/>
              </a:rPr>
              <a:t>RPO (</a:t>
            </a:r>
            <a:r>
              <a:rPr lang="es-MX" b="1" i="0" dirty="0" err="1">
                <a:effectLst/>
                <a:latin typeface="Söhne"/>
              </a:rPr>
              <a:t>Recovery</a:t>
            </a:r>
            <a:r>
              <a:rPr lang="es-MX" b="1" i="0" dirty="0">
                <a:effectLst/>
                <a:latin typeface="Söhne"/>
              </a:rPr>
              <a:t> Point </a:t>
            </a:r>
            <a:r>
              <a:rPr lang="es-MX" b="1" i="0" dirty="0" err="1">
                <a:effectLst/>
                <a:latin typeface="Söhne"/>
              </a:rPr>
              <a:t>Objective</a:t>
            </a:r>
            <a:r>
              <a:rPr lang="es-MX" b="1" i="0" dirty="0">
                <a:effectLst/>
                <a:latin typeface="Söhne"/>
              </a:rPr>
              <a:t>):</a:t>
            </a:r>
            <a:r>
              <a:rPr lang="es-MX" b="0" i="0" dirty="0">
                <a:solidFill>
                  <a:srgbClr val="374151"/>
                </a:solidFill>
                <a:effectLst/>
                <a:latin typeface="Söhne"/>
              </a:rPr>
              <a:t> El RPO establece el punto hasta el cual una organización está dispuesta </a:t>
            </a:r>
            <a:r>
              <a:rPr lang="es-MX" b="0" i="0" dirty="0">
                <a:effectLst/>
                <a:latin typeface="Söhne"/>
              </a:rPr>
              <a:t>a aceptar la pérdida de datos en caso de un desastre. Por ejemplo, si un RPO de 1 hora se aplica a la base de datos de la página web de carteras, significa que la organización acepta perder hasta 1 hora de datos almacenados en la base de datos en caso de un incidente.</a:t>
            </a:r>
            <a:endParaRPr lang="es-MX" dirty="0">
              <a:latin typeface="Söhne"/>
            </a:endParaRPr>
          </a:p>
          <a:p>
            <a:endParaRPr lang="es-MX" dirty="0">
              <a:latin typeface="Söhne"/>
            </a:endParaRPr>
          </a:p>
          <a:p>
            <a:r>
              <a:rPr lang="es-MX" b="1" i="0" dirty="0">
                <a:effectLst/>
                <a:latin typeface="Söhne"/>
              </a:rPr>
              <a:t>RTO (</a:t>
            </a:r>
            <a:r>
              <a:rPr lang="es-MX" b="1" i="0" dirty="0" err="1">
                <a:effectLst/>
                <a:latin typeface="Söhne"/>
              </a:rPr>
              <a:t>Recovery</a:t>
            </a:r>
            <a:r>
              <a:rPr lang="es-MX" b="1" i="0" dirty="0">
                <a:effectLst/>
                <a:latin typeface="Söhne"/>
              </a:rPr>
              <a:t> Time </a:t>
            </a:r>
            <a:r>
              <a:rPr lang="es-MX" b="1" i="0" dirty="0" err="1">
                <a:effectLst/>
                <a:latin typeface="Söhne"/>
              </a:rPr>
              <a:t>Objective</a:t>
            </a:r>
            <a:r>
              <a:rPr lang="es-MX" b="1" i="0" dirty="0">
                <a:effectLst/>
                <a:latin typeface="Söhne"/>
              </a:rPr>
              <a:t>):</a:t>
            </a:r>
            <a:r>
              <a:rPr lang="es-MX" b="0" i="0" dirty="0">
                <a:solidFill>
                  <a:srgbClr val="374151"/>
                </a:solidFill>
                <a:effectLst/>
                <a:latin typeface="Söhne"/>
              </a:rPr>
              <a:t> El RTO determina el tiempo máximo que se necesita para recuperar los </a:t>
            </a:r>
            <a:r>
              <a:rPr lang="es-MX" b="0" i="0" dirty="0">
                <a:effectLst/>
                <a:latin typeface="Söhne"/>
              </a:rPr>
              <a:t>sistemas y datos después de un desastre. En el caso de la base de datos de la página web de carteras, si ocurre un desastre, se utilizará la copia de seguridad más reciente anterior al incidente para restaurar la base de datos. El RTO establece que este proceso debe completarse en un período de tiempo específico, lo que asegura que la pérdida de datos no exceda 1 hora.</a:t>
            </a:r>
            <a:endParaRPr lang="es-MX" dirty="0"/>
          </a:p>
        </p:txBody>
      </p:sp>
    </p:spTree>
    <p:extLst>
      <p:ext uri="{BB962C8B-B14F-4D97-AF65-F5344CB8AC3E}">
        <p14:creationId xmlns:p14="http://schemas.microsoft.com/office/powerpoint/2010/main" val="12918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42D5-D2D7-704E-AD15-9567C9880A7F}"/>
              </a:ext>
            </a:extLst>
          </p:cNvPr>
          <p:cNvSpPr>
            <a:spLocks noGrp="1"/>
          </p:cNvSpPr>
          <p:nvPr>
            <p:ph type="title"/>
          </p:nvPr>
        </p:nvSpPr>
        <p:spPr/>
        <p:txBody>
          <a:bodyPr/>
          <a:lstStyle/>
          <a:p>
            <a:r>
              <a:rPr lang="en-US" dirty="0"/>
              <a:t>Soluciones para </a:t>
            </a:r>
            <a:r>
              <a:rPr lang="en-US" dirty="0" err="1"/>
              <a:t>el</a:t>
            </a:r>
            <a:r>
              <a:rPr lang="en-US" dirty="0"/>
              <a:t> acceso no autorizado</a:t>
            </a:r>
            <a:endParaRPr lang="es-MX" dirty="0"/>
          </a:p>
        </p:txBody>
      </p:sp>
      <p:sp>
        <p:nvSpPr>
          <p:cNvPr id="3" name="Content Placeholder 2">
            <a:extLst>
              <a:ext uri="{FF2B5EF4-FFF2-40B4-BE49-F238E27FC236}">
                <a16:creationId xmlns:a16="http://schemas.microsoft.com/office/drawing/2014/main" id="{115F8D91-3725-FC11-97CF-239FAEBCAD57}"/>
              </a:ext>
            </a:extLst>
          </p:cNvPr>
          <p:cNvSpPr>
            <a:spLocks noGrp="1"/>
          </p:cNvSpPr>
          <p:nvPr>
            <p:ph idx="1"/>
          </p:nvPr>
        </p:nvSpPr>
        <p:spPr/>
        <p:txBody>
          <a:bodyPr/>
          <a:lstStyle/>
          <a:p>
            <a:r>
              <a:rPr lang="en-US" sz="3200" dirty="0"/>
              <a:t>Fail2ban</a:t>
            </a:r>
          </a:p>
          <a:p>
            <a:r>
              <a:rPr lang="es-MX" b="1" i="0" dirty="0">
                <a:effectLst/>
                <a:latin typeface="Söhne"/>
              </a:rPr>
              <a:t>Verificar el estado del servicio</a:t>
            </a:r>
          </a:p>
          <a:p>
            <a:r>
              <a:rPr lang="es-MX" dirty="0"/>
              <a:t>sudo fail2ban-client status</a:t>
            </a:r>
          </a:p>
          <a:p>
            <a:r>
              <a:rPr lang="es-MX" b="1" i="0" dirty="0">
                <a:effectLst/>
                <a:latin typeface="Söhne"/>
              </a:rPr>
              <a:t>Monitoreo y ajuste</a:t>
            </a:r>
          </a:p>
          <a:p>
            <a:r>
              <a:rPr lang="da-DK" dirty="0"/>
              <a:t>sudo tail -f /var/log/fail2ban.log</a:t>
            </a:r>
            <a:endParaRPr lang="es-MX" dirty="0"/>
          </a:p>
          <a:p>
            <a:r>
              <a:rPr lang="es-MX" b="1" i="0" dirty="0">
                <a:effectLst/>
                <a:latin typeface="Söhne"/>
              </a:rPr>
              <a:t>Ver registros de Fail2Ban:</a:t>
            </a:r>
          </a:p>
          <a:p>
            <a:r>
              <a:rPr lang="es-MX" dirty="0" err="1"/>
              <a:t>cat</a:t>
            </a:r>
            <a:r>
              <a:rPr lang="es-MX" dirty="0"/>
              <a:t> /</a:t>
            </a:r>
            <a:r>
              <a:rPr lang="es-MX" dirty="0" err="1"/>
              <a:t>var</a:t>
            </a:r>
            <a:r>
              <a:rPr lang="es-MX" dirty="0"/>
              <a:t>/log/fail2ban.log</a:t>
            </a:r>
          </a:p>
          <a:p>
            <a:endParaRPr lang="es-MX" dirty="0"/>
          </a:p>
        </p:txBody>
      </p:sp>
    </p:spTree>
    <p:extLst>
      <p:ext uri="{BB962C8B-B14F-4D97-AF65-F5344CB8AC3E}">
        <p14:creationId xmlns:p14="http://schemas.microsoft.com/office/powerpoint/2010/main" val="404892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12A3-AE03-ABAE-A35E-7BDF8999C99A}"/>
              </a:ext>
            </a:extLst>
          </p:cNvPr>
          <p:cNvSpPr>
            <a:spLocks noGrp="1"/>
          </p:cNvSpPr>
          <p:nvPr>
            <p:ph type="title"/>
          </p:nvPr>
        </p:nvSpPr>
        <p:spPr/>
        <p:txBody>
          <a:bodyPr/>
          <a:lstStyle/>
          <a:p>
            <a:r>
              <a:rPr lang="en-US" dirty="0"/>
              <a:t>Soluciones para respaldar base de </a:t>
            </a:r>
            <a:r>
              <a:rPr lang="en-US" dirty="0" err="1"/>
              <a:t>datos</a:t>
            </a:r>
            <a:endParaRPr lang="es-MX" dirty="0"/>
          </a:p>
        </p:txBody>
      </p:sp>
      <p:sp>
        <p:nvSpPr>
          <p:cNvPr id="3" name="Content Placeholder 2">
            <a:extLst>
              <a:ext uri="{FF2B5EF4-FFF2-40B4-BE49-F238E27FC236}">
                <a16:creationId xmlns:a16="http://schemas.microsoft.com/office/drawing/2014/main" id="{71B32545-737C-7F82-E75B-C1E6B6DA12AD}"/>
              </a:ext>
            </a:extLst>
          </p:cNvPr>
          <p:cNvSpPr>
            <a:spLocks noGrp="1"/>
          </p:cNvSpPr>
          <p:nvPr>
            <p:ph idx="1"/>
          </p:nvPr>
        </p:nvSpPr>
        <p:spPr/>
        <p:txBody>
          <a:bodyPr/>
          <a:lstStyle/>
          <a:p>
            <a:r>
              <a:rPr lang="en-US" dirty="0" err="1"/>
              <a:t>Ejecutar</a:t>
            </a:r>
            <a:r>
              <a:rPr lang="en-US" dirty="0"/>
              <a:t> </a:t>
            </a:r>
            <a:r>
              <a:rPr lang="en-US" dirty="0" err="1"/>
              <a:t>comando</a:t>
            </a:r>
            <a:r>
              <a:rPr lang="en-US" dirty="0"/>
              <a:t> para respaldar la base de </a:t>
            </a:r>
            <a:r>
              <a:rPr lang="en-US" dirty="0" err="1"/>
              <a:t>datos</a:t>
            </a:r>
            <a:endParaRPr lang="en-US" dirty="0"/>
          </a:p>
          <a:p>
            <a:r>
              <a:rPr lang="es-MX" dirty="0" err="1"/>
              <a:t>mysqldump</a:t>
            </a:r>
            <a:r>
              <a:rPr lang="es-MX" dirty="0"/>
              <a:t> -u usuario -p contraseña </a:t>
            </a:r>
            <a:r>
              <a:rPr lang="es-MX" dirty="0" err="1"/>
              <a:t>nombre_de_base_de_datos</a:t>
            </a:r>
            <a:r>
              <a:rPr lang="es-MX" dirty="0"/>
              <a:t> &gt; ruta/del/</a:t>
            </a:r>
            <a:r>
              <a:rPr lang="es-MX" dirty="0" err="1"/>
              <a:t>archivo.sql</a:t>
            </a:r>
            <a:endParaRPr lang="es-MX" dirty="0"/>
          </a:p>
          <a:p>
            <a:endParaRPr lang="en-US" dirty="0"/>
          </a:p>
          <a:p>
            <a:endParaRPr lang="en-US" dirty="0"/>
          </a:p>
          <a:p>
            <a:endParaRPr lang="en-US" dirty="0"/>
          </a:p>
          <a:p>
            <a:endParaRPr lang="en-US" dirty="0"/>
          </a:p>
          <a:p>
            <a:endParaRPr lang="en-US" dirty="0"/>
          </a:p>
          <a:p>
            <a:endParaRPr lang="es-MX" dirty="0"/>
          </a:p>
        </p:txBody>
      </p:sp>
      <p:sp>
        <p:nvSpPr>
          <p:cNvPr id="5" name="Rectangle 2">
            <a:extLst>
              <a:ext uri="{FF2B5EF4-FFF2-40B4-BE49-F238E27FC236}">
                <a16:creationId xmlns:a16="http://schemas.microsoft.com/office/drawing/2014/main" id="{8AB57A1D-8406-46CA-4218-B52C5B397FB0}"/>
              </a:ext>
            </a:extLst>
          </p:cNvPr>
          <p:cNvSpPr>
            <a:spLocks noChangeArrowheads="1"/>
          </p:cNvSpPr>
          <p:nvPr/>
        </p:nvSpPr>
        <p:spPr bwMode="auto">
          <a:xfrm>
            <a:off x="788894" y="3524508"/>
            <a:ext cx="7193957" cy="175432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200" b="0" i="0" u="none" strike="noStrike" cap="none" normalizeH="0" baseline="0" dirty="0">
                <a:ln>
                  <a:noFill/>
                </a:ln>
                <a:solidFill>
                  <a:schemeClr val="bg2"/>
                </a:solidFill>
                <a:effectLst/>
                <a:latin typeface="Söhne"/>
              </a:rPr>
              <a:t>Reemplaza </a:t>
            </a:r>
            <a:r>
              <a:rPr kumimoji="0" lang="es-MX" altLang="es-MX" b="1" i="0" u="none" strike="noStrike" cap="none" normalizeH="0" baseline="0" dirty="0">
                <a:ln>
                  <a:noFill/>
                </a:ln>
                <a:solidFill>
                  <a:schemeClr val="bg2"/>
                </a:solidFill>
                <a:effectLst/>
                <a:latin typeface="Söhne Mono"/>
              </a:rPr>
              <a:t>usuario</a:t>
            </a:r>
            <a:r>
              <a:rPr kumimoji="0" lang="es-MX" altLang="es-MX" sz="1200" b="0" i="0" u="none" strike="noStrike" cap="none" normalizeH="0" baseline="0" dirty="0">
                <a:ln>
                  <a:noFill/>
                </a:ln>
                <a:solidFill>
                  <a:schemeClr val="bg2"/>
                </a:solidFill>
                <a:effectLst/>
                <a:latin typeface="Söhne"/>
              </a:rPr>
              <a:t> con el nombre de usuario de MySQL.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200" b="0" i="0" u="none" strike="noStrike" cap="none" normalizeH="0" baseline="0" dirty="0">
                <a:ln>
                  <a:noFill/>
                </a:ln>
                <a:solidFill>
                  <a:schemeClr val="bg2"/>
                </a:solidFill>
                <a:effectLst/>
                <a:latin typeface="Söhne"/>
              </a:rPr>
              <a:t>Reemplaza </a:t>
            </a:r>
            <a:r>
              <a:rPr kumimoji="0" lang="es-MX" altLang="es-MX" b="1" i="0" u="none" strike="noStrike" cap="none" normalizeH="0" baseline="0" dirty="0">
                <a:ln>
                  <a:noFill/>
                </a:ln>
                <a:solidFill>
                  <a:schemeClr val="bg2"/>
                </a:solidFill>
                <a:effectLst/>
                <a:latin typeface="Söhne Mono"/>
              </a:rPr>
              <a:t>contraseña</a:t>
            </a:r>
            <a:r>
              <a:rPr kumimoji="0" lang="es-MX" altLang="es-MX" sz="1200" b="0" i="0" u="none" strike="noStrike" cap="none" normalizeH="0" baseline="0" dirty="0">
                <a:ln>
                  <a:noFill/>
                </a:ln>
                <a:solidFill>
                  <a:schemeClr val="bg2"/>
                </a:solidFill>
                <a:effectLst/>
                <a:latin typeface="Söhne"/>
              </a:rPr>
              <a:t> con la contraseña del usuario.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200" b="0" i="0" u="none" strike="noStrike" cap="none" normalizeH="0" baseline="0" dirty="0">
                <a:ln>
                  <a:noFill/>
                </a:ln>
                <a:solidFill>
                  <a:schemeClr val="bg2"/>
                </a:solidFill>
                <a:effectLst/>
                <a:latin typeface="Söhne"/>
              </a:rPr>
              <a:t>Reemplaza </a:t>
            </a:r>
            <a:r>
              <a:rPr kumimoji="0" lang="es-MX" altLang="es-MX" b="1" i="0" u="none" strike="noStrike" cap="none" normalizeH="0" baseline="0" dirty="0" err="1">
                <a:ln>
                  <a:noFill/>
                </a:ln>
                <a:solidFill>
                  <a:schemeClr val="bg2"/>
                </a:solidFill>
                <a:effectLst/>
                <a:latin typeface="Söhne Mono"/>
              </a:rPr>
              <a:t>nombre_de_base_de_datos</a:t>
            </a:r>
            <a:r>
              <a:rPr kumimoji="0" lang="es-MX" altLang="es-MX" sz="1200" b="0" i="0" u="none" strike="noStrike" cap="none" normalizeH="0" baseline="0" dirty="0">
                <a:ln>
                  <a:noFill/>
                </a:ln>
                <a:solidFill>
                  <a:schemeClr val="bg2"/>
                </a:solidFill>
                <a:effectLst/>
                <a:latin typeface="Söhne"/>
              </a:rPr>
              <a:t> con el nombre de la base de datos que deseas respaldar.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200" b="0" i="0" u="none" strike="noStrike" cap="none" normalizeH="0" baseline="0" dirty="0">
                <a:ln>
                  <a:noFill/>
                </a:ln>
                <a:solidFill>
                  <a:schemeClr val="bg2"/>
                </a:solidFill>
                <a:effectLst/>
                <a:latin typeface="Söhne"/>
              </a:rPr>
              <a:t>Reemplaza </a:t>
            </a:r>
            <a:r>
              <a:rPr kumimoji="0" lang="es-MX" altLang="es-MX" b="1" i="0" u="none" strike="noStrike" cap="none" normalizeH="0" baseline="0" dirty="0">
                <a:ln>
                  <a:noFill/>
                </a:ln>
                <a:solidFill>
                  <a:schemeClr val="bg2"/>
                </a:solidFill>
                <a:effectLst/>
                <a:latin typeface="Söhne Mono"/>
              </a:rPr>
              <a:t>ruta/del/</a:t>
            </a:r>
            <a:r>
              <a:rPr kumimoji="0" lang="es-MX" altLang="es-MX" b="1" i="0" u="none" strike="noStrike" cap="none" normalizeH="0" baseline="0" dirty="0" err="1">
                <a:ln>
                  <a:noFill/>
                </a:ln>
                <a:solidFill>
                  <a:schemeClr val="bg2"/>
                </a:solidFill>
                <a:effectLst/>
                <a:latin typeface="Söhne Mono"/>
              </a:rPr>
              <a:t>archivo.sql</a:t>
            </a:r>
            <a:r>
              <a:rPr kumimoji="0" lang="es-MX" altLang="es-MX" sz="1200" b="0" i="0" u="none" strike="noStrike" cap="none" normalizeH="0" baseline="0" dirty="0">
                <a:ln>
                  <a:noFill/>
                </a:ln>
                <a:solidFill>
                  <a:schemeClr val="bg2"/>
                </a:solidFill>
                <a:effectLst/>
                <a:latin typeface="Söhne"/>
              </a:rPr>
              <a:t> con la ruta y el nombre de archivo donde deseas guardar el respaldo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3900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79</TotalTime>
  <Words>809</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Söhne</vt:lpstr>
      <vt:lpstr>Söhne Mono</vt:lpstr>
      <vt:lpstr>Celestial</vt:lpstr>
      <vt:lpstr>Wall-ps </vt:lpstr>
      <vt:lpstr>Acerca de Nosotros </vt:lpstr>
      <vt:lpstr>Nuestra Misión </vt:lpstr>
      <vt:lpstr>Plan de Comunicación para la Seguridad de phpMyAdmin y MySQL</vt:lpstr>
      <vt:lpstr>Evaluación de Riesgos y Amenazas en la Seguridad de Bases de Datos Riesgos y Amenazas: </vt:lpstr>
      <vt:lpstr>Estrategias de vulnerabilidades: </vt:lpstr>
      <vt:lpstr>Terminología de Recuperación y Continuidad de Datos</vt:lpstr>
      <vt:lpstr>Soluciones para el acceso no autorizado</vt:lpstr>
      <vt:lpstr>Soluciones para respaldar base de datos</vt:lpstr>
      <vt:lpstr>borrada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Wall-ps </dc:title>
  <dc:creator>uriel jair brambila escobar</dc:creator>
  <cp:lastModifiedBy>uriel jair brambila escobar</cp:lastModifiedBy>
  <cp:revision>1</cp:revision>
  <dcterms:created xsi:type="dcterms:W3CDTF">2023-08-14T18:12:32Z</dcterms:created>
  <dcterms:modified xsi:type="dcterms:W3CDTF">2023-08-14T19:31:53Z</dcterms:modified>
</cp:coreProperties>
</file>