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59" r:id="rId6"/>
    <p:sldId id="276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i Mann" initials="UM" lastIdx="1" clrIdx="0">
    <p:extLst>
      <p:ext uri="{19B8F6BF-5375-455C-9EA6-DF929625EA0E}">
        <p15:presenceInfo xmlns:p15="http://schemas.microsoft.com/office/powerpoint/2012/main" userId="87453ce892b4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90" y="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9C87C-D6C6-4EDB-91E0-D05A1558BA9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7D29-ACD0-43C9-B3B0-428078AE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AC6-2E26-134F-9287-E5597D2D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03C4-22E2-C04F-8EEE-3C0B1C1C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8445-8FCB-BC4D-BF35-18A2D3CC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D88-6D26-46F1-8C49-EEF434F0579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B1AE-DD5F-F540-AF02-2AB7CA2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FF6-9C5A-3F46-8297-12F4658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D03-35A6-6244-9889-F97F3880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FDFE6-C78B-0C41-BFFC-973CBD64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E212-82CC-C445-996E-1BFFFE7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E6D7-34AB-4DDB-84AB-4D46E707A1C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8ADC-01B3-C649-AE7C-E66C5A5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4496-2C26-5A40-A08C-AC5A292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B6F38-D697-AF43-92D8-FD8118A7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A2B4-A058-CB49-8548-BDEC64B1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FCE9-98A4-6C4B-846E-5C5DFF2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9C01-81E7-4A96-9E32-3DAFED818ED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4125-FD24-EE4A-A9C6-2AFF23F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5974-A2FD-DA4A-BE6D-0A8B97F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403B-C320-2542-87DB-C099AD2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74C-A69F-2B44-8A74-13DEAD67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5C39-404D-6248-A3A6-7B8193E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4F51-A80C-4640-A8FC-8B6E82CA016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E635-0F73-354D-9F88-DDFA110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8243-BDE5-1E41-BBDE-5237DF46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609-B7DE-964F-B935-F5367628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9633-67FF-B04F-A824-6530B61D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88A-09DD-C34D-9C5A-A5914222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5D40-4C8C-45FC-BDA8-F74450A336A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8EEF-33D7-6C48-8623-EEB4A07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9C61-8562-FF48-A81E-F3A7D80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71C0-3CA4-E94C-AB67-E9CCD39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724A-EAC9-7340-B5FF-2FDAB15A7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04D5-F22B-6D46-9834-426D1BA4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5181-AC15-2842-90FD-D5A5291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8E2B-EE09-4921-9D74-FD84BE73A941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1C91-C41D-E34D-8EB7-F786F64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5685-E764-1449-94AF-F94CDE48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9E9C-B9CB-7D49-AC8E-42A58F94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7AE1-5132-5043-A544-256A1E5F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80A7E-20A2-EB49-BE14-214260D8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2F5E6-6167-7145-8702-7995B6CC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ADDDB-58A4-824B-8426-0259D6016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E2B53-C954-BE47-84C6-76D686B9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79A1-2F2D-4CB2-9C4D-E002C41751F4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477B-8434-7B44-903B-CA9ECF0D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606CD-8F9A-5C4E-B1C2-6CD4B5D2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3F2-DBDA-DF4B-AABA-1600345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05C8E-3E9F-6D46-B3D5-909B4206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16E-0CAD-41B3-8898-9546A7D7DB0B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B0110-20B3-5046-8B02-79C4F694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C58A0-E15B-D040-8578-E230710E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648D7-7413-F242-8D46-293E403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3AC-66A5-49F5-9BAC-1FFE5201B49A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501E-7699-8B48-B3E7-8D3DDE10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6620-1F21-B04E-B8D7-65BF896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D628-C1FD-F243-B873-BEBCE8A4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A9EA-A164-C64A-95DE-58915EB1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876F6-325D-6A45-ABA4-C7349CE6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21A5-48A9-594A-821A-7D388A71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5D47-13F2-4D97-8BA9-42B51815F95F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D6D5-4450-C547-8A89-89C74F08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61E3-F31F-7241-AE0E-79D904C5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DFE-770C-F64B-BFD0-7413EB8D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A76F-3B58-0F4A-B068-E60B97F5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151C-0F44-F947-AA20-2A882993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4F460-CFCB-C746-92EC-6F47B51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C1C7-FB91-4CDE-BD1D-32EB0B08B15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E9E8-1FCE-3247-B5B5-C11BBFE2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5592-8E55-5646-B726-72769CA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763EE-949E-D746-9ADC-05FEFA54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B5E71-3B46-3C41-819E-0015351E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53A8-CD4F-9145-8F18-0961B404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136-16BE-4E9C-A7E7-234C57896DE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F972-4889-5E45-AFCE-404FEF84C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507D-68DF-0541-8B86-CAF4F22C5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s.goog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abba.mann@gmail.com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techwithtim.net/tutorials/game-development-with-python/pygame-tutoria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opengameart.org/" TargetMode="External"/><Relationship Id="rId4" Type="http://schemas.openxmlformats.org/officeDocument/2006/relationships/hyperlink" Target="https://www.pygam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2A11-4E90-9A44-BB66-5D7FC95D5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Game Development Using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A9169-0EB5-E440-B39B-1FC569138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by the Sea 3.0</a:t>
            </a:r>
          </a:p>
          <a:p>
            <a:r>
              <a:rPr lang="en-US" dirty="0"/>
              <a:t>Uri Mann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3AA7-D240-43A8-B637-5B1DFB3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Lists may be accessed sequentially (by iteration)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1296-33FC-47AC-B31C-7BAF5359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2037"/>
            <a:ext cx="374332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2AF93-F16C-4642-96FB-4F8968437DB3}"/>
              </a:ext>
            </a:extLst>
          </p:cNvPr>
          <p:cNvCxnSpPr>
            <a:cxnSpLocks/>
          </p:cNvCxnSpPr>
          <p:nvPr/>
        </p:nvCxnSpPr>
        <p:spPr>
          <a:xfrm flipH="1">
            <a:off x="3302000" y="2632631"/>
            <a:ext cx="3429000" cy="7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2F3C12-95EE-487F-B8CF-98DED643A057}"/>
              </a:ext>
            </a:extLst>
          </p:cNvPr>
          <p:cNvCxnSpPr>
            <a:cxnSpLocks/>
          </p:cNvCxnSpPr>
          <p:nvPr/>
        </p:nvCxnSpPr>
        <p:spPr>
          <a:xfrm flipH="1">
            <a:off x="3771900" y="3456385"/>
            <a:ext cx="3149600" cy="5187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F8837-9D19-4E4D-ACBC-8BA8EC79D80E}"/>
              </a:ext>
            </a:extLst>
          </p:cNvPr>
          <p:cNvCxnSpPr>
            <a:cxnSpLocks/>
          </p:cNvCxnSpPr>
          <p:nvPr/>
        </p:nvCxnSpPr>
        <p:spPr>
          <a:xfrm flipH="1">
            <a:off x="3670300" y="3933031"/>
            <a:ext cx="3200400" cy="6730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6664E-16B2-4BCE-A848-B910B274A64E}"/>
              </a:ext>
            </a:extLst>
          </p:cNvPr>
          <p:cNvCxnSpPr>
            <a:cxnSpLocks/>
          </p:cNvCxnSpPr>
          <p:nvPr/>
        </p:nvCxnSpPr>
        <p:spPr>
          <a:xfrm flipH="1">
            <a:off x="3454400" y="3045619"/>
            <a:ext cx="3416300" cy="44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C4F74-F49B-4AA9-ABD3-2D67A58844D7}"/>
              </a:ext>
            </a:extLst>
          </p:cNvPr>
          <p:cNvCxnSpPr>
            <a:cxnSpLocks/>
          </p:cNvCxnSpPr>
          <p:nvPr/>
        </p:nvCxnSpPr>
        <p:spPr>
          <a:xfrm flipH="1">
            <a:off x="3032125" y="4760515"/>
            <a:ext cx="38385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14699-E814-4CA8-8121-90A54BDE70B8}"/>
              </a:ext>
            </a:extLst>
          </p:cNvPr>
          <p:cNvSpPr txBox="1"/>
          <p:nvPr/>
        </p:nvSpPr>
        <p:spPr>
          <a:xfrm>
            <a:off x="6731000" y="2422288"/>
            <a:ext cx="454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list of keys from the </a:t>
            </a:r>
            <a:r>
              <a:rPr lang="en-US" dirty="0" err="1"/>
              <a:t>os.environ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ionary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F689C-4A3A-4FEA-8DB4-1A73C11760CF}"/>
              </a:ext>
            </a:extLst>
          </p:cNvPr>
          <p:cNvSpPr txBox="1"/>
          <p:nvPr/>
        </p:nvSpPr>
        <p:spPr>
          <a:xfrm>
            <a:off x="6848477" y="2853492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key as index for the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45313-24E9-44E7-A6D1-9E8DE789902F}"/>
              </a:ext>
            </a:extLst>
          </p:cNvPr>
          <p:cNvSpPr txBox="1"/>
          <p:nvPr/>
        </p:nvSpPr>
        <p:spPr>
          <a:xfrm>
            <a:off x="6889887" y="3300968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key, value pair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DAE33-F701-4F81-97E8-02F911B4DDFB}"/>
              </a:ext>
            </a:extLst>
          </p:cNvPr>
          <p:cNvSpPr txBox="1"/>
          <p:nvPr/>
        </p:nvSpPr>
        <p:spPr>
          <a:xfrm>
            <a:off x="6847534" y="3719671"/>
            <a:ext cx="37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list of files in the current directory</a:t>
            </a:r>
          </a:p>
          <a:p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() returns the number of items)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FCD85-D515-4848-A90A-4183C4875A31}"/>
              </a:ext>
            </a:extLst>
          </p:cNvPr>
          <p:cNvSpPr txBox="1"/>
          <p:nvPr/>
        </p:nvSpPr>
        <p:spPr>
          <a:xfrm>
            <a:off x="6824426" y="4533818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list using index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4311-E3CC-4F39-B970-B4537A5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PyGame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has three parts</a:t>
            </a:r>
          </a:p>
          <a:p>
            <a:pPr lvl="1"/>
            <a:r>
              <a:rPr lang="en-US" dirty="0"/>
              <a:t>Game initialization</a:t>
            </a:r>
          </a:p>
          <a:p>
            <a:pPr lvl="2"/>
            <a:r>
              <a:rPr lang="en-US" dirty="0"/>
              <a:t>Importing required modules (one of them being </a:t>
            </a:r>
            <a:r>
              <a:rPr lang="en-US" b="1" dirty="0"/>
              <a:t>import </a:t>
            </a:r>
            <a:r>
              <a:rPr lang="en-US" b="1" dirty="0" err="1"/>
              <a:t>pygame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Initializing </a:t>
            </a:r>
            <a:r>
              <a:rPr lang="en-US" dirty="0" err="1"/>
              <a:t>PyGame</a:t>
            </a:r>
            <a:r>
              <a:rPr lang="en-US" dirty="0"/>
              <a:t> framework</a:t>
            </a:r>
          </a:p>
          <a:p>
            <a:pPr lvl="2"/>
            <a:r>
              <a:rPr lang="en-US" dirty="0"/>
              <a:t>Acquiring game assets (graphics, sounds, etc.)</a:t>
            </a:r>
          </a:p>
          <a:p>
            <a:pPr lvl="1"/>
            <a:r>
              <a:rPr lang="en-US" dirty="0"/>
              <a:t>Processing main game loop</a:t>
            </a:r>
          </a:p>
          <a:p>
            <a:pPr lvl="2"/>
            <a:r>
              <a:rPr lang="en-US" dirty="0"/>
              <a:t>Processing events (Window events,  keyboard, mouse, etc.)</a:t>
            </a:r>
          </a:p>
          <a:p>
            <a:pPr lvl="2"/>
            <a:r>
              <a:rPr lang="en-US" dirty="0"/>
              <a:t>Repainting the screen to show game progress</a:t>
            </a:r>
          </a:p>
          <a:p>
            <a:pPr lvl="1"/>
            <a:r>
              <a:rPr lang="en-US" dirty="0"/>
              <a:t>Game teardown</a:t>
            </a:r>
          </a:p>
          <a:p>
            <a:pPr lvl="2"/>
            <a:r>
              <a:rPr lang="en-US" dirty="0"/>
              <a:t>Releasing assets</a:t>
            </a:r>
          </a:p>
          <a:p>
            <a:pPr lvl="2"/>
            <a:r>
              <a:rPr lang="en-US" dirty="0" err="1"/>
              <a:t>PyGame</a:t>
            </a:r>
            <a:r>
              <a:rPr lang="en-US" dirty="0"/>
              <a:t> framework shutdown</a:t>
            </a:r>
          </a:p>
          <a:p>
            <a:pPr lvl="2"/>
            <a:r>
              <a:rPr lang="en-US" dirty="0"/>
              <a:t>Terminating python game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92695-7A25-4D6C-80F0-FC34B91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Game Initialization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7AF28-4FD7-4497-82DD-FB737CAE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54667"/>
            <a:ext cx="6624665" cy="48222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1BB87-922F-45D8-986A-65518387087D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2349500" y="977900"/>
            <a:ext cx="6629400" cy="12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26532F9A-00F9-4D2C-8ED9-A19C4E88F0BD}"/>
              </a:ext>
            </a:extLst>
          </p:cNvPr>
          <p:cNvSpPr/>
          <p:nvPr/>
        </p:nvSpPr>
        <p:spPr>
          <a:xfrm>
            <a:off x="2146300" y="2019300"/>
            <a:ext cx="203200" cy="376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36739-45D3-4EC2-830A-546591B1A1D2}"/>
              </a:ext>
            </a:extLst>
          </p:cNvPr>
          <p:cNvSpPr txBox="1"/>
          <p:nvPr/>
        </p:nvSpPr>
        <p:spPr>
          <a:xfrm>
            <a:off x="8978900" y="77893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imports section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BC7C-A3CE-406F-AAAD-4A27831B7D18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flipH="1">
            <a:off x="4851400" y="1686275"/>
            <a:ext cx="4122765" cy="1227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0D4EE19-5CDF-411E-8F20-180E171C3E8F}"/>
              </a:ext>
            </a:extLst>
          </p:cNvPr>
          <p:cNvSpPr/>
          <p:nvPr/>
        </p:nvSpPr>
        <p:spPr>
          <a:xfrm>
            <a:off x="4546600" y="2584451"/>
            <a:ext cx="304800" cy="6590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CA30C-E07A-4F8C-9252-B315756693AE}"/>
              </a:ext>
            </a:extLst>
          </p:cNvPr>
          <p:cNvSpPr txBox="1"/>
          <p:nvPr/>
        </p:nvSpPr>
        <p:spPr>
          <a:xfrm>
            <a:off x="8974165" y="1363109"/>
            <a:ext cx="246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PyGame</a:t>
            </a:r>
            <a:r>
              <a:rPr lang="en-US" dirty="0"/>
              <a:t> framework setup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2E351-EA65-45FD-B457-BE02F5140C28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2146300" y="5049980"/>
            <a:ext cx="5593827" cy="836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BD1DA2F-D2A9-4B54-8C20-687D4AE0EDEA}"/>
              </a:ext>
            </a:extLst>
          </p:cNvPr>
          <p:cNvSpPr/>
          <p:nvPr/>
        </p:nvSpPr>
        <p:spPr>
          <a:xfrm>
            <a:off x="6456069" y="3622365"/>
            <a:ext cx="203200" cy="94963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0D049-16BD-4248-B520-B8075ABF9ADA}"/>
              </a:ext>
            </a:extLst>
          </p:cNvPr>
          <p:cNvSpPr txBox="1"/>
          <p:nvPr/>
        </p:nvSpPr>
        <p:spPr>
          <a:xfrm>
            <a:off x="9134986" y="2181174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assets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20F026-A5F0-4CE1-B1BE-2989A110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888" y="2436652"/>
            <a:ext cx="1273820" cy="1028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B98C75-9107-47D0-8E48-1A78863BB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355" y="2447003"/>
            <a:ext cx="1273820" cy="1028700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58B7FFB3-F4D5-4B9E-9E6D-ADE664483F79}"/>
              </a:ext>
            </a:extLst>
          </p:cNvPr>
          <p:cNvSpPr/>
          <p:nvPr/>
        </p:nvSpPr>
        <p:spPr>
          <a:xfrm>
            <a:off x="2047686" y="4930465"/>
            <a:ext cx="98614" cy="40637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7290D-1EBB-4D0D-949F-B2C5EE3E86BD}"/>
              </a:ext>
            </a:extLst>
          </p:cNvPr>
          <p:cNvSpPr txBox="1"/>
          <p:nvPr/>
        </p:nvSpPr>
        <p:spPr>
          <a:xfrm>
            <a:off x="7743880" y="4802394"/>
            <a:ext cx="26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other stuff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23A643-8B9B-47FD-A9EA-532DE45FDC03}"/>
              </a:ext>
            </a:extLst>
          </p:cNvPr>
          <p:cNvCxnSpPr>
            <a:cxnSpLocks/>
          </p:cNvCxnSpPr>
          <p:nvPr/>
        </p:nvCxnSpPr>
        <p:spPr>
          <a:xfrm flipH="1">
            <a:off x="6659270" y="2436652"/>
            <a:ext cx="2503618" cy="1654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0D83746-B8EF-4FCA-B0D9-72076A25D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951" y="2459703"/>
            <a:ext cx="1245650" cy="934237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E80FDCC-F935-4F6C-9795-2D149EBA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/>
      <p:bldP spid="20" grpId="0" animBg="1"/>
      <p:bldP spid="21" grpId="0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6355B-B44D-4427-8C12-CA9AB98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5756"/>
            <a:ext cx="6581775" cy="479107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84FB2E2-561F-43C3-A3F1-2167BE406BF1}"/>
              </a:ext>
            </a:extLst>
          </p:cNvPr>
          <p:cNvSpPr/>
          <p:nvPr/>
        </p:nvSpPr>
        <p:spPr>
          <a:xfrm>
            <a:off x="5499100" y="3162300"/>
            <a:ext cx="368300" cy="177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503142-538B-4FD2-ADA1-99D384584261}"/>
              </a:ext>
            </a:extLst>
          </p:cNvPr>
          <p:cNvCxnSpPr>
            <a:cxnSpLocks/>
          </p:cNvCxnSpPr>
          <p:nvPr/>
        </p:nvCxnSpPr>
        <p:spPr>
          <a:xfrm flipH="1">
            <a:off x="6451600" y="1605756"/>
            <a:ext cx="1727200" cy="103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932866-0802-4AB6-8625-734A3E875419}"/>
              </a:ext>
            </a:extLst>
          </p:cNvPr>
          <p:cNvSpPr txBox="1"/>
          <p:nvPr/>
        </p:nvSpPr>
        <p:spPr>
          <a:xfrm>
            <a:off x="8178800" y="1339612"/>
            <a:ext cx="371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player wants to exit the game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68548-F2FA-4E9A-85E8-2D8E090F24AB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5867400" y="2956719"/>
            <a:ext cx="1804572" cy="1094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5E5940-D971-43BE-B6A8-581A081BF04F}"/>
              </a:ext>
            </a:extLst>
          </p:cNvPr>
          <p:cNvSpPr txBox="1"/>
          <p:nvPr/>
        </p:nvSpPr>
        <p:spPr>
          <a:xfrm>
            <a:off x="7671971" y="2690575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keyboard input from player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07B7F9-0AA6-475E-B34E-6D8807CA02C9}"/>
              </a:ext>
            </a:extLst>
          </p:cNvPr>
          <p:cNvSpPr/>
          <p:nvPr/>
        </p:nvSpPr>
        <p:spPr>
          <a:xfrm>
            <a:off x="6265446" y="4975621"/>
            <a:ext cx="186154" cy="75862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A1069-AD91-4505-8E2D-DA317726252F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flipH="1">
            <a:off x="6451600" y="3555603"/>
            <a:ext cx="1336675" cy="179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5E225D-EF7B-4B07-9C37-3A4D589DDBA0}"/>
              </a:ext>
            </a:extLst>
          </p:cNvPr>
          <p:cNvSpPr txBox="1"/>
          <p:nvPr/>
        </p:nvSpPr>
        <p:spPr>
          <a:xfrm>
            <a:off x="7788275" y="3370937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repaint the screen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11BF7A0-904F-4A45-A93C-3F92D41DBE55}"/>
              </a:ext>
            </a:extLst>
          </p:cNvPr>
          <p:cNvSpPr/>
          <p:nvPr/>
        </p:nvSpPr>
        <p:spPr>
          <a:xfrm>
            <a:off x="6769686" y="2484556"/>
            <a:ext cx="266114" cy="335744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28B25F-5945-4F79-9124-0B87BAF74AC0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flipH="1" flipV="1">
            <a:off x="7035800" y="4163278"/>
            <a:ext cx="902286" cy="369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7C202-7AA7-4C3B-BF4E-8D3DC63B5796}"/>
              </a:ext>
            </a:extLst>
          </p:cNvPr>
          <p:cNvSpPr txBox="1"/>
          <p:nvPr/>
        </p:nvSpPr>
        <p:spPr>
          <a:xfrm>
            <a:off x="7938086" y="4347686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4F47931-F732-4E34-B970-EBCA179D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3" grpId="0" animBg="1"/>
      <p:bldP spid="15" grpId="0"/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Painting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Compose the scene form back to front. Far background to closer background to game characters</a:t>
            </a:r>
          </a:p>
          <a:p>
            <a:r>
              <a:rPr lang="en-US" dirty="0"/>
              <a:t>Same rules apply to animation (parallax scrolling)</a:t>
            </a:r>
          </a:p>
          <a:p>
            <a:r>
              <a:rPr lang="en-US" dirty="0"/>
              <a:t>Step one </a:t>
            </a:r>
            <a:r>
              <a:rPr lang="en-US" dirty="0">
                <a:solidFill>
                  <a:schemeClr val="accent2"/>
                </a:solidFill>
              </a:rPr>
              <a:t>sprite</a:t>
            </a:r>
            <a:r>
              <a:rPr lang="en-US" dirty="0"/>
              <a:t> image at a time</a:t>
            </a:r>
          </a:p>
          <a:p>
            <a:r>
              <a:rPr lang="en-US" dirty="0" err="1"/>
              <a:t>PyGame</a:t>
            </a:r>
            <a:r>
              <a:rPr lang="en-US" dirty="0"/>
              <a:t> compose each step into a buffer</a:t>
            </a:r>
          </a:p>
          <a:p>
            <a:r>
              <a:rPr lang="en-US" dirty="0"/>
              <a:t>After all composition is finished, screen</a:t>
            </a:r>
          </a:p>
          <a:p>
            <a:pPr marL="0" indent="0">
              <a:buNone/>
            </a:pPr>
            <a:r>
              <a:rPr lang="en-US" dirty="0"/>
              <a:t>   is updated at once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88A33-7190-478A-8673-A41262E1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86" y="3149599"/>
            <a:ext cx="4639216" cy="3254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F5AA-960F-4BAA-AB5F-0650CD43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Shutdown 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4598D-4D03-4C5F-9765-02E51C2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9C6CF-255D-4A48-91FF-08F639CB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0975"/>
            <a:ext cx="6581775" cy="490537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060866D-21B9-4F25-A8FA-A1CC7F24AEA9}"/>
              </a:ext>
            </a:extLst>
          </p:cNvPr>
          <p:cNvSpPr/>
          <p:nvPr/>
        </p:nvSpPr>
        <p:spPr>
          <a:xfrm>
            <a:off x="2743200" y="2747704"/>
            <a:ext cx="76200" cy="249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6D2399-61C1-4AAC-8F77-24BFEDF67360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flipH="1" flipV="1">
            <a:off x="2819400" y="2872452"/>
            <a:ext cx="5308600" cy="161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91B8C-4D2A-4887-87CA-51B9DEC90387}"/>
              </a:ext>
            </a:extLst>
          </p:cNvPr>
          <p:cNvSpPr txBox="1"/>
          <p:nvPr/>
        </p:nvSpPr>
        <p:spPr>
          <a:xfrm>
            <a:off x="8128000" y="4300021"/>
            <a:ext cx="325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the order of initialization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34937C6-8DDE-4AB6-9324-95683C2F3BC6}"/>
              </a:ext>
            </a:extLst>
          </p:cNvPr>
          <p:cNvSpPr/>
          <p:nvPr/>
        </p:nvSpPr>
        <p:spPr>
          <a:xfrm>
            <a:off x="2781300" y="5600700"/>
            <a:ext cx="45719" cy="24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BC122-C275-47DF-A00E-3EDBACE25929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flipH="1">
            <a:off x="2827019" y="4484687"/>
            <a:ext cx="5300981" cy="12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It’s Now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Find replacement assets (background image and sprites)</a:t>
            </a:r>
          </a:p>
          <a:p>
            <a:r>
              <a:rPr lang="en-US" dirty="0"/>
              <a:t>Recommended: </a:t>
            </a:r>
            <a:r>
              <a:rPr lang="en-US" dirty="0">
                <a:hlinkClick r:id="rId3"/>
              </a:rPr>
              <a:t>https://opengameart.org/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https://images.google.com/</a:t>
            </a:r>
            <a:endParaRPr lang="en-US" dirty="0"/>
          </a:p>
          <a:p>
            <a:r>
              <a:rPr lang="en-US" dirty="0"/>
              <a:t>Search background according to your game theme (race trace, hunted castle, magic city, etc.)</a:t>
            </a:r>
          </a:p>
          <a:p>
            <a:r>
              <a:rPr lang="en-US" dirty="0"/>
              <a:t>Search for sprites (race car, vampire, worrier, etc.). You may have more than </a:t>
            </a:r>
            <a:r>
              <a:rPr lang="en-US"/>
              <a:t>two sprite images</a:t>
            </a:r>
            <a:endParaRPr lang="en-US" dirty="0"/>
          </a:p>
          <a:p>
            <a:r>
              <a:rPr lang="en-US" dirty="0"/>
              <a:t>Open </a:t>
            </a:r>
            <a:r>
              <a:rPr lang="en-US" b="1" dirty="0"/>
              <a:t>game.py</a:t>
            </a:r>
            <a:r>
              <a:rPr lang="en-US" dirty="0"/>
              <a:t> in IDLE</a:t>
            </a:r>
          </a:p>
          <a:p>
            <a:r>
              <a:rPr lang="en-US" dirty="0"/>
              <a:t>Replace </a:t>
            </a:r>
            <a:r>
              <a:rPr lang="en-US" b="1" dirty="0">
                <a:solidFill>
                  <a:srgbClr val="00B050"/>
                </a:solidFill>
              </a:rPr>
              <a:t>underwater.png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fish1.png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fish2.png</a:t>
            </a:r>
            <a:r>
              <a:rPr lang="en-US" dirty="0"/>
              <a:t> with path to your images</a:t>
            </a:r>
          </a:p>
          <a:p>
            <a:r>
              <a:rPr lang="en-US" dirty="0"/>
              <a:t>Hit F5 and enjoy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6F98-B83C-46B3-9556-F0F8A87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8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0E273E8-D51F-454F-8877-7B91DB87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0972799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03B3B-4135-441F-8177-B3FB1BB5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57" y="2022601"/>
            <a:ext cx="10967475" cy="4154361"/>
          </a:xfrm>
        </p:spPr>
        <p:txBody>
          <a:bodyPr>
            <a:normAutofit/>
          </a:bodyPr>
          <a:lstStyle/>
          <a:p>
            <a:r>
              <a:rPr lang="en-US" sz="2000" dirty="0"/>
              <a:t>Python </a:t>
            </a:r>
            <a:r>
              <a:rPr lang="en-US" sz="2000" dirty="0">
                <a:hlinkClick r:id="rId3"/>
              </a:rPr>
              <a:t>https://www.python.org/</a:t>
            </a:r>
            <a:r>
              <a:rPr lang="en-US" sz="2000" dirty="0"/>
              <a:t>: use </a:t>
            </a:r>
            <a:r>
              <a:rPr lang="en-US" sz="2000" b="1" dirty="0"/>
              <a:t>Download</a:t>
            </a:r>
            <a:r>
              <a:rPr lang="en-US" sz="2000" dirty="0"/>
              <a:t> tab to install</a:t>
            </a:r>
          </a:p>
          <a:p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https://www.pygame.org/</a:t>
            </a:r>
            <a:r>
              <a:rPr lang="en-US" sz="2000" dirty="0"/>
              <a:t>: use </a:t>
            </a:r>
            <a:r>
              <a:rPr lang="en-US" sz="2000" b="1" dirty="0"/>
              <a:t>Getting Started</a:t>
            </a:r>
            <a:r>
              <a:rPr lang="en-US" sz="2000" dirty="0"/>
              <a:t>, </a:t>
            </a:r>
            <a:r>
              <a:rPr lang="en-US" sz="2000" b="1" dirty="0"/>
              <a:t>Projects</a:t>
            </a:r>
            <a:r>
              <a:rPr lang="en-US" sz="2000" dirty="0"/>
              <a:t> and </a:t>
            </a:r>
            <a:r>
              <a:rPr lang="en-US" sz="2000" b="1" dirty="0"/>
              <a:t>Docs</a:t>
            </a:r>
            <a:r>
              <a:rPr lang="en-US" sz="2000" dirty="0"/>
              <a:t> tabs</a:t>
            </a:r>
          </a:p>
          <a:p>
            <a:r>
              <a:rPr lang="en-US" sz="2000" dirty="0"/>
              <a:t>Open Game Art </a:t>
            </a:r>
            <a:r>
              <a:rPr lang="en-US" sz="2000" dirty="0">
                <a:hlinkClick r:id="rId5"/>
              </a:rPr>
              <a:t>https://opengameart.org/</a:t>
            </a:r>
            <a:r>
              <a:rPr lang="en-US" sz="2000" dirty="0"/>
              <a:t>: use </a:t>
            </a:r>
            <a:r>
              <a:rPr lang="en-US" sz="2000" b="1" dirty="0"/>
              <a:t>Browse</a:t>
            </a:r>
            <a:r>
              <a:rPr lang="en-US" sz="2000" dirty="0"/>
              <a:t> tab</a:t>
            </a:r>
          </a:p>
          <a:p>
            <a:r>
              <a:rPr lang="en-US" sz="2000" dirty="0"/>
              <a:t>Stack Overflow </a:t>
            </a:r>
            <a:r>
              <a:rPr lang="en-US" sz="2000" dirty="0">
                <a:hlinkClick r:id="rId6"/>
              </a:rPr>
              <a:t>https://stackoverflow.com/</a:t>
            </a:r>
            <a:r>
              <a:rPr lang="en-US" sz="2000" dirty="0"/>
              <a:t>: search for answers and post questions</a:t>
            </a:r>
          </a:p>
          <a:p>
            <a:r>
              <a:rPr lang="en-US" sz="2000" dirty="0"/>
              <a:t>Advance tutorial </a:t>
            </a:r>
            <a:r>
              <a:rPr lang="en-US" sz="2000" dirty="0">
                <a:hlinkClick r:id="rId7"/>
              </a:rPr>
              <a:t>https://techwithtim.net/tutorials/game-development-with-python/pygame-tutorial/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My email: </a:t>
            </a:r>
            <a:r>
              <a:rPr lang="en-US" sz="2000" dirty="0">
                <a:hlinkClick r:id="rId8"/>
              </a:rPr>
              <a:t>abba.mann@gmail.com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045EF-8B8A-47FE-AC39-0AB021F4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763-FD73-E341-B6B5-6959EA46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Let’s get to know each 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3257-4781-814D-BA6E-097BF2E0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About me</a:t>
            </a:r>
          </a:p>
          <a:p>
            <a:pPr lvl="1"/>
            <a:r>
              <a:rPr lang="en-US"/>
              <a:t>My mane is Uri Mann (</a:t>
            </a:r>
            <a:r>
              <a:rPr lang="en-US" b="1"/>
              <a:t>Ooree</a:t>
            </a:r>
            <a:r>
              <a:rPr lang="en-US"/>
              <a:t> if you want to pronounce it correctly)</a:t>
            </a:r>
          </a:p>
          <a:p>
            <a:pPr lvl="1"/>
            <a:r>
              <a:rPr lang="en-US"/>
              <a:t>Live in Oak Park</a:t>
            </a:r>
          </a:p>
          <a:p>
            <a:pPr lvl="1"/>
            <a:r>
              <a:rPr lang="en-US"/>
              <a:t>Professionally developing software since 1985</a:t>
            </a:r>
          </a:p>
          <a:p>
            <a:pPr lvl="1"/>
            <a:r>
              <a:rPr lang="en-US"/>
              <a:t>My second involvement with Ventura County Hackathon</a:t>
            </a:r>
          </a:p>
          <a:p>
            <a:r>
              <a:rPr lang="en-US"/>
              <a:t>About you</a:t>
            </a:r>
          </a:p>
          <a:p>
            <a:pPr lvl="1"/>
            <a:r>
              <a:rPr lang="en-US"/>
              <a:t>Did you write any programs in the past?</a:t>
            </a:r>
          </a:p>
          <a:p>
            <a:pPr lvl="1"/>
            <a:r>
              <a:rPr lang="en-US"/>
              <a:t>Which language?</a:t>
            </a:r>
          </a:p>
          <a:p>
            <a:pPr lvl="1"/>
            <a:r>
              <a:rPr lang="en-US"/>
              <a:t>Do you know Python?</a:t>
            </a:r>
          </a:p>
          <a:p>
            <a:pPr lvl="1"/>
            <a:r>
              <a:rPr lang="en-US"/>
              <a:t>Did you try to write any games? What language? Framework?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4EF3-873C-43DD-868E-43AAC0B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B7DD-43C7-AE4B-BC6F-12A6AE63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C410-9A89-2348-963B-0E005721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Why Python and </a:t>
            </a:r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Basic Python coding</a:t>
            </a:r>
          </a:p>
          <a:p>
            <a:r>
              <a:rPr lang="en-US" dirty="0"/>
              <a:t>Basic game development</a:t>
            </a:r>
          </a:p>
          <a:p>
            <a:r>
              <a:rPr lang="en-US" dirty="0"/>
              <a:t>Build Your Game</a:t>
            </a:r>
          </a:p>
          <a:p>
            <a:r>
              <a:rPr lang="en-US" dirty="0"/>
              <a:t>Adding sounds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CB1C-D202-4FD3-82A0-08C8604A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F295-3047-402F-874C-CDC3427E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AF326-C2E8-4C71-85CD-55B50714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08" y="0"/>
            <a:ext cx="513978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2547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7F51-9DAA-4C40-B566-3933EC3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and PyGame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1CCC-472E-FF49-B3BB-1ECCAD94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general-purpose programming language</a:t>
            </a:r>
          </a:p>
          <a:p>
            <a:r>
              <a:rPr lang="en-US" dirty="0"/>
              <a:t>Invented by Guido van Rossum</a:t>
            </a:r>
          </a:p>
          <a:p>
            <a:r>
              <a:rPr lang="en-US" dirty="0"/>
              <a:t>Free to use by everyone (open source), continuously improved</a:t>
            </a:r>
          </a:p>
          <a:p>
            <a:r>
              <a:rPr lang="en-US" dirty="0"/>
              <a:t>Easy to learn, widely used, portable</a:t>
            </a:r>
          </a:p>
          <a:p>
            <a:r>
              <a:rPr lang="en-US" dirty="0"/>
              <a:t>Interpreted language facilitating interactive development</a:t>
            </a:r>
          </a:p>
          <a:p>
            <a:r>
              <a:rPr lang="en-US" dirty="0"/>
              <a:t>Many modules (libraries) for almost any purpose</a:t>
            </a:r>
          </a:p>
          <a:p>
            <a:r>
              <a:rPr lang="en-US" dirty="0"/>
              <a:t>PyGame is cross-platform game library (also open source)</a:t>
            </a:r>
          </a:p>
          <a:p>
            <a:r>
              <a:rPr lang="en-US" dirty="0"/>
              <a:t>Written by Pete </a:t>
            </a:r>
            <a:r>
              <a:rPr lang="en-US" dirty="0" err="1"/>
              <a:t>Shinners</a:t>
            </a:r>
            <a:endParaRPr lang="en-US" dirty="0"/>
          </a:p>
          <a:p>
            <a:r>
              <a:rPr lang="en-US" dirty="0"/>
              <a:t>Based on SDL (Simple </a:t>
            </a:r>
            <a:r>
              <a:rPr lang="en-US" dirty="0" err="1"/>
              <a:t>DirectMedia</a:t>
            </a:r>
            <a:r>
              <a:rPr lang="en-US" dirty="0"/>
              <a:t> Library)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724F-49CC-46F3-B1E7-AC4BFF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IDLE (Interactive Development and Learning Environment) is simple but powerful tools to start having fun with Python</a:t>
            </a:r>
          </a:p>
          <a:p>
            <a:r>
              <a:rPr lang="en-US" dirty="0"/>
              <a:t>Allows writing code and run it and debug it interactively</a:t>
            </a:r>
          </a:p>
          <a:p>
            <a:r>
              <a:rPr lang="en-US" dirty="0"/>
              <a:t>Two main windows</a:t>
            </a:r>
          </a:p>
          <a:p>
            <a:pPr lvl="1"/>
            <a:r>
              <a:rPr lang="en-US" dirty="0"/>
              <a:t>Editor to write and save your work</a:t>
            </a:r>
          </a:p>
          <a:p>
            <a:pPr lvl="1"/>
            <a:r>
              <a:rPr lang="en-US" dirty="0"/>
              <a:t>Python Shell to display program execution and experiment with code snippets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6F98-B83C-46B3-9556-F0F8A87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D669C8-A611-4D4B-A50C-0112702F7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5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Traditionally the first program is “Hello World!”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Hit F5 key</a:t>
            </a:r>
          </a:p>
          <a:p>
            <a:r>
              <a:rPr lang="en-US" dirty="0"/>
              <a:t>It’s that simple!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8067E-8586-DB49-B1AE-3CC3C969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" y="2311400"/>
            <a:ext cx="4851400" cy="1092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8A8D-4C86-420B-BEFB-908EE09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809-BB12-2E4C-B2A2-C4C6B37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primer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1A852-784B-42C7-91D5-B34C3C3F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0861"/>
            <a:ext cx="4295775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2F13F-4F66-4627-BBB0-6ED30DBB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696" y="3281892"/>
            <a:ext cx="6391275" cy="3067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BB3476-AB6E-495E-997C-6B1E906AC49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17701" y="1212572"/>
            <a:ext cx="5407954" cy="755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E971B8-9C00-426A-9D66-BB0D54ED211C}"/>
              </a:ext>
            </a:extLst>
          </p:cNvPr>
          <p:cNvSpPr txBox="1"/>
          <p:nvPr/>
        </p:nvSpPr>
        <p:spPr>
          <a:xfrm>
            <a:off x="7325655" y="1027906"/>
            <a:ext cx="18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imported module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F8729-6C46-4DF9-B080-795EE319E88A}"/>
              </a:ext>
            </a:extLst>
          </p:cNvPr>
          <p:cNvCxnSpPr>
            <a:cxnSpLocks/>
          </p:cNvCxnSpPr>
          <p:nvPr/>
        </p:nvCxnSpPr>
        <p:spPr>
          <a:xfrm flipH="1">
            <a:off x="2070101" y="1735692"/>
            <a:ext cx="5407954" cy="5359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4AAC22-4A58-481E-A51B-11C267A6A9B1}"/>
              </a:ext>
            </a:extLst>
          </p:cNvPr>
          <p:cNvSpPr txBox="1"/>
          <p:nvPr/>
        </p:nvSpPr>
        <p:spPr>
          <a:xfrm>
            <a:off x="7630455" y="1528524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69D72C-E5CB-487B-B45E-D7F2FC54E4D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22501" y="2283725"/>
            <a:ext cx="5560354" cy="3009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3CF306-9575-492C-B9A4-9C71A5BCEAC4}"/>
              </a:ext>
            </a:extLst>
          </p:cNvPr>
          <p:cNvSpPr txBox="1"/>
          <p:nvPr/>
        </p:nvSpPr>
        <p:spPr>
          <a:xfrm>
            <a:off x="7782855" y="209905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7508CA-62E1-4DF4-8C07-F130139E1141}"/>
              </a:ext>
            </a:extLst>
          </p:cNvPr>
          <p:cNvCxnSpPr>
            <a:cxnSpLocks/>
          </p:cNvCxnSpPr>
          <p:nvPr/>
        </p:nvCxnSpPr>
        <p:spPr>
          <a:xfrm flipH="1" flipV="1">
            <a:off x="2374901" y="2737025"/>
            <a:ext cx="5712754" cy="3226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A91C7F-616B-4583-A93C-D828CEC03266}"/>
              </a:ext>
            </a:extLst>
          </p:cNvPr>
          <p:cNvSpPr txBox="1"/>
          <p:nvPr/>
        </p:nvSpPr>
        <p:spPr>
          <a:xfrm>
            <a:off x="8087655" y="2631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0966F1-FD9C-41A7-80ED-9512304F1D3E}"/>
              </a:ext>
            </a:extLst>
          </p:cNvPr>
          <p:cNvCxnSpPr>
            <a:cxnSpLocks/>
          </p:cNvCxnSpPr>
          <p:nvPr/>
        </p:nvCxnSpPr>
        <p:spPr>
          <a:xfrm flipH="1" flipV="1">
            <a:off x="2353798" y="2907117"/>
            <a:ext cx="4316878" cy="33879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8117B3-EB1B-4680-A793-CC864DA9FA3D}"/>
              </a:ext>
            </a:extLst>
          </p:cNvPr>
          <p:cNvSpPr txBox="1"/>
          <p:nvPr/>
        </p:nvSpPr>
        <p:spPr>
          <a:xfrm>
            <a:off x="6670676" y="307122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built-in function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9538938-C029-4159-83B8-32C78D17E6AF}"/>
              </a:ext>
            </a:extLst>
          </p:cNvPr>
          <p:cNvSpPr/>
          <p:nvPr/>
        </p:nvSpPr>
        <p:spPr>
          <a:xfrm rot="16200000">
            <a:off x="1140567" y="3872667"/>
            <a:ext cx="183912" cy="32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3E6341-67C8-4D0E-A2C9-A46FFCEF2D5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210345" y="4088467"/>
            <a:ext cx="505834" cy="128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9DF3B7-977B-43EA-8CCA-0B2EF5D393C5}"/>
              </a:ext>
            </a:extLst>
          </p:cNvPr>
          <p:cNvSpPr txBox="1"/>
          <p:nvPr/>
        </p:nvSpPr>
        <p:spPr>
          <a:xfrm>
            <a:off x="445029" y="5377139"/>
            <a:ext cx="254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block indentation</a:t>
            </a:r>
          </a:p>
          <a:p>
            <a:r>
              <a:rPr lang="en-US" dirty="0"/>
              <a:t>(required)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C3A1DC-B59A-4F1C-8E95-8C20E4CB6CC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684984" y="4423105"/>
            <a:ext cx="2133480" cy="14070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5F2BFE-4FED-4D2B-8F4E-9EEE6B319158}"/>
              </a:ext>
            </a:extLst>
          </p:cNvPr>
          <p:cNvSpPr txBox="1"/>
          <p:nvPr/>
        </p:nvSpPr>
        <p:spPr>
          <a:xfrm>
            <a:off x="2481495" y="5830117"/>
            <a:ext cx="267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</a:t>
            </a:r>
            <a:r>
              <a:rPr lang="en-US" dirty="0"/>
              <a:t> module function called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0614C-80E8-413E-AF3D-D52549E9E05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2655540" y="3834508"/>
            <a:ext cx="4015136" cy="199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2E8000-7B79-4476-B6DE-40654D437C2C}"/>
              </a:ext>
            </a:extLst>
          </p:cNvPr>
          <p:cNvSpPr txBox="1"/>
          <p:nvPr/>
        </p:nvSpPr>
        <p:spPr>
          <a:xfrm>
            <a:off x="5994144" y="5830094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literal  string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290D15-3308-4F8D-B6C7-4D4DF101EACF}"/>
              </a:ext>
            </a:extLst>
          </p:cNvPr>
          <p:cNvCxnSpPr>
            <a:cxnSpLocks/>
          </p:cNvCxnSpPr>
          <p:nvPr/>
        </p:nvCxnSpPr>
        <p:spPr>
          <a:xfrm flipH="1" flipV="1">
            <a:off x="2032617" y="3480322"/>
            <a:ext cx="6305577" cy="187005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153774-DD84-4283-A751-2084CA608733}"/>
              </a:ext>
            </a:extLst>
          </p:cNvPr>
          <p:cNvSpPr txBox="1"/>
          <p:nvPr/>
        </p:nvSpPr>
        <p:spPr>
          <a:xfrm>
            <a:off x="7478055" y="5361956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break (exit)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9950-EC17-4B2B-92CD-76C2C973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4" grpId="0"/>
      <p:bldP spid="7" grpId="0"/>
      <p:bldP spid="14" grpId="0"/>
      <p:bldP spid="3" grpId="0" animBg="1"/>
      <p:bldP spid="6" grpId="0"/>
      <p:bldP spid="22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Collections (tuple,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Lists may hold any type of objects (may be non-homogenous)</a:t>
            </a:r>
          </a:p>
          <a:p>
            <a:r>
              <a:rPr lang="en-US" dirty="0"/>
              <a:t>Lists may be inserted into, appended or shrunk</a:t>
            </a:r>
          </a:p>
          <a:p>
            <a:r>
              <a:rPr lang="en-US" dirty="0"/>
              <a:t>Accessed by index</a:t>
            </a:r>
          </a:p>
          <a:p>
            <a:r>
              <a:rPr lang="en-US" dirty="0"/>
              <a:t>Tuple – read-only array of items</a:t>
            </a:r>
          </a:p>
          <a:p>
            <a:pPr lvl="1"/>
            <a:r>
              <a:rPr lang="en-US" dirty="0"/>
              <a:t>Delimited by parenthesis (e.g. (1,’2’,3))</a:t>
            </a:r>
          </a:p>
          <a:p>
            <a:r>
              <a:rPr lang="en-US" dirty="0"/>
              <a:t>List - Modifiable</a:t>
            </a:r>
          </a:p>
          <a:p>
            <a:pPr lvl="1"/>
            <a:r>
              <a:rPr lang="en-US" dirty="0"/>
              <a:t>Delimited by square braces (e.g. [‘this’, ’is’, ’a’, ‘list’, ‘of’, 5, (‘</a:t>
            </a:r>
            <a:r>
              <a:rPr lang="en-US" dirty="0" err="1"/>
              <a:t>i</a:t>
            </a:r>
            <a:r>
              <a:rPr lang="en-US" dirty="0"/>
              <a:t> ’, ‘t ’, ‘ e ’, ‘ m ’, ‘ s’)])</a:t>
            </a:r>
          </a:p>
          <a:p>
            <a:r>
              <a:rPr lang="en-US" dirty="0" err="1"/>
              <a:t>Dict</a:t>
            </a:r>
            <a:r>
              <a:rPr lang="en-US" dirty="0"/>
              <a:t> – searchable list</a:t>
            </a:r>
          </a:p>
          <a:p>
            <a:pPr lvl="1"/>
            <a:r>
              <a:rPr lang="en-US" dirty="0"/>
              <a:t>Key, value, collection  delimited by curly braces (e.g. {1: “one”, 2: [1,2,3]})</a:t>
            </a:r>
          </a:p>
          <a:p>
            <a:pPr lvl="1"/>
            <a:r>
              <a:rPr lang="en-US" dirty="0"/>
              <a:t>Keys must be “</a:t>
            </a:r>
            <a:r>
              <a:rPr lang="en-US" dirty="0" err="1"/>
              <a:t>hashable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Values may be modified but not the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7447-F649-4C24-BC1A-6ABBA9D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830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Game Development Using PyGame</vt:lpstr>
      <vt:lpstr>Let’s get to know each other</vt:lpstr>
      <vt:lpstr>Agenda</vt:lpstr>
      <vt:lpstr>Game Demo</vt:lpstr>
      <vt:lpstr>Why Python and PyGame</vt:lpstr>
      <vt:lpstr>Python IDLE</vt:lpstr>
      <vt:lpstr>Your first program</vt:lpstr>
      <vt:lpstr>Python programming primer</vt:lpstr>
      <vt:lpstr>Collections (tuple, list, dict)</vt:lpstr>
      <vt:lpstr>For Loops</vt:lpstr>
      <vt:lpstr>Anatomy of PyGame Game</vt:lpstr>
      <vt:lpstr>PyGame Game Initialization</vt:lpstr>
      <vt:lpstr>Game Loop</vt:lpstr>
      <vt:lpstr>Painting the Screen</vt:lpstr>
      <vt:lpstr>Game Shutdown Sequence</vt:lpstr>
      <vt:lpstr>It’s Now Your Turn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Development Using PyGame</dc:title>
  <dc:creator>Mann, Uri</dc:creator>
  <cp:lastModifiedBy>Uri Mann</cp:lastModifiedBy>
  <cp:revision>98</cp:revision>
  <dcterms:created xsi:type="dcterms:W3CDTF">2019-11-24T17:26:43Z</dcterms:created>
  <dcterms:modified xsi:type="dcterms:W3CDTF">2019-12-06T03:43:45Z</dcterms:modified>
</cp:coreProperties>
</file>