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100" d="100"/>
          <a:sy n="100" d="100"/>
        </p:scale>
        <p:origin x="-14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8A413-BEAC-401D-82CE-ACC5E949C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0B301-A6C2-44BB-83AE-1807AA37D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81CB55-E340-4919-B002-BA00EC56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B503D-8E81-46C8-BD0E-7DD7FD11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61439A-A098-4093-BE39-A3444D8B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83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5A4D8-56E5-46A2-9FEA-A7FEB9A9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D9BEAF-AC15-4765-9CEE-1D64E82C7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98C65-555D-4734-8147-66114167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A0A26-9A5C-46AF-AFCB-CC3A4E54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3E4B1-044E-4B88-8F7B-B04CDCC4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66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E60F37-EB8E-445B-A505-12CD3E3FB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28033D-C147-4EA2-99A3-427AA52B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730252-150B-4330-85A1-1921C2A6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F4FA6-B90A-42DA-9466-0EA138E4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F0412-CD94-4936-9842-438788CE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78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88E6-AE27-4199-9C9D-A31023FC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5CC11C-CB80-48D0-B68C-7B446FE8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7AADE1-3969-42C4-B5F3-78004721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E6F440-E0CE-40DE-A982-CB4C34CD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67AF7-03D0-4642-B685-A327D47A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35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51C7F-7C2A-4D02-BF38-D467BEFA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550984-DB19-4F1F-BD09-FF2D22B2C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92780-4AFF-43CF-9D89-34993056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FB300-D5AC-4E50-8813-4A453E27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5F980-EEB7-4E17-9102-5EC5D8AE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16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B44E3-517E-435F-A7BA-87C89D20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7CAFC-B91C-41BA-A451-0DD4B4F8E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25810-980C-4F56-ADEA-B489C0F1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A58479-BC2B-4EFB-923D-1F02E676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C8801-579A-4D9D-B01D-99BAFD98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D0C48A-03F9-4DFD-BAFB-5EFA83F1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80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F4FE-2368-42BE-8A4C-871B3E80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4B9D0-07AC-4C8B-8DBE-5130E66F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62F9F2-40C7-4D70-ADE6-3C09D30F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7802F-FEF4-47C8-A2E4-99AD72A25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B52364-4AA1-4509-96C8-40951843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928DE8-46DC-4F8A-98B2-70E8BD3A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3DC06D-71B3-41A6-92E9-521304DA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4071D4-B600-4BB8-AD0C-E36F71CB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7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09C39-9FCF-4758-9C9D-F3B279BD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769BF5-9979-4A30-A0D2-FE7D5551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92DC0A-FD50-4621-A4C2-10A9B7A1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8DAC6D-8ECC-4FA3-A13C-62E0894F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60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AA5AB9-D80B-4A88-B5FE-5C4CE4EE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82C81D-ACFC-4046-A7FB-F757D51E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2882BF-48C2-424D-AA5A-6F6F9639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957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96F03-BCF0-42B8-9DD0-A0772B65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979E5-7EE3-497B-BF60-59D9D577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1A4FE-E91B-43D6-8FBC-4F342A319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8C9CD3-A36A-431E-995E-0DD739E0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D8ACDE-6B32-404D-B97D-4D540D20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F52378-2334-46C1-B929-09589266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303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AD136-F0FD-4347-9304-E05B56F3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F7D167-F3F4-47C8-A313-42D694515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9A2853-040E-4345-9C6B-A770E7C27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FA4480-AA68-4A1F-B2A9-B197B64B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20994-F09F-40F3-A24C-60A691B6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28A6F2-A74E-48D9-A3E4-162AC643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45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26185E-4C15-464B-9F05-D8038814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4E09C-1DCB-40B0-AE49-9D4C7316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931E1-109E-4711-A216-D528ACCD5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3EF8E-0D0B-4B5A-AF7D-46667F8752DF}" type="datetimeFigureOut">
              <a:rPr lang="es-MX" smtClean="0"/>
              <a:t>07/01/2019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5B359C-BE27-464D-93EE-171E7308C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A1173-EC7D-46FC-B56F-5A23C6EE9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25FB-8B43-409D-8671-ACFD2F3F14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047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FDC2ECA-102B-4375-9FA7-1C20BE3887C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89747" y="1624380"/>
            <a:ext cx="0" cy="271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93D901-2536-4AFA-A3E4-3243388216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74958" y="1624380"/>
            <a:ext cx="0" cy="271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DE338E7-0123-415D-AC27-DAFD6EBBE81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598568" y="1584639"/>
            <a:ext cx="0" cy="275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DF4E094-37AE-4994-8205-7C912F47A3B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37684" y="1624380"/>
            <a:ext cx="0" cy="271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A6584FA9-F9B5-42A4-AEB1-80B43A6DCA46}"/>
              </a:ext>
            </a:extLst>
          </p:cNvPr>
          <p:cNvSpPr txBox="1"/>
          <p:nvPr/>
        </p:nvSpPr>
        <p:spPr>
          <a:xfrm>
            <a:off x="3525251" y="99899"/>
            <a:ext cx="439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DIAGRAMA  DE SELECCIÓN DE PROCESO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318A8F-43F9-4AAB-AEA2-A7ADBA9830EF}"/>
              </a:ext>
            </a:extLst>
          </p:cNvPr>
          <p:cNvSpPr/>
          <p:nvPr/>
        </p:nvSpPr>
        <p:spPr>
          <a:xfrm>
            <a:off x="4112793" y="697833"/>
            <a:ext cx="256272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dirty="0"/>
              <a:t>Determinar Complejidad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89D9E6-BB03-4A0B-9994-D677910576D0}"/>
              </a:ext>
            </a:extLst>
          </p:cNvPr>
          <p:cNvSpPr txBox="1"/>
          <p:nvPr/>
        </p:nvSpPr>
        <p:spPr>
          <a:xfrm>
            <a:off x="1961147" y="1255048"/>
            <a:ext cx="457200" cy="369332"/>
          </a:xfrm>
          <a:prstGeom prst="rect">
            <a:avLst/>
          </a:prstGeom>
          <a:solidFill>
            <a:schemeClr val="tx2">
              <a:lumMod val="75000"/>
              <a:alpha val="4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MX"/>
            </a:defPPr>
            <a:lvl1pPr algn="ctr"/>
          </a:lstStyle>
          <a:p>
            <a:r>
              <a:rPr lang="es-MX" dirty="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B3A992-7CFA-43E6-B883-94199B1E2D2B}"/>
              </a:ext>
            </a:extLst>
          </p:cNvPr>
          <p:cNvSpPr txBox="1"/>
          <p:nvPr/>
        </p:nvSpPr>
        <p:spPr>
          <a:xfrm>
            <a:off x="3946358" y="1255048"/>
            <a:ext cx="457200" cy="369332"/>
          </a:xfrm>
          <a:prstGeom prst="rect">
            <a:avLst/>
          </a:prstGeom>
          <a:solidFill>
            <a:schemeClr val="tx2">
              <a:lumMod val="75000"/>
              <a:alpha val="4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MX"/>
            </a:defPPr>
            <a:lvl1pPr algn="ctr"/>
          </a:lstStyle>
          <a:p>
            <a:r>
              <a:rPr lang="es-MX" dirty="0"/>
              <a:t>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8A97A4-CFB4-4F20-93E8-E21A62053EB8}"/>
              </a:ext>
            </a:extLst>
          </p:cNvPr>
          <p:cNvSpPr txBox="1"/>
          <p:nvPr/>
        </p:nvSpPr>
        <p:spPr>
          <a:xfrm>
            <a:off x="6509084" y="1255048"/>
            <a:ext cx="457200" cy="369332"/>
          </a:xfrm>
          <a:prstGeom prst="rect">
            <a:avLst/>
          </a:prstGeom>
          <a:solidFill>
            <a:schemeClr val="tx2">
              <a:lumMod val="75000"/>
              <a:alpha val="4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MX"/>
            </a:defPPr>
            <a:lvl1pPr algn="ctr"/>
          </a:lstStyle>
          <a:p>
            <a:r>
              <a:rPr lang="es-MX" dirty="0"/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00786F-6676-48A5-8889-158D87A6A4A5}"/>
              </a:ext>
            </a:extLst>
          </p:cNvPr>
          <p:cNvSpPr txBox="1"/>
          <p:nvPr/>
        </p:nvSpPr>
        <p:spPr>
          <a:xfrm>
            <a:off x="8369968" y="1215307"/>
            <a:ext cx="457200" cy="369332"/>
          </a:xfrm>
          <a:prstGeom prst="rect">
            <a:avLst/>
          </a:prstGeom>
          <a:solidFill>
            <a:schemeClr val="tx2">
              <a:lumMod val="75000"/>
              <a:alpha val="4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MX"/>
            </a:defPPr>
            <a:lvl1pPr algn="ctr"/>
          </a:lstStyle>
          <a:p>
            <a:r>
              <a:rPr lang="es-MX" dirty="0"/>
              <a:t>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846379-A757-43E7-8D90-955875BF9CEB}"/>
              </a:ext>
            </a:extLst>
          </p:cNvPr>
          <p:cNvSpPr/>
          <p:nvPr/>
        </p:nvSpPr>
        <p:spPr>
          <a:xfrm>
            <a:off x="1961147" y="1779261"/>
            <a:ext cx="686602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Determinar Tiempo mínimo de sesiones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6327F26-AE85-434F-87C7-EF992475ED92}"/>
              </a:ext>
            </a:extLst>
          </p:cNvPr>
          <p:cNvSpPr/>
          <p:nvPr/>
        </p:nvSpPr>
        <p:spPr>
          <a:xfrm>
            <a:off x="1961147" y="2322505"/>
            <a:ext cx="686602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Estimar tiempo de iteraciones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F7EBBC-5BA1-468A-82BE-24E5E3932C3D}"/>
              </a:ext>
            </a:extLst>
          </p:cNvPr>
          <p:cNvSpPr/>
          <p:nvPr/>
        </p:nvSpPr>
        <p:spPr>
          <a:xfrm>
            <a:off x="1961146" y="2865750"/>
            <a:ext cx="686602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Documentación mínima Requerida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EE924C3-5ABB-4518-99C7-4827A575F03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698011" y="-441098"/>
            <a:ext cx="187883" cy="3204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9E4747A-B550-4CA4-84BC-8024D80977E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922291" y="-460970"/>
            <a:ext cx="148142" cy="3204412"/>
          </a:xfrm>
          <a:prstGeom prst="bentConnector3">
            <a:avLst>
              <a:gd name="adj1" fmla="val 5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DE894268-52E3-4E70-9703-8783AB0DF59D}"/>
              </a:ext>
            </a:extLst>
          </p:cNvPr>
          <p:cNvCxnSpPr>
            <a:cxnSpLocks/>
          </p:cNvCxnSpPr>
          <p:nvPr/>
        </p:nvCxnSpPr>
        <p:spPr>
          <a:xfrm rot="5400000">
            <a:off x="4554136" y="687988"/>
            <a:ext cx="460843" cy="1219198"/>
          </a:xfrm>
          <a:prstGeom prst="bentConnector3">
            <a:avLst>
              <a:gd name="adj1" fmla="val 20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30C2CECF-5CDC-4D39-B6DE-9C9377ED4C8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971979" y="489342"/>
            <a:ext cx="187883" cy="1343528"/>
          </a:xfrm>
          <a:prstGeom prst="bentConnector3">
            <a:avLst>
              <a:gd name="adj1" fmla="val 4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9D846401-8998-446B-8982-A2747E0D1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78175"/>
              </p:ext>
            </p:extLst>
          </p:nvPr>
        </p:nvGraphicFramePr>
        <p:xfrm>
          <a:off x="551382" y="3429120"/>
          <a:ext cx="2179717" cy="174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56">
                  <a:extLst>
                    <a:ext uri="{9D8B030D-6E8A-4147-A177-3AD203B41FA5}">
                      <a16:colId xmlns:a16="http://schemas.microsoft.com/office/drawing/2014/main" val="1210816887"/>
                    </a:ext>
                  </a:extLst>
                </a:gridCol>
                <a:gridCol w="1096461">
                  <a:extLst>
                    <a:ext uri="{9D8B030D-6E8A-4147-A177-3AD203B41FA5}">
                      <a16:colId xmlns:a16="http://schemas.microsoft.com/office/drawing/2014/main" val="792407728"/>
                    </a:ext>
                  </a:extLst>
                </a:gridCol>
              </a:tblGrid>
              <a:tr h="197659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Consultoría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97429"/>
                  </a:ext>
                </a:extLst>
              </a:tr>
              <a:tr h="14976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Historias de usuario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Pantallas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Rutas de acceso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Documento para firma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Casos de Uso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Mapeo de datos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Mapeo Campos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70605"/>
                  </a:ext>
                </a:extLst>
              </a:tr>
            </a:tbl>
          </a:graphicData>
        </a:graphic>
      </p:graphicFrame>
      <p:graphicFrame>
        <p:nvGraphicFramePr>
          <p:cNvPr id="65" name="Tabla 64">
            <a:extLst>
              <a:ext uri="{FF2B5EF4-FFF2-40B4-BE49-F238E27FC236}">
                <a16:creationId xmlns:a16="http://schemas.microsoft.com/office/drawing/2014/main" id="{5BAF8AAC-470C-44D5-A2D9-73313013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13387"/>
              </p:ext>
            </p:extLst>
          </p:nvPr>
        </p:nvGraphicFramePr>
        <p:xfrm>
          <a:off x="3110100" y="3427888"/>
          <a:ext cx="2190729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29">
                  <a:extLst>
                    <a:ext uri="{9D8B030D-6E8A-4147-A177-3AD203B41FA5}">
                      <a16:colId xmlns:a16="http://schemas.microsoft.com/office/drawing/2014/main" val="1210816887"/>
                    </a:ext>
                  </a:extLst>
                </a:gridCol>
                <a:gridCol w="1102000">
                  <a:extLst>
                    <a:ext uri="{9D8B030D-6E8A-4147-A177-3AD203B41FA5}">
                      <a16:colId xmlns:a16="http://schemas.microsoft.com/office/drawing/2014/main" val="792407728"/>
                    </a:ext>
                  </a:extLst>
                </a:gridCol>
              </a:tblGrid>
              <a:tr h="227763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Consultoría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97429"/>
                  </a:ext>
                </a:extLst>
              </a:tr>
              <a:tr h="172573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Historias de usuario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Pantallas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Rutas de acceso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Documento para firma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Guiones de pruebas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Diagramas de flujo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Casos de Uso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Mapeo Campos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Guiones de pruebas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70605"/>
                  </a:ext>
                </a:extLst>
              </a:tr>
            </a:tbl>
          </a:graphicData>
        </a:graphic>
      </p:graphicFrame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B4915532-AA16-40EE-8B0E-3EDF805E6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04588"/>
              </p:ext>
            </p:extLst>
          </p:nvPr>
        </p:nvGraphicFramePr>
        <p:xfrm>
          <a:off x="5668818" y="3427886"/>
          <a:ext cx="2179717" cy="263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56">
                  <a:extLst>
                    <a:ext uri="{9D8B030D-6E8A-4147-A177-3AD203B41FA5}">
                      <a16:colId xmlns:a16="http://schemas.microsoft.com/office/drawing/2014/main" val="1210816887"/>
                    </a:ext>
                  </a:extLst>
                </a:gridCol>
                <a:gridCol w="1096461">
                  <a:extLst>
                    <a:ext uri="{9D8B030D-6E8A-4147-A177-3AD203B41FA5}">
                      <a16:colId xmlns:a16="http://schemas.microsoft.com/office/drawing/2014/main" val="792407728"/>
                    </a:ext>
                  </a:extLst>
                </a:gridCol>
              </a:tblGrid>
              <a:tr h="252543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Consultoría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97429"/>
                  </a:ext>
                </a:extLst>
              </a:tr>
              <a:tr h="19134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Historias de usuario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CRC modificado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Pantallas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Procesos relacionados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Rutas de acceso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Documento para firma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Guiones de pruebas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Diagramas de flujo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Casos de Uso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Diagramas de procesos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Mapeo de datos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Mapeo Campos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Guiones de pruebas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70605"/>
                  </a:ext>
                </a:extLst>
              </a:tr>
            </a:tbl>
          </a:graphicData>
        </a:graphic>
      </p:graphicFrame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57C48DB1-BD37-4B31-A832-F650A16ED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45322"/>
              </p:ext>
            </p:extLst>
          </p:nvPr>
        </p:nvGraphicFramePr>
        <p:xfrm>
          <a:off x="8227537" y="3434471"/>
          <a:ext cx="2179717" cy="279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56">
                  <a:extLst>
                    <a:ext uri="{9D8B030D-6E8A-4147-A177-3AD203B41FA5}">
                      <a16:colId xmlns:a16="http://schemas.microsoft.com/office/drawing/2014/main" val="1210816887"/>
                    </a:ext>
                  </a:extLst>
                </a:gridCol>
                <a:gridCol w="1096461">
                  <a:extLst>
                    <a:ext uri="{9D8B030D-6E8A-4147-A177-3AD203B41FA5}">
                      <a16:colId xmlns:a16="http://schemas.microsoft.com/office/drawing/2014/main" val="792407728"/>
                    </a:ext>
                  </a:extLst>
                </a:gridCol>
              </a:tblGrid>
              <a:tr h="252543"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Consultoría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50" dirty="0"/>
                        <a:t>Desarrollo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97429"/>
                  </a:ext>
                </a:extLst>
              </a:tr>
              <a:tr h="191349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FitGap</a:t>
                      </a:r>
                      <a:endParaRPr kumimoji="0" lang="es-MX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Historias de usuario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CRC modificado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Solución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Pantallas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Procesos relacionados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Rutas de acceso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Documento para firma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MX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Guiones de pruebas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Diagramas de flujo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Casos de Uso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Diagramas de procesos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Mapeo de datos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Mapeo Campos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50" dirty="0"/>
                        <a:t>Guiones de pruebas</a:t>
                      </a:r>
                    </a:p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70605"/>
                  </a:ext>
                </a:extLst>
              </a:tr>
            </a:tbl>
          </a:graphicData>
        </a:graphic>
      </p:graphicFrame>
      <p:sp>
        <p:nvSpPr>
          <p:cNvPr id="68" name="CuadroTexto 67">
            <a:extLst>
              <a:ext uri="{FF2B5EF4-FFF2-40B4-BE49-F238E27FC236}">
                <a16:creationId xmlns:a16="http://schemas.microsoft.com/office/drawing/2014/main" id="{F02F5C1E-87A6-4E93-A793-BB5DC9176E14}"/>
              </a:ext>
            </a:extLst>
          </p:cNvPr>
          <p:cNvSpPr txBox="1"/>
          <p:nvPr/>
        </p:nvSpPr>
        <p:spPr>
          <a:xfrm>
            <a:off x="9055768" y="1963927"/>
            <a:ext cx="2538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Rangos de 15 minutos a 1 hora </a:t>
            </a:r>
            <a:r>
              <a:rPr lang="es-MX" sz="800" dirty="0"/>
              <a:t> *</a:t>
            </a:r>
            <a:endParaRPr lang="es-MX" sz="10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EE72810-2D5C-439B-9948-AAED02B7B6FC}"/>
              </a:ext>
            </a:extLst>
          </p:cNvPr>
          <p:cNvSpPr txBox="1"/>
          <p:nvPr/>
        </p:nvSpPr>
        <p:spPr>
          <a:xfrm>
            <a:off x="9071811" y="2500654"/>
            <a:ext cx="2538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Rangos de 24 a 72 horas *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A2BE29F-19DE-44C0-88FC-0D5C3A487F11}"/>
              </a:ext>
            </a:extLst>
          </p:cNvPr>
          <p:cNvSpPr txBox="1"/>
          <p:nvPr/>
        </p:nvSpPr>
        <p:spPr>
          <a:xfrm>
            <a:off x="9071810" y="2999026"/>
            <a:ext cx="2538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Mínimo un tanto de cada punto. **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FD98372-5500-47D8-BB4F-18FE2498C3C3}"/>
              </a:ext>
            </a:extLst>
          </p:cNvPr>
          <p:cNvSpPr txBox="1"/>
          <p:nvPr/>
        </p:nvSpPr>
        <p:spPr>
          <a:xfrm>
            <a:off x="619622" y="6224474"/>
            <a:ext cx="253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* Rangos sugeridos, estos pueden variar según las necesidades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7B184929-0FFC-4EBE-B77C-532A011EC141}"/>
              </a:ext>
            </a:extLst>
          </p:cNvPr>
          <p:cNvSpPr txBox="1"/>
          <p:nvPr/>
        </p:nvSpPr>
        <p:spPr>
          <a:xfrm>
            <a:off x="3134226" y="6224474"/>
            <a:ext cx="2538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** Entrega mínima obligatoria.</a:t>
            </a:r>
          </a:p>
        </p:txBody>
      </p:sp>
    </p:spTree>
    <p:extLst>
      <p:ext uri="{BB962C8B-B14F-4D97-AF65-F5344CB8AC3E}">
        <p14:creationId xmlns:p14="http://schemas.microsoft.com/office/powerpoint/2010/main" val="26773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42604373-A7C8-4F36-9839-CB0218FBC59E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4993902" y="2396981"/>
            <a:ext cx="0" cy="26888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A2A1C721-DBEF-4E85-82E7-2B1A23E4BC6B}"/>
              </a:ext>
            </a:extLst>
          </p:cNvPr>
          <p:cNvSpPr/>
          <p:nvPr/>
        </p:nvSpPr>
        <p:spPr>
          <a:xfrm>
            <a:off x="7076860" y="1518269"/>
            <a:ext cx="785934" cy="1760453"/>
          </a:xfrm>
          <a:prstGeom prst="rect">
            <a:avLst/>
          </a:prstGeom>
          <a:solidFill>
            <a:srgbClr val="7030A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D54B90E-79C3-4AFB-8F3C-C739EEA8EDA6}"/>
              </a:ext>
            </a:extLst>
          </p:cNvPr>
          <p:cNvSpPr/>
          <p:nvPr/>
        </p:nvSpPr>
        <p:spPr>
          <a:xfrm>
            <a:off x="8657127" y="1518269"/>
            <a:ext cx="366721" cy="1760453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C9391ADE-66A8-4926-9AE0-CD3385B1CEC8}"/>
              </a:ext>
            </a:extLst>
          </p:cNvPr>
          <p:cNvSpPr/>
          <p:nvPr/>
        </p:nvSpPr>
        <p:spPr>
          <a:xfrm>
            <a:off x="9509747" y="1518269"/>
            <a:ext cx="1054912" cy="1760453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B1D8823-7BD5-4097-8F7F-5AACB9396F95}"/>
              </a:ext>
            </a:extLst>
          </p:cNvPr>
          <p:cNvSpPr/>
          <p:nvPr/>
        </p:nvSpPr>
        <p:spPr>
          <a:xfrm>
            <a:off x="7869110" y="1518269"/>
            <a:ext cx="784690" cy="1760453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68B0534-CE50-4736-8B6E-D86BCB1EE468}"/>
              </a:ext>
            </a:extLst>
          </p:cNvPr>
          <p:cNvSpPr/>
          <p:nvPr/>
        </p:nvSpPr>
        <p:spPr>
          <a:xfrm>
            <a:off x="9023849" y="1516754"/>
            <a:ext cx="485897" cy="1760453"/>
          </a:xfrm>
          <a:prstGeom prst="rect">
            <a:avLst/>
          </a:prstGeom>
          <a:solidFill>
            <a:srgbClr val="7030A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DB92EB7-48DF-4921-B897-771936417462}"/>
              </a:ext>
            </a:extLst>
          </p:cNvPr>
          <p:cNvSpPr/>
          <p:nvPr/>
        </p:nvSpPr>
        <p:spPr>
          <a:xfrm>
            <a:off x="4993902" y="1516754"/>
            <a:ext cx="2082957" cy="1760453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DE01B86-A2A8-4280-BE53-161A5342AFFE}"/>
              </a:ext>
            </a:extLst>
          </p:cNvPr>
          <p:cNvSpPr/>
          <p:nvPr/>
        </p:nvSpPr>
        <p:spPr>
          <a:xfrm>
            <a:off x="2907331" y="1518269"/>
            <a:ext cx="2100465" cy="1760453"/>
          </a:xfrm>
          <a:prstGeom prst="rect">
            <a:avLst/>
          </a:prstGeom>
          <a:solidFill>
            <a:srgbClr val="7030A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C760ACE-BD76-4F24-9FCF-FB8F9DC97397}"/>
              </a:ext>
            </a:extLst>
          </p:cNvPr>
          <p:cNvSpPr/>
          <p:nvPr/>
        </p:nvSpPr>
        <p:spPr>
          <a:xfrm>
            <a:off x="1292870" y="1518269"/>
            <a:ext cx="1616449" cy="1760453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E632A0-C40E-436E-BA33-C945DE547CD0}"/>
              </a:ext>
            </a:extLst>
          </p:cNvPr>
          <p:cNvSpPr/>
          <p:nvPr/>
        </p:nvSpPr>
        <p:spPr>
          <a:xfrm>
            <a:off x="8297098" y="2436893"/>
            <a:ext cx="2338980" cy="841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642B38F-B7E6-4EAD-A5EC-0840863D831B}"/>
              </a:ext>
            </a:extLst>
          </p:cNvPr>
          <p:cNvSpPr/>
          <p:nvPr/>
        </p:nvSpPr>
        <p:spPr>
          <a:xfrm>
            <a:off x="5945306" y="2440789"/>
            <a:ext cx="2338980" cy="8418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D761F25-D39E-4B51-97FC-815FF8E28D3F}"/>
              </a:ext>
            </a:extLst>
          </p:cNvPr>
          <p:cNvSpPr/>
          <p:nvPr/>
        </p:nvSpPr>
        <p:spPr>
          <a:xfrm>
            <a:off x="3606326" y="2440789"/>
            <a:ext cx="2338980" cy="84182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 dirty="0"/>
          </a:p>
        </p:txBody>
      </p: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4FF07992-D791-4B98-AB84-3C2EEF5DA86B}"/>
              </a:ext>
            </a:extLst>
          </p:cNvPr>
          <p:cNvSpPr/>
          <p:nvPr/>
        </p:nvSpPr>
        <p:spPr>
          <a:xfrm rot="5400000">
            <a:off x="5649676" y="2641217"/>
            <a:ext cx="1036314" cy="445054"/>
          </a:xfrm>
          <a:prstGeom prst="triangle">
            <a:avLst>
              <a:gd name="adj" fmla="val 48548"/>
            </a:avLst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90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0E0E6FFE-7E33-4661-8CD2-5CAA862A7D2B}"/>
              </a:ext>
            </a:extLst>
          </p:cNvPr>
          <p:cNvSpPr/>
          <p:nvPr/>
        </p:nvSpPr>
        <p:spPr>
          <a:xfrm rot="5400000">
            <a:off x="7908624" y="2635280"/>
            <a:ext cx="1036314" cy="445054"/>
          </a:xfrm>
          <a:prstGeom prst="triangle">
            <a:avLst>
              <a:gd name="adj" fmla="val 48548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90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46029D7E-438A-46DC-8C0E-E7EEF81A6694}"/>
              </a:ext>
            </a:extLst>
          </p:cNvPr>
          <p:cNvSpPr/>
          <p:nvPr/>
        </p:nvSpPr>
        <p:spPr>
          <a:xfrm rot="5400000">
            <a:off x="10309011" y="2635280"/>
            <a:ext cx="1036314" cy="445054"/>
          </a:xfrm>
          <a:prstGeom prst="triangle">
            <a:avLst>
              <a:gd name="adj" fmla="val 4854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90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097757E-B54D-4C89-BE47-CD8D45E518C1}"/>
              </a:ext>
            </a:extLst>
          </p:cNvPr>
          <p:cNvSpPr/>
          <p:nvPr/>
        </p:nvSpPr>
        <p:spPr>
          <a:xfrm>
            <a:off x="4168757" y="2673141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Validación/Diseño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9E702F4-AC10-49EC-9B99-DFDAA47A5BD1}"/>
              </a:ext>
            </a:extLst>
          </p:cNvPr>
          <p:cNvSpPr/>
          <p:nvPr/>
        </p:nvSpPr>
        <p:spPr>
          <a:xfrm>
            <a:off x="6432481" y="2673141"/>
            <a:ext cx="19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Desarrollo/Pruebas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0B121FF-5CD3-47A1-9710-49267CE94B39}"/>
              </a:ext>
            </a:extLst>
          </p:cNvPr>
          <p:cNvSpPr/>
          <p:nvPr/>
        </p:nvSpPr>
        <p:spPr>
          <a:xfrm>
            <a:off x="6429631" y="2673141"/>
            <a:ext cx="19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Desarrollo/Pruebas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D4BD310-41EA-43CF-852E-BAF0E6BC8886}"/>
              </a:ext>
            </a:extLst>
          </p:cNvPr>
          <p:cNvSpPr/>
          <p:nvPr/>
        </p:nvSpPr>
        <p:spPr>
          <a:xfrm>
            <a:off x="8824417" y="2678485"/>
            <a:ext cx="171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Implementación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498D2FB-1576-44BD-8FB6-ED3A6AC85818}"/>
              </a:ext>
            </a:extLst>
          </p:cNvPr>
          <p:cNvGrpSpPr/>
          <p:nvPr/>
        </p:nvGrpSpPr>
        <p:grpSpPr>
          <a:xfrm>
            <a:off x="8943467" y="3701077"/>
            <a:ext cx="841829" cy="841827"/>
            <a:chOff x="3985619" y="3853377"/>
            <a:chExt cx="841829" cy="841827"/>
          </a:xfrm>
          <a:solidFill>
            <a:srgbClr val="66FF33"/>
          </a:solidFill>
        </p:grpSpPr>
        <p:sp>
          <p:nvSpPr>
            <p:cNvPr id="38" name="Círculo: vacío 37">
              <a:extLst>
                <a:ext uri="{FF2B5EF4-FFF2-40B4-BE49-F238E27FC236}">
                  <a16:creationId xmlns:a16="http://schemas.microsoft.com/office/drawing/2014/main" id="{0E53CC78-3123-4B1B-8018-5B3B0F7247B8}"/>
                </a:ext>
              </a:extLst>
            </p:cNvPr>
            <p:cNvSpPr/>
            <p:nvPr/>
          </p:nvSpPr>
          <p:spPr>
            <a:xfrm>
              <a:off x="3985619" y="3853377"/>
              <a:ext cx="841829" cy="841827"/>
            </a:xfrm>
            <a:prstGeom prst="don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C51AEC3D-E726-4366-9414-35EF3DE7C585}"/>
                </a:ext>
              </a:extLst>
            </p:cNvPr>
            <p:cNvSpPr/>
            <p:nvPr/>
          </p:nvSpPr>
          <p:spPr>
            <a:xfrm rot="18197969">
              <a:off x="4076430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17AD7E56-B0AF-4024-BEFB-AAF46675573B}"/>
                </a:ext>
              </a:extLst>
            </p:cNvPr>
            <p:cNvSpPr/>
            <p:nvPr/>
          </p:nvSpPr>
          <p:spPr>
            <a:xfrm rot="4756716">
              <a:off x="4642516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FE1671EF-E57B-447F-B294-68F9EC1DCDB4}"/>
                </a:ext>
              </a:extLst>
            </p:cNvPr>
            <p:cNvSpPr/>
            <p:nvPr/>
          </p:nvSpPr>
          <p:spPr>
            <a:xfrm rot="11170851">
              <a:off x="4365393" y="4474507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B831269-5564-4B28-AA6C-BAA2548BC572}"/>
              </a:ext>
            </a:extLst>
          </p:cNvPr>
          <p:cNvGrpSpPr/>
          <p:nvPr/>
        </p:nvGrpSpPr>
        <p:grpSpPr>
          <a:xfrm>
            <a:off x="6881496" y="2191554"/>
            <a:ext cx="458529" cy="503828"/>
            <a:chOff x="3985619" y="3853377"/>
            <a:chExt cx="841829" cy="841827"/>
          </a:xfrm>
          <a:solidFill>
            <a:srgbClr val="66FF33"/>
          </a:solidFill>
        </p:grpSpPr>
        <p:sp>
          <p:nvSpPr>
            <p:cNvPr id="43" name="Círculo: vacío 42">
              <a:extLst>
                <a:ext uri="{FF2B5EF4-FFF2-40B4-BE49-F238E27FC236}">
                  <a16:creationId xmlns:a16="http://schemas.microsoft.com/office/drawing/2014/main" id="{91A8E420-3588-45A2-9D74-EEFDC0E868BE}"/>
                </a:ext>
              </a:extLst>
            </p:cNvPr>
            <p:cNvSpPr/>
            <p:nvPr/>
          </p:nvSpPr>
          <p:spPr>
            <a:xfrm>
              <a:off x="3985619" y="3853377"/>
              <a:ext cx="841829" cy="841827"/>
            </a:xfrm>
            <a:prstGeom prst="don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F7BDA14A-58F4-4B1B-81A3-C10244DB3DB6}"/>
                </a:ext>
              </a:extLst>
            </p:cNvPr>
            <p:cNvSpPr/>
            <p:nvPr/>
          </p:nvSpPr>
          <p:spPr>
            <a:xfrm rot="18197969">
              <a:off x="4076430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533080E7-C2AC-4786-AF79-101E72ABCE24}"/>
                </a:ext>
              </a:extLst>
            </p:cNvPr>
            <p:cNvSpPr/>
            <p:nvPr/>
          </p:nvSpPr>
          <p:spPr>
            <a:xfrm rot="4756716">
              <a:off x="4642516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E50A8EA6-2709-4113-A123-FC3B34498013}"/>
                </a:ext>
              </a:extLst>
            </p:cNvPr>
            <p:cNvSpPr/>
            <p:nvPr/>
          </p:nvSpPr>
          <p:spPr>
            <a:xfrm rot="11170851">
              <a:off x="4365393" y="4474507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0BF37F7-648F-4171-A5DB-477CB3494A7E}"/>
              </a:ext>
            </a:extLst>
          </p:cNvPr>
          <p:cNvSpPr/>
          <p:nvPr/>
        </p:nvSpPr>
        <p:spPr>
          <a:xfrm>
            <a:off x="1339009" y="5673554"/>
            <a:ext cx="289680" cy="26453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523215A-F66D-4ADE-882A-4C98EBA8FB67}"/>
              </a:ext>
            </a:extLst>
          </p:cNvPr>
          <p:cNvSpPr/>
          <p:nvPr/>
        </p:nvSpPr>
        <p:spPr>
          <a:xfrm>
            <a:off x="3347239" y="5673554"/>
            <a:ext cx="289680" cy="264536"/>
          </a:xfrm>
          <a:prstGeom prst="rect">
            <a:avLst/>
          </a:prstGeom>
          <a:solidFill>
            <a:srgbClr val="7030A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F0AEAE74-E59A-436E-A011-ADA0ACD03B5B}"/>
              </a:ext>
            </a:extLst>
          </p:cNvPr>
          <p:cNvSpPr/>
          <p:nvPr/>
        </p:nvSpPr>
        <p:spPr>
          <a:xfrm>
            <a:off x="5552137" y="5673554"/>
            <a:ext cx="289680" cy="264536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MX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D9AADA2-37FA-4EC9-B44E-A939B04A7D32}"/>
              </a:ext>
            </a:extLst>
          </p:cNvPr>
          <p:cNvSpPr/>
          <p:nvPr/>
        </p:nvSpPr>
        <p:spPr>
          <a:xfrm>
            <a:off x="1657486" y="5698317"/>
            <a:ext cx="6192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200" dirty="0"/>
              <a:t>Cliente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38FC60B3-C885-47B3-95CB-6EB5776A7CA3}"/>
              </a:ext>
            </a:extLst>
          </p:cNvPr>
          <p:cNvSpPr/>
          <p:nvPr/>
        </p:nvSpPr>
        <p:spPr>
          <a:xfrm>
            <a:off x="3605376" y="5698317"/>
            <a:ext cx="789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200" dirty="0"/>
              <a:t>Consultor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24659349-25F2-474A-8341-C7A47B99F834}"/>
              </a:ext>
            </a:extLst>
          </p:cNvPr>
          <p:cNvSpPr/>
          <p:nvPr/>
        </p:nvSpPr>
        <p:spPr>
          <a:xfrm>
            <a:off x="5863386" y="5698317"/>
            <a:ext cx="828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200" dirty="0"/>
              <a:t>Desarrollo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1625605C-4840-4BE8-BF6A-8E7FAF7DC7DA}"/>
              </a:ext>
            </a:extLst>
          </p:cNvPr>
          <p:cNvSpPr/>
          <p:nvPr/>
        </p:nvSpPr>
        <p:spPr>
          <a:xfrm>
            <a:off x="2143572" y="1474264"/>
            <a:ext cx="700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Cliente Expone un problema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6A07ACF-9945-4B60-8D9B-3107EFDC3B74}"/>
              </a:ext>
            </a:extLst>
          </p:cNvPr>
          <p:cNvSpPr/>
          <p:nvPr/>
        </p:nvSpPr>
        <p:spPr>
          <a:xfrm>
            <a:off x="3036142" y="1474264"/>
            <a:ext cx="700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Consultor Propone solución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475C71D9-2E67-4497-9441-434F7DC51248}"/>
              </a:ext>
            </a:extLst>
          </p:cNvPr>
          <p:cNvSpPr/>
          <p:nvPr/>
        </p:nvSpPr>
        <p:spPr>
          <a:xfrm>
            <a:off x="4154154" y="1474264"/>
            <a:ext cx="700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Consultor Valida con Desarrollo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A571D58-830D-4A82-B8F7-7054E2C78551}"/>
              </a:ext>
            </a:extLst>
          </p:cNvPr>
          <p:cNvSpPr/>
          <p:nvPr/>
        </p:nvSpPr>
        <p:spPr>
          <a:xfrm>
            <a:off x="5120487" y="1474264"/>
            <a:ext cx="700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Desarrollo valida viabilidad</a:t>
            </a: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B9DC11ED-99BA-4828-8484-0F2ACBB81463}"/>
              </a:ext>
            </a:extLst>
          </p:cNvPr>
          <p:cNvGrpSpPr/>
          <p:nvPr/>
        </p:nvGrpSpPr>
        <p:grpSpPr>
          <a:xfrm>
            <a:off x="4778531" y="2194790"/>
            <a:ext cx="458529" cy="503828"/>
            <a:chOff x="3985619" y="3853377"/>
            <a:chExt cx="841829" cy="841827"/>
          </a:xfrm>
          <a:solidFill>
            <a:srgbClr val="66FF33"/>
          </a:solidFill>
        </p:grpSpPr>
        <p:sp>
          <p:nvSpPr>
            <p:cNvPr id="72" name="Círculo: vacío 71">
              <a:extLst>
                <a:ext uri="{FF2B5EF4-FFF2-40B4-BE49-F238E27FC236}">
                  <a16:creationId xmlns:a16="http://schemas.microsoft.com/office/drawing/2014/main" id="{853CEB28-4F20-495E-B9A5-C5CEA5C0B3E2}"/>
                </a:ext>
              </a:extLst>
            </p:cNvPr>
            <p:cNvSpPr/>
            <p:nvPr/>
          </p:nvSpPr>
          <p:spPr>
            <a:xfrm>
              <a:off x="3985619" y="3853377"/>
              <a:ext cx="841829" cy="841827"/>
            </a:xfrm>
            <a:prstGeom prst="don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1F8B1F33-312F-459F-945D-95A79B42E66D}"/>
                </a:ext>
              </a:extLst>
            </p:cNvPr>
            <p:cNvSpPr/>
            <p:nvPr/>
          </p:nvSpPr>
          <p:spPr>
            <a:xfrm rot="18197969">
              <a:off x="4076430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87C5B010-C50A-4256-AC07-F53C3DB9D8C1}"/>
                </a:ext>
              </a:extLst>
            </p:cNvPr>
            <p:cNvSpPr/>
            <p:nvPr/>
          </p:nvSpPr>
          <p:spPr>
            <a:xfrm rot="4756716">
              <a:off x="4642516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201A702F-9FF9-49A1-94DC-E5F7C8813A4E}"/>
                </a:ext>
              </a:extLst>
            </p:cNvPr>
            <p:cNvSpPr/>
            <p:nvPr/>
          </p:nvSpPr>
          <p:spPr>
            <a:xfrm rot="11170851">
              <a:off x="4365393" y="4474507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6" name="Rectángulo 75">
            <a:extLst>
              <a:ext uri="{FF2B5EF4-FFF2-40B4-BE49-F238E27FC236}">
                <a16:creationId xmlns:a16="http://schemas.microsoft.com/office/drawing/2014/main" id="{34BD965B-A2E2-4963-B7A5-BA0DE7323C6C}"/>
              </a:ext>
            </a:extLst>
          </p:cNvPr>
          <p:cNvSpPr/>
          <p:nvPr/>
        </p:nvSpPr>
        <p:spPr>
          <a:xfrm>
            <a:off x="6273915" y="1474264"/>
            <a:ext cx="700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Desarrollo Hace los cambios en ambiente de acuerdo a </a:t>
            </a:r>
            <a:r>
              <a:rPr lang="es-MX" sz="800" dirty="0" err="1"/>
              <a:t>docs</a:t>
            </a:r>
            <a:endParaRPr lang="es-MX" sz="8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7252266-FE13-48DD-9E69-167DA5615C6E}"/>
              </a:ext>
            </a:extLst>
          </p:cNvPr>
          <p:cNvSpPr/>
          <p:nvPr/>
        </p:nvSpPr>
        <p:spPr>
          <a:xfrm>
            <a:off x="7076217" y="1474264"/>
            <a:ext cx="700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Consultor Realiza pruebas y da </a:t>
            </a:r>
            <a:r>
              <a:rPr lang="es-MX" sz="800" dirty="0" err="1"/>
              <a:t>feedback</a:t>
            </a:r>
            <a:r>
              <a:rPr lang="es-MX" sz="800" dirty="0"/>
              <a:t> a desarrollo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3D8BA494-8138-4A3A-A9DD-C9296ABBDD96}"/>
              </a:ext>
            </a:extLst>
          </p:cNvPr>
          <p:cNvSpPr/>
          <p:nvPr/>
        </p:nvSpPr>
        <p:spPr>
          <a:xfrm>
            <a:off x="7844089" y="1474264"/>
            <a:ext cx="700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Cliente Realiza pruebas y da </a:t>
            </a:r>
            <a:r>
              <a:rPr lang="es-MX" sz="800" dirty="0" err="1"/>
              <a:t>feedback</a:t>
            </a:r>
            <a:r>
              <a:rPr lang="es-MX" sz="800" dirty="0"/>
              <a:t> a Consultor</a:t>
            </a: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D5334D23-9F18-4E6D-83DD-02492BEBE202}"/>
              </a:ext>
            </a:extLst>
          </p:cNvPr>
          <p:cNvGrpSpPr/>
          <p:nvPr/>
        </p:nvGrpSpPr>
        <p:grpSpPr>
          <a:xfrm>
            <a:off x="7645259" y="2202697"/>
            <a:ext cx="458529" cy="503828"/>
            <a:chOff x="3985619" y="3853377"/>
            <a:chExt cx="841829" cy="841827"/>
          </a:xfrm>
          <a:solidFill>
            <a:srgbClr val="66FF33"/>
          </a:solidFill>
        </p:grpSpPr>
        <p:sp>
          <p:nvSpPr>
            <p:cNvPr id="80" name="Círculo: vacío 79">
              <a:extLst>
                <a:ext uri="{FF2B5EF4-FFF2-40B4-BE49-F238E27FC236}">
                  <a16:creationId xmlns:a16="http://schemas.microsoft.com/office/drawing/2014/main" id="{EC36D57C-60D6-48EF-ADEB-B1C9D1FE374B}"/>
                </a:ext>
              </a:extLst>
            </p:cNvPr>
            <p:cNvSpPr/>
            <p:nvPr/>
          </p:nvSpPr>
          <p:spPr>
            <a:xfrm>
              <a:off x="3985619" y="3853377"/>
              <a:ext cx="841829" cy="841827"/>
            </a:xfrm>
            <a:prstGeom prst="don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D5D8E7C0-0A48-4285-9F7A-F67960D9E979}"/>
                </a:ext>
              </a:extLst>
            </p:cNvPr>
            <p:cNvSpPr/>
            <p:nvPr/>
          </p:nvSpPr>
          <p:spPr>
            <a:xfrm rot="18197969">
              <a:off x="4076430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46E3068D-B887-4427-A3AD-F0D5CFA0EF08}"/>
                </a:ext>
              </a:extLst>
            </p:cNvPr>
            <p:cNvSpPr/>
            <p:nvPr/>
          </p:nvSpPr>
          <p:spPr>
            <a:xfrm rot="4756716">
              <a:off x="4642516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04D4CACD-2E22-4329-93EA-4A1B4BA45F0F}"/>
                </a:ext>
              </a:extLst>
            </p:cNvPr>
            <p:cNvSpPr/>
            <p:nvPr/>
          </p:nvSpPr>
          <p:spPr>
            <a:xfrm rot="11170851">
              <a:off x="4365393" y="4474507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84" name="Rectángulo 83">
            <a:extLst>
              <a:ext uri="{FF2B5EF4-FFF2-40B4-BE49-F238E27FC236}">
                <a16:creationId xmlns:a16="http://schemas.microsoft.com/office/drawing/2014/main" id="{FD87A63A-8EB4-4D52-AC33-90B6D73F872E}"/>
              </a:ext>
            </a:extLst>
          </p:cNvPr>
          <p:cNvSpPr/>
          <p:nvPr/>
        </p:nvSpPr>
        <p:spPr>
          <a:xfrm>
            <a:off x="8597902" y="1474264"/>
            <a:ext cx="700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Desarrollo Libera en </a:t>
            </a:r>
            <a:r>
              <a:rPr lang="es-MX" sz="800" dirty="0" err="1"/>
              <a:t>Prod</a:t>
            </a:r>
            <a:endParaRPr lang="es-MX" sz="8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D0ECDD71-0179-4854-BCCD-1161C23E8922}"/>
              </a:ext>
            </a:extLst>
          </p:cNvPr>
          <p:cNvSpPr/>
          <p:nvPr/>
        </p:nvSpPr>
        <p:spPr>
          <a:xfrm>
            <a:off x="9533622" y="1474264"/>
            <a:ext cx="700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Cliente Realiza pruebas y da </a:t>
            </a:r>
            <a:r>
              <a:rPr lang="es-MX" sz="800" dirty="0" err="1"/>
              <a:t>feedback</a:t>
            </a:r>
            <a:r>
              <a:rPr lang="es-MX" sz="800" dirty="0"/>
              <a:t> a Consultor</a:t>
            </a:r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CDBA1D34-2D22-4B40-8797-564E0FDC705F}"/>
              </a:ext>
            </a:extLst>
          </p:cNvPr>
          <p:cNvGrpSpPr/>
          <p:nvPr/>
        </p:nvGrpSpPr>
        <p:grpSpPr>
          <a:xfrm>
            <a:off x="9251964" y="2181087"/>
            <a:ext cx="458529" cy="503828"/>
            <a:chOff x="3985619" y="3853377"/>
            <a:chExt cx="841829" cy="841827"/>
          </a:xfrm>
          <a:solidFill>
            <a:srgbClr val="66FF33"/>
          </a:solidFill>
        </p:grpSpPr>
        <p:sp>
          <p:nvSpPr>
            <p:cNvPr id="87" name="Círculo: vacío 86">
              <a:extLst>
                <a:ext uri="{FF2B5EF4-FFF2-40B4-BE49-F238E27FC236}">
                  <a16:creationId xmlns:a16="http://schemas.microsoft.com/office/drawing/2014/main" id="{D787D9DE-A1DA-4DB2-8A4A-DEC10A48DAAF}"/>
                </a:ext>
              </a:extLst>
            </p:cNvPr>
            <p:cNvSpPr/>
            <p:nvPr/>
          </p:nvSpPr>
          <p:spPr>
            <a:xfrm>
              <a:off x="3985619" y="3853377"/>
              <a:ext cx="841829" cy="841827"/>
            </a:xfrm>
            <a:prstGeom prst="don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56052B2-0146-4E4D-9704-CEBCDCCA7755}"/>
                </a:ext>
              </a:extLst>
            </p:cNvPr>
            <p:cNvSpPr/>
            <p:nvPr/>
          </p:nvSpPr>
          <p:spPr>
            <a:xfrm rot="18197969">
              <a:off x="4076430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A96E0C16-5641-4A70-8726-9F20F48A7D86}"/>
                </a:ext>
              </a:extLst>
            </p:cNvPr>
            <p:cNvSpPr/>
            <p:nvPr/>
          </p:nvSpPr>
          <p:spPr>
            <a:xfrm rot="4756716">
              <a:off x="4642516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18984717-4327-4150-A58C-2C8F6C5856CF}"/>
                </a:ext>
              </a:extLst>
            </p:cNvPr>
            <p:cNvSpPr/>
            <p:nvPr/>
          </p:nvSpPr>
          <p:spPr>
            <a:xfrm rot="11170851">
              <a:off x="4365393" y="4474507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1" name="Flecha: hacia abajo 90">
            <a:extLst>
              <a:ext uri="{FF2B5EF4-FFF2-40B4-BE49-F238E27FC236}">
                <a16:creationId xmlns:a16="http://schemas.microsoft.com/office/drawing/2014/main" id="{02078011-B1CD-488C-9FCE-D611A1B67DD6}"/>
              </a:ext>
            </a:extLst>
          </p:cNvPr>
          <p:cNvSpPr/>
          <p:nvPr/>
        </p:nvSpPr>
        <p:spPr>
          <a:xfrm rot="16200000">
            <a:off x="3868793" y="1549024"/>
            <a:ext cx="93566" cy="481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Flecha: hacia abajo 91">
            <a:extLst>
              <a:ext uri="{FF2B5EF4-FFF2-40B4-BE49-F238E27FC236}">
                <a16:creationId xmlns:a16="http://schemas.microsoft.com/office/drawing/2014/main" id="{5EFEC6C0-3494-449F-B71A-E49316A4155B}"/>
              </a:ext>
            </a:extLst>
          </p:cNvPr>
          <p:cNvSpPr/>
          <p:nvPr/>
        </p:nvSpPr>
        <p:spPr>
          <a:xfrm rot="16200000">
            <a:off x="5997868" y="1549025"/>
            <a:ext cx="93566" cy="481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errar corchete 92">
            <a:extLst>
              <a:ext uri="{FF2B5EF4-FFF2-40B4-BE49-F238E27FC236}">
                <a16:creationId xmlns:a16="http://schemas.microsoft.com/office/drawing/2014/main" id="{B9F97E47-3088-46F9-859F-28914C3A1200}"/>
              </a:ext>
            </a:extLst>
          </p:cNvPr>
          <p:cNvSpPr/>
          <p:nvPr/>
        </p:nvSpPr>
        <p:spPr>
          <a:xfrm rot="16200000">
            <a:off x="3552161" y="-924219"/>
            <a:ext cx="201451" cy="463574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3A905FFC-8B49-4C42-A4D0-3E354153F8E3}"/>
              </a:ext>
            </a:extLst>
          </p:cNvPr>
          <p:cNvSpPr/>
          <p:nvPr/>
        </p:nvSpPr>
        <p:spPr>
          <a:xfrm>
            <a:off x="2441277" y="1062729"/>
            <a:ext cx="1663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200" dirty="0"/>
              <a:t>Aceptación de proyecto</a:t>
            </a:r>
          </a:p>
        </p:txBody>
      </p:sp>
      <p:sp>
        <p:nvSpPr>
          <p:cNvPr id="95" name="Cerrar corchete 94">
            <a:extLst>
              <a:ext uri="{FF2B5EF4-FFF2-40B4-BE49-F238E27FC236}">
                <a16:creationId xmlns:a16="http://schemas.microsoft.com/office/drawing/2014/main" id="{692244D7-FC82-464A-976B-4113730CB047}"/>
              </a:ext>
            </a:extLst>
          </p:cNvPr>
          <p:cNvSpPr/>
          <p:nvPr/>
        </p:nvSpPr>
        <p:spPr>
          <a:xfrm rot="16200000">
            <a:off x="8203523" y="-865941"/>
            <a:ext cx="202272" cy="452000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97B99DEC-10FB-4FF3-B57F-86D81F365D4C}"/>
              </a:ext>
            </a:extLst>
          </p:cNvPr>
          <p:cNvSpPr/>
          <p:nvPr/>
        </p:nvSpPr>
        <p:spPr>
          <a:xfrm>
            <a:off x="7255454" y="1057727"/>
            <a:ext cx="15629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200" dirty="0"/>
              <a:t>Ejecución de proyecto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0B3074BE-7C25-4525-AF04-4CF5BF36A07C}"/>
              </a:ext>
            </a:extLst>
          </p:cNvPr>
          <p:cNvSpPr/>
          <p:nvPr/>
        </p:nvSpPr>
        <p:spPr>
          <a:xfrm>
            <a:off x="4108202" y="3286512"/>
            <a:ext cx="1709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/>
              <a:t>Documentos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1E87189B-06C4-4373-96AC-477724607314}"/>
              </a:ext>
            </a:extLst>
          </p:cNvPr>
          <p:cNvSpPr/>
          <p:nvPr/>
        </p:nvSpPr>
        <p:spPr>
          <a:xfrm>
            <a:off x="3483190" y="3527242"/>
            <a:ext cx="1541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err="1"/>
              <a:t>FitGap</a:t>
            </a: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Historias de usuario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CRC modificado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Solución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Pantallas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Procesos relacionados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Rutas de acceso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Documento para firma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Guiones de pruebas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B054A0FC-8E03-4AF9-B2C9-085F10497B33}"/>
              </a:ext>
            </a:extLst>
          </p:cNvPr>
          <p:cNvSpPr/>
          <p:nvPr/>
        </p:nvSpPr>
        <p:spPr>
          <a:xfrm>
            <a:off x="5108876" y="3527241"/>
            <a:ext cx="15940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Diagramas de flujo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Casos de Uso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Diagramas de procesos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Mapeo de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Mapeo Campos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Guiones de pruebas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4BBBD69-93B5-4EBA-8CC5-F279F85B16A5}"/>
              </a:ext>
            </a:extLst>
          </p:cNvPr>
          <p:cNvSpPr/>
          <p:nvPr/>
        </p:nvSpPr>
        <p:spPr>
          <a:xfrm>
            <a:off x="3870048" y="1367409"/>
            <a:ext cx="1843913" cy="122261"/>
          </a:xfrm>
          <a:prstGeom prst="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tx1"/>
                </a:solidFill>
              </a:rPr>
              <a:t>Asignación Desarrollo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DEDC780C-0310-4A2D-A34A-020D8980FAB5}"/>
              </a:ext>
            </a:extLst>
          </p:cNvPr>
          <p:cNvSpPr/>
          <p:nvPr/>
        </p:nvSpPr>
        <p:spPr>
          <a:xfrm>
            <a:off x="1976461" y="1367409"/>
            <a:ext cx="1843913" cy="122261"/>
          </a:xfrm>
          <a:prstGeom prst="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tx1"/>
                </a:solidFill>
              </a:rPr>
              <a:t>Asignación Consultor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A871FA67-38B5-47F2-8FE8-DBC90B1137A5}"/>
              </a:ext>
            </a:extLst>
          </p:cNvPr>
          <p:cNvSpPr/>
          <p:nvPr/>
        </p:nvSpPr>
        <p:spPr>
          <a:xfrm>
            <a:off x="9020245" y="4009281"/>
            <a:ext cx="7003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Sesiones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2D10AD7D-92E0-43B9-BA34-C169A2F26C2E}"/>
              </a:ext>
            </a:extLst>
          </p:cNvPr>
          <p:cNvSpPr/>
          <p:nvPr/>
        </p:nvSpPr>
        <p:spPr>
          <a:xfrm>
            <a:off x="9733043" y="4206103"/>
            <a:ext cx="7003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Revisión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BDA3ED86-880F-4136-B332-71EF12AA7C43}"/>
              </a:ext>
            </a:extLst>
          </p:cNvPr>
          <p:cNvSpPr/>
          <p:nvPr/>
        </p:nvSpPr>
        <p:spPr>
          <a:xfrm>
            <a:off x="8361237" y="4205286"/>
            <a:ext cx="7003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Ajustes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EFDD1683-690F-4170-AE22-44DBA4BF253A}"/>
              </a:ext>
            </a:extLst>
          </p:cNvPr>
          <p:cNvSpPr/>
          <p:nvPr/>
        </p:nvSpPr>
        <p:spPr>
          <a:xfrm>
            <a:off x="9005531" y="3469054"/>
            <a:ext cx="70034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800" dirty="0"/>
              <a:t>Entrega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1C4EC59C-8186-46E2-B6F1-F2F671EF2108}"/>
              </a:ext>
            </a:extLst>
          </p:cNvPr>
          <p:cNvSpPr/>
          <p:nvPr/>
        </p:nvSpPr>
        <p:spPr>
          <a:xfrm>
            <a:off x="8479571" y="3347733"/>
            <a:ext cx="1828021" cy="150294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DF28FC9B-866C-41E4-B2F0-D1333046031E}"/>
              </a:ext>
            </a:extLst>
          </p:cNvPr>
          <p:cNvSpPr/>
          <p:nvPr/>
        </p:nvSpPr>
        <p:spPr>
          <a:xfrm>
            <a:off x="8492022" y="3347733"/>
            <a:ext cx="1828021" cy="1502941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9EE299F1-AA74-4D2E-8242-519662A97256}"/>
              </a:ext>
            </a:extLst>
          </p:cNvPr>
          <p:cNvCxnSpPr>
            <a:cxnSpLocks/>
          </p:cNvCxnSpPr>
          <p:nvPr/>
        </p:nvCxnSpPr>
        <p:spPr>
          <a:xfrm>
            <a:off x="3850998" y="1400175"/>
            <a:ext cx="0" cy="10234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47B63C56-1927-41EA-B78A-A32970EC0820}"/>
              </a:ext>
            </a:extLst>
          </p:cNvPr>
          <p:cNvSpPr/>
          <p:nvPr/>
        </p:nvSpPr>
        <p:spPr>
          <a:xfrm>
            <a:off x="6088444" y="1367409"/>
            <a:ext cx="1843913" cy="122261"/>
          </a:xfrm>
          <a:prstGeom prst="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>
                <a:solidFill>
                  <a:schemeClr val="tx1"/>
                </a:solidFill>
              </a:rPr>
              <a:t>Asignación fecha inicio y termino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85CEE668-E4DE-4347-AE22-0842DA756711}"/>
              </a:ext>
            </a:extLst>
          </p:cNvPr>
          <p:cNvSpPr/>
          <p:nvPr/>
        </p:nvSpPr>
        <p:spPr>
          <a:xfrm>
            <a:off x="8457194" y="4944416"/>
            <a:ext cx="12715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200" dirty="0"/>
              <a:t>Sesiones 30 min*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4B837C77-61A4-431B-A434-A8F74F163E66}"/>
              </a:ext>
            </a:extLst>
          </p:cNvPr>
          <p:cNvSpPr/>
          <p:nvPr/>
        </p:nvSpPr>
        <p:spPr>
          <a:xfrm>
            <a:off x="8497752" y="5245236"/>
            <a:ext cx="14976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200" dirty="0" err="1"/>
              <a:t>FeedBack</a:t>
            </a:r>
            <a:r>
              <a:rPr lang="es-MX" sz="1200" dirty="0"/>
              <a:t> </a:t>
            </a:r>
            <a:r>
              <a:rPr lang="es-MX" sz="1200" dirty="0" err="1"/>
              <a:t>max</a:t>
            </a:r>
            <a:r>
              <a:rPr lang="es-MX" sz="1200" dirty="0"/>
              <a:t> 24 </a:t>
            </a:r>
            <a:r>
              <a:rPr lang="es-MX" sz="1200" dirty="0" err="1"/>
              <a:t>hrs</a:t>
            </a:r>
            <a:endParaRPr lang="es-MX" sz="1200" dirty="0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666949AD-E4EB-49A2-8617-0A073ECA25F9}"/>
              </a:ext>
            </a:extLst>
          </p:cNvPr>
          <p:cNvSpPr/>
          <p:nvPr/>
        </p:nvSpPr>
        <p:spPr>
          <a:xfrm rot="5400000">
            <a:off x="3390728" y="2641217"/>
            <a:ext cx="1036314" cy="445054"/>
          </a:xfrm>
          <a:prstGeom prst="triangle">
            <a:avLst>
              <a:gd name="adj" fmla="val 48548"/>
            </a:avLst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84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AB45E1A-8018-4BC4-A309-1FFB34E01FC1}"/>
              </a:ext>
            </a:extLst>
          </p:cNvPr>
          <p:cNvSpPr/>
          <p:nvPr/>
        </p:nvSpPr>
        <p:spPr>
          <a:xfrm>
            <a:off x="1292870" y="2436895"/>
            <a:ext cx="2385341" cy="841829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Análisis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3FEDA28-731E-41CA-A458-BC6F77EAB933}"/>
              </a:ext>
            </a:extLst>
          </p:cNvPr>
          <p:cNvGrpSpPr/>
          <p:nvPr/>
        </p:nvGrpSpPr>
        <p:grpSpPr>
          <a:xfrm>
            <a:off x="2684477" y="2181087"/>
            <a:ext cx="458529" cy="503828"/>
            <a:chOff x="3985619" y="3853377"/>
            <a:chExt cx="841829" cy="841827"/>
          </a:xfrm>
          <a:solidFill>
            <a:srgbClr val="66FF33"/>
          </a:solidFill>
        </p:grpSpPr>
        <p:sp>
          <p:nvSpPr>
            <p:cNvPr id="6" name="Círculo: vacío 5">
              <a:extLst>
                <a:ext uri="{FF2B5EF4-FFF2-40B4-BE49-F238E27FC236}">
                  <a16:creationId xmlns:a16="http://schemas.microsoft.com/office/drawing/2014/main" id="{7A19578A-0E06-4598-9411-4A551B139172}"/>
                </a:ext>
              </a:extLst>
            </p:cNvPr>
            <p:cNvSpPr/>
            <p:nvPr/>
          </p:nvSpPr>
          <p:spPr>
            <a:xfrm>
              <a:off x="3985619" y="3853377"/>
              <a:ext cx="841829" cy="841827"/>
            </a:xfrm>
            <a:prstGeom prst="don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7F34D17-44ED-4097-8685-C75207B2C243}"/>
                </a:ext>
              </a:extLst>
            </p:cNvPr>
            <p:cNvSpPr/>
            <p:nvPr/>
          </p:nvSpPr>
          <p:spPr>
            <a:xfrm rot="18197969">
              <a:off x="4076430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9EA50B49-E55E-49E7-8FE9-9261280BF826}"/>
                </a:ext>
              </a:extLst>
            </p:cNvPr>
            <p:cNvSpPr/>
            <p:nvPr/>
          </p:nvSpPr>
          <p:spPr>
            <a:xfrm rot="4756716">
              <a:off x="4642516" y="4056848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7BBC7CB9-78A1-4411-BD39-5B299AAFBD3D}"/>
                </a:ext>
              </a:extLst>
            </p:cNvPr>
            <p:cNvSpPr/>
            <p:nvPr/>
          </p:nvSpPr>
          <p:spPr>
            <a:xfrm rot="11170851">
              <a:off x="4365393" y="4474507"/>
              <a:ext cx="114300" cy="219075"/>
            </a:xfrm>
            <a:custGeom>
              <a:avLst/>
              <a:gdLst>
                <a:gd name="connsiteX0" fmla="*/ 0 w 114300"/>
                <a:gd name="connsiteY0" fmla="*/ 0 h 219075"/>
                <a:gd name="connsiteX1" fmla="*/ 114300 w 114300"/>
                <a:gd name="connsiteY1" fmla="*/ 95250 h 219075"/>
                <a:gd name="connsiteX2" fmla="*/ 47625 w 114300"/>
                <a:gd name="connsiteY2" fmla="*/ 21907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219075">
                  <a:moveTo>
                    <a:pt x="0" y="0"/>
                  </a:moveTo>
                  <a:lnTo>
                    <a:pt x="114300" y="95250"/>
                  </a:lnTo>
                  <a:lnTo>
                    <a:pt x="47625" y="21907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0182A406-51D5-461F-BE6C-9B008B9E21A7}"/>
              </a:ext>
            </a:extLst>
          </p:cNvPr>
          <p:cNvCxnSpPr>
            <a:cxnSpLocks/>
          </p:cNvCxnSpPr>
          <p:nvPr/>
        </p:nvCxnSpPr>
        <p:spPr>
          <a:xfrm>
            <a:off x="6032341" y="1400175"/>
            <a:ext cx="0" cy="10234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CBDC8C45-B10B-47BE-830E-3F477AF071F9}"/>
              </a:ext>
            </a:extLst>
          </p:cNvPr>
          <p:cNvSpPr txBox="1"/>
          <p:nvPr/>
        </p:nvSpPr>
        <p:spPr>
          <a:xfrm>
            <a:off x="1937788" y="6568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METODOLOGIA AGIL ADECUACION BPC </a:t>
            </a:r>
            <a:r>
              <a:rPr lang="es-MX" b="1" dirty="0"/>
              <a:t>- FASES DEL CICLO DE VIDA DEL PROYECTO -</a:t>
            </a:r>
          </a:p>
        </p:txBody>
      </p:sp>
    </p:spTree>
    <p:extLst>
      <p:ext uri="{BB962C8B-B14F-4D97-AF65-F5344CB8AC3E}">
        <p14:creationId xmlns:p14="http://schemas.microsoft.com/office/powerpoint/2010/main" val="168233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38B5CC7-0FA7-4B7A-87A5-F15EE20EB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9" t="24256" r="37381" b="11858"/>
          <a:stretch/>
        </p:blipFill>
        <p:spPr>
          <a:xfrm>
            <a:off x="203200" y="101600"/>
            <a:ext cx="4891314" cy="41510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5654492-9E67-4F8B-B166-1C9056F08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29" t="27067" r="25714" b="9047"/>
          <a:stretch/>
        </p:blipFill>
        <p:spPr>
          <a:xfrm>
            <a:off x="5341256" y="1930401"/>
            <a:ext cx="6444343" cy="41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D0B599F-4F64-4413-9760-797ACEAC5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35" t="21575" r="23188" b="10965"/>
          <a:stretch/>
        </p:blipFill>
        <p:spPr>
          <a:xfrm>
            <a:off x="595085" y="261257"/>
            <a:ext cx="6763658" cy="43833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8C4F602-D773-4C89-A6D2-85659CF68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1" t="26713" r="25596" b="-875"/>
          <a:stretch/>
        </p:blipFill>
        <p:spPr>
          <a:xfrm>
            <a:off x="5907313" y="2613088"/>
            <a:ext cx="5728073" cy="42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93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327</Words>
  <Application>Microsoft Office PowerPoint</Application>
  <PresentationFormat>Panorámica</PresentationFormat>
  <Paragraphs>114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Uriel Sánchez López</dc:creator>
  <cp:lastModifiedBy>Uriel Sánchez López</cp:lastModifiedBy>
  <cp:revision>31</cp:revision>
  <dcterms:created xsi:type="dcterms:W3CDTF">2019-01-07T22:47:20Z</dcterms:created>
  <dcterms:modified xsi:type="dcterms:W3CDTF">2019-01-11T15:06:33Z</dcterms:modified>
</cp:coreProperties>
</file>