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301" r:id="rId3"/>
    <p:sldId id="319" r:id="rId4"/>
    <p:sldId id="324" r:id="rId5"/>
    <p:sldId id="325" r:id="rId6"/>
    <p:sldId id="327" r:id="rId7"/>
    <p:sldId id="328" r:id="rId8"/>
    <p:sldId id="330" r:id="rId9"/>
    <p:sldId id="331" r:id="rId10"/>
    <p:sldId id="332" r:id="rId11"/>
    <p:sldId id="333" r:id="rId12"/>
    <p:sldId id="329" r:id="rId13"/>
    <p:sldId id="335" r:id="rId14"/>
    <p:sldId id="336" r:id="rId15"/>
    <p:sldId id="339" r:id="rId16"/>
    <p:sldId id="337" r:id="rId17"/>
    <p:sldId id="338" r:id="rId18"/>
  </p:sldIdLst>
  <p:sldSz cx="9144000" cy="5143500" type="screen16x9"/>
  <p:notesSz cx="6797675" cy="9874250"/>
  <p:embeddedFontLst>
    <p:embeddedFont>
      <p:font typeface="맑은 고딕" panose="020B0503020000020004" pitchFamily="34" charset="-127"/>
      <p:regular r:id="rId20"/>
      <p:bold r:id="rId21"/>
    </p:embeddedFont>
    <p:embeddedFont>
      <p:font typeface="Helvetica Neue" panose="020B0604020202020204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1600"/>
    <a:srgbClr val="0070C0"/>
    <a:srgbClr val="00B050"/>
    <a:srgbClr val="000000"/>
    <a:srgbClr val="00A89D"/>
    <a:srgbClr val="356773"/>
    <a:srgbClr val="A6A6A6"/>
    <a:srgbClr val="006EC0"/>
    <a:srgbClr val="64646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261BCE-9E8C-4914-8BFF-FD44082981E7}">
  <a:tblStyle styleId="{F4261BCE-9E8C-4914-8BFF-FD44082981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60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09538" y="741363"/>
            <a:ext cx="6578700" cy="370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499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17499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17499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■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17499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17499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174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4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4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4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/>
          </a:p>
        </p:txBody>
      </p:sp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c451fe2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c451fe2fb_0_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00" cy="44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7c451fe2fb_0_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300" cy="493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 New Roman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7947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c451fe2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c451fe2fb_0_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00" cy="44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7c451fe2fb_0_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300" cy="493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 New Roman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2877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c451fe2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c451fe2fb_0_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00" cy="44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7c451fe2fb_0_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300" cy="493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 New Roman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2848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c451fe2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c451fe2fb_0_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00" cy="44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7c451fe2fb_0_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300" cy="493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 New Roman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1703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c451fe2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c451fe2fb_0_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00" cy="44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7c451fe2fb_0_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300" cy="493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 New Roman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2847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c451fe2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c451fe2fb_0_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00" cy="44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7c451fe2fb_0_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300" cy="493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 New Roman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838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c451fe2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c451fe2fb_0_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00" cy="44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7c451fe2fb_0_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300" cy="493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 New Roman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8714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c451fe2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c451fe2fb_0_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00" cy="44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7c451fe2fb_0_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300" cy="493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 New Roman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083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c451fe2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c451fe2fb_0_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00" cy="44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7c451fe2fb_0_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300" cy="493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 New Roman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4233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c451fe2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c451fe2fb_0_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00" cy="44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7c451fe2fb_0_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300" cy="493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 New Roman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5380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c451fe2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c451fe2fb_0_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00" cy="44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7c451fe2fb_0_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300" cy="493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 New Roman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8403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c451fe2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c451fe2fb_0_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00" cy="44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7c451fe2fb_0_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300" cy="493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 New Roman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1211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c451fe2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c451fe2fb_0_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00" cy="44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7c451fe2fb_0_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300" cy="493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 New Roman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0200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c451fe2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c451fe2fb_0_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00" cy="44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7c451fe2fb_0_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300" cy="493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 New Roman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4717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c451fe2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c451fe2fb_0_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00" cy="44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7c451fe2fb_0_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300" cy="493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 New Roman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0420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c451fe2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c451fe2fb_0_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00" cy="44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7c451fe2fb_0_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300" cy="493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 New Roman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379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342900" y="788672"/>
            <a:ext cx="8458200" cy="20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Helvetica Neue"/>
              <a:buNone/>
              <a:defRPr sz="4300" b="1" i="0" u="none" strike="noStrike" cap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/>
          <p:nvPr/>
        </p:nvSpPr>
        <p:spPr>
          <a:xfrm>
            <a:off x="2947957" y="4480115"/>
            <a:ext cx="32481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50"/>
              <a:buFont typeface="Helvetica Neue"/>
              <a:buNone/>
            </a:pPr>
            <a:r>
              <a:rPr lang="en-US" sz="1000" b="1" i="0" u="none" strike="noStrike" cap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 Systems and Platforms Lab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99"/>
              </a:buClr>
              <a:buSzPts val="250"/>
              <a:buFont typeface="Helvetica Neue"/>
              <a:buNone/>
            </a:pPr>
            <a:r>
              <a:rPr lang="en-US" sz="1000" b="1" i="0" u="none" strike="noStrike" cap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Computer Science and Engineering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99"/>
              </a:buClr>
              <a:buSzPts val="250"/>
              <a:buFont typeface="Helvetica Neue"/>
              <a:buNone/>
            </a:pPr>
            <a:r>
              <a:rPr lang="en-US" sz="1000" b="1" i="0" u="none" strike="noStrike" cap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Seoul National University</a:t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266700" y="3004307"/>
            <a:ext cx="8610600" cy="134541"/>
            <a:chOff x="125" y="1865"/>
            <a:chExt cx="5424" cy="113"/>
          </a:xfrm>
        </p:grpSpPr>
        <p:sp>
          <p:nvSpPr>
            <p:cNvPr id="22" name="Google Shape;22;p2"/>
            <p:cNvSpPr/>
            <p:nvPr/>
          </p:nvSpPr>
          <p:spPr>
            <a:xfrm>
              <a:off x="125" y="1865"/>
              <a:ext cx="1808" cy="11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33" y="1865"/>
              <a:ext cx="1808" cy="113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741" y="1865"/>
              <a:ext cx="1808" cy="11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180000" y="216000"/>
            <a:ext cx="88203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Helvetica Neue"/>
              <a:buNone/>
              <a:defRPr sz="3200" b="1" i="0" u="none" strike="noStrike" cap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 rot="5400000">
            <a:off x="2632500" y="-1507500"/>
            <a:ext cx="3915000" cy="8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97CD"/>
              </a:buClr>
              <a:buSzPts val="18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4CAFF"/>
              </a:buClr>
              <a:buSzPts val="15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Helvetica Neue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−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 rot="5400000">
            <a:off x="5906300" y="1193410"/>
            <a:ext cx="4114800" cy="21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Helvetica Neue"/>
              <a:buNone/>
              <a:defRPr sz="3200" b="1" i="0" u="none" strike="noStrike" cap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 rot="5400000">
            <a:off x="1540688" y="-875090"/>
            <a:ext cx="4114800" cy="6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97CD"/>
              </a:buClr>
              <a:buSzPts val="18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4CAFF"/>
              </a:buClr>
              <a:buSzPts val="15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Helvetica Neue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−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80000" y="216000"/>
            <a:ext cx="88203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Helvetica Neue"/>
              <a:buNone/>
              <a:defRPr sz="3200" b="1" i="0" u="none" strike="noStrike" cap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80000" y="945000"/>
            <a:ext cx="8820000" cy="3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97CD"/>
              </a:buClr>
              <a:buSzPts val="18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238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4CAFF"/>
              </a:buClr>
              <a:buSzPts val="15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Helvetica Neue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−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Helvetica Neue"/>
              <a:buNone/>
              <a:defRPr sz="4000" b="1" i="0" u="none" strike="noStrike" cap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97CD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4CAFF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80000" y="216000"/>
            <a:ext cx="88203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Helvetica Neue"/>
              <a:buNone/>
              <a:defRPr sz="3200" b="1" i="0" u="none" strike="noStrike" cap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180000" y="216000"/>
            <a:ext cx="88203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Helvetica Neue"/>
              <a:buNone/>
              <a:defRPr sz="3200" b="1" i="0" u="none" strike="noStrike" cap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806450" y="925116"/>
            <a:ext cx="4038600" cy="3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147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7CD"/>
              </a:buClr>
              <a:buSzPts val="162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20038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4CAFF"/>
              </a:buClr>
              <a:buSzPts val="135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Helvetica Neue"/>
              <a:buChar char="−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4997450" y="925116"/>
            <a:ext cx="4038600" cy="3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147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7CD"/>
              </a:buClr>
              <a:buSzPts val="162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20038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4CAFF"/>
              </a:buClr>
              <a:buSzPts val="135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Helvetica Neue"/>
              <a:buChar char="−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Helvetica Neue"/>
              <a:buNone/>
              <a:defRPr sz="3200" b="1" i="0" u="none" strike="noStrike" cap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97CD"/>
              </a:buClr>
              <a:buSzPts val="16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4CAFF"/>
              </a:buClr>
              <a:buSzPts val="16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576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97CD"/>
              </a:buClr>
              <a:buSzPts val="216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4CAFF"/>
              </a:buClr>
              <a:buSzPts val="135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Helvetica Neue"/>
              <a:buChar char="–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−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0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0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0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0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97CD"/>
              </a:buClr>
              <a:buSzPts val="16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4CAFF"/>
              </a:buClr>
              <a:buSzPts val="16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576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97CD"/>
              </a:buClr>
              <a:buSzPts val="216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4325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4CAFF"/>
              </a:buClr>
              <a:buSzPts val="135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Helvetica Neue"/>
              <a:buChar char="–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−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0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0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0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048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148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0097CD"/>
              </a:buClr>
              <a:buSzPts val="2880"/>
              <a:buFont typeface="Noto Sans Symbols"/>
              <a:buChar char="●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084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34CAFF"/>
              </a:buClr>
              <a:buSzPts val="18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238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Helvetica Neue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−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238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238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238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0097CD"/>
              </a:buClr>
              <a:buSzPts val="16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34CAFF"/>
              </a:buClr>
              <a:buSzPts val="16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0097CD"/>
              </a:buClr>
              <a:buSzPts val="14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34CAFF"/>
              </a:buClr>
              <a:buSzPts val="1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4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4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4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4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0097CD"/>
              </a:buClr>
              <a:buSzPts val="16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34CAFF"/>
              </a:buClr>
              <a:buSzPts val="16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csap.snu.ac.kr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80000" y="216000"/>
            <a:ext cx="88203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Helvetica Neue"/>
              <a:buNone/>
              <a:defRPr sz="3200" b="1" i="0" u="none" strike="noStrike" cap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80000" y="945000"/>
            <a:ext cx="8820000" cy="3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97CD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4CAFF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Helvetica Neue"/>
              <a:buChar char="–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−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0"/>
            <a:ext cx="57300" cy="17145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0" y="1714500"/>
            <a:ext cx="57300" cy="17145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0" y="3429000"/>
            <a:ext cx="57300" cy="17145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4409135" y="4911938"/>
            <a:ext cx="3258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25"/>
              <a:buFont typeface="Helvetica Neue"/>
              <a:buNone/>
            </a:pPr>
            <a:fld id="{00000000-1234-1234-1234-123412341234}" type="slidenum">
              <a:rPr lang="en-US" sz="900" b="1" i="0" u="none" strike="noStrike" cap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900" b="1" i="0" u="none" strike="noStrike" cap="none">
              <a:solidFill>
                <a:srgbClr val="0066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441800" y="4844050"/>
            <a:ext cx="1558200" cy="2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>
            <a:hlinkClick r:id="rId14"/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80000" y="4804750"/>
            <a:ext cx="948300" cy="309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42900" y="788672"/>
            <a:ext cx="8458200" cy="20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SzPts val="800"/>
            </a:pPr>
            <a:r>
              <a:rPr lang="en-US" sz="6000" dirty="0"/>
              <a:t>Introspection</a:t>
            </a:r>
            <a:br>
              <a:rPr lang="en-US" sz="6000" dirty="0"/>
            </a:br>
            <a:r>
              <a:rPr lang="en-US" sz="6000" dirty="0"/>
              <a:t>Lab Session #2</a:t>
            </a:r>
            <a:endParaRPr sz="6000" dirty="0"/>
          </a:p>
        </p:txBody>
      </p:sp>
      <p:sp>
        <p:nvSpPr>
          <p:cNvPr id="63" name="Google Shape;63;p13"/>
          <p:cNvSpPr txBox="1"/>
          <p:nvPr/>
        </p:nvSpPr>
        <p:spPr>
          <a:xfrm>
            <a:off x="685800" y="3434560"/>
            <a:ext cx="77724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2020/11/23</a:t>
            </a:r>
            <a:endParaRPr sz="1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endParaRPr sz="1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180000" y="945000"/>
            <a:ext cx="8820000" cy="3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>
              <a:spcBef>
                <a:spcPts val="0"/>
              </a:spcBef>
              <a:buFont typeface="Arial"/>
              <a:buChar char="●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Deadlock Detect</a:t>
            </a:r>
            <a:endParaRPr lang="en-US" altLang="ko-KR" sz="18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79999" y="216000"/>
            <a:ext cx="9128757" cy="4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Implementation of functions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20571" y="2198077"/>
            <a:ext cx="1367952" cy="2022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04" y="1363837"/>
            <a:ext cx="6192114" cy="349616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47288" y="3517447"/>
            <a:ext cx="1999297" cy="2192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47288" y="4079081"/>
            <a:ext cx="1999297" cy="2192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폭발 1 8"/>
          <p:cNvSpPr/>
          <p:nvPr/>
        </p:nvSpPr>
        <p:spPr>
          <a:xfrm>
            <a:off x="6376633" y="1496618"/>
            <a:ext cx="1693225" cy="1097112"/>
          </a:xfrm>
          <a:prstGeom prst="irregularSeal1">
            <a:avLst/>
          </a:prstGeom>
          <a:solidFill>
            <a:srgbClr val="FFC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40215" y="1819961"/>
            <a:ext cx="247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Thread list is shared 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3422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180000" y="945000"/>
            <a:ext cx="8820000" cy="3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>
              <a:spcBef>
                <a:spcPts val="0"/>
              </a:spcBef>
              <a:buFont typeface="Arial"/>
              <a:buChar char="●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Deadlock Detect</a:t>
            </a:r>
            <a:endParaRPr lang="en-US" altLang="ko-KR" sz="18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79999" y="216000"/>
            <a:ext cx="9128757" cy="4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Implementation of functions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20571" y="2198077"/>
            <a:ext cx="1367952" cy="2022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04" y="1363837"/>
            <a:ext cx="6192114" cy="349616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29703" y="4443164"/>
            <a:ext cx="4636989" cy="2192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폭발 1 8"/>
          <p:cNvSpPr/>
          <p:nvPr/>
        </p:nvSpPr>
        <p:spPr>
          <a:xfrm>
            <a:off x="6376633" y="1496618"/>
            <a:ext cx="1693225" cy="1097112"/>
          </a:xfrm>
          <a:prstGeom prst="irregularSeal1">
            <a:avLst/>
          </a:prstGeom>
          <a:solidFill>
            <a:srgbClr val="FFC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40215" y="1819961"/>
            <a:ext cx="247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Thread list is shared </a:t>
            </a:r>
            <a:endParaRPr lang="ko-KR" altLang="en-US" sz="1800" b="1" dirty="0"/>
          </a:p>
        </p:txBody>
      </p:sp>
      <p:sp>
        <p:nvSpPr>
          <p:cNvPr id="11" name="폭발 1 10"/>
          <p:cNvSpPr/>
          <p:nvPr/>
        </p:nvSpPr>
        <p:spPr>
          <a:xfrm>
            <a:off x="7022786" y="3627287"/>
            <a:ext cx="1693225" cy="1097112"/>
          </a:xfrm>
          <a:prstGeom prst="irregularSeal1">
            <a:avLst/>
          </a:prstGeom>
          <a:solidFill>
            <a:srgbClr val="FFC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69844" y="3950630"/>
            <a:ext cx="294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Resource list is shared ? 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586628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180000" y="945000"/>
            <a:ext cx="8820000" cy="3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>
              <a:spcBef>
                <a:spcPts val="0"/>
              </a:spcBef>
              <a:buFont typeface="Arial"/>
              <a:buChar char="●"/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ThreadData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US" sz="1800" b="1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insert_thread_orderly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tid_t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tid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lang="en-US" altLang="ko-KR" sz="18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79999" y="216000"/>
            <a:ext cx="9128757" cy="4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Organizing a Linked list</a:t>
            </a:r>
          </a:p>
        </p:txBody>
      </p:sp>
      <p:sp>
        <p:nvSpPr>
          <p:cNvPr id="7" name="타원 6"/>
          <p:cNvSpPr/>
          <p:nvPr/>
        </p:nvSpPr>
        <p:spPr>
          <a:xfrm>
            <a:off x="1274885" y="2145323"/>
            <a:ext cx="703384" cy="65942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HEAD</a:t>
            </a:r>
            <a:endParaRPr lang="ko-KR" altLang="en-US" b="1" dirty="0"/>
          </a:p>
        </p:txBody>
      </p:sp>
      <p:sp>
        <p:nvSpPr>
          <p:cNvPr id="11" name="타원 10"/>
          <p:cNvSpPr/>
          <p:nvPr/>
        </p:nvSpPr>
        <p:spPr>
          <a:xfrm>
            <a:off x="6446710" y="2145319"/>
            <a:ext cx="703384" cy="65942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TAIL</a:t>
            </a:r>
            <a:endParaRPr lang="ko-KR" altLang="en-US" b="1" dirty="0"/>
          </a:p>
        </p:txBody>
      </p:sp>
      <p:sp>
        <p:nvSpPr>
          <p:cNvPr id="12" name="타원 11"/>
          <p:cNvSpPr/>
          <p:nvPr/>
        </p:nvSpPr>
        <p:spPr>
          <a:xfrm>
            <a:off x="2309250" y="2145321"/>
            <a:ext cx="703384" cy="6594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1000</a:t>
            </a:r>
            <a:endParaRPr lang="ko-KR" altLang="en-US" b="1" dirty="0"/>
          </a:p>
        </p:txBody>
      </p:sp>
      <p:sp>
        <p:nvSpPr>
          <p:cNvPr id="14" name="타원 13"/>
          <p:cNvSpPr/>
          <p:nvPr/>
        </p:nvSpPr>
        <p:spPr>
          <a:xfrm>
            <a:off x="3343615" y="2145320"/>
            <a:ext cx="703384" cy="6594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2000</a:t>
            </a:r>
            <a:endParaRPr lang="ko-KR" altLang="en-US" b="1" dirty="0"/>
          </a:p>
        </p:txBody>
      </p:sp>
      <p:sp>
        <p:nvSpPr>
          <p:cNvPr id="15" name="타원 14"/>
          <p:cNvSpPr/>
          <p:nvPr/>
        </p:nvSpPr>
        <p:spPr>
          <a:xfrm>
            <a:off x="4377980" y="2136523"/>
            <a:ext cx="703384" cy="65942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HEAD</a:t>
            </a:r>
            <a:endParaRPr lang="ko-KR" altLang="en-US" b="1" dirty="0"/>
          </a:p>
        </p:txBody>
      </p:sp>
      <p:sp>
        <p:nvSpPr>
          <p:cNvPr id="16" name="타원 15"/>
          <p:cNvSpPr/>
          <p:nvPr/>
        </p:nvSpPr>
        <p:spPr>
          <a:xfrm>
            <a:off x="5412345" y="2136523"/>
            <a:ext cx="703384" cy="6594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4000</a:t>
            </a:r>
            <a:endParaRPr lang="ko-KR" altLang="en-US" b="1" dirty="0"/>
          </a:p>
        </p:txBody>
      </p:sp>
      <p:sp>
        <p:nvSpPr>
          <p:cNvPr id="17" name="타원 16"/>
          <p:cNvSpPr/>
          <p:nvPr/>
        </p:nvSpPr>
        <p:spPr>
          <a:xfrm>
            <a:off x="4377980" y="3328046"/>
            <a:ext cx="703384" cy="65942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3000</a:t>
            </a:r>
            <a:endParaRPr lang="ko-KR" altLang="en-US" sz="1100" b="1" dirty="0"/>
          </a:p>
        </p:txBody>
      </p:sp>
      <p:cxnSp>
        <p:nvCxnSpPr>
          <p:cNvPr id="10" name="직선 화살표 연결선 9"/>
          <p:cNvCxnSpPr>
            <a:stCxn id="17" idx="0"/>
            <a:endCxn id="15" idx="4"/>
          </p:cNvCxnSpPr>
          <p:nvPr/>
        </p:nvCxnSpPr>
        <p:spPr>
          <a:xfrm flipV="1">
            <a:off x="4729672" y="2795946"/>
            <a:ext cx="0" cy="532100"/>
          </a:xfrm>
          <a:prstGeom prst="straightConnector1">
            <a:avLst/>
          </a:prstGeom>
          <a:ln w="381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6"/>
            <a:endCxn id="12" idx="2"/>
          </p:cNvCxnSpPr>
          <p:nvPr/>
        </p:nvCxnSpPr>
        <p:spPr>
          <a:xfrm flipV="1">
            <a:off x="1978269" y="2475033"/>
            <a:ext cx="330981" cy="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3011071" y="2466232"/>
            <a:ext cx="330981" cy="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4046999" y="2477220"/>
            <a:ext cx="330981" cy="2"/>
          </a:xfrm>
          <a:prstGeom prst="straightConnector1">
            <a:avLst/>
          </a:prstGeom>
          <a:ln w="12700">
            <a:solidFill>
              <a:srgbClr val="FF0000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5089567" y="2482713"/>
            <a:ext cx="330981" cy="2"/>
          </a:xfrm>
          <a:prstGeom prst="straightConnector1">
            <a:avLst/>
          </a:prstGeom>
          <a:ln w="12700">
            <a:solidFill>
              <a:srgbClr val="FF0000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4" idx="0"/>
            <a:endCxn id="16" idx="0"/>
          </p:cNvCxnSpPr>
          <p:nvPr/>
        </p:nvCxnSpPr>
        <p:spPr>
          <a:xfrm rot="5400000" flipH="1" flipV="1">
            <a:off x="4725274" y="1106557"/>
            <a:ext cx="8797" cy="2068730"/>
          </a:xfrm>
          <a:prstGeom prst="bentConnector3">
            <a:avLst>
              <a:gd name="adj1" fmla="val 269861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6115729" y="2466230"/>
            <a:ext cx="330981" cy="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645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180000" y="945000"/>
            <a:ext cx="8820000" cy="3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>
              <a:spcBef>
                <a:spcPts val="0"/>
              </a:spcBef>
              <a:buFont typeface="Arial"/>
              <a:buChar char="●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n-US" sz="1800" b="1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remove_thread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tid_t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tid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lang="en-US" altLang="ko-KR" sz="18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79999" y="216000"/>
            <a:ext cx="9128757" cy="4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Organizing a Linked list</a:t>
            </a:r>
          </a:p>
        </p:txBody>
      </p:sp>
      <p:sp>
        <p:nvSpPr>
          <p:cNvPr id="7" name="타원 6"/>
          <p:cNvSpPr/>
          <p:nvPr/>
        </p:nvSpPr>
        <p:spPr>
          <a:xfrm>
            <a:off x="1274885" y="2145323"/>
            <a:ext cx="703384" cy="65942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HEAD</a:t>
            </a:r>
            <a:endParaRPr lang="ko-KR" altLang="en-US" b="1" dirty="0"/>
          </a:p>
        </p:txBody>
      </p:sp>
      <p:sp>
        <p:nvSpPr>
          <p:cNvPr id="11" name="타원 10"/>
          <p:cNvSpPr/>
          <p:nvPr/>
        </p:nvSpPr>
        <p:spPr>
          <a:xfrm>
            <a:off x="6446710" y="2145319"/>
            <a:ext cx="703384" cy="65942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TAIL</a:t>
            </a:r>
            <a:endParaRPr lang="ko-KR" altLang="en-US" b="1" dirty="0"/>
          </a:p>
        </p:txBody>
      </p:sp>
      <p:sp>
        <p:nvSpPr>
          <p:cNvPr id="12" name="타원 11"/>
          <p:cNvSpPr/>
          <p:nvPr/>
        </p:nvSpPr>
        <p:spPr>
          <a:xfrm>
            <a:off x="2309250" y="2145321"/>
            <a:ext cx="703384" cy="6594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1000</a:t>
            </a:r>
            <a:endParaRPr lang="ko-KR" altLang="en-US" b="1" dirty="0"/>
          </a:p>
        </p:txBody>
      </p:sp>
      <p:sp>
        <p:nvSpPr>
          <p:cNvPr id="14" name="타원 13"/>
          <p:cNvSpPr/>
          <p:nvPr/>
        </p:nvSpPr>
        <p:spPr>
          <a:xfrm>
            <a:off x="3343615" y="2145320"/>
            <a:ext cx="703384" cy="6594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2000</a:t>
            </a:r>
            <a:endParaRPr lang="ko-KR" altLang="en-US" b="1" dirty="0"/>
          </a:p>
        </p:txBody>
      </p:sp>
      <p:sp>
        <p:nvSpPr>
          <p:cNvPr id="15" name="타원 14"/>
          <p:cNvSpPr/>
          <p:nvPr/>
        </p:nvSpPr>
        <p:spPr>
          <a:xfrm>
            <a:off x="4377980" y="2136523"/>
            <a:ext cx="703384" cy="65942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HEAD</a:t>
            </a:r>
            <a:endParaRPr lang="ko-KR" altLang="en-US" b="1" dirty="0"/>
          </a:p>
        </p:txBody>
      </p:sp>
      <p:sp>
        <p:nvSpPr>
          <p:cNvPr id="16" name="타원 15"/>
          <p:cNvSpPr/>
          <p:nvPr/>
        </p:nvSpPr>
        <p:spPr>
          <a:xfrm>
            <a:off x="5412345" y="2136523"/>
            <a:ext cx="703384" cy="6594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4000</a:t>
            </a:r>
            <a:endParaRPr lang="ko-KR" altLang="en-US" b="1" dirty="0"/>
          </a:p>
        </p:txBody>
      </p:sp>
      <p:cxnSp>
        <p:nvCxnSpPr>
          <p:cNvPr id="10" name="직선 화살표 연결선 9"/>
          <p:cNvCxnSpPr>
            <a:stCxn id="17" idx="0"/>
            <a:endCxn id="15" idx="4"/>
          </p:cNvCxnSpPr>
          <p:nvPr/>
        </p:nvCxnSpPr>
        <p:spPr>
          <a:xfrm flipV="1">
            <a:off x="4729672" y="2795946"/>
            <a:ext cx="0" cy="532100"/>
          </a:xfrm>
          <a:prstGeom prst="straightConnector1">
            <a:avLst/>
          </a:prstGeom>
          <a:ln w="3810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377980" y="3328046"/>
            <a:ext cx="703384" cy="6594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3000</a:t>
            </a:r>
            <a:endParaRPr lang="ko-KR" altLang="en-US" b="1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978269" y="2475033"/>
            <a:ext cx="330981" cy="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3011071" y="2466232"/>
            <a:ext cx="330981" cy="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046999" y="2477220"/>
            <a:ext cx="330981" cy="2"/>
          </a:xfrm>
          <a:prstGeom prst="straightConnector1">
            <a:avLst/>
          </a:prstGeom>
          <a:ln w="12700"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5089567" y="2482713"/>
            <a:ext cx="330981" cy="2"/>
          </a:xfrm>
          <a:prstGeom prst="straightConnector1">
            <a:avLst/>
          </a:prstGeom>
          <a:ln w="12700"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 rot="5400000" flipH="1" flipV="1">
            <a:off x="4725274" y="1106557"/>
            <a:ext cx="8797" cy="2068730"/>
          </a:xfrm>
          <a:prstGeom prst="bentConnector3">
            <a:avLst>
              <a:gd name="adj1" fmla="val 2698613"/>
            </a:avLst>
          </a:prstGeom>
          <a:ln>
            <a:solidFill>
              <a:srgbClr val="FF0000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6115729" y="2466230"/>
            <a:ext cx="330981" cy="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06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180000" y="945000"/>
            <a:ext cx="8820000" cy="54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>
              <a:spcBef>
                <a:spcPts val="0"/>
              </a:spcBef>
              <a:buFont typeface="Arial"/>
              <a:buChar char="●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n-US" sz="1800" b="1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init_list_resrc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(Node *head, Node *tail)</a:t>
            </a:r>
            <a:endParaRPr lang="en-US" altLang="ko-KR" sz="18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79999" y="216000"/>
            <a:ext cx="9128757" cy="4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Organizing a Linked list</a:t>
            </a:r>
          </a:p>
        </p:txBody>
      </p:sp>
      <p:sp>
        <p:nvSpPr>
          <p:cNvPr id="7" name="타원 6"/>
          <p:cNvSpPr/>
          <p:nvPr/>
        </p:nvSpPr>
        <p:spPr>
          <a:xfrm>
            <a:off x="2989385" y="2145323"/>
            <a:ext cx="703384" cy="65942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HEAD</a:t>
            </a:r>
            <a:endParaRPr lang="ko-KR" altLang="en-US" b="1" dirty="0"/>
          </a:p>
        </p:txBody>
      </p:sp>
      <p:sp>
        <p:nvSpPr>
          <p:cNvPr id="11" name="타원 10"/>
          <p:cNvSpPr/>
          <p:nvPr/>
        </p:nvSpPr>
        <p:spPr>
          <a:xfrm>
            <a:off x="4023750" y="2145321"/>
            <a:ext cx="703384" cy="65942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TAIL</a:t>
            </a:r>
            <a:endParaRPr lang="ko-KR" altLang="en-US" b="1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3692769" y="2475033"/>
            <a:ext cx="330981" cy="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525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180000" y="945000"/>
            <a:ext cx="8820000" cy="3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>
              <a:spcBef>
                <a:spcPts val="0"/>
              </a:spcBef>
              <a:buFont typeface="Arial"/>
              <a:buChar char="●"/>
            </a:pPr>
            <a:r>
              <a:rPr lang="en-US" altLang="ko-KR" sz="1800" b="1" dirty="0" err="1">
                <a:latin typeface="Arial"/>
                <a:ea typeface="Arial"/>
                <a:cs typeface="Arial"/>
                <a:sym typeface="Arial"/>
              </a:rPr>
              <a:t>ResourceData</a:t>
            </a:r>
            <a:r>
              <a:rPr lang="en-US" altLang="ko-KR" sz="1800" b="1" dirty="0"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US" altLang="ko-KR" sz="1800" b="1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insert_resrc_last</a:t>
            </a:r>
            <a:r>
              <a:rPr lang="en-US" altLang="ko-KR" sz="1800" b="1" dirty="0">
                <a:latin typeface="Arial"/>
                <a:ea typeface="Arial"/>
                <a:cs typeface="Arial"/>
                <a:sym typeface="Arial"/>
              </a:rPr>
              <a:t>(Node *tail)</a:t>
            </a:r>
            <a:endParaRPr lang="en-US" altLang="ko-KR" sz="18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79999" y="216000"/>
            <a:ext cx="9128757" cy="4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Organizing a Linked list</a:t>
            </a:r>
          </a:p>
        </p:txBody>
      </p:sp>
      <p:sp>
        <p:nvSpPr>
          <p:cNvPr id="7" name="타원 6"/>
          <p:cNvSpPr/>
          <p:nvPr/>
        </p:nvSpPr>
        <p:spPr>
          <a:xfrm>
            <a:off x="1274885" y="2145323"/>
            <a:ext cx="703384" cy="65942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HEAD</a:t>
            </a:r>
            <a:endParaRPr lang="ko-KR" altLang="en-US" b="1" dirty="0"/>
          </a:p>
        </p:txBody>
      </p:sp>
      <p:sp>
        <p:nvSpPr>
          <p:cNvPr id="11" name="타원 10"/>
          <p:cNvSpPr/>
          <p:nvPr/>
        </p:nvSpPr>
        <p:spPr>
          <a:xfrm>
            <a:off x="5420548" y="2136515"/>
            <a:ext cx="703384" cy="65942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TAIL</a:t>
            </a:r>
            <a:endParaRPr lang="ko-KR" altLang="en-US" b="1" dirty="0"/>
          </a:p>
        </p:txBody>
      </p:sp>
      <p:sp>
        <p:nvSpPr>
          <p:cNvPr id="12" name="타원 11"/>
          <p:cNvSpPr/>
          <p:nvPr/>
        </p:nvSpPr>
        <p:spPr>
          <a:xfrm>
            <a:off x="2309250" y="2145321"/>
            <a:ext cx="703384" cy="6594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0x00x</a:t>
            </a:r>
            <a:endParaRPr lang="ko-KR" altLang="en-US" b="1" dirty="0"/>
          </a:p>
        </p:txBody>
      </p:sp>
      <p:sp>
        <p:nvSpPr>
          <p:cNvPr id="14" name="타원 13"/>
          <p:cNvSpPr/>
          <p:nvPr/>
        </p:nvSpPr>
        <p:spPr>
          <a:xfrm>
            <a:off x="3343615" y="2145320"/>
            <a:ext cx="703384" cy="6594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0x00x</a:t>
            </a:r>
            <a:endParaRPr lang="ko-KR" altLang="en-US" b="1" dirty="0"/>
          </a:p>
        </p:txBody>
      </p:sp>
      <p:sp>
        <p:nvSpPr>
          <p:cNvPr id="15" name="타원 14"/>
          <p:cNvSpPr/>
          <p:nvPr/>
        </p:nvSpPr>
        <p:spPr>
          <a:xfrm>
            <a:off x="4377980" y="2136523"/>
            <a:ext cx="703384" cy="65942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HEAD</a:t>
            </a:r>
            <a:endParaRPr lang="ko-KR" altLang="en-US" b="1" dirty="0"/>
          </a:p>
        </p:txBody>
      </p:sp>
      <p:sp>
        <p:nvSpPr>
          <p:cNvPr id="17" name="타원 16"/>
          <p:cNvSpPr/>
          <p:nvPr/>
        </p:nvSpPr>
        <p:spPr>
          <a:xfrm>
            <a:off x="4377980" y="3328046"/>
            <a:ext cx="703384" cy="65942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0x00x</a:t>
            </a:r>
            <a:endParaRPr lang="ko-KR" altLang="en-US" sz="1100" b="1" dirty="0"/>
          </a:p>
        </p:txBody>
      </p:sp>
      <p:cxnSp>
        <p:nvCxnSpPr>
          <p:cNvPr id="10" name="직선 화살표 연결선 9"/>
          <p:cNvCxnSpPr>
            <a:stCxn id="17" idx="0"/>
            <a:endCxn id="15" idx="4"/>
          </p:cNvCxnSpPr>
          <p:nvPr/>
        </p:nvCxnSpPr>
        <p:spPr>
          <a:xfrm flipV="1">
            <a:off x="4729672" y="2795946"/>
            <a:ext cx="0" cy="532100"/>
          </a:xfrm>
          <a:prstGeom prst="straightConnector1">
            <a:avLst/>
          </a:prstGeom>
          <a:ln w="381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6"/>
            <a:endCxn id="12" idx="2"/>
          </p:cNvCxnSpPr>
          <p:nvPr/>
        </p:nvCxnSpPr>
        <p:spPr>
          <a:xfrm flipV="1">
            <a:off x="1978269" y="2475033"/>
            <a:ext cx="330981" cy="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3011071" y="2466232"/>
            <a:ext cx="330981" cy="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4046999" y="2477220"/>
            <a:ext cx="330981" cy="2"/>
          </a:xfrm>
          <a:prstGeom prst="straightConnector1">
            <a:avLst/>
          </a:prstGeom>
          <a:ln w="12700">
            <a:solidFill>
              <a:srgbClr val="FF0000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5089567" y="2482713"/>
            <a:ext cx="330981" cy="2"/>
          </a:xfrm>
          <a:prstGeom prst="straightConnector1">
            <a:avLst/>
          </a:prstGeom>
          <a:ln w="12700">
            <a:solidFill>
              <a:srgbClr val="FF0000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4" idx="0"/>
            <a:endCxn id="16" idx="0"/>
          </p:cNvCxnSpPr>
          <p:nvPr/>
        </p:nvCxnSpPr>
        <p:spPr>
          <a:xfrm rot="5400000" flipH="1" flipV="1">
            <a:off x="4725274" y="1106557"/>
            <a:ext cx="8797" cy="2068730"/>
          </a:xfrm>
          <a:prstGeom prst="bentConnector3">
            <a:avLst>
              <a:gd name="adj1" fmla="val 269861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620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180000" y="945000"/>
            <a:ext cx="8820000" cy="3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>
              <a:spcBef>
                <a:spcPts val="0"/>
              </a:spcBef>
              <a:buFont typeface="Arial"/>
              <a:buChar char="●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n-US" sz="1800" b="1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remove_resrc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(Node *head,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pthread_mutex_t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*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mutex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lang="en-US" altLang="ko-KR" sz="18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79999" y="216000"/>
            <a:ext cx="9128757" cy="4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Organizing a Linked list</a:t>
            </a:r>
          </a:p>
        </p:txBody>
      </p:sp>
      <p:sp>
        <p:nvSpPr>
          <p:cNvPr id="7" name="타원 6"/>
          <p:cNvSpPr/>
          <p:nvPr/>
        </p:nvSpPr>
        <p:spPr>
          <a:xfrm>
            <a:off x="1274885" y="2145323"/>
            <a:ext cx="703384" cy="65942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HEAD</a:t>
            </a:r>
            <a:endParaRPr lang="ko-KR" altLang="en-US" b="1" dirty="0"/>
          </a:p>
        </p:txBody>
      </p:sp>
      <p:sp>
        <p:nvSpPr>
          <p:cNvPr id="11" name="타원 10"/>
          <p:cNvSpPr/>
          <p:nvPr/>
        </p:nvSpPr>
        <p:spPr>
          <a:xfrm>
            <a:off x="6446710" y="2145319"/>
            <a:ext cx="703384" cy="65942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TAIL</a:t>
            </a:r>
            <a:endParaRPr lang="ko-KR" altLang="en-US" b="1" dirty="0"/>
          </a:p>
        </p:txBody>
      </p:sp>
      <p:sp>
        <p:nvSpPr>
          <p:cNvPr id="12" name="타원 11"/>
          <p:cNvSpPr/>
          <p:nvPr/>
        </p:nvSpPr>
        <p:spPr>
          <a:xfrm>
            <a:off x="2309250" y="2145321"/>
            <a:ext cx="703384" cy="6594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0x00x</a:t>
            </a:r>
            <a:endParaRPr lang="ko-KR" altLang="en-US" b="1" dirty="0"/>
          </a:p>
        </p:txBody>
      </p:sp>
      <p:sp>
        <p:nvSpPr>
          <p:cNvPr id="14" name="타원 13"/>
          <p:cNvSpPr/>
          <p:nvPr/>
        </p:nvSpPr>
        <p:spPr>
          <a:xfrm>
            <a:off x="3343615" y="2145320"/>
            <a:ext cx="703384" cy="6594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0x00x</a:t>
            </a:r>
            <a:endParaRPr lang="ko-KR" altLang="en-US" b="1" dirty="0"/>
          </a:p>
        </p:txBody>
      </p:sp>
      <p:sp>
        <p:nvSpPr>
          <p:cNvPr id="15" name="타원 14"/>
          <p:cNvSpPr/>
          <p:nvPr/>
        </p:nvSpPr>
        <p:spPr>
          <a:xfrm>
            <a:off x="4377980" y="2136523"/>
            <a:ext cx="703384" cy="65942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HEAD</a:t>
            </a:r>
            <a:endParaRPr lang="ko-KR" altLang="en-US" b="1" dirty="0"/>
          </a:p>
        </p:txBody>
      </p:sp>
      <p:sp>
        <p:nvSpPr>
          <p:cNvPr id="16" name="타원 15"/>
          <p:cNvSpPr/>
          <p:nvPr/>
        </p:nvSpPr>
        <p:spPr>
          <a:xfrm>
            <a:off x="5412345" y="2136523"/>
            <a:ext cx="703384" cy="6594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0x00x</a:t>
            </a:r>
            <a:endParaRPr lang="ko-KR" altLang="en-US" b="1" dirty="0"/>
          </a:p>
        </p:txBody>
      </p:sp>
      <p:cxnSp>
        <p:nvCxnSpPr>
          <p:cNvPr id="10" name="직선 화살표 연결선 9"/>
          <p:cNvCxnSpPr>
            <a:stCxn id="17" idx="0"/>
            <a:endCxn id="15" idx="4"/>
          </p:cNvCxnSpPr>
          <p:nvPr/>
        </p:nvCxnSpPr>
        <p:spPr>
          <a:xfrm flipV="1">
            <a:off x="4729672" y="2795946"/>
            <a:ext cx="0" cy="532100"/>
          </a:xfrm>
          <a:prstGeom prst="straightConnector1">
            <a:avLst/>
          </a:prstGeom>
          <a:ln w="3810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377980" y="3328046"/>
            <a:ext cx="703384" cy="6594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0x00x</a:t>
            </a:r>
            <a:endParaRPr lang="ko-KR" altLang="en-US" b="1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978269" y="2475033"/>
            <a:ext cx="330981" cy="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3011071" y="2466232"/>
            <a:ext cx="330981" cy="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046999" y="2477220"/>
            <a:ext cx="330981" cy="2"/>
          </a:xfrm>
          <a:prstGeom prst="straightConnector1">
            <a:avLst/>
          </a:prstGeom>
          <a:ln w="12700"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5089567" y="2482713"/>
            <a:ext cx="330981" cy="2"/>
          </a:xfrm>
          <a:prstGeom prst="straightConnector1">
            <a:avLst/>
          </a:prstGeom>
          <a:ln w="12700"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 rot="5400000" flipH="1" flipV="1">
            <a:off x="4725274" y="1106557"/>
            <a:ext cx="8797" cy="2068730"/>
          </a:xfrm>
          <a:prstGeom prst="bentConnector3">
            <a:avLst>
              <a:gd name="adj1" fmla="val 2698613"/>
            </a:avLst>
          </a:prstGeom>
          <a:ln>
            <a:solidFill>
              <a:srgbClr val="FF0000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6115729" y="2466230"/>
            <a:ext cx="330981" cy="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563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180000" y="945000"/>
            <a:ext cx="8820000" cy="3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>
              <a:spcBef>
                <a:spcPts val="0"/>
              </a:spcBef>
              <a:buFont typeface="Arial"/>
              <a:buChar char="●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n-US" sz="1800" b="1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remove_thread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tid_t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tid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lang="en-US" altLang="ko-KR" sz="18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79999" y="216000"/>
            <a:ext cx="9128757" cy="4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Organizing a Linked list</a:t>
            </a:r>
          </a:p>
        </p:txBody>
      </p:sp>
      <p:sp>
        <p:nvSpPr>
          <p:cNvPr id="7" name="타원 6"/>
          <p:cNvSpPr/>
          <p:nvPr/>
        </p:nvSpPr>
        <p:spPr>
          <a:xfrm>
            <a:off x="1274885" y="2145323"/>
            <a:ext cx="703384" cy="65942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HEAD</a:t>
            </a:r>
            <a:endParaRPr lang="ko-KR" altLang="en-US" b="1" dirty="0"/>
          </a:p>
        </p:txBody>
      </p:sp>
      <p:sp>
        <p:nvSpPr>
          <p:cNvPr id="11" name="타원 10"/>
          <p:cNvSpPr/>
          <p:nvPr/>
        </p:nvSpPr>
        <p:spPr>
          <a:xfrm>
            <a:off x="6446710" y="2145319"/>
            <a:ext cx="703384" cy="65942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TAIL</a:t>
            </a:r>
            <a:endParaRPr lang="ko-KR" altLang="en-US" b="1" dirty="0"/>
          </a:p>
        </p:txBody>
      </p:sp>
      <p:sp>
        <p:nvSpPr>
          <p:cNvPr id="12" name="타원 11"/>
          <p:cNvSpPr/>
          <p:nvPr/>
        </p:nvSpPr>
        <p:spPr>
          <a:xfrm>
            <a:off x="2309250" y="2145321"/>
            <a:ext cx="703384" cy="6594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1000</a:t>
            </a:r>
            <a:endParaRPr lang="ko-KR" altLang="en-US" b="1" dirty="0"/>
          </a:p>
        </p:txBody>
      </p:sp>
      <p:sp>
        <p:nvSpPr>
          <p:cNvPr id="14" name="타원 13"/>
          <p:cNvSpPr/>
          <p:nvPr/>
        </p:nvSpPr>
        <p:spPr>
          <a:xfrm>
            <a:off x="3343615" y="2145320"/>
            <a:ext cx="703384" cy="6594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2000</a:t>
            </a:r>
            <a:endParaRPr lang="ko-KR" altLang="en-US" b="1" dirty="0"/>
          </a:p>
        </p:txBody>
      </p:sp>
      <p:sp>
        <p:nvSpPr>
          <p:cNvPr id="15" name="타원 14"/>
          <p:cNvSpPr/>
          <p:nvPr/>
        </p:nvSpPr>
        <p:spPr>
          <a:xfrm>
            <a:off x="4377980" y="2136523"/>
            <a:ext cx="703384" cy="65942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HEAD</a:t>
            </a:r>
            <a:endParaRPr lang="ko-KR" altLang="en-US" b="1" dirty="0"/>
          </a:p>
        </p:txBody>
      </p:sp>
      <p:sp>
        <p:nvSpPr>
          <p:cNvPr id="16" name="타원 15"/>
          <p:cNvSpPr/>
          <p:nvPr/>
        </p:nvSpPr>
        <p:spPr>
          <a:xfrm>
            <a:off x="5412345" y="2136523"/>
            <a:ext cx="703384" cy="6594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4000</a:t>
            </a:r>
            <a:endParaRPr lang="ko-KR" altLang="en-US" b="1" dirty="0"/>
          </a:p>
        </p:txBody>
      </p:sp>
      <p:cxnSp>
        <p:nvCxnSpPr>
          <p:cNvPr id="10" name="직선 화살표 연결선 9"/>
          <p:cNvCxnSpPr>
            <a:stCxn id="17" idx="0"/>
            <a:endCxn id="15" idx="4"/>
          </p:cNvCxnSpPr>
          <p:nvPr/>
        </p:nvCxnSpPr>
        <p:spPr>
          <a:xfrm flipV="1">
            <a:off x="4729672" y="2795946"/>
            <a:ext cx="0" cy="532100"/>
          </a:xfrm>
          <a:prstGeom prst="straightConnector1">
            <a:avLst/>
          </a:prstGeom>
          <a:ln w="3810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377980" y="3328046"/>
            <a:ext cx="703384" cy="65942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3000</a:t>
            </a:r>
            <a:endParaRPr lang="ko-KR" altLang="en-US" b="1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978269" y="2475033"/>
            <a:ext cx="330981" cy="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3011071" y="2466232"/>
            <a:ext cx="330981" cy="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046999" y="2477220"/>
            <a:ext cx="330981" cy="2"/>
          </a:xfrm>
          <a:prstGeom prst="straightConnector1">
            <a:avLst/>
          </a:prstGeom>
          <a:ln w="12700"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5089567" y="2482713"/>
            <a:ext cx="330981" cy="2"/>
          </a:xfrm>
          <a:prstGeom prst="straightConnector1">
            <a:avLst/>
          </a:prstGeom>
          <a:ln w="12700"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 rot="5400000" flipH="1" flipV="1">
            <a:off x="4725274" y="1106557"/>
            <a:ext cx="8797" cy="2068730"/>
          </a:xfrm>
          <a:prstGeom prst="bentConnector3">
            <a:avLst>
              <a:gd name="adj1" fmla="val 2698613"/>
            </a:avLst>
          </a:prstGeom>
          <a:ln>
            <a:solidFill>
              <a:srgbClr val="FF0000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6115729" y="2466230"/>
            <a:ext cx="330981" cy="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12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180000" y="945000"/>
            <a:ext cx="8820000" cy="3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>
              <a:spcBef>
                <a:spcPts val="0"/>
              </a:spcBef>
              <a:buFont typeface="Arial"/>
              <a:buChar char="●"/>
            </a:pPr>
            <a:r>
              <a:rPr lang="en-US" altLang="ko-KR" sz="1800" dirty="0">
                <a:latin typeface="Arial"/>
                <a:ea typeface="Arial"/>
                <a:cs typeface="Arial"/>
                <a:sym typeface="Arial"/>
              </a:rPr>
              <a:t>Runtime In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terposition Example</a:t>
            </a:r>
          </a:p>
          <a:p>
            <a:pPr marL="342900" lvl="0" indent="-228600">
              <a:spcBef>
                <a:spcPts val="0"/>
              </a:spcBef>
              <a:buFont typeface="Arial"/>
              <a:buChar char="●"/>
            </a:pP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>
              <a:spcBef>
                <a:spcPts val="0"/>
              </a:spcBef>
              <a:buFont typeface="Arial"/>
              <a:buChar char="●"/>
            </a:pP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>
              <a:spcBef>
                <a:spcPts val="0"/>
              </a:spcBef>
              <a:buFont typeface="Arial"/>
              <a:buChar char="●"/>
            </a:pPr>
            <a:r>
              <a:rPr lang="en-US" altLang="ko-KR" sz="1800" dirty="0">
                <a:latin typeface="Arial"/>
                <a:ea typeface="Arial"/>
                <a:cs typeface="Arial"/>
                <a:sym typeface="Arial"/>
              </a:rPr>
              <a:t>Reviewing of Implementation of functions</a:t>
            </a:r>
          </a:p>
          <a:p>
            <a:pPr marL="342900" lvl="0" indent="-228600">
              <a:spcBef>
                <a:spcPts val="0"/>
              </a:spcBef>
              <a:buFont typeface="Arial"/>
              <a:buChar char="●"/>
            </a:pPr>
            <a:endParaRPr lang="en-US" altLang="ko-KR" sz="18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>
              <a:spcBef>
                <a:spcPts val="0"/>
              </a:spcBef>
              <a:buFont typeface="Arial"/>
              <a:buChar char="●"/>
            </a:pPr>
            <a:endParaRPr lang="en-US" altLang="ko-KR" sz="18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>
              <a:spcBef>
                <a:spcPts val="0"/>
              </a:spcBef>
              <a:buFont typeface="Arial"/>
              <a:buChar char="●"/>
            </a:pPr>
            <a:r>
              <a:rPr lang="en-US" altLang="ko-KR" sz="1800" dirty="0">
                <a:latin typeface="Arial"/>
                <a:ea typeface="Arial"/>
                <a:cs typeface="Arial"/>
                <a:sym typeface="Arial"/>
              </a:rPr>
              <a:t>Organizing Linked lists</a:t>
            </a:r>
            <a:r>
              <a:rPr lang="en-US" sz="180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lang="en-US" altLang="ko-KR" sz="1800" dirty="0">
              <a:latin typeface="Arial"/>
              <a:ea typeface="Arial"/>
              <a:cs typeface="Arial"/>
              <a:sym typeface="Arial"/>
            </a:endParaRPr>
          </a:p>
          <a:p>
            <a:pPr marL="114300" lvl="0" indent="0">
              <a:spcBef>
                <a:spcPts val="0"/>
              </a:spcBef>
              <a:buNone/>
            </a:pPr>
            <a:r>
              <a:rPr lang="en-US" altLang="ko-KR" sz="180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lang="en-US" altLang="ko-KR" sz="18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80000" y="216000"/>
            <a:ext cx="8820300" cy="4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780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180000" y="945000"/>
            <a:ext cx="8820000" cy="3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>
              <a:spcBef>
                <a:spcPts val="0"/>
              </a:spcBef>
              <a:buFont typeface="Arial"/>
              <a:buChar char="●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wrapping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start_routine</a:t>
            </a:r>
            <a:endParaRPr lang="en-US" altLang="ko-KR" sz="18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79999" y="216000"/>
            <a:ext cx="9128757" cy="4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Implementation of functions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01" y="1391523"/>
            <a:ext cx="3938024" cy="33032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82715" y="1345221"/>
            <a:ext cx="1837593" cy="2198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68716" y="4346330"/>
            <a:ext cx="896815" cy="2080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053861" y="2512840"/>
            <a:ext cx="1837593" cy="2198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38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180000" y="945000"/>
            <a:ext cx="8820000" cy="3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>
              <a:spcBef>
                <a:spcPts val="0"/>
              </a:spcBef>
              <a:buFont typeface="Arial"/>
              <a:buChar char="●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wrapping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start_routine</a:t>
            </a:r>
            <a:endParaRPr lang="en-US" altLang="ko-KR" sz="18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79999" y="216000"/>
            <a:ext cx="9128757" cy="4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Implementation of functions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01" y="1321186"/>
            <a:ext cx="3938024" cy="33032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56701" y="4018085"/>
            <a:ext cx="2783514" cy="2198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503984" y="4299439"/>
            <a:ext cx="448408" cy="1582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11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180000" y="945000"/>
            <a:ext cx="8820000" cy="3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>
              <a:spcBef>
                <a:spcPts val="0"/>
              </a:spcBef>
              <a:buFont typeface="Arial"/>
              <a:buChar char="●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wrapping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start_routine</a:t>
            </a:r>
            <a:endParaRPr lang="en-US" altLang="ko-KR" sz="18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79999" y="216000"/>
            <a:ext cx="9128757" cy="4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Implementation of functions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01" y="1321186"/>
            <a:ext cx="3938024" cy="33032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16024" y="1907931"/>
            <a:ext cx="2783514" cy="2198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16024" y="2980765"/>
            <a:ext cx="2783514" cy="2198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폭발 1 3"/>
          <p:cNvSpPr/>
          <p:nvPr/>
        </p:nvSpPr>
        <p:spPr>
          <a:xfrm>
            <a:off x="6376633" y="1496618"/>
            <a:ext cx="1693225" cy="1097112"/>
          </a:xfrm>
          <a:prstGeom prst="irregularSeal1">
            <a:avLst/>
          </a:prstGeom>
          <a:solidFill>
            <a:srgbClr val="FFC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40215" y="1819961"/>
            <a:ext cx="247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Thread list is shared 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17364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07" y="1739990"/>
            <a:ext cx="5096586" cy="2191056"/>
          </a:xfrm>
          <a:prstGeom prst="rect">
            <a:avLst/>
          </a:prstGeom>
        </p:spPr>
      </p:pic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180000" y="945000"/>
            <a:ext cx="8820000" cy="3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>
              <a:spcBef>
                <a:spcPts val="0"/>
              </a:spcBef>
              <a:buFont typeface="Arial"/>
              <a:buChar char="●"/>
            </a:pPr>
            <a:r>
              <a:rPr lang="en-US" altLang="ko-KR" sz="1800" b="1" dirty="0">
                <a:latin typeface="Arial"/>
                <a:ea typeface="Arial"/>
                <a:cs typeface="Arial"/>
                <a:sym typeface="Arial"/>
              </a:rPr>
              <a:t>Investigating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Circular Wait Condition</a:t>
            </a:r>
            <a:endParaRPr lang="en-US" altLang="ko-KR" sz="18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79999" y="216000"/>
            <a:ext cx="9128757" cy="4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Implementation of functions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20013" y="2461845"/>
            <a:ext cx="1768510" cy="2022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65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180000" y="945000"/>
            <a:ext cx="8820000" cy="3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>
              <a:spcBef>
                <a:spcPts val="0"/>
              </a:spcBef>
              <a:buFont typeface="Arial"/>
              <a:buChar char="●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Deadlock Detect</a:t>
            </a:r>
            <a:endParaRPr lang="en-US" altLang="ko-KR" sz="18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79999" y="216000"/>
            <a:ext cx="9128757" cy="4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Implementation of functions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20571" y="2198077"/>
            <a:ext cx="1367952" cy="2022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04" y="1363837"/>
            <a:ext cx="6192114" cy="349616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587967" y="2093047"/>
            <a:ext cx="1932604" cy="2022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55186" y="3010807"/>
            <a:ext cx="688014" cy="1895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폭발 1 9"/>
          <p:cNvSpPr/>
          <p:nvPr/>
        </p:nvSpPr>
        <p:spPr>
          <a:xfrm>
            <a:off x="6376633" y="1496618"/>
            <a:ext cx="1693225" cy="1097112"/>
          </a:xfrm>
          <a:prstGeom prst="irregularSeal1">
            <a:avLst/>
          </a:prstGeom>
          <a:solidFill>
            <a:srgbClr val="FFC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240215" y="1819961"/>
            <a:ext cx="247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Thread list is shared 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689692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180000" y="945000"/>
            <a:ext cx="8820000" cy="3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>
              <a:spcBef>
                <a:spcPts val="0"/>
              </a:spcBef>
              <a:buFont typeface="Arial"/>
              <a:buChar char="●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Deadlock Detect</a:t>
            </a:r>
            <a:endParaRPr lang="en-US" altLang="ko-KR" sz="18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79999" y="216000"/>
            <a:ext cx="9128757" cy="4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Implementation of functions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20571" y="2198077"/>
            <a:ext cx="1367952" cy="2022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04" y="1363837"/>
            <a:ext cx="6192114" cy="349616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517627" y="2620108"/>
            <a:ext cx="3441235" cy="2254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9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180000" y="945000"/>
            <a:ext cx="8820000" cy="3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>
              <a:spcBef>
                <a:spcPts val="0"/>
              </a:spcBef>
              <a:buFont typeface="Arial"/>
              <a:buChar char="●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Deadlock Detect</a:t>
            </a:r>
            <a:endParaRPr lang="en-US" altLang="ko-KR" sz="18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79999" y="216000"/>
            <a:ext cx="9128757" cy="4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Implementation of functions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20571" y="2198077"/>
            <a:ext cx="1367952" cy="2022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04" y="1363837"/>
            <a:ext cx="6192114" cy="349616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54584" y="3698259"/>
            <a:ext cx="3055870" cy="2280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312599"/>
      </p:ext>
    </p:extLst>
  </p:cSld>
  <p:clrMapOvr>
    <a:masterClrMapping/>
  </p:clrMapOvr>
</p:sld>
</file>

<file path=ppt/theme/theme1.xml><?xml version="1.0" encoding="utf-8"?>
<a:theme xmlns:a="http://schemas.openxmlformats.org/drawingml/2006/main" name="4190.203.System.Programming">
  <a:themeElements>
    <a:clrScheme name="사용자 지정 1">
      <a:dk1>
        <a:srgbClr val="000000"/>
      </a:dk1>
      <a:lt1>
        <a:srgbClr val="FFFFFF"/>
      </a:lt1>
      <a:dk2>
        <a:srgbClr val="0070C0"/>
      </a:dk2>
      <a:lt2>
        <a:srgbClr val="004D86"/>
      </a:lt2>
      <a:accent1>
        <a:srgbClr val="0070C0"/>
      </a:accent1>
      <a:accent2>
        <a:srgbClr val="00B0F0"/>
      </a:accent2>
      <a:accent3>
        <a:srgbClr val="FFFFFF"/>
      </a:accent3>
      <a:accent4>
        <a:srgbClr val="000000"/>
      </a:accent4>
      <a:accent5>
        <a:srgbClr val="9BE5FF"/>
      </a:accent5>
      <a:accent6>
        <a:srgbClr val="A3D8FF"/>
      </a:accent6>
      <a:hlink>
        <a:srgbClr val="002060"/>
      </a:hlink>
      <a:folHlink>
        <a:srgbClr val="0007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247</Words>
  <Application>Microsoft Office PowerPoint</Application>
  <PresentationFormat>On-screen Show (16:9)</PresentationFormat>
  <Paragraphs>98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Verdana</vt:lpstr>
      <vt:lpstr>Times New Roman</vt:lpstr>
      <vt:lpstr>Helvetica Neue</vt:lpstr>
      <vt:lpstr>Noto Sans Symbols</vt:lpstr>
      <vt:lpstr>맑은 고딕</vt:lpstr>
      <vt:lpstr>4190.203.System.Programming</vt:lpstr>
      <vt:lpstr>Introspection Lab Session #2</vt:lpstr>
      <vt:lpstr>Outline</vt:lpstr>
      <vt:lpstr>Implementation of functions</vt:lpstr>
      <vt:lpstr>Implementation of functions</vt:lpstr>
      <vt:lpstr>Implementation of functions</vt:lpstr>
      <vt:lpstr>Implementation of functions</vt:lpstr>
      <vt:lpstr>Implementation of functions</vt:lpstr>
      <vt:lpstr>Implementation of functions</vt:lpstr>
      <vt:lpstr>Implementation of functions</vt:lpstr>
      <vt:lpstr>Implementation of functions</vt:lpstr>
      <vt:lpstr>Implementation of functions</vt:lpstr>
      <vt:lpstr>Organizing a Linked list</vt:lpstr>
      <vt:lpstr>Organizing a Linked list</vt:lpstr>
      <vt:lpstr>Organizing a Linked list</vt:lpstr>
      <vt:lpstr>Organizing a Linked list</vt:lpstr>
      <vt:lpstr>Organizing a Linked list</vt:lpstr>
      <vt:lpstr>Organizing a Linked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csap</dc:creator>
  <cp:lastModifiedBy>CSAP</cp:lastModifiedBy>
  <cp:revision>72</cp:revision>
  <dcterms:modified xsi:type="dcterms:W3CDTF">2020-11-23T09:44:24Z</dcterms:modified>
</cp:coreProperties>
</file>