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70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71" r:id="rId14"/>
    <p:sldId id="269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8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7C2B0-9A0B-4585-8F66-9AD1B18BA26A}" type="datetimeFigureOut">
              <a:rPr lang="es-MX" smtClean="0"/>
              <a:t>28/ene.2019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92BA4-9BE4-4D3F-9512-74CA6474DA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860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92BA4-9BE4-4D3F-9512-74CA6474DA7A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92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9738-B6E5-4C7D-998E-1720943DCB3F}" type="datetimeFigureOut">
              <a:rPr lang="es-MX" smtClean="0"/>
              <a:t>28/ene.2019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045676"/>
      </p:ext>
    </p:extLst>
  </p:cSld>
  <p:clrMapOvr>
    <a:masterClrMapping/>
  </p:clrMapOvr>
  <p:transition spd="med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9738-B6E5-4C7D-998E-1720943DCB3F}" type="datetimeFigureOut">
              <a:rPr lang="es-MX" smtClean="0"/>
              <a:t>28/ene.2019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524352"/>
      </p:ext>
    </p:extLst>
  </p:cSld>
  <p:clrMapOvr>
    <a:masterClrMapping/>
  </p:clrMapOvr>
  <p:transition spd="med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9738-B6E5-4C7D-998E-1720943DCB3F}" type="datetimeFigureOut">
              <a:rPr lang="es-MX" smtClean="0"/>
              <a:t>28/ene.2019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66857"/>
      </p:ext>
    </p:extLst>
  </p:cSld>
  <p:clrMapOvr>
    <a:masterClrMapping/>
  </p:clrMapOvr>
  <p:transition spd="med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9738-B6E5-4C7D-998E-1720943DCB3F}" type="datetimeFigureOut">
              <a:rPr lang="es-MX" smtClean="0"/>
              <a:t>28/ene.2019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9518369"/>
      </p:ext>
    </p:extLst>
  </p:cSld>
  <p:clrMapOvr>
    <a:masterClrMapping/>
  </p:clrMapOvr>
  <p:transition spd="med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9738-B6E5-4C7D-998E-1720943DCB3F}" type="datetimeFigureOut">
              <a:rPr lang="es-MX" smtClean="0"/>
              <a:t>28/ene.2019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53340"/>
      </p:ext>
    </p:extLst>
  </p:cSld>
  <p:clrMapOvr>
    <a:masterClrMapping/>
  </p:clrMapOvr>
  <p:transition spd="med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9738-B6E5-4C7D-998E-1720943DCB3F}" type="datetimeFigureOut">
              <a:rPr lang="es-MX" smtClean="0"/>
              <a:t>28/ene.2019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833773"/>
      </p:ext>
    </p:extLst>
  </p:cSld>
  <p:clrMapOvr>
    <a:masterClrMapping/>
  </p:clrMapOvr>
  <p:transition spd="med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9738-B6E5-4C7D-998E-1720943DCB3F}" type="datetimeFigureOut">
              <a:rPr lang="es-MX" smtClean="0"/>
              <a:t>28/ene.2019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623848"/>
      </p:ext>
    </p:extLst>
  </p:cSld>
  <p:clrMapOvr>
    <a:masterClrMapping/>
  </p:clrMapOvr>
  <p:transition spd="med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9738-B6E5-4C7D-998E-1720943DCB3F}" type="datetimeFigureOut">
              <a:rPr lang="es-MX" smtClean="0"/>
              <a:t>28/ene.2019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204971"/>
      </p:ext>
    </p:extLst>
  </p:cSld>
  <p:clrMapOvr>
    <a:masterClrMapping/>
  </p:clrMapOvr>
  <p:transition spd="med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9738-B6E5-4C7D-998E-1720943DCB3F}" type="datetimeFigureOut">
              <a:rPr lang="es-MX" smtClean="0"/>
              <a:t>28/ene.2019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1891031"/>
      </p:ext>
    </p:extLst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AF59738-B6E5-4C7D-998E-1720943DCB3F}" type="datetimeFigureOut">
              <a:rPr lang="es-MX" smtClean="0"/>
              <a:t>28/ene.2019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225812"/>
      </p:ext>
    </p:extLst>
  </p:cSld>
  <p:clrMapOvr>
    <a:masterClrMapping/>
  </p:clrMapOvr>
  <p:transition spd="med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9738-B6E5-4C7D-998E-1720943DCB3F}" type="datetimeFigureOut">
              <a:rPr lang="es-MX" smtClean="0"/>
              <a:t>28/ene.2019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475916"/>
      </p:ext>
    </p:extLst>
  </p:cSld>
  <p:clrMapOvr>
    <a:masterClrMapping/>
  </p:clrMapOvr>
  <p:transition spd="med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F59738-B6E5-4C7D-998E-1720943DCB3F}" type="datetimeFigureOut">
              <a:rPr lang="es-MX" smtClean="0"/>
              <a:t>28/ene.2019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0DED2B-780F-42F6-A9B6-C206C0093757}" type="slidenum">
              <a:rPr lang="es-MX" smtClean="0"/>
              <a:t>‹#›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57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pull dir="d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c.lopez@edu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a.iturbel@edu.net" TargetMode="External"/><Relationship Id="rId5" Type="http://schemas.openxmlformats.org/officeDocument/2006/relationships/hyperlink" Target="mailto:k.beltranp@edu.net" TargetMode="External"/><Relationship Id="rId4" Type="http://schemas.openxmlformats.org/officeDocument/2006/relationships/hyperlink" Target="mailto:j.bautistar@edu.ne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k.beltranp@edu.net" TargetMode="External"/><Relationship Id="rId2" Type="http://schemas.openxmlformats.org/officeDocument/2006/relationships/hyperlink" Target="mailto:c.lopez@edu.ne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a.iturbel@edu.n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k.beltranp@edu.net" TargetMode="External"/><Relationship Id="rId2" Type="http://schemas.openxmlformats.org/officeDocument/2006/relationships/hyperlink" Target="mailto:c.lopez@edu.ne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a.iturbel@edu.ne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.bautistar@edu.net" TargetMode="External"/><Relationship Id="rId2" Type="http://schemas.openxmlformats.org/officeDocument/2006/relationships/hyperlink" Target="mailto:c.lopez@edu.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alvador.ortegag@edu.net" TargetMode="External"/><Relationship Id="rId5" Type="http://schemas.openxmlformats.org/officeDocument/2006/relationships/hyperlink" Target="mailto:a.iturbel@edu.net" TargetMode="External"/><Relationship Id="rId4" Type="http://schemas.openxmlformats.org/officeDocument/2006/relationships/hyperlink" Target="mailto:k.beltranp@edu.ne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.bautistar@edu.net" TargetMode="External"/><Relationship Id="rId2" Type="http://schemas.openxmlformats.org/officeDocument/2006/relationships/hyperlink" Target="mailto:c.lopez@edu.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alvador.ortegag@edu.net" TargetMode="External"/><Relationship Id="rId5" Type="http://schemas.openxmlformats.org/officeDocument/2006/relationships/hyperlink" Target="mailto:a.iturbel@edu.net" TargetMode="External"/><Relationship Id="rId4" Type="http://schemas.openxmlformats.org/officeDocument/2006/relationships/hyperlink" Target="mailto:k.beltranp@edu.ne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Bases de Datos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Facultad de Informática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949884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Restricciones de Integridad Referencial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El modelo relacional establece interrelaciones entre las filas de una tabla con las filas de otra tabla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smtClean="0"/>
              <a:t>Deben existir tablas con determinadas columnas en común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smtClean="0"/>
              <a:t>Una columna será la llave primaria, y otra será la llave foránea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8452764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294427"/>
              </p:ext>
            </p:extLst>
          </p:nvPr>
        </p:nvGraphicFramePr>
        <p:xfrm>
          <a:off x="421788" y="64688"/>
          <a:ext cx="83461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135"/>
                <a:gridCol w="2574889"/>
                <a:gridCol w="1237129"/>
                <a:gridCol w="2097741"/>
                <a:gridCol w="699247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ALUMNO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EXPEDIENTE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NOMBRE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PLAN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CORREO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SEM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197460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Carlos</a:t>
                      </a:r>
                      <a:r>
                        <a:rPr lang="es-MX" baseline="0" dirty="0" smtClean="0"/>
                        <a:t> López Sánchez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INC11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3"/>
                        </a:rPr>
                        <a:t>c.lopezs@edu.net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152664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Jimena Bautista Ruiz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SOF11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4"/>
                        </a:rPr>
                        <a:t>j.bautistar@edu.net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152381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Karina Beltrán Pérez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SOF11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5"/>
                        </a:rPr>
                        <a:t>k.beltranp@edu.net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152892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Antonio Iturbe Ledesma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LAT11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6"/>
                        </a:rPr>
                        <a:t>a.iturbel@edu.net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70381"/>
              </p:ext>
            </p:extLst>
          </p:nvPr>
        </p:nvGraphicFramePr>
        <p:xfrm>
          <a:off x="1615440" y="3329613"/>
          <a:ext cx="6096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5776"/>
                <a:gridCol w="484022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PLAN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CVE_PLAN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NOMBRE_PLAN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INC11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Ingeniería en Computación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INF11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Licenciatura</a:t>
                      </a:r>
                      <a:r>
                        <a:rPr lang="es-MX" baseline="0" dirty="0" smtClean="0"/>
                        <a:t> en Informática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LAT11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Licenciatura en Administración de las</a:t>
                      </a:r>
                      <a:r>
                        <a:rPr lang="es-MX" baseline="0" dirty="0" smtClean="0"/>
                        <a:t> TICs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SOF11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Ingeniería</a:t>
                      </a:r>
                      <a:r>
                        <a:rPr lang="es-MX" baseline="0" dirty="0" smtClean="0"/>
                        <a:t> en Software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TEL11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Ingeniería en Telecomunicaciones</a:t>
                      </a:r>
                      <a:r>
                        <a:rPr lang="es-MX" baseline="0" dirty="0" smtClean="0"/>
                        <a:t> y Redes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050345" y="594461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PK</a:t>
            </a:r>
            <a:endParaRPr lang="es-MX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279252" y="22652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F</a:t>
            </a:r>
            <a:r>
              <a:rPr lang="es-MX" b="1" dirty="0" smtClean="0"/>
              <a:t>K</a:t>
            </a:r>
            <a:endParaRPr lang="es-MX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87042" y="229212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PK</a:t>
            </a:r>
            <a:endParaRPr lang="es-MX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22176" y="2376086"/>
            <a:ext cx="2608731" cy="864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973864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Restricciones de Integridad Referencial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Una llave foránea (FK) tiene el mismo dominio que la llave primaria (PK) con la cual se asocia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smtClean="0"/>
              <a:t>Si se ingresa un valor en la columna FK que no exista como PK en otra tabla, el dato no se puede agregar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smtClean="0"/>
              <a:t>Una columna de FK puede ser </a:t>
            </a:r>
            <a:r>
              <a:rPr lang="es-MX" i="1" dirty="0" smtClean="0"/>
              <a:t>NULL</a:t>
            </a:r>
            <a:endParaRPr lang="es-MX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smtClean="0"/>
              <a:t>Las columnas que se asocian PK &lt;-&gt; FK no necesitan tener los mismos nombres, pero sí el mismo tipo de dato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smtClean="0"/>
              <a:t>Esto permite asegurar consistencia en los datos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smtClean="0"/>
              <a:t>Una tabla puede tener múltiples FK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889035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3. Validación del modelo</a:t>
            </a:r>
            <a:endParaRPr lang="es-MX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052984" y="2663720"/>
          <a:ext cx="16819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9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LIBRO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titulo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autor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editorial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mtClean="0"/>
                        <a:t>isbn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ubicacion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3408862" y="2663720"/>
          <a:ext cx="20199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9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EMPLEADO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nombreEmpleado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puesto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fechaContratacion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/>
          </p:nvPr>
        </p:nvGraphicFramePr>
        <p:xfrm>
          <a:off x="6102689" y="2663720"/>
          <a:ext cx="16819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9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ALUMNO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expediente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nombreAlumno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Plan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fechaIngreso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24123" y="1868626"/>
            <a:ext cx="42021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i="1" dirty="0" smtClean="0"/>
              <a:t> “La biblioteca de la escuela permite la consulta de libros”</a:t>
            </a:r>
          </a:p>
          <a:p>
            <a:endParaRPr lang="es-MX" dirty="0"/>
          </a:p>
        </p:txBody>
      </p:sp>
      <p:sp>
        <p:nvSpPr>
          <p:cNvPr id="9" name="TextBox 8"/>
          <p:cNvSpPr txBox="1"/>
          <p:nvPr/>
        </p:nvSpPr>
        <p:spPr>
          <a:xfrm>
            <a:off x="4418825" y="2225751"/>
            <a:ext cx="48821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i="1" dirty="0" smtClean="0"/>
              <a:t>“Los estudiantes pueden solicitar consultar un libro en la recepción”</a:t>
            </a:r>
          </a:p>
          <a:p>
            <a:endParaRPr lang="es-MX" dirty="0"/>
          </a:p>
        </p:txBody>
      </p:sp>
      <p:sp>
        <p:nvSpPr>
          <p:cNvPr id="10" name="TextBox 9"/>
          <p:cNvSpPr txBox="1"/>
          <p:nvPr/>
        </p:nvSpPr>
        <p:spPr>
          <a:xfrm>
            <a:off x="2924020" y="5054304"/>
            <a:ext cx="63278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i="1" dirty="0" smtClean="0"/>
              <a:t>“La biblioteca debe llevar un registro de los estudiantes que utilizan los recursos de la biblioteca”</a:t>
            </a:r>
          </a:p>
          <a:p>
            <a:endParaRPr lang="es-MX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1237" y="5572624"/>
            <a:ext cx="63278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i="1" dirty="0" smtClean="0"/>
              <a:t>“El bibliotecario busca el libro y se lo entrega al estudiante”</a:t>
            </a:r>
          </a:p>
          <a:p>
            <a:endParaRPr lang="es-MX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54762" y="5961425"/>
            <a:ext cx="63278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i="1" dirty="0" smtClean="0"/>
              <a:t>“Todos los libros tienen un Título, Autor, Editorial, ISBN y Ubicación”</a:t>
            </a:r>
          </a:p>
          <a:p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15915038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 #3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4959276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i="1" dirty="0" smtClean="0"/>
              <a:t> “La biblioteca de la escuela permite el préstamo de los libros para los estudiantes”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smtClean="0"/>
              <a:t>Complementar el modelo de la biblioteca con una tabla que cubra la nueva regla de negocio.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La tabla debe almacenar el expediente del estudiante, el ISBN del libro, la fecha de préstamo,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Se deben definir los tipos de dato de las columnas.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</a:t>
            </a:r>
            <a:r>
              <a:rPr lang="es-MX" dirty="0"/>
              <a:t>Se deben definir </a:t>
            </a:r>
            <a:r>
              <a:rPr lang="es-MX" dirty="0" smtClean="0"/>
              <a:t>las llaves </a:t>
            </a:r>
            <a:r>
              <a:rPr lang="es-MX" dirty="0"/>
              <a:t>primarias (PK) </a:t>
            </a:r>
            <a:r>
              <a:rPr lang="es-MX" dirty="0" smtClean="0"/>
              <a:t>de todas las tablas.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Se deben definir las llaves foráneas (FK) necesarias en la nueva tabla PRESTAMO.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453441"/>
              </p:ext>
            </p:extLst>
          </p:nvPr>
        </p:nvGraphicFramePr>
        <p:xfrm>
          <a:off x="6027420" y="2566894"/>
          <a:ext cx="23393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PRESTAMO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911868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Llaves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No puede haber </a:t>
            </a:r>
            <a:r>
              <a:rPr lang="es-MX" b="1" dirty="0" smtClean="0"/>
              <a:t>dos filas iguales </a:t>
            </a:r>
            <a:r>
              <a:rPr lang="es-MX" dirty="0" smtClean="0"/>
              <a:t>en una tabla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smtClean="0"/>
              <a:t>¿</a:t>
            </a:r>
            <a:r>
              <a:rPr lang="es-MX" b="1" dirty="0" smtClean="0"/>
              <a:t>Cómo</a:t>
            </a:r>
            <a:r>
              <a:rPr lang="es-MX" dirty="0" smtClean="0"/>
              <a:t> se determina si dos filas son iguales?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smtClean="0"/>
              <a:t>Si todas sus columnas contienen </a:t>
            </a:r>
            <a:r>
              <a:rPr lang="es-MX" b="1" dirty="0" smtClean="0"/>
              <a:t>los mismos valores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Las llaves se utilizan para </a:t>
            </a:r>
            <a:r>
              <a:rPr lang="es-MX" b="1" dirty="0" smtClean="0"/>
              <a:t>identificar</a:t>
            </a:r>
            <a:r>
              <a:rPr lang="es-MX" dirty="0" smtClean="0"/>
              <a:t> igualdad de filas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smtClean="0"/>
              <a:t>Las </a:t>
            </a:r>
            <a:r>
              <a:rPr lang="es-MX" b="1" dirty="0" smtClean="0"/>
              <a:t>llaves</a:t>
            </a:r>
            <a:r>
              <a:rPr lang="es-MX" dirty="0" smtClean="0"/>
              <a:t> son atributos de la </a:t>
            </a:r>
            <a:r>
              <a:rPr lang="es-MX" b="1" dirty="0" smtClean="0"/>
              <a:t>tabla</a:t>
            </a:r>
            <a:r>
              <a:rPr lang="es-MX" dirty="0" smtClean="0"/>
              <a:t>, no de la fila</a:t>
            </a:r>
          </a:p>
        </p:txBody>
      </p:sp>
    </p:spTree>
    <p:extLst>
      <p:ext uri="{BB962C8B-B14F-4D97-AF65-F5344CB8AC3E}">
        <p14:creationId xmlns:p14="http://schemas.microsoft.com/office/powerpoint/2010/main" val="97644117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Llave Primaria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Puede existir </a:t>
            </a:r>
            <a:r>
              <a:rPr lang="es-MX" b="1" dirty="0" smtClean="0"/>
              <a:t>más de una columna </a:t>
            </a:r>
            <a:r>
              <a:rPr lang="es-MX" dirty="0" smtClean="0"/>
              <a:t>que actúe como llave en una tabla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dirty="0" smtClean="0"/>
              <a:t> Se debe seleccionar una </a:t>
            </a:r>
            <a:r>
              <a:rPr lang="es-MX" b="1" dirty="0" smtClean="0"/>
              <a:t>llave principal </a:t>
            </a:r>
            <a:r>
              <a:rPr lang="es-MX" dirty="0" smtClean="0"/>
              <a:t>para los propósitos de búsqueda y comparación de datos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smtClean="0"/>
              <a:t>La(s) llave(s) sobrante(s) se denominan </a:t>
            </a:r>
            <a:r>
              <a:rPr lang="es-MX" i="1" dirty="0" smtClean="0"/>
              <a:t>llaves alternas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i="1" dirty="0"/>
              <a:t> </a:t>
            </a:r>
            <a:r>
              <a:rPr lang="es-MX" dirty="0" smtClean="0"/>
              <a:t>¿Cómo se determina cuál es la llave </a:t>
            </a:r>
            <a:r>
              <a:rPr lang="es-MX" b="1" dirty="0" smtClean="0"/>
              <a:t>primaria</a:t>
            </a:r>
            <a:r>
              <a:rPr lang="es-MX" dirty="0" smtClean="0"/>
              <a:t> y cuál la </a:t>
            </a:r>
            <a:r>
              <a:rPr lang="es-MX" b="1" dirty="0" smtClean="0"/>
              <a:t>alterna</a:t>
            </a:r>
            <a:r>
              <a:rPr lang="es-MX" dirty="0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smtClean="0"/>
              <a:t>Se deben considerar todos los campos que puedan actuar como llave y seleccionar el que resulte más económico para el SMBD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Las </a:t>
            </a:r>
            <a:r>
              <a:rPr lang="es-MX" dirty="0" smtClean="0"/>
              <a:t>llaves primarias son </a:t>
            </a:r>
            <a:r>
              <a:rPr lang="es-MX" dirty="0"/>
              <a:t>valores que </a:t>
            </a:r>
            <a:r>
              <a:rPr lang="es-MX" b="1" dirty="0"/>
              <a:t>siempre deben estar presentes</a:t>
            </a:r>
            <a:r>
              <a:rPr lang="es-MX" dirty="0"/>
              <a:t> y deben ser </a:t>
            </a:r>
            <a:r>
              <a:rPr lang="es-MX" b="1" dirty="0"/>
              <a:t>distintos entre sí</a:t>
            </a:r>
            <a:r>
              <a:rPr lang="es-MX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842346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83930"/>
              </p:ext>
            </p:extLst>
          </p:nvPr>
        </p:nvGraphicFramePr>
        <p:xfrm>
          <a:off x="434788" y="496047"/>
          <a:ext cx="83461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71"/>
                <a:gridCol w="2447365"/>
                <a:gridCol w="779929"/>
                <a:gridCol w="2554941"/>
                <a:gridCol w="1210235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ALUMNO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EXPEDIENTE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NOMBRE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PLAN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CORREO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SEMESTRE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197460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Carlos</a:t>
                      </a:r>
                      <a:r>
                        <a:rPr lang="es-MX" baseline="0" dirty="0" smtClean="0"/>
                        <a:t> López Sánchez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INC11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2"/>
                        </a:rPr>
                        <a:t>c.lopezs@edu.net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152664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Jimena Bautista Ruiz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SOF11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152381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Karina Beltrán Pérez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3"/>
                        </a:rPr>
                        <a:t>k.beltranp@edu.net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152892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Antonio Iturbe Ledesma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LAT11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4"/>
                        </a:rPr>
                        <a:t>a.iturbel@edu.net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42523"/>
              </p:ext>
            </p:extLst>
          </p:nvPr>
        </p:nvGraphicFramePr>
        <p:xfrm>
          <a:off x="804582" y="3104777"/>
          <a:ext cx="7606552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0199"/>
                <a:gridCol w="2370869"/>
                <a:gridCol w="3635484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EMPLEADO</a:t>
                      </a:r>
                      <a:endParaRPr lang="es-MX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NUM_DEPTO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DEPTO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NOM_EMPLEADO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FINANZAS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Roberto Suárez Godínez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INVESTIGACIÓN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Luis</a:t>
                      </a:r>
                      <a:r>
                        <a:rPr lang="es-MX" baseline="0" dirty="0" smtClean="0"/>
                        <a:t> Fernández Martínez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FINANZAS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Andrea Garrido Sicilia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MERCADOTECNIA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Leonardo Barragán Borges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MERCADOTECNIA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Victoria Robledo</a:t>
                      </a:r>
                      <a:r>
                        <a:rPr lang="es-MX" baseline="0" dirty="0" smtClean="0"/>
                        <a:t> Vargas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MERCADOTECNIA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Patricia Cortés Saucedo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34788" y="820271"/>
            <a:ext cx="1340224" cy="19008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9194524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463420"/>
              </p:ext>
            </p:extLst>
          </p:nvPr>
        </p:nvGraphicFramePr>
        <p:xfrm>
          <a:off x="434788" y="496047"/>
          <a:ext cx="83461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71"/>
                <a:gridCol w="2447365"/>
                <a:gridCol w="779929"/>
                <a:gridCol w="2554941"/>
                <a:gridCol w="1210235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ALUMNO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EXPEDIENTE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NOMBRE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PLAN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CORREO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SEMESTRE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197460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Carlos</a:t>
                      </a:r>
                      <a:r>
                        <a:rPr lang="es-MX" baseline="0" dirty="0" smtClean="0"/>
                        <a:t> López Sánchez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INC11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2"/>
                        </a:rPr>
                        <a:t>c.lopezs@edu.net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152664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Jimena Bautista Ruiz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SOF11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152381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Karina Beltrán Pérez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3"/>
                        </a:rPr>
                        <a:t>k.beltranp@edu.net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152892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Antonio Iturbe Ledesma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LAT11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4"/>
                        </a:rPr>
                        <a:t>a.iturbel@edu.net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3041"/>
              </p:ext>
            </p:extLst>
          </p:nvPr>
        </p:nvGraphicFramePr>
        <p:xfrm>
          <a:off x="619685" y="3091330"/>
          <a:ext cx="7976346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313"/>
                <a:gridCol w="1656379"/>
                <a:gridCol w="2054022"/>
                <a:gridCol w="3149632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EMPLEADO</a:t>
                      </a:r>
                      <a:endParaRPr lang="es-MX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CVE_EMP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NUM_DEPTO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DEPTO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NOM_EMPLEADO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14933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FINANZAS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Roberto Suárez Godínez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14934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INVESTIGACIÓN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Luis</a:t>
                      </a:r>
                      <a:r>
                        <a:rPr lang="es-MX" baseline="0" dirty="0" smtClean="0"/>
                        <a:t> Fernández Martínez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14935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FINANZAS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Andrea Garrido Sicilia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14936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MERCADOTECNIA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Leonardo Barragán Borges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14937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MERCADOTECNIA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Victoria Robledo</a:t>
                      </a:r>
                      <a:r>
                        <a:rPr lang="es-MX" baseline="0" dirty="0" smtClean="0"/>
                        <a:t> Vargas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14938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MERCADOTECNIA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Patricia Cortés Saucedo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9685" y="3469340"/>
            <a:ext cx="1114986" cy="25887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5617398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Bases de Datos Relacionales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Una </a:t>
            </a:r>
            <a:r>
              <a:rPr lang="es-MX" i="1" dirty="0" smtClean="0"/>
              <a:t>base de datos relacional</a:t>
            </a:r>
            <a:r>
              <a:rPr lang="es-MX" dirty="0" smtClean="0"/>
              <a:t> es un conjunto de tablas con determinadas </a:t>
            </a:r>
            <a:r>
              <a:rPr lang="es-MX" b="1" dirty="0" smtClean="0"/>
              <a:t>reglas de integridad</a:t>
            </a:r>
          </a:p>
          <a:p>
            <a:pPr>
              <a:buFont typeface="Arial" panose="020B0604020202020204" pitchFamily="34" charset="0"/>
              <a:buChar char="•"/>
            </a:pPr>
            <a:endParaRPr lang="es-MX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 </a:t>
            </a:r>
            <a:r>
              <a:rPr lang="es-MX" dirty="0" smtClean="0"/>
              <a:t>Las reglas de integridad se dividen en dos: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b="1" dirty="0" smtClean="0"/>
              <a:t>Estructurales</a:t>
            </a:r>
            <a:r>
              <a:rPr lang="es-MX" dirty="0" smtClean="0"/>
              <a:t>: se imponen a nivel del modelo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b="1" dirty="0" smtClean="0"/>
              <a:t>Semánticas</a:t>
            </a:r>
            <a:r>
              <a:rPr lang="es-MX" dirty="0" smtClean="0"/>
              <a:t>: se imponen a nivel de la aplicación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MX" b="1" dirty="0"/>
          </a:p>
          <a:p>
            <a:pPr marL="0" indent="0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224935001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Reglas de integridad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“</a:t>
            </a:r>
            <a:r>
              <a:rPr lang="es-MX" i="1" dirty="0" smtClean="0"/>
              <a:t>Los planes de estudio de la Facultad de Informática son INC11, INF11, LAT11, SOF11 y TEL11”</a:t>
            </a:r>
            <a:endParaRPr lang="es-MX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84215"/>
              </p:ext>
            </p:extLst>
          </p:nvPr>
        </p:nvGraphicFramePr>
        <p:xfrm>
          <a:off x="182879" y="2743199"/>
          <a:ext cx="882396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152"/>
                <a:gridCol w="2614110"/>
                <a:gridCol w="941294"/>
                <a:gridCol w="2710925"/>
                <a:gridCol w="1199479"/>
              </a:tblGrid>
              <a:tr h="315554">
                <a:tc gridSpan="5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ALUMNO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EXPEDIENTE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NOMBE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PLAN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CORREO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SEMESTRE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197460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Carlos</a:t>
                      </a:r>
                      <a:r>
                        <a:rPr lang="es-MX" baseline="0" dirty="0" smtClean="0"/>
                        <a:t> López Sánchez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INC11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2"/>
                        </a:rPr>
                        <a:t>c.lopezs@edu.net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152664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Jimena Bautista Ruiz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SOF11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3"/>
                        </a:rPr>
                        <a:t>j.bautistar@edu.net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152381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Karina Beltrán Pérez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SOF11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4"/>
                        </a:rPr>
                        <a:t>k.beltranp@edu.net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152892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Antonio Iturbe Ledesma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LAT11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5"/>
                        </a:rPr>
                        <a:t>a.iturbel@edu.net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119024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Salvador Ortega Gutiérrez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rgbClr val="FF0000"/>
                          </a:solidFill>
                        </a:rPr>
                        <a:t>PRE07</a:t>
                      </a:r>
                      <a:endParaRPr lang="es-MX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mtClean="0">
                          <a:hlinkClick r:id="rId6"/>
                        </a:rPr>
                        <a:t>salvador.ortegag@edu.net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99965" y="4957184"/>
            <a:ext cx="883023" cy="3768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1717938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Reglas de integridad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“</a:t>
            </a:r>
            <a:r>
              <a:rPr lang="es-MX" i="1" dirty="0" smtClean="0"/>
              <a:t>Los planes de estudios deben curarse en máximo 12 semestres”</a:t>
            </a:r>
            <a:endParaRPr lang="es-MX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34631"/>
              </p:ext>
            </p:extLst>
          </p:nvPr>
        </p:nvGraphicFramePr>
        <p:xfrm>
          <a:off x="585395" y="2985246"/>
          <a:ext cx="778136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92"/>
                <a:gridCol w="2649071"/>
                <a:gridCol w="827405"/>
                <a:gridCol w="2728838"/>
                <a:gridCol w="645459"/>
              </a:tblGrid>
              <a:tr h="315554">
                <a:tc gridSpan="5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ALUMNO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197460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Carlos</a:t>
                      </a:r>
                      <a:r>
                        <a:rPr lang="es-MX" baseline="0" dirty="0" smtClean="0"/>
                        <a:t> López Sánchez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INC11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2"/>
                        </a:rPr>
                        <a:t>c.lopezs@edu.net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152664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Jimena Bautista Ruiz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SOF11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3"/>
                        </a:rPr>
                        <a:t>j.bautistar@edu.net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152381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Karina Beltrán Pérez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SOF11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4"/>
                        </a:rPr>
                        <a:t>k.beltranp@edu.net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152892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Antonio Iturbe Ledesma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LAT11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5"/>
                        </a:rPr>
                        <a:t>a.iturbel@edu.net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119024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Salvador Ortega Gutiérrez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INC11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6"/>
                        </a:rPr>
                        <a:t>salvador.ortegag@edu.net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s-MX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46135"/>
              </p:ext>
            </p:extLst>
          </p:nvPr>
        </p:nvGraphicFramePr>
        <p:xfrm>
          <a:off x="182879" y="2743199"/>
          <a:ext cx="882396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152"/>
                <a:gridCol w="2614110"/>
                <a:gridCol w="941294"/>
                <a:gridCol w="2710925"/>
                <a:gridCol w="1199479"/>
              </a:tblGrid>
              <a:tr h="315554">
                <a:tc gridSpan="5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ALUMNO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EXPEDIENTE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NOMBE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PLAN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CORREO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SEMESTRE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197460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Carlos</a:t>
                      </a:r>
                      <a:r>
                        <a:rPr lang="es-MX" baseline="0" dirty="0" smtClean="0"/>
                        <a:t> López Sánchez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INC11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2"/>
                        </a:rPr>
                        <a:t>c.lopezs@edu.net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152664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Jimena Bautista Ruiz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SOF11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3"/>
                        </a:rPr>
                        <a:t>j.bautistar@edu.net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152381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Karina Beltrán Pérez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SOF11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4"/>
                        </a:rPr>
                        <a:t>k.beltranp@edu.net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152892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Antonio Iturbe Ledesma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LAT11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hlinkClick r:id="rId5"/>
                        </a:rPr>
                        <a:t>a.iturbel@edu.net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119024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Salvador Ortega Gutiérrez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INF11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mtClean="0">
                          <a:hlinkClick r:id="rId6"/>
                        </a:rPr>
                        <a:t>salvador.ortegag@edu.net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s-MX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803776" y="4918686"/>
            <a:ext cx="1203063" cy="4153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610153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Restricciones estructurales	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9715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i="1" dirty="0" smtClean="0"/>
              <a:t>Valores atómicos para los datos</a:t>
            </a:r>
          </a:p>
          <a:p>
            <a:pPr marL="292608" lvl="1" indent="0">
              <a:buNone/>
            </a:pPr>
            <a:r>
              <a:rPr lang="es-MX" dirty="0"/>
              <a:t>	</a:t>
            </a:r>
            <a:r>
              <a:rPr lang="es-MX" dirty="0" smtClean="0"/>
              <a:t>Cada columna debe contener solo un valor</a:t>
            </a:r>
          </a:p>
          <a:p>
            <a:pPr marL="457200" indent="-457200">
              <a:buFont typeface="+mj-lt"/>
              <a:buAutoNum type="arabicPeriod"/>
            </a:pPr>
            <a:r>
              <a:rPr lang="es-MX" i="1" dirty="0" smtClean="0"/>
              <a:t>Restricciones de llaves</a:t>
            </a:r>
          </a:p>
          <a:p>
            <a:pPr marL="292608" lvl="1" indent="0">
              <a:buNone/>
            </a:pPr>
            <a:r>
              <a:rPr lang="es-MX" i="1" dirty="0"/>
              <a:t>	</a:t>
            </a:r>
            <a:r>
              <a:rPr lang="es-MX" dirty="0" smtClean="0"/>
              <a:t>Todas las llaves deben ser únicas</a:t>
            </a:r>
            <a:endParaRPr lang="es-MX" i="1" dirty="0" smtClean="0"/>
          </a:p>
          <a:p>
            <a:pPr marL="457200" indent="-457200">
              <a:buFont typeface="+mj-lt"/>
              <a:buAutoNum type="arabicPeriod"/>
            </a:pPr>
            <a:r>
              <a:rPr lang="es-MX" i="1" dirty="0" smtClean="0"/>
              <a:t>Integridad de entidades</a:t>
            </a:r>
          </a:p>
          <a:p>
            <a:pPr marL="292608" lvl="1" indent="0">
              <a:buNone/>
            </a:pPr>
            <a:r>
              <a:rPr lang="es-MX" i="1" dirty="0"/>
              <a:t>	</a:t>
            </a:r>
            <a:r>
              <a:rPr lang="es-MX" dirty="0" smtClean="0"/>
              <a:t>Ninguna llave primaria puede ser </a:t>
            </a:r>
            <a:r>
              <a:rPr lang="es-MX" i="1" dirty="0" smtClean="0"/>
              <a:t>nula</a:t>
            </a:r>
            <a:endParaRPr lang="es-MX" dirty="0" smtClean="0"/>
          </a:p>
          <a:p>
            <a:pPr marL="292608" lvl="1" indent="0">
              <a:buNone/>
            </a:pPr>
            <a:r>
              <a:rPr lang="es-MX" i="1" dirty="0"/>
              <a:t>	</a:t>
            </a:r>
            <a:r>
              <a:rPr lang="es-MX" dirty="0" smtClean="0"/>
              <a:t>(Un </a:t>
            </a:r>
            <a:r>
              <a:rPr lang="es-MX" i="1" dirty="0" smtClean="0"/>
              <a:t>nulo</a:t>
            </a:r>
            <a:r>
              <a:rPr lang="es-MX" dirty="0" smtClean="0"/>
              <a:t> es un valor faltante o desconocido)</a:t>
            </a:r>
            <a:endParaRPr lang="es-MX" i="1" dirty="0" smtClean="0"/>
          </a:p>
          <a:p>
            <a:pPr marL="457200" indent="-457200">
              <a:buFont typeface="+mj-lt"/>
              <a:buAutoNum type="arabicPeriod"/>
            </a:pPr>
            <a:r>
              <a:rPr lang="es-MX" i="1" dirty="0" smtClean="0"/>
              <a:t>Integridad referencial</a:t>
            </a:r>
          </a:p>
          <a:p>
            <a:pPr marL="292608" lvl="1" indent="0">
              <a:buNone/>
            </a:pPr>
            <a:r>
              <a:rPr lang="es-MX" i="1" dirty="0" smtClean="0"/>
              <a:t>	</a:t>
            </a:r>
            <a:r>
              <a:rPr lang="es-MX" dirty="0" smtClean="0"/>
              <a:t>No puede haber referencias desencadenadas entre tablas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111918848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498</TotalTime>
  <Words>911</Words>
  <Application>Microsoft Office PowerPoint</Application>
  <PresentationFormat>On-screen Show (4:3)</PresentationFormat>
  <Paragraphs>308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Bases de Datos</vt:lpstr>
      <vt:lpstr>Llaves</vt:lpstr>
      <vt:lpstr>Llave Primaria</vt:lpstr>
      <vt:lpstr>PowerPoint Presentation</vt:lpstr>
      <vt:lpstr>PowerPoint Presentation</vt:lpstr>
      <vt:lpstr>Bases de Datos Relacionales</vt:lpstr>
      <vt:lpstr>Reglas de integridad</vt:lpstr>
      <vt:lpstr>Reglas de integridad</vt:lpstr>
      <vt:lpstr>Restricciones estructurales </vt:lpstr>
      <vt:lpstr>Restricciones de Integridad Referencial</vt:lpstr>
      <vt:lpstr>PowerPoint Presentation</vt:lpstr>
      <vt:lpstr>Restricciones de Integridad Referencial</vt:lpstr>
      <vt:lpstr>3. Validación del modelo</vt:lpstr>
      <vt:lpstr>Práctica #3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</dc:title>
  <dc:creator>Diego I C</dc:creator>
  <cp:lastModifiedBy>Diego I C</cp:lastModifiedBy>
  <cp:revision>102</cp:revision>
  <dcterms:created xsi:type="dcterms:W3CDTF">2017-01-17T23:27:08Z</dcterms:created>
  <dcterms:modified xsi:type="dcterms:W3CDTF">2019-01-28T17:52:12Z</dcterms:modified>
</cp:coreProperties>
</file>