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6" r:id="rId6"/>
    <p:sldId id="277" r:id="rId7"/>
    <p:sldId id="278" r:id="rId8"/>
    <p:sldId id="261" r:id="rId9"/>
    <p:sldId id="262" r:id="rId10"/>
    <p:sldId id="263" r:id="rId11"/>
    <p:sldId id="279" r:id="rId12"/>
    <p:sldId id="280" r:id="rId13"/>
    <p:sldId id="264" r:id="rId14"/>
    <p:sldId id="281" r:id="rId15"/>
    <p:sldId id="265" r:id="rId16"/>
    <p:sldId id="266" r:id="rId17"/>
    <p:sldId id="282" r:id="rId18"/>
    <p:sldId id="283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C2B0-9A0B-4585-8F66-9AD1B18BA26A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92BA4-9BE4-4D3F-9512-74CA6474D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60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45676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4352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66857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518369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53340"/>
      </p:ext>
    </p:extLst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833773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2384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204971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891031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225812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475916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59738-B6E5-4C7D-998E-1720943DCB3F}" type="datetimeFigureOut">
              <a:rPr lang="es-MX" smtClean="0"/>
              <a:t>30/abr.2018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Bases de Datos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Facultad de Informática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949884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para valores NULL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Consolas" panose="020B0609020204030204" pitchFamily="49" charset="0"/>
              </a:rPr>
              <a:t>SELECT </a:t>
            </a:r>
            <a:r>
              <a:rPr lang="es-MX" dirty="0" err="1" smtClean="0">
                <a:latin typeface="Consolas" panose="020B0609020204030204" pitchFamily="49" charset="0"/>
              </a:rPr>
              <a:t>commission_pct</a:t>
            </a:r>
            <a:r>
              <a:rPr lang="es-MX" dirty="0" smtClean="0">
                <a:latin typeface="Consolas" panose="020B0609020204030204" pitchFamily="49" charset="0"/>
              </a:rPr>
              <a:t>   SELECT NVL(</a:t>
            </a:r>
            <a:r>
              <a:rPr lang="es-MX" dirty="0" err="1" smtClean="0">
                <a:latin typeface="Consolas" panose="020B0609020204030204" pitchFamily="49" charset="0"/>
              </a:rPr>
              <a:t>commission_pct</a:t>
            </a:r>
            <a:r>
              <a:rPr lang="es-MX" dirty="0" smtClean="0">
                <a:latin typeface="Consolas" panose="020B0609020204030204" pitchFamily="49" charset="0"/>
              </a:rPr>
              <a:t>, 0)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r>
              <a:rPr lang="es-MX" dirty="0" smtClean="0">
                <a:latin typeface="Consolas" panose="020B0609020204030204" pitchFamily="49" charset="0"/>
              </a:rPr>
              <a:t>;	      FROM </a:t>
            </a:r>
            <a:r>
              <a:rPr lang="es-MX" dirty="0" err="1">
                <a:latin typeface="Consolas" panose="020B0609020204030204" pitchFamily="49" charset="0"/>
              </a:rPr>
              <a:t>employees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MX" dirty="0" smtClean="0">
              <a:latin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00" y="3027607"/>
            <a:ext cx="1724177" cy="281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25" y="3040285"/>
            <a:ext cx="2155222" cy="27891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51378" y="1737991"/>
            <a:ext cx="0" cy="438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504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Grupo y </a:t>
            </a:r>
            <a:r>
              <a:rPr lang="es-MX" dirty="0" err="1" smtClean="0"/>
              <a:t>NULLs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Las funciones de grupo ignoran los valores nulos de la columna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SELECT AVG(NVL(</a:t>
            </a:r>
            <a:r>
              <a:rPr lang="es-MX" dirty="0" err="1" smtClean="0">
                <a:latin typeface="Consolas" panose="020B0609020204030204" pitchFamily="49" charset="0"/>
              </a:rPr>
              <a:t>commission_pct</a:t>
            </a:r>
            <a:r>
              <a:rPr lang="es-MX" dirty="0" smtClean="0">
                <a:latin typeface="Consolas" panose="020B0609020204030204" pitchFamily="49" charset="0"/>
              </a:rPr>
              <a:t>, 0))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93" y="4288287"/>
            <a:ext cx="3193532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3344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59" y="3108959"/>
            <a:ext cx="2761489" cy="512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Cláusula </a:t>
            </a:r>
            <a:r>
              <a:rPr lang="es-MX" dirty="0" smtClean="0">
                <a:latin typeface="Consolas" panose="020B0609020204030204" pitchFamily="49" charset="0"/>
              </a:rPr>
              <a:t>GROUP BY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Consolas" panose="020B0609020204030204" pitchFamily="49" charset="0"/>
              </a:rPr>
              <a:t>SELECT [columnas], </a:t>
            </a:r>
            <a:r>
              <a:rPr lang="es-MX" dirty="0" err="1" smtClean="0">
                <a:latin typeface="Consolas" panose="020B0609020204030204" pitchFamily="49" charset="0"/>
              </a:rPr>
              <a:t>group_function</a:t>
            </a:r>
            <a:r>
              <a:rPr lang="es-MX" dirty="0" smtClean="0">
                <a:latin typeface="Consolas" panose="020B0609020204030204" pitchFamily="49" charset="0"/>
              </a:rPr>
              <a:t>(columna)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FROM   tabla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[WHERE condición]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[GROUP BY columna]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[ORDER BY columna];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 smtClean="0"/>
              <a:t>Divide las filas de una tabla en grupos más pequeños.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145548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Cláusula </a:t>
            </a:r>
            <a:r>
              <a:rPr lang="es-MX" dirty="0">
                <a:latin typeface="Consolas" panose="020B0609020204030204" pitchFamily="49" charset="0"/>
              </a:rPr>
              <a:t>GROUP BY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Todas las columnas de la lista </a:t>
            </a:r>
            <a:r>
              <a:rPr lang="es-MX" dirty="0" smtClean="0">
                <a:latin typeface="Consolas" panose="020B0609020204030204" pitchFamily="49" charset="0"/>
              </a:rPr>
              <a:t>SELECT</a:t>
            </a:r>
            <a:r>
              <a:rPr lang="es-MX" dirty="0" smtClean="0"/>
              <a:t> que </a:t>
            </a:r>
            <a:r>
              <a:rPr lang="es-MX" b="1" dirty="0" smtClean="0"/>
              <a:t>no pertenezcan a una función de grupo</a:t>
            </a:r>
            <a:r>
              <a:rPr lang="es-MX" dirty="0" smtClean="0"/>
              <a:t> deben estar en la cláusula </a:t>
            </a:r>
            <a:r>
              <a:rPr lang="es-MX" dirty="0" smtClean="0">
                <a:latin typeface="Consolas" panose="020B0609020204030204" pitchFamily="49" charset="0"/>
              </a:rPr>
              <a:t>GROUP BY</a:t>
            </a:r>
          </a:p>
          <a:p>
            <a:pPr marL="0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SELECT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, AVG(</a:t>
            </a:r>
            <a:r>
              <a:rPr lang="es-MX" dirty="0" err="1" smtClean="0">
                <a:latin typeface="Consolas" panose="020B0609020204030204" pitchFamily="49" charset="0"/>
              </a:rPr>
              <a:t>salary</a:t>
            </a:r>
            <a:r>
              <a:rPr lang="es-MX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GROUP BY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07" y="3054627"/>
            <a:ext cx="3308900" cy="28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39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Cláusula </a:t>
            </a:r>
            <a:r>
              <a:rPr lang="es-MX" dirty="0">
                <a:latin typeface="Consolas" panose="020B0609020204030204" pitchFamily="49" charset="0"/>
              </a:rPr>
              <a:t>GROUP BY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columna de la cláusula </a:t>
            </a:r>
            <a:r>
              <a:rPr lang="es-MX" dirty="0" smtClean="0">
                <a:latin typeface="Consolas" panose="020B0609020204030204" pitchFamily="49" charset="0"/>
              </a:rPr>
              <a:t>GROUP BY </a:t>
            </a:r>
            <a:r>
              <a:rPr lang="es-MX" dirty="0" smtClean="0"/>
              <a:t>no tiene que estar en la cláusula </a:t>
            </a:r>
            <a:r>
              <a:rPr lang="es-MX" dirty="0" smtClean="0"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SELECT AVG(</a:t>
            </a:r>
            <a:r>
              <a:rPr lang="es-MX" dirty="0" err="1" smtClean="0">
                <a:latin typeface="Consolas" panose="020B0609020204030204" pitchFamily="49" charset="0"/>
              </a:rPr>
              <a:t>salary</a:t>
            </a:r>
            <a:r>
              <a:rPr lang="es-MX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GROUP BY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53" y="2787126"/>
            <a:ext cx="2189453" cy="30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301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nsolas" panose="020B0609020204030204" pitchFamily="49" charset="0"/>
              </a:rPr>
              <a:t>GROUP </a:t>
            </a:r>
            <a:r>
              <a:rPr lang="es-MX" dirty="0" smtClean="0">
                <a:latin typeface="Consolas" panose="020B0609020204030204" pitchFamily="49" charset="0"/>
              </a:rPr>
              <a:t>BY </a:t>
            </a:r>
            <a:r>
              <a:rPr lang="es-MX" dirty="0" smtClean="0"/>
              <a:t>con</a:t>
            </a:r>
            <a:r>
              <a:rPr lang="es-MX" dirty="0" smtClean="0"/>
              <a:t> </a:t>
            </a:r>
            <a:r>
              <a:rPr lang="es-MX" dirty="0" smtClean="0"/>
              <a:t>varias columnas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Consolas" panose="020B0609020204030204" pitchFamily="49" charset="0"/>
              </a:rPr>
              <a:t>SELECT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, </a:t>
            </a:r>
            <a:r>
              <a:rPr lang="es-MX" dirty="0" err="1" smtClean="0">
                <a:latin typeface="Consolas" panose="020B0609020204030204" pitchFamily="49" charset="0"/>
              </a:rPr>
              <a:t>job_id</a:t>
            </a:r>
            <a:r>
              <a:rPr lang="es-MX" dirty="0" smtClean="0">
                <a:latin typeface="Consolas" panose="020B0609020204030204" pitchFamily="49" charset="0"/>
              </a:rPr>
              <a:t>, SUM(</a:t>
            </a:r>
            <a:r>
              <a:rPr lang="es-MX" dirty="0" err="1" smtClean="0">
                <a:latin typeface="Consolas" panose="020B0609020204030204" pitchFamily="49" charset="0"/>
              </a:rPr>
              <a:t>salary</a:t>
            </a:r>
            <a:r>
              <a:rPr lang="es-MX" dirty="0" smtClean="0">
                <a:latin typeface="Consolas" panose="020B0609020204030204" pitchFamily="49" charset="0"/>
              </a:rPr>
              <a:t>) NOMINA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endParaRPr lang="es-MX" dirty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GROUP BY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, </a:t>
            </a:r>
            <a:r>
              <a:rPr lang="es-MX" dirty="0" err="1" smtClean="0">
                <a:latin typeface="Consolas" panose="020B0609020204030204" pitchFamily="49" charset="0"/>
              </a:rPr>
              <a:t>job_id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53" y="3652022"/>
            <a:ext cx="4272411" cy="20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02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Consultas no válidas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COUNT(</a:t>
            </a:r>
            <a:r>
              <a:rPr lang="en-US" dirty="0" err="1" smtClean="0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FROM employees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Falta</a:t>
            </a:r>
            <a:r>
              <a:rPr lang="en-US" dirty="0" smtClean="0">
                <a:latin typeface="Consolas" panose="020B0609020204030204" pitchFamily="49" charset="0"/>
              </a:rPr>
              <a:t> la </a:t>
            </a:r>
            <a:r>
              <a:rPr lang="en-US" dirty="0" err="1" smtClean="0">
                <a:latin typeface="Consolas" panose="020B0609020204030204" pitchFamily="49" charset="0"/>
              </a:rPr>
              <a:t>columna</a:t>
            </a:r>
            <a:r>
              <a:rPr lang="en-US" dirty="0" smtClean="0">
                <a:latin typeface="Consolas" panose="020B0609020204030204" pitchFamily="49" charset="0"/>
              </a:rPr>
              <a:t> sin </a:t>
            </a:r>
            <a:r>
              <a:rPr lang="en-US" dirty="0" err="1" smtClean="0">
                <a:latin typeface="Consolas" panose="020B0609020204030204" pitchFamily="49" charset="0"/>
              </a:rPr>
              <a:t>función</a:t>
            </a:r>
            <a:r>
              <a:rPr lang="en-US" dirty="0" smtClean="0"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latin typeface="Consolas" panose="020B0609020204030204" pitchFamily="49" charset="0"/>
              </a:rPr>
              <a:t>grupo</a:t>
            </a:r>
            <a:r>
              <a:rPr lang="en-US" dirty="0" smtClean="0">
                <a:latin typeface="Consolas" panose="020B0609020204030204" pitchFamily="49" charset="0"/>
              </a:rPr>
              <a:t> del SELECT </a:t>
            </a:r>
            <a:r>
              <a:rPr lang="en-US" dirty="0" err="1" smtClean="0">
                <a:latin typeface="Consolas" panose="020B0609020204030204" pitchFamily="49" charset="0"/>
              </a:rPr>
              <a:t>en</a:t>
            </a:r>
            <a:r>
              <a:rPr lang="en-US" dirty="0" smtClean="0">
                <a:latin typeface="Consolas" panose="020B0609020204030204" pitchFamily="49" charset="0"/>
              </a:rPr>
              <a:t> la </a:t>
            </a:r>
            <a:r>
              <a:rPr lang="en-US" dirty="0" err="1" smtClean="0">
                <a:latin typeface="Consolas" panose="020B0609020204030204" pitchFamily="49" charset="0"/>
              </a:rPr>
              <a:t>cláusula</a:t>
            </a:r>
            <a:r>
              <a:rPr lang="en-US" dirty="0" smtClean="0">
                <a:latin typeface="Consolas" panose="020B0609020204030204" pitchFamily="49" charset="0"/>
              </a:rPr>
              <a:t> GROUP BY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11" y="3007393"/>
            <a:ext cx="5884379" cy="16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93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Consultas no válidas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COUNT(</a:t>
            </a:r>
            <a:r>
              <a:rPr lang="en-US" dirty="0" err="1" smtClean="0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employees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GROUP BY </a:t>
            </a:r>
            <a:r>
              <a:rPr lang="en-US" dirty="0" err="1" smtClean="0">
                <a:latin typeface="Consolas" panose="020B0609020204030204" pitchFamily="49" charset="0"/>
              </a:rPr>
              <a:t>department_id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15" y="3414677"/>
            <a:ext cx="3666287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1141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Consultas no válidas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, AVG (salary)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employees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AVG(salary) &gt; 8000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 smtClean="0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50" y="4154008"/>
            <a:ext cx="5329017" cy="17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654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Consultas no válidas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No se puede utilizar la cláusula </a:t>
            </a:r>
            <a:r>
              <a:rPr lang="es-MX" dirty="0" smtClean="0">
                <a:latin typeface="Consolas" panose="020B0609020204030204" pitchFamily="49" charset="0"/>
              </a:rPr>
              <a:t>WHERE</a:t>
            </a:r>
            <a:r>
              <a:rPr lang="es-MX" dirty="0" smtClean="0"/>
              <a:t> para filtrar </a:t>
            </a:r>
            <a:r>
              <a:rPr lang="es-MX" b="1" dirty="0" smtClean="0"/>
              <a:t>grupos</a:t>
            </a:r>
            <a:r>
              <a:rPr lang="es-MX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No se pueden utilizar funciones de grupo en la cláusula </a:t>
            </a:r>
            <a:r>
              <a:rPr lang="es-MX" dirty="0" smtClean="0">
                <a:latin typeface="Consolas" panose="020B0609020204030204" pitchFamily="49" charset="0"/>
              </a:rPr>
              <a:t>WHERE</a:t>
            </a:r>
            <a:r>
              <a:rPr lang="es-MX" dirty="0" smtClean="0"/>
              <a:t>.</a:t>
            </a:r>
            <a:endParaRPr lang="es-MX" dirty="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Se utiliza la cláusula </a:t>
            </a:r>
            <a:r>
              <a:rPr lang="es-MX" dirty="0" smtClean="0">
                <a:latin typeface="Consolas" panose="020B0609020204030204" pitchFamily="49" charset="0"/>
              </a:rPr>
              <a:t>HAVING</a:t>
            </a:r>
            <a:r>
              <a:rPr lang="es-MX" dirty="0" smtClean="0"/>
              <a:t> para filtrar grupos.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AVG(salary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employees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HAVING AVG(salary</a:t>
            </a:r>
            <a:r>
              <a:rPr lang="en-US" dirty="0">
                <a:latin typeface="Consolas" panose="020B0609020204030204" pitchFamily="49" charset="0"/>
              </a:rPr>
              <a:t>) &gt; 8000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 smtClean="0">
                <a:latin typeface="Consolas" panose="020B0609020204030204" pitchFamily="49" charset="0"/>
              </a:rPr>
              <a:t>department_id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69" y="3666026"/>
            <a:ext cx="3245510" cy="18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159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Grupo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AVG: Obtiene el valor promedio de la columna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COUNT: Cuenta el total de filas de una columna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MAX: Obtiene el valor más alto de la columna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MIN: Obtiene el valor más bajo de la columna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SUM: Suma los valores de la columna</a:t>
            </a:r>
          </a:p>
        </p:txBody>
      </p:sp>
    </p:spTree>
    <p:extLst>
      <p:ext uri="{BB962C8B-B14F-4D97-AF65-F5344CB8AC3E}">
        <p14:creationId xmlns:p14="http://schemas.microsoft.com/office/powerpoint/2010/main" val="336714258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59" y="5157215"/>
            <a:ext cx="3236977" cy="512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Cláusula </a:t>
            </a:r>
            <a:r>
              <a:rPr lang="es-MX" dirty="0" smtClean="0">
                <a:latin typeface="Consolas" panose="020B0609020204030204" pitchFamily="49" charset="0"/>
              </a:rPr>
              <a:t>HAVING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0474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La cláusula </a:t>
            </a:r>
            <a:r>
              <a:rPr lang="es-MX" dirty="0" smtClean="0">
                <a:latin typeface="Consolas" panose="020B0609020204030204" pitchFamily="49" charset="0"/>
              </a:rPr>
              <a:t>HAVING</a:t>
            </a:r>
            <a:r>
              <a:rPr lang="es-MX" dirty="0" smtClean="0"/>
              <a:t> se utiliza para restringir grupos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Las filas se agrupan.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 aplica la función de grupo.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 muestran solo los grupos que coincidan con la cláusula </a:t>
            </a:r>
            <a:r>
              <a:rPr lang="es-MX" dirty="0" smtClean="0">
                <a:latin typeface="Consolas" panose="020B0609020204030204" pitchFamily="49" charset="0"/>
              </a:rPr>
              <a:t>HAVING</a:t>
            </a:r>
          </a:p>
          <a:p>
            <a:pPr marL="457200" indent="-457200">
              <a:buFont typeface="+mj-lt"/>
              <a:buAutoNum type="arabicPeriod"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i="1" dirty="0">
                <a:latin typeface="Consolas" panose="020B0609020204030204" pitchFamily="49" charset="0"/>
              </a:rPr>
              <a:t>column, </a:t>
            </a:r>
            <a:r>
              <a:rPr lang="en-US" i="1" dirty="0" err="1">
                <a:latin typeface="Consolas" panose="020B0609020204030204" pitchFamily="49" charset="0"/>
              </a:rPr>
              <a:t>group_function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</a:rPr>
              <a:t>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[WHERE 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[GROUP BY </a:t>
            </a:r>
            <a:r>
              <a:rPr lang="en-US" i="1" dirty="0" err="1">
                <a:latin typeface="Consolas" panose="020B0609020204030204" pitchFamily="49" charset="0"/>
              </a:rPr>
              <a:t>group_by_expression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[HAVING </a:t>
            </a:r>
            <a:r>
              <a:rPr lang="en-US" i="1" dirty="0" err="1">
                <a:latin typeface="Consolas" panose="020B0609020204030204" pitchFamily="49" charset="0"/>
              </a:rPr>
              <a:t>group_condition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[ORDER BY </a:t>
            </a:r>
            <a:r>
              <a:rPr lang="en-US" i="1" dirty="0">
                <a:latin typeface="Consolas" panose="020B0609020204030204" pitchFamily="49" charset="0"/>
              </a:rPr>
              <a:t>column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1970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Cláusula </a:t>
            </a:r>
            <a:r>
              <a:rPr lang="es-MX" dirty="0">
                <a:latin typeface="Consolas" panose="020B0609020204030204" pitchFamily="49" charset="0"/>
              </a:rPr>
              <a:t>HAVING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 smtClean="0"/>
              <a:t>, MAX(salary</a:t>
            </a:r>
            <a:r>
              <a:rPr lang="en-US" dirty="0"/>
              <a:t>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GROUP BY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HAVING MAX(salary</a:t>
            </a:r>
            <a:r>
              <a:rPr lang="en-US" dirty="0" smtClean="0"/>
              <a:t>) &gt; 10000</a:t>
            </a:r>
            <a:r>
              <a:rPr lang="en-US" dirty="0"/>
              <a:t>;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2" y="3846988"/>
            <a:ext cx="2844893" cy="20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9645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Cláusula </a:t>
            </a:r>
            <a:r>
              <a:rPr lang="es-MX" dirty="0">
                <a:latin typeface="Consolas" panose="020B0609020204030204" pitchFamily="49" charset="0"/>
              </a:rPr>
              <a:t>HAVING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, SUM(salary) NOMINA</a:t>
            </a:r>
          </a:p>
          <a:p>
            <a:r>
              <a:rPr lang="en-US" dirty="0">
                <a:latin typeface="Consolas" panose="020B0609020204030204" pitchFamily="49" charset="0"/>
              </a:rPr>
              <a:t>FROM employees</a:t>
            </a:r>
          </a:p>
          <a:p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 NOT LIKE '%REP%'</a:t>
            </a:r>
          </a:p>
          <a:p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HAVING SUM(salary) &gt; </a:t>
            </a:r>
            <a:r>
              <a:rPr lang="en-US" dirty="0" smtClean="0">
                <a:latin typeface="Consolas" panose="020B0609020204030204" pitchFamily="49" charset="0"/>
              </a:rPr>
              <a:t>13000;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45" y="2464865"/>
            <a:ext cx="3420844" cy="30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01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Grupo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Consolas" panose="020B0609020204030204" pitchFamily="49" charset="0"/>
              </a:rPr>
              <a:t>SELECT [columnas], </a:t>
            </a:r>
            <a:r>
              <a:rPr lang="es-MX" dirty="0" err="1" smtClean="0">
                <a:latin typeface="Consolas" panose="020B0609020204030204" pitchFamily="49" charset="0"/>
              </a:rPr>
              <a:t>group_function</a:t>
            </a:r>
            <a:r>
              <a:rPr lang="es-MX" dirty="0" smtClean="0">
                <a:latin typeface="Consolas" panose="020B0609020204030204" pitchFamily="49" charset="0"/>
              </a:rPr>
              <a:t>(columna)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FROM   tabla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[WHERE condición]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[GROUP BY columna]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[ORDER BY columna];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9995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</a:t>
            </a:r>
            <a:r>
              <a:rPr lang="es-MX" dirty="0" smtClean="0">
                <a:latin typeface="Consolas" panose="020B0609020204030204" pitchFamily="49" charset="0"/>
              </a:rPr>
              <a:t>AVG</a:t>
            </a:r>
            <a:r>
              <a:rPr lang="es-MX" dirty="0" smtClean="0"/>
              <a:t> y </a:t>
            </a:r>
            <a:r>
              <a:rPr lang="es-MX" dirty="0" smtClean="0">
                <a:latin typeface="Consolas" panose="020B0609020204030204" pitchFamily="49" charset="0"/>
              </a:rPr>
              <a:t>SUM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3" y="1918886"/>
            <a:ext cx="9619489" cy="402336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smtClean="0">
                <a:latin typeface="Consolas" panose="020B0609020204030204" pitchFamily="49" charset="0"/>
              </a:rPr>
              <a:t>AVG(salary), </a:t>
            </a:r>
            <a:r>
              <a:rPr lang="en-US" dirty="0">
                <a:latin typeface="Consolas" panose="020B0609020204030204" pitchFamily="49" charset="0"/>
              </a:rPr>
              <a:t>MAX(salary), MIN(salary), </a:t>
            </a:r>
            <a:r>
              <a:rPr lang="en-US" dirty="0" smtClean="0">
                <a:latin typeface="Consolas" panose="020B0609020204030204" pitchFamily="49" charset="0"/>
              </a:rPr>
              <a:t>SUM(salary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FROM   employees</a:t>
            </a:r>
          </a:p>
          <a:p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 LIKE '%REP</a:t>
            </a:r>
            <a:r>
              <a:rPr lang="en-US" dirty="0" smtClean="0">
                <a:latin typeface="Consolas" panose="020B0609020204030204" pitchFamily="49" charset="0"/>
              </a:rPr>
              <a:t>%';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* Las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grupo</a:t>
            </a:r>
            <a:r>
              <a:rPr lang="en-US" dirty="0" smtClean="0"/>
              <a:t> AVG y SUM </a:t>
            </a:r>
            <a:r>
              <a:rPr lang="en-US" dirty="0" err="1" smtClean="0"/>
              <a:t>requieren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.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09" y="3706293"/>
            <a:ext cx="5660501" cy="7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8939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</a:t>
            </a:r>
            <a:r>
              <a:rPr lang="es-MX" dirty="0" smtClean="0">
                <a:latin typeface="Consolas" panose="020B0609020204030204" pitchFamily="49" charset="0"/>
              </a:rPr>
              <a:t>MIN</a:t>
            </a:r>
            <a:r>
              <a:rPr lang="es-MX" dirty="0" smtClean="0"/>
              <a:t> y </a:t>
            </a:r>
            <a:r>
              <a:rPr lang="es-MX" dirty="0" smtClean="0">
                <a:latin typeface="Consolas" panose="020B0609020204030204" pitchFamily="49" charset="0"/>
              </a:rPr>
              <a:t>MAX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3" y="1918886"/>
            <a:ext cx="9619489" cy="402336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smtClean="0">
                <a:latin typeface="Consolas" panose="020B0609020204030204" pitchFamily="49" charset="0"/>
              </a:rPr>
              <a:t>MIN(</a:t>
            </a:r>
            <a:r>
              <a:rPr lang="en-US" dirty="0" err="1" smtClean="0">
                <a:latin typeface="Consolas" panose="020B0609020204030204" pitchFamily="49" charset="0"/>
              </a:rPr>
              <a:t>hire_date</a:t>
            </a:r>
            <a:r>
              <a:rPr lang="en-US" dirty="0" smtClean="0">
                <a:latin typeface="Consolas" panose="020B0609020204030204" pitchFamily="49" charset="0"/>
              </a:rPr>
              <a:t>), MAX(</a:t>
            </a:r>
            <a:r>
              <a:rPr lang="en-US" dirty="0" err="1" smtClean="0">
                <a:latin typeface="Consolas" panose="020B0609020204030204" pitchFamily="49" charset="0"/>
              </a:rPr>
              <a:t>hire_date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  </a:t>
            </a:r>
            <a:r>
              <a:rPr lang="en-US" dirty="0" smtClean="0">
                <a:latin typeface="Consolas" panose="020B0609020204030204" pitchFamily="49" charset="0"/>
              </a:rPr>
              <a:t>employees;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* Las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grupo</a:t>
            </a:r>
            <a:r>
              <a:rPr lang="en-US" dirty="0" smtClean="0"/>
              <a:t> MIN y MAX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05" y="3538479"/>
            <a:ext cx="3332988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840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smtClean="0">
                <a:latin typeface="Consolas" panose="020B0609020204030204" pitchFamily="49" charset="0"/>
              </a:rPr>
              <a:t>COUNT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3" y="1918886"/>
            <a:ext cx="9619489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smtClean="0">
                <a:latin typeface="Consolas" panose="020B0609020204030204" pitchFamily="49" charset="0"/>
              </a:rPr>
              <a:t>COUNT(*)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  </a:t>
            </a:r>
            <a:r>
              <a:rPr lang="en-US" dirty="0" smtClean="0">
                <a:latin typeface="Consolas" panose="020B0609020204030204" pitchFamily="49" charset="0"/>
              </a:rPr>
              <a:t>employees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WHERE </a:t>
            </a:r>
            <a:r>
              <a:rPr lang="en-US" dirty="0" err="1" smtClean="0">
                <a:latin typeface="Consolas" panose="020B0609020204030204" pitchFamily="49" charset="0"/>
              </a:rPr>
              <a:t>department_id</a:t>
            </a:r>
            <a:r>
              <a:rPr lang="en-US" dirty="0" smtClean="0">
                <a:latin typeface="Consolas" panose="020B0609020204030204" pitchFamily="49" charset="0"/>
              </a:rPr>
              <a:t> = 50;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13" y="3892923"/>
            <a:ext cx="1185373" cy="5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2852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smtClean="0">
                <a:latin typeface="Consolas" panose="020B0609020204030204" pitchFamily="49" charset="0"/>
              </a:rPr>
              <a:t>COUNT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3" y="1918886"/>
            <a:ext cx="758037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COUNT(</a:t>
            </a:r>
            <a:r>
              <a:rPr lang="en-US" i="1" dirty="0" smtClean="0"/>
              <a:t>expr</a:t>
            </a:r>
            <a:r>
              <a:rPr lang="en-US" dirty="0" smtClean="0"/>
              <a:t>) </a:t>
            </a:r>
            <a:r>
              <a:rPr lang="en-US" dirty="0" err="1" smtClean="0"/>
              <a:t>devuelve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filas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no </a:t>
            </a:r>
            <a:r>
              <a:rPr lang="en-US" dirty="0" err="1" smtClean="0"/>
              <a:t>nulos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SELECT COUNT(</a:t>
            </a:r>
            <a:r>
              <a:rPr lang="en-US" dirty="0" err="1" smtClean="0">
                <a:latin typeface="Consolas" panose="020B0609020204030204" pitchFamily="49" charset="0"/>
              </a:rPr>
              <a:t>commission_pct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  </a:t>
            </a:r>
            <a:r>
              <a:rPr lang="en-US" dirty="0" smtClean="0">
                <a:latin typeface="Consolas" panose="020B0609020204030204" pitchFamily="49" charset="0"/>
              </a:rPr>
              <a:t>employees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WHERE </a:t>
            </a:r>
            <a:r>
              <a:rPr lang="en-US" dirty="0" err="1" smtClean="0">
                <a:latin typeface="Consolas" panose="020B0609020204030204" pitchFamily="49" charset="0"/>
              </a:rPr>
              <a:t>department_id</a:t>
            </a:r>
            <a:r>
              <a:rPr lang="en-US" dirty="0" smtClean="0">
                <a:latin typeface="Consolas" panose="020B0609020204030204" pitchFamily="49" charset="0"/>
              </a:rPr>
              <a:t> = 80;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59" y="4928367"/>
            <a:ext cx="2356800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791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DISTINCT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9924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COUNT(DISTINCT </a:t>
            </a:r>
            <a:r>
              <a:rPr lang="es-MX" i="1" dirty="0" err="1" smtClean="0"/>
              <a:t>expr</a:t>
            </a:r>
            <a:r>
              <a:rPr lang="es-MX" dirty="0" smtClean="0"/>
              <a:t>) devuelve el número de valores distintos no nulos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SELECT COUNT(DISTINCT </a:t>
            </a:r>
            <a:r>
              <a:rPr lang="es-MX" dirty="0" err="1" smtClean="0">
                <a:latin typeface="Consolas" panose="020B0609020204030204" pitchFamily="49" charset="0"/>
              </a:rPr>
              <a:t>department_id</a:t>
            </a:r>
            <a:r>
              <a:rPr lang="es-MX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01" y="4570213"/>
            <a:ext cx="2738399" cy="5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497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Grupo y </a:t>
            </a:r>
            <a:r>
              <a:rPr lang="es-MX" dirty="0" err="1" smtClean="0"/>
              <a:t>NULLs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Las funciones de grupo ignoran los valores nulos de la columna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SELECT AVG(</a:t>
            </a:r>
            <a:r>
              <a:rPr lang="es-MX" dirty="0" err="1" smtClean="0">
                <a:latin typeface="Consolas" panose="020B0609020204030204" pitchFamily="49" charset="0"/>
              </a:rPr>
              <a:t>commission_pct</a:t>
            </a:r>
            <a:r>
              <a:rPr lang="es-MX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FROM </a:t>
            </a:r>
            <a:r>
              <a:rPr lang="es-MX" dirty="0" err="1" smtClean="0">
                <a:latin typeface="Consolas" panose="020B0609020204030204" pitchFamily="49" charset="0"/>
              </a:rPr>
              <a:t>employees</a:t>
            </a:r>
            <a:r>
              <a:rPr lang="es-MX" dirty="0" smtClean="0">
                <a:latin typeface="Consolas" panose="020B0609020204030204" pitchFamily="49" charset="0"/>
              </a:rPr>
              <a:t>;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78" y="4255675"/>
            <a:ext cx="2256645" cy="7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4033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2029A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</TotalTime>
  <Words>602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Retrospect</vt:lpstr>
      <vt:lpstr>Bases de Datos</vt:lpstr>
      <vt:lpstr>Funciones de Grupo</vt:lpstr>
      <vt:lpstr>Funciones de Grupo</vt:lpstr>
      <vt:lpstr>Funciones AVG y SUM</vt:lpstr>
      <vt:lpstr>Funciones MIN y MAX</vt:lpstr>
      <vt:lpstr>Función COUNT</vt:lpstr>
      <vt:lpstr>Función COUNT</vt:lpstr>
      <vt:lpstr>DISTINCT</vt:lpstr>
      <vt:lpstr>Funciones de Grupo y NULLs</vt:lpstr>
      <vt:lpstr>Funciones para valores NULL</vt:lpstr>
      <vt:lpstr>Funciones de Grupo y NULLs</vt:lpstr>
      <vt:lpstr>Cláusula GROUP BY</vt:lpstr>
      <vt:lpstr>Cláusula GROUP BY</vt:lpstr>
      <vt:lpstr>Cláusula GROUP BY</vt:lpstr>
      <vt:lpstr>GROUP BY con varias columnas</vt:lpstr>
      <vt:lpstr>Consultas no válidas</vt:lpstr>
      <vt:lpstr>Consultas no válidas</vt:lpstr>
      <vt:lpstr>Consultas no válidas</vt:lpstr>
      <vt:lpstr>Consultas no válidas</vt:lpstr>
      <vt:lpstr>Cláusula HAVING</vt:lpstr>
      <vt:lpstr>Cláusula HAVING</vt:lpstr>
      <vt:lpstr>Cláusula HAVING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Diego I C</dc:creator>
  <cp:lastModifiedBy>Diego I C</cp:lastModifiedBy>
  <cp:revision>187</cp:revision>
  <dcterms:created xsi:type="dcterms:W3CDTF">2017-01-17T23:27:08Z</dcterms:created>
  <dcterms:modified xsi:type="dcterms:W3CDTF">2018-04-30T13:37:46Z</dcterms:modified>
</cp:coreProperties>
</file>