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E2D9-C8BE-67E8-910F-F0FC77CEF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BAB67-1E00-00FF-C85E-FD5B7FE8B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BBA3A-CA1E-5EDA-C6C8-410A671F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BCE1-664F-4527-B012-4FC8C222C20D}" type="datetimeFigureOut">
              <a:rPr lang="he-IL" smtClean="0"/>
              <a:t>י"ד/טבת/תשפ"ד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373D-8095-7BB3-ACF8-41BF306B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AE86F-4224-392F-2FC6-9AE65630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9A75-CE57-4DDB-82E8-58F9AAE5C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757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93D6-CBB7-A6B0-145C-76517711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1E25F-6FCD-9895-009E-81B3F3D22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2D68F-EA8E-ECC4-9A8F-F4B6796E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BCE1-664F-4527-B012-4FC8C222C20D}" type="datetimeFigureOut">
              <a:rPr lang="he-IL" smtClean="0"/>
              <a:t>י"ד/טבת/תשפ"ד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DA9D2-2BCB-4A7C-C585-26352ACA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DF200-EECD-9601-4A57-6CD6796E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9A75-CE57-4DDB-82E8-58F9AAE5C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539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DD4B7-52D6-9FC7-DF02-38950C45C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1EFB8-5FAB-5965-E308-3BEBB912A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25F5-430D-73B9-8E87-7C2D9094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BCE1-664F-4527-B012-4FC8C222C20D}" type="datetimeFigureOut">
              <a:rPr lang="he-IL" smtClean="0"/>
              <a:t>י"ד/טבת/תשפ"ד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5A5D0-6441-9615-53EE-AAEC5DA3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46E3B-2A6C-6C19-3FC2-F9FCFF28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9A75-CE57-4DDB-82E8-58F9AAE5C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04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06D-0862-D07E-0DAF-20A3F904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5195-0579-48DE-B757-E9218666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61126-0B6D-58A2-7523-999ACA05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BCE1-664F-4527-B012-4FC8C222C20D}" type="datetimeFigureOut">
              <a:rPr lang="he-IL" smtClean="0"/>
              <a:t>י"ד/טבת/תשפ"ד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518D5-2EA8-77F8-C47B-7E89D6D0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C26C-1B1A-5B25-DE4A-032C8462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9A75-CE57-4DDB-82E8-58F9AAE5C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756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81C5-B851-FA91-1AFE-F10DC263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EEC0A-85B4-6BC4-6A37-75E567768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4EAE7-388B-19CF-998B-FFE26F75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BCE1-664F-4527-B012-4FC8C222C20D}" type="datetimeFigureOut">
              <a:rPr lang="he-IL" smtClean="0"/>
              <a:t>י"ד/טבת/תשפ"ד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36D52-6015-0A9A-1513-ECD71CAE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E48F-5301-8838-CFE9-3E9DB837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9A75-CE57-4DDB-82E8-58F9AAE5C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53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F9F6-E8BF-77C4-4543-BC753FFC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C253-DCD3-913C-2B05-991D6CCE6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78D6E-F3E0-B94E-31ED-F40A47879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EB6C6-8E3C-04C1-90FE-707FDABF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BCE1-664F-4527-B012-4FC8C222C20D}" type="datetimeFigureOut">
              <a:rPr lang="he-IL" smtClean="0"/>
              <a:t>י"ד/טבת/תשפ"ד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6A5E7-639F-B509-7E89-4B945FCC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6045C-C553-C6D8-D0BA-A68CF978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9A75-CE57-4DDB-82E8-58F9AAE5C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344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495B-EE51-A0DB-CB41-8FCB613E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0BF49-3798-79C2-DC2C-A472259DC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AF3CB-4AE5-0286-1B3D-F937ABD8D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9717B-5C8B-6AB1-5E17-BA800301D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4F7F8-7082-D770-600D-DC6255C74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7F493-FFD8-55EE-A61A-8F2E77F4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BCE1-664F-4527-B012-4FC8C222C20D}" type="datetimeFigureOut">
              <a:rPr lang="he-IL" smtClean="0"/>
              <a:t>י"ד/טבת/תשפ"ד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D775F-BF55-5EFB-FB4E-9576B5E2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633865-0A5F-F532-D92E-DF845655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9A75-CE57-4DDB-82E8-58F9AAE5C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952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F9F2-0773-48AF-22DF-8E1F51F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01AD0-F864-2705-CC82-DB0B48E6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BCE1-664F-4527-B012-4FC8C222C20D}" type="datetimeFigureOut">
              <a:rPr lang="he-IL" smtClean="0"/>
              <a:t>י"ד/טבת/תשפ"ד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F3E9D-95AD-2E85-2ACE-1C442BBA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08D12-1DE1-7F37-8FBC-840B4F37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9A75-CE57-4DDB-82E8-58F9AAE5C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268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36194-58C5-027D-612B-EC341AB0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BCE1-664F-4527-B012-4FC8C222C20D}" type="datetimeFigureOut">
              <a:rPr lang="he-IL" smtClean="0"/>
              <a:t>י"ד/טבת/תשפ"ד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46BAE-7242-8F98-DF3C-7861A913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E73BA-730E-550F-2AFE-1DB185CD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9A75-CE57-4DDB-82E8-58F9AAE5C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166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1E0A-7688-F000-D608-E31D3C16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1C02-4740-BD16-55A6-1270EB484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CB49C-5578-E35A-8175-C8F38A9A0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7D957-3B38-1426-FD71-225DF4DF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BCE1-664F-4527-B012-4FC8C222C20D}" type="datetimeFigureOut">
              <a:rPr lang="he-IL" smtClean="0"/>
              <a:t>י"ד/טבת/תשפ"ד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D1DA9-FEBF-E680-6896-D7DCB8E6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BD400-E016-AC4B-59A5-A2DCDEA7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9A75-CE57-4DDB-82E8-58F9AAE5C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188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B3E9-7D03-1C50-2B11-3F3EB9CC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A4E44-1690-CE5C-FC80-0CD75BEFB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9B19D-8617-5835-6947-F44831435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007E6-9766-5580-A8EF-525B95DE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BCE1-664F-4527-B012-4FC8C222C20D}" type="datetimeFigureOut">
              <a:rPr lang="he-IL" smtClean="0"/>
              <a:t>י"ד/טבת/תשפ"ד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B436E-77C3-CA4B-57AE-D6F1D740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56D97-413C-F965-7B6D-1253E386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9A75-CE57-4DDB-82E8-58F9AAE5C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486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9EFFB-8EDF-B6C3-A725-AE3E6334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E5D-CE3E-7C18-BD90-040DDA634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7B31-7C26-EA57-8DBF-CF19C128B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6BCE1-664F-4527-B012-4FC8C222C20D}" type="datetimeFigureOut">
              <a:rPr lang="he-IL" smtClean="0"/>
              <a:t>י"ד/טבת/תשפ"ד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35416-6062-4B04-B495-2D3501683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B3F21-DDDC-AC4A-4D76-B79DD352B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9A75-CE57-4DDB-82E8-58F9AAE5C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66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urishani/KFAR-VRADIM/blob/main/EXPRESSIONS%20AND%20VARIABLES.ipynb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10F1-D648-9A1A-6AC6-FB2E9A2A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 - 1</a:t>
            </a:r>
            <a:endParaRPr lang="he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63C713-3CCA-7882-6367-4C61116864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39724"/>
            <a:ext cx="10719391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Inter"/>
              </a:rPr>
              <a:t>What is the type of the following: 0</a:t>
            </a:r>
            <a:endParaRPr lang="he-IL" sz="1400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he-IL" altLang="he-IL" sz="1400" u="none" strike="noStrike" cap="none" normalizeH="0" baseline="0" dirty="0">
              <a:ln>
                <a:noFill/>
              </a:ln>
              <a:solidFill>
                <a:srgbClr val="222222"/>
              </a:solidFill>
              <a:latin typeface="Inter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he-IL" sz="1600" b="0" i="0" dirty="0">
                <a:solidFill>
                  <a:srgbClr val="222222"/>
                </a:solidFill>
                <a:effectLst/>
                <a:latin typeface="Inter"/>
              </a:rPr>
              <a:t>Int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kumimoji="0" lang="en-US" altLang="he-IL" sz="160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latin typeface="Inter"/>
              </a:rPr>
              <a:t>Float</a:t>
            </a:r>
            <a:endParaRPr lang="en-US" altLang="he-IL" sz="1600" dirty="0">
              <a:solidFill>
                <a:srgbClr val="222222"/>
              </a:solidFill>
              <a:latin typeface="Inter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kumimoji="0" lang="en-US" altLang="he-IL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Inter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Inter"/>
              </a:rPr>
              <a:t>What is the type of the following number: 3.12323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kumimoji="0" lang="en-US" altLang="he-IL" sz="160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latin typeface="Inter"/>
              </a:rPr>
              <a:t>Int 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he-IL" sz="1600" b="0" i="0" dirty="0">
                <a:solidFill>
                  <a:srgbClr val="222222"/>
                </a:solidFill>
                <a:effectLst/>
                <a:latin typeface="Inter"/>
              </a:rPr>
              <a:t>Float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kumimoji="0" lang="en-US" altLang="he-IL" sz="1600" u="none" strike="noStrike" cap="none" normalizeH="0" baseline="0" dirty="0">
              <a:ln>
                <a:noFill/>
              </a:ln>
              <a:solidFill>
                <a:srgbClr val="222222"/>
              </a:solidFill>
              <a:latin typeface="Inter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Inter"/>
              </a:rPr>
              <a:t>What is the result of the following: int(3.99)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kumimoji="0" lang="en-US" altLang="he-IL" sz="160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latin typeface="Inter"/>
              </a:rPr>
              <a:t>3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he-IL" sz="1600" dirty="0">
                <a:solidFill>
                  <a:srgbClr val="222222"/>
                </a:solidFill>
                <a:latin typeface="Inter"/>
              </a:rPr>
              <a:t>3.99</a:t>
            </a:r>
            <a:endParaRPr kumimoji="0" lang="en-US" altLang="he-IL" sz="1600" u="none" strike="noStrike" cap="none" normalizeH="0" baseline="0" dirty="0">
              <a:ln>
                <a:noFill/>
              </a:ln>
              <a:solidFill>
                <a:srgbClr val="222222"/>
              </a:solidFill>
              <a:latin typeface="Inter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he-IL" sz="1600" b="0" i="0" dirty="0">
                <a:solidFill>
                  <a:srgbClr val="222222"/>
                </a:solidFill>
                <a:effectLst/>
                <a:latin typeface="Inter"/>
              </a:rPr>
              <a:t>4</a:t>
            </a:r>
            <a:endParaRPr kumimoji="0" lang="en-US" altLang="he-IL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e-IL" altLang="he-I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1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10F1-D648-9A1A-6AC6-FB2E9A2A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 - 2</a:t>
            </a:r>
            <a:endParaRPr lang="he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63C713-3CCA-7882-6367-4C61116864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16281"/>
            <a:ext cx="10719391" cy="630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following</a:t>
            </a:r>
            <a: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</a:t>
            </a:r>
            <a: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11//2</a:t>
            </a:r>
            <a:r>
              <a:rPr kumimoji="0" lang="en-US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3200" dirty="0"/>
              <a:t>???</a:t>
            </a:r>
            <a:endParaRPr kumimoji="0" lang="he-IL" altLang="he-I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he-IL" sz="3200" dirty="0"/>
              <a:t>   </a:t>
            </a:r>
            <a:r>
              <a:rPr lang="he-IL" altLang="he-IL" sz="3200" dirty="0"/>
              <a:t>5.5</a:t>
            </a:r>
            <a:endParaRPr lang="en-US" altLang="he-IL" sz="32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he-IL" sz="3200" dirty="0"/>
              <a:t>   </a:t>
            </a:r>
            <a:r>
              <a:rPr lang="he-IL" altLang="he-IL" sz="3200" dirty="0"/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 </a:t>
            </a:r>
            <a:r>
              <a:rPr kumimoji="0" lang="he-IL" altLang="he-IL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following</a:t>
            </a:r>
            <a: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</a:t>
            </a:r>
            <a: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x=4</a:t>
            </a:r>
            <a:b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x=x/2</a:t>
            </a:r>
            <a:endParaRPr kumimoji="0" lang="en-US" altLang="he-I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3200" dirty="0"/>
              <a:t>???</a:t>
            </a:r>
            <a:endParaRPr kumimoji="0" lang="en-US" altLang="he-I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he-IL" altLang="he-IL" sz="3200" dirty="0"/>
              <a:t>4.0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he-IL" sz="2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e-IL" altLang="he-I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7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10F1-D648-9A1A-6AC6-FB2E9A2A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QUIZ - 3</a:t>
            </a:r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11919D-F2EB-1BA5-8D31-8BF2C95D69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58950"/>
            <a:ext cx="6358761" cy="17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C8D5B5-B648-4679-189A-0FB85175F2C5}"/>
              </a:ext>
            </a:extLst>
          </p:cNvPr>
          <p:cNvSpPr txBox="1"/>
          <p:nvPr/>
        </p:nvSpPr>
        <p:spPr>
          <a:xfrm>
            <a:off x="954271" y="2898778"/>
            <a:ext cx="5244510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Inter"/>
              </a:rPr>
              <a:t>What is the result of the following: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Inter"/>
              </a:rPr>
              <a:t>Name[1]?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>
                <a:solidFill>
                  <a:srgbClr val="222222"/>
                </a:solidFill>
                <a:latin typeface="Inter"/>
              </a:rPr>
              <a:t>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>
                <a:solidFill>
                  <a:srgbClr val="222222"/>
                </a:solidFill>
                <a:latin typeface="Inter"/>
              </a:rPr>
              <a:t>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>
                <a:solidFill>
                  <a:srgbClr val="222222"/>
                </a:solidFill>
                <a:latin typeface="Inter"/>
              </a:rPr>
              <a:t>I</a:t>
            </a:r>
            <a:br>
              <a:rPr lang="en-US" sz="1400" b="1" dirty="0">
                <a:solidFill>
                  <a:srgbClr val="222222"/>
                </a:solidFill>
                <a:latin typeface="Inter"/>
              </a:rPr>
            </a:br>
            <a:endParaRPr lang="en-US" sz="1400" b="1" dirty="0">
              <a:solidFill>
                <a:srgbClr val="222222"/>
              </a:solidFill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Inter"/>
              </a:rPr>
              <a:t>What is the result of the following: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Inter"/>
              </a:rPr>
              <a:t>Name[-1]?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>
                <a:solidFill>
                  <a:srgbClr val="222222"/>
                </a:solidFill>
                <a:latin typeface="Inter"/>
              </a:rPr>
              <a:t>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>
                <a:solidFill>
                  <a:srgbClr val="222222"/>
                </a:solidFill>
                <a:latin typeface="Inter"/>
              </a:rPr>
              <a:t>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>
                <a:solidFill>
                  <a:srgbClr val="222222"/>
                </a:solidFill>
                <a:latin typeface="Inter"/>
              </a:rPr>
              <a:t>O</a:t>
            </a:r>
            <a:br>
              <a:rPr lang="en-US" sz="1400" b="1" dirty="0">
                <a:solidFill>
                  <a:srgbClr val="222222"/>
                </a:solidFill>
                <a:latin typeface="Inter"/>
              </a:rPr>
            </a:br>
            <a:endParaRPr lang="en-US" sz="1400" b="1" dirty="0">
              <a:solidFill>
                <a:srgbClr val="222222"/>
              </a:solidFill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Inter"/>
              </a:rPr>
              <a:t>What is the result of following: 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Inter"/>
              </a:rPr>
              <a:t>"hello </a:t>
            </a:r>
            <a:r>
              <a:rPr lang="en-US" sz="1400" b="1" i="0" dirty="0" err="1">
                <a:solidFill>
                  <a:srgbClr val="222222"/>
                </a:solidFill>
                <a:effectLst/>
                <a:latin typeface="Inter"/>
              </a:rPr>
              <a:t>Mike".find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Inter"/>
              </a:rPr>
              <a:t>("Mike")?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>
                <a:solidFill>
                  <a:srgbClr val="222222"/>
                </a:solidFill>
                <a:latin typeface="Inter"/>
              </a:rPr>
              <a:t>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>
                <a:solidFill>
                  <a:srgbClr val="222222"/>
                </a:solidFill>
                <a:latin typeface="Inter"/>
              </a:rPr>
              <a:t>6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>
                <a:solidFill>
                  <a:srgbClr val="222222"/>
                </a:solidFill>
                <a:latin typeface="Inter"/>
              </a:rPr>
              <a:t>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>
                <a:solidFill>
                  <a:srgbClr val="222222"/>
                </a:solidFill>
                <a:latin typeface="Inter"/>
              </a:rPr>
              <a:t>6,7,8,9</a:t>
            </a:r>
          </a:p>
          <a:p>
            <a:pPr marL="800100" lvl="1" indent="-342900">
              <a:buFont typeface="+mj-lt"/>
              <a:buAutoNum type="arabicPeriod"/>
            </a:pPr>
            <a:endParaRPr lang="he-IL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70F25-77D7-22AB-17A7-482073947CE0}"/>
              </a:ext>
            </a:extLst>
          </p:cNvPr>
          <p:cNvSpPr txBox="1"/>
          <p:nvPr/>
        </p:nvSpPr>
        <p:spPr>
          <a:xfrm>
            <a:off x="6348522" y="2882126"/>
            <a:ext cx="4776677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Inter"/>
              </a:rPr>
              <a:t>What is the output of the following: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Inter"/>
              </a:rPr>
              <a:t> print("AB\</a:t>
            </a:r>
            <a:r>
              <a:rPr lang="en-US" sz="1600" b="1" i="0" dirty="0" err="1">
                <a:solidFill>
                  <a:srgbClr val="222222"/>
                </a:solidFill>
                <a:effectLst/>
                <a:latin typeface="Inter"/>
              </a:rPr>
              <a:t>nC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Inter"/>
              </a:rPr>
              <a:t>\</a:t>
            </a:r>
            <a:r>
              <a:rPr lang="en-US" sz="1600" b="1" i="0" dirty="0" err="1">
                <a:solidFill>
                  <a:srgbClr val="222222"/>
                </a:solidFill>
                <a:effectLst/>
                <a:latin typeface="Inter"/>
              </a:rPr>
              <a:t>nDE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Inter"/>
              </a:rPr>
              <a:t>")?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>
                <a:solidFill>
                  <a:srgbClr val="222222"/>
                </a:solidFill>
                <a:latin typeface="Inter"/>
              </a:rPr>
              <a:t>AB</a:t>
            </a:r>
            <a:br>
              <a:rPr lang="en-US" sz="1600" b="1" dirty="0">
                <a:solidFill>
                  <a:srgbClr val="222222"/>
                </a:solidFill>
                <a:latin typeface="Inter"/>
              </a:rPr>
            </a:br>
            <a:r>
              <a:rPr lang="en-US" sz="1600" b="1" dirty="0">
                <a:solidFill>
                  <a:srgbClr val="222222"/>
                </a:solidFill>
                <a:latin typeface="Inter"/>
              </a:rPr>
              <a:t>C</a:t>
            </a:r>
            <a:br>
              <a:rPr lang="en-US" sz="1600" b="1" dirty="0">
                <a:solidFill>
                  <a:srgbClr val="222222"/>
                </a:solidFill>
                <a:latin typeface="Inter"/>
              </a:rPr>
            </a:br>
            <a:r>
              <a:rPr lang="en-US" sz="1600" b="1" dirty="0">
                <a:solidFill>
                  <a:srgbClr val="222222"/>
                </a:solidFill>
                <a:latin typeface="Inter"/>
              </a:rPr>
              <a:t>DE</a:t>
            </a:r>
            <a:br>
              <a:rPr lang="en-US" sz="1600" b="1" dirty="0">
                <a:solidFill>
                  <a:srgbClr val="222222"/>
                </a:solidFill>
                <a:latin typeface="Inter"/>
              </a:rPr>
            </a:br>
            <a:endParaRPr lang="en-US" sz="1600" b="1" dirty="0">
              <a:solidFill>
                <a:srgbClr val="222222"/>
              </a:solidFill>
              <a:latin typeface="Inter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>
                <a:solidFill>
                  <a:srgbClr val="222222"/>
                </a:solidFill>
                <a:latin typeface="Inter"/>
              </a:rPr>
              <a:t>ABC</a:t>
            </a:r>
            <a:br>
              <a:rPr lang="en-US" sz="1600" b="1" dirty="0">
                <a:solidFill>
                  <a:srgbClr val="222222"/>
                </a:solidFill>
                <a:latin typeface="Inter"/>
              </a:rPr>
            </a:br>
            <a:r>
              <a:rPr lang="en-US" sz="1600" b="1" dirty="0">
                <a:solidFill>
                  <a:srgbClr val="222222"/>
                </a:solidFill>
                <a:latin typeface="Inter"/>
              </a:rPr>
              <a:t>DE</a:t>
            </a:r>
            <a:br>
              <a:rPr lang="en-US" sz="1600" b="1" dirty="0">
                <a:solidFill>
                  <a:srgbClr val="222222"/>
                </a:solidFill>
                <a:latin typeface="Inter"/>
              </a:rPr>
            </a:br>
            <a:endParaRPr lang="en-US" sz="1600" b="1" dirty="0">
              <a:solidFill>
                <a:srgbClr val="222222"/>
              </a:solidFill>
              <a:latin typeface="Inter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>
                <a:solidFill>
                  <a:srgbClr val="222222"/>
                </a:solidFill>
                <a:latin typeface="Inter"/>
              </a:rPr>
              <a:t>AB</a:t>
            </a:r>
            <a:br>
              <a:rPr lang="en-US" sz="1600" b="1" dirty="0">
                <a:solidFill>
                  <a:srgbClr val="222222"/>
                </a:solidFill>
                <a:latin typeface="Inter"/>
              </a:rPr>
            </a:br>
            <a:r>
              <a:rPr lang="en-US" sz="1600" b="1" dirty="0">
                <a:solidFill>
                  <a:srgbClr val="222222"/>
                </a:solidFill>
                <a:latin typeface="Inter"/>
              </a:rPr>
              <a:t>CD</a:t>
            </a:r>
            <a:br>
              <a:rPr lang="en-US" sz="1600" b="1" dirty="0">
                <a:solidFill>
                  <a:srgbClr val="222222"/>
                </a:solidFill>
                <a:latin typeface="Inter"/>
              </a:rPr>
            </a:br>
            <a:r>
              <a:rPr lang="en-US" sz="1600" b="1" dirty="0">
                <a:solidFill>
                  <a:srgbClr val="222222"/>
                </a:solidFill>
                <a:latin typeface="Inter"/>
              </a:rPr>
              <a:t>E</a:t>
            </a:r>
          </a:p>
          <a:p>
            <a:pPr marL="800100" lvl="1" indent="-342900">
              <a:buFont typeface="+mj-lt"/>
              <a:buAutoNum type="arabicPeriod"/>
            </a:pP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991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B21D-01D6-4CD6-6E56-62F72938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JUPYTER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C6560-75D5-5E69-6F63-7F2A5D8C5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“Notebook” is a work book in which mixes text with coding for Python.</a:t>
            </a:r>
          </a:p>
          <a:p>
            <a:endParaRPr lang="en-US" dirty="0"/>
          </a:p>
          <a:p>
            <a:r>
              <a:rPr lang="en-US" dirty="0"/>
              <a:t>Online server: </a:t>
            </a:r>
            <a:r>
              <a:rPr lang="en-US" dirty="0">
                <a:hlinkClick r:id="rId2"/>
              </a:rPr>
              <a:t>https://colab.research.google.com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Specific for our lesson notebook: </a:t>
            </a:r>
          </a:p>
          <a:p>
            <a:r>
              <a:rPr lang="en-US" dirty="0">
                <a:hlinkClick r:id="rId3"/>
              </a:rPr>
              <a:t>https://colab.research.google.com/github/urishani/KFAR-VRADIM/blob/main/EXPRESSIONS%20AND%20VARIABLES.ipynb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urishani/KFAR-VRADIM</a:t>
            </a:r>
          </a:p>
          <a:p>
            <a:r>
              <a:rPr lang="en-US" dirty="0"/>
              <a:t>Link: https://github.com/urishani/KFAR-VRADIM.git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345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59F5-B294-E546-9D11-F6B7FB3D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משוואה ריבועית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E01D9-ADCC-DF56-A69D-75E07E9323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algn="l"/>
                <a:r>
                  <a:rPr lang="en-US" dirty="0"/>
                  <a:t>General Formula: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General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term: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dirty="0"/>
                  <a:t> is called “discriminant”.</a:t>
                </a:r>
              </a:p>
              <a:p>
                <a:r>
                  <a:rPr lang="en-US" dirty="0"/>
                  <a:t>In Python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= 1</a:t>
                </a:r>
              </a:p>
              <a:p>
                <a:pPr lvl="1"/>
                <a:r>
                  <a:rPr lang="en-US" dirty="0"/>
                  <a:t>b = -5</a:t>
                </a:r>
              </a:p>
              <a:p>
                <a:pPr lvl="1"/>
                <a:r>
                  <a:rPr lang="en-US" dirty="0"/>
                  <a:t>c = 6</a:t>
                </a:r>
              </a:p>
              <a:p>
                <a:pPr lvl="1"/>
                <a:r>
                  <a:rPr lang="en-US" b="1" dirty="0"/>
                  <a:t>Must do at the beginning: “import math”</a:t>
                </a:r>
              </a:p>
              <a:p>
                <a:pPr lvl="1"/>
                <a:r>
                  <a:rPr lang="en-US" dirty="0"/>
                  <a:t>Y = ??</a:t>
                </a:r>
              </a:p>
              <a:p>
                <a:pPr lvl="1"/>
                <a:r>
                  <a:rPr lang="en-US" dirty="0"/>
                  <a:t>D = ???</a:t>
                </a:r>
              </a:p>
              <a:p>
                <a:pPr lvl="1"/>
                <a:r>
                  <a:rPr lang="en-US" dirty="0"/>
                  <a:t>X1 = (-b + </a:t>
                </a:r>
                <a:r>
                  <a:rPr lang="en-US" dirty="0" err="1"/>
                  <a:t>math.sqrt</a:t>
                </a:r>
                <a:r>
                  <a:rPr lang="en-US" dirty="0"/>
                  <a:t>(D)) / (2*a)</a:t>
                </a:r>
              </a:p>
              <a:p>
                <a:pPr lvl="1"/>
                <a:r>
                  <a:rPr lang="en-US" dirty="0"/>
                  <a:t>X2 = -b - </a:t>
                </a:r>
                <a:r>
                  <a:rPr lang="en-US" dirty="0" err="1"/>
                  <a:t>math.sqrt</a:t>
                </a:r>
                <a:r>
                  <a:rPr lang="en-US" dirty="0"/>
                  <a:t>(D) / (2*a)</a:t>
                </a:r>
              </a:p>
              <a:p>
                <a:pPr lvl="1"/>
                <a:r>
                  <a:rPr lang="en-US" dirty="0"/>
                  <a:t>Print(“the solutions are: “ + str(X1) + “ and “ + str(X2))</a:t>
                </a:r>
              </a:p>
              <a:p>
                <a:pPr lvl="1"/>
                <a:r>
                  <a:rPr lang="en-US" dirty="0"/>
                  <a:t>Print(“the solutions are: “, str(X1), “ and “, str(X2))</a:t>
                </a:r>
              </a:p>
              <a:p>
                <a:pPr lvl="1"/>
                <a:r>
                  <a:rPr lang="en-US" dirty="0"/>
                  <a:t>Print(</a:t>
                </a:r>
                <a:r>
                  <a:rPr lang="en-US" dirty="0" err="1"/>
                  <a:t>f”the</a:t>
                </a:r>
                <a:r>
                  <a:rPr lang="en-US" dirty="0"/>
                  <a:t> solutions are: {X1} and {X2}”)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E01D9-ADCC-DF56-A69D-75E07E932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09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E1C7-E945-F645-6EC7-1BFFC335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משוואה ריבועית</a:t>
            </a:r>
            <a:r>
              <a:rPr lang="en-US" dirty="0"/>
              <a:t> - 2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547AB-AD22-DC61-8749-BE341C317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Try now for: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That is with: a = 1, b = 0, c = 4</a:t>
                </a:r>
              </a:p>
              <a:p>
                <a:endParaRPr lang="en-US" dirty="0"/>
              </a:p>
              <a:p>
                <a:r>
                  <a:rPr lang="en-US" dirty="0"/>
                  <a:t>Must do at the beginning: “import </a:t>
                </a:r>
                <a:r>
                  <a:rPr lang="en-US" dirty="0" err="1"/>
                  <a:t>cmath</a:t>
                </a:r>
                <a:r>
                  <a:rPr lang="en-US" dirty="0"/>
                  <a:t>”</a:t>
                </a:r>
              </a:p>
              <a:p>
                <a:endParaRPr lang="en-US" dirty="0"/>
              </a:p>
              <a:p>
                <a:r>
                  <a:rPr lang="en-US" dirty="0"/>
                  <a:t>D = ???</a:t>
                </a:r>
              </a:p>
              <a:p>
                <a:r>
                  <a:rPr lang="en-US" dirty="0"/>
                  <a:t>X1, X2 = ???</a:t>
                </a:r>
              </a:p>
              <a:p>
                <a:endParaRPr lang="en-US" dirty="0"/>
              </a:p>
              <a:p>
                <a:r>
                  <a:rPr lang="en-US" dirty="0"/>
                  <a:t>Print(</a:t>
                </a:r>
                <a:r>
                  <a:rPr lang="en-US" dirty="0" err="1"/>
                  <a:t>f”The</a:t>
                </a:r>
                <a:r>
                  <a:rPr lang="en-US" dirty="0"/>
                  <a:t> solutions are {X1}, and {X2}”)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547AB-AD22-DC61-8749-BE341C317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8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28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466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Inter</vt:lpstr>
      <vt:lpstr>Office Theme</vt:lpstr>
      <vt:lpstr>QUIZ - 1</vt:lpstr>
      <vt:lpstr>QUIZ - 2</vt:lpstr>
      <vt:lpstr>QUIZ - 3</vt:lpstr>
      <vt:lpstr>JUPYTER</vt:lpstr>
      <vt:lpstr>משוואה ריבועית</vt:lpstr>
      <vt:lpstr>משוואה ריבועית - 2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Uri Shani</dc:creator>
  <cp:lastModifiedBy>Uri Shani</cp:lastModifiedBy>
  <cp:revision>6</cp:revision>
  <dcterms:created xsi:type="dcterms:W3CDTF">2023-12-26T18:22:51Z</dcterms:created>
  <dcterms:modified xsi:type="dcterms:W3CDTF">2023-12-28T15:58:20Z</dcterms:modified>
</cp:coreProperties>
</file>