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2404050" cy="43205400"/>
  <p:notesSz cx="6858000" cy="9144000"/>
  <p:defaultTextStyle>
    <a:defPPr>
      <a:defRPr lang="he-IL"/>
    </a:defPPr>
    <a:lvl1pPr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59000" indent="-1701800"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319588" indent="-3405188"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480175" indent="-5108575"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640763" indent="-6811963"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11"/>
    <a:srgbClr val="FF6633"/>
    <a:srgbClr val="FFF5E4"/>
    <a:srgbClr val="D4D5DE"/>
    <a:srgbClr val="242530"/>
    <a:srgbClr val="DAD6D7"/>
    <a:srgbClr val="DFCEBA"/>
    <a:srgbClr val="CBA38B"/>
    <a:srgbClr val="AD523E"/>
    <a:srgbClr val="FD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3993" autoAdjust="0"/>
  </p:normalViewPr>
  <p:slideViewPr>
    <p:cSldViewPr>
      <p:cViewPr>
        <p:scale>
          <a:sx n="50" d="100"/>
          <a:sy n="50" d="100"/>
        </p:scale>
        <p:origin x="36" y="-6212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08EE8B15-7C20-9162-9BE4-2C633F2538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9D7F308-AD7F-325D-E2E9-DED09E0851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4F41A6-3C46-4765-B4B0-E269A1EEDFE9}" type="datetimeFigureOut">
              <a:rPr lang="he-IL"/>
              <a:pPr>
                <a:defRPr/>
              </a:pPr>
              <a:t>י"ב/סיון/תשפ"ג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C4F85F5-B90B-3529-5CBE-1D64034BEB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DC1744F-BFF6-FA9A-25DB-B35AF21DC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605B1DC-A6BE-4930-9DBE-4B82715FCFC4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CC8E22A7-2538-CEF4-6895-4047E99AD7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E206807-3BDE-80B3-2E50-D5A267D46E0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D152F8B-6E66-45A8-9712-3EF1CB00A2C0}" type="datetimeFigureOut">
              <a:rPr lang="he-IL"/>
              <a:pPr>
                <a:defRPr/>
              </a:pPr>
              <a:t>י"ב/סיון/תשפ"ג</a:t>
            </a:fld>
            <a:endParaRPr lang="he-IL"/>
          </a:p>
        </p:txBody>
      </p:sp>
      <p:sp>
        <p:nvSpPr>
          <p:cNvPr id="4" name="מציין מיקום של תמונת שקופית 3">
            <a:extLst>
              <a:ext uri="{FF2B5EF4-FFF2-40B4-BE49-F238E27FC236}">
                <a16:creationId xmlns:a16="http://schemas.microsoft.com/office/drawing/2014/main" id="{C733D366-5DD8-2D98-24C6-F4DE6B1584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>
            <a:extLst>
              <a:ext uri="{FF2B5EF4-FFF2-40B4-BE49-F238E27FC236}">
                <a16:creationId xmlns:a16="http://schemas.microsoft.com/office/drawing/2014/main" id="{97B0D157-EB43-D8C3-83DC-8A585B051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B3EA985-AA5E-E2B4-1585-062B071628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E17C887-9363-71B2-D5C8-2A79E21B6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9FCF1E0C-F1E6-4AB5-BE84-F0C1CFFA8FBB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59000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19588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480175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40763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0135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96162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2189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28216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מציין מיקום של תמונת שקופית 1">
            <a:extLst>
              <a:ext uri="{FF2B5EF4-FFF2-40B4-BE49-F238E27FC236}">
                <a16:creationId xmlns:a16="http://schemas.microsoft.com/office/drawing/2014/main" id="{7DB6574D-0149-41A2-7FBF-869F56979E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מציין מיקום של הערות 2">
            <a:extLst>
              <a:ext uri="{FF2B5EF4-FFF2-40B4-BE49-F238E27FC236}">
                <a16:creationId xmlns:a16="http://schemas.microsoft.com/office/drawing/2014/main" id="{711558D0-F912-5AC6-CA14-BA1FBF4568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he-IL"/>
          </a:p>
        </p:txBody>
      </p:sp>
      <p:sp>
        <p:nvSpPr>
          <p:cNvPr id="15364" name="מציין מיקום של מספר שקופית 3">
            <a:extLst>
              <a:ext uri="{FF2B5EF4-FFF2-40B4-BE49-F238E27FC236}">
                <a16:creationId xmlns:a16="http://schemas.microsoft.com/office/drawing/2014/main" id="{154C6A05-A977-FBF8-EFEB-4433AA15A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defTabSz="4319588" rtl="1" eaLnBrk="0" fontAlgn="base" hangingPunct="0">
              <a:spcBef>
                <a:spcPct val="3000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defTabSz="4319588" rtl="1" eaLnBrk="0" fontAlgn="base" hangingPunct="0">
              <a:spcBef>
                <a:spcPct val="3000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defTabSz="4319588" rtl="1" eaLnBrk="0" fontAlgn="base" hangingPunct="0">
              <a:spcBef>
                <a:spcPct val="3000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defTabSz="4319588" rtl="1" eaLnBrk="0" fontAlgn="base" hangingPunct="0">
              <a:spcBef>
                <a:spcPct val="3000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319588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378A64-19D7-4E78-B751-B8A388785CA5}" type="slidenum">
              <a:rPr kumimoji="0" lang="he-IL" altLang="he-I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319588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57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78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8A0560-DEF8-165E-5B58-B4C58D09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FC26A1A-1A38-44D5-BC34-E3F93ED4D143}" type="datetimeFigureOut">
              <a:rPr lang="he-IL"/>
              <a:pPr>
                <a:defRPr/>
              </a:pPr>
              <a:t>י"ב/סיון/תשפ"ג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727E139-DB0A-5D26-AF9F-607FC1FB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464D84-6F2B-7DA6-B36E-5C7FC3FF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D23B1D2C-1466-4D89-A42B-CD6763D526BF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768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AAF7C1-400C-4BB4-FA39-3FA22138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32A689D-0BA9-4B11-AED0-451B016A9C5E}" type="datetimeFigureOut">
              <a:rPr lang="he-IL"/>
              <a:pPr>
                <a:defRPr/>
              </a:pPr>
              <a:t>י"ב/סיון/תשפ"ג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9C75C5-DC2F-3E99-B21F-ED7E8EC3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CF0CE90-ABD6-5A62-499E-9B893AA0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5D5196BC-1444-47E0-B68F-FFB2CA97F441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8867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6C83E0-4C5C-D837-B51A-A3FD7B57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486AB55-7B27-4507-A93F-B64839EF19AD}" type="datetimeFigureOut">
              <a:rPr lang="he-IL"/>
              <a:pPr>
                <a:defRPr/>
              </a:pPr>
              <a:t>י"ב/סיון/תשפ"ג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F26CC8-10E1-0C5B-C533-7C9CB7BB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FD5538C-93D4-3C7D-93F6-DCB8F0DF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589C9A41-948E-4163-8505-67368A877CFB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9964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  <a:prstGeom prst="rect">
            <a:avLst/>
          </a:prstGeo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EDDE6A-D625-B0A9-7086-55F984C6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BEA1F0F-AB82-455F-B91F-5E195F97D954}" type="datetimeFigureOut">
              <a:rPr lang="he-IL"/>
              <a:pPr>
                <a:defRPr/>
              </a:pPr>
              <a:t>י"ב/סיון/תשפ"ג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BC4972D-BFBE-9F00-B247-BECB4D1A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F0F771-BA88-0ECC-1C66-488FCBC1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DBC8A428-7280-4F57-AF76-1628AE2B5697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6761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3F50B17-3F1D-D73F-ADF8-6D1F1B37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EFD40F5-E639-4DB6-A795-1729DCD1D271}" type="datetimeFigureOut">
              <a:rPr lang="he-IL"/>
              <a:pPr>
                <a:defRPr/>
              </a:pPr>
              <a:t>י"ב/סיון/תשפ"ג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27CC739-C790-2732-D5D3-F223669D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319B18A-925A-F9E5-EEEE-84A86453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FA3C7363-DD19-4D96-88BE-E63B2591AE0A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8438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B060486-CF94-E2F4-D22D-31650683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5137488-7517-4082-97FC-BE5E730B104E}" type="datetimeFigureOut">
              <a:rPr lang="he-IL"/>
              <a:pPr>
                <a:defRPr/>
              </a:pPr>
              <a:t>י"ב/סיון/תשפ"ג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861339F-A7F0-BA50-E0D2-51315500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5F82CBF-F5B6-D4CB-B42E-C4933BF6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6CF6AAB3-7049-4D60-A8CF-0BEE67B0C50E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52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E2049BB-7E47-B994-F054-E0829FE6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DB8DFFE-A9A9-4B91-AF33-482B27F09900}" type="datetimeFigureOut">
              <a:rPr lang="he-IL"/>
              <a:pPr>
                <a:defRPr/>
              </a:pPr>
              <a:t>י"ב/סיון/תשפ"ג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F59CDBB-A6A9-D282-65AE-0B859AA7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02D9545-31D9-D401-47B6-72DBD0E2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D0875EBC-C044-4B68-8660-B9759C8CD273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978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404DDFA-DF64-ACDC-0827-8B1416EC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6E39ABE-1A2A-4288-A892-571B0AA59E06}" type="datetimeFigureOut">
              <a:rPr lang="he-IL"/>
              <a:pPr>
                <a:defRPr/>
              </a:pPr>
              <a:t>י"ב/סיון/תשפ"ג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1D81ABD-C2CE-7EF2-CAF3-7D9033A7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94788F9-3B06-990A-341C-90F30D76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92C7DD5E-81DA-4123-B7EA-DB62DD4E7F3C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2470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  <a:prstGeom prst="rect">
            <a:avLst/>
          </a:prstGeom>
        </p:spPr>
        <p:txBody>
          <a:bodyPr anchor="b"/>
          <a:lstStyle>
            <a:lvl1pPr algn="r">
              <a:defRPr sz="95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  <a:prstGeom prst="rect">
            <a:avLst/>
          </a:prstGeo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461B6A6-FA97-C63A-B3DA-B20DAAAF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F4D78B9-C8B6-4A94-9B65-053BA9E203E4}" type="datetimeFigureOut">
              <a:rPr lang="he-IL"/>
              <a:pPr>
                <a:defRPr/>
              </a:pPr>
              <a:t>י"ב/סיון/תשפ"ג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D06298B-84F9-5184-8E0B-79651F6F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12FC78D-E5EF-9D74-0F41-B3B73809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BB5A2A8F-557B-4044-AB5D-AB13F4E2FA00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626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  <a:prstGeom prst="rect">
            <a:avLst/>
          </a:prstGeom>
        </p:spPr>
        <p:txBody>
          <a:bodyPr anchor="b"/>
          <a:lstStyle>
            <a:lvl1pPr algn="r">
              <a:defRPr sz="95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768F2E-347B-1266-6F99-912CF744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527B767-69BD-48B2-BE54-71913E26E53C}" type="datetimeFigureOut">
              <a:rPr lang="he-IL"/>
              <a:pPr>
                <a:defRPr/>
              </a:pPr>
              <a:t>י"ב/סיון/תשפ"ג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DD4EA51-83B2-7FA9-08DC-97A9AA54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78DF2A5-5C6A-F7AF-FA22-D2A68E5B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D587DB8B-C1FE-4399-B384-99E1845C49FD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5263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0E776469-F9E4-B2A5-A221-DBD8661B85D9}"/>
              </a:ext>
            </a:extLst>
          </p:cNvPr>
          <p:cNvSpPr>
            <a:spLocks/>
          </p:cNvSpPr>
          <p:nvPr userDrawn="1"/>
        </p:nvSpPr>
        <p:spPr>
          <a:xfrm>
            <a:off x="0" y="-42863"/>
            <a:ext cx="32404050" cy="6480176"/>
          </a:xfrm>
          <a:prstGeom prst="rect">
            <a:avLst/>
          </a:prstGeom>
          <a:solidFill>
            <a:srgbClr val="FFF5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320540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pic>
        <p:nvPicPr>
          <p:cNvPr id="1027" name="Picture 2" descr="C:\Documents and Settings\adam\Desktop\Ben Gurion Logo.jpg">
            <a:extLst>
              <a:ext uri="{FF2B5EF4-FFF2-40B4-BE49-F238E27FC236}">
                <a16:creationId xmlns:a16="http://schemas.microsoft.com/office/drawing/2014/main" id="{1FB0C86B-CFE1-745F-D3CB-6646182D4F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938" y="0"/>
            <a:ext cx="21601112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4319588" rtl="1" eaLnBrk="0" fontAlgn="base" hangingPunct="0">
        <a:spcBef>
          <a:spcPct val="0"/>
        </a:spcBef>
        <a:spcAft>
          <a:spcPct val="0"/>
        </a:spcAft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1619250" indent="-1619250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963" indent="-1349375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263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מלבן 39">
            <a:extLst>
              <a:ext uri="{FF2B5EF4-FFF2-40B4-BE49-F238E27FC236}">
                <a16:creationId xmlns:a16="http://schemas.microsoft.com/office/drawing/2014/main" id="{9A1924E1-F6A3-FDEC-9D11-5E66EB8610F8}"/>
              </a:ext>
            </a:extLst>
          </p:cNvPr>
          <p:cNvSpPr/>
          <p:nvPr/>
        </p:nvSpPr>
        <p:spPr>
          <a:xfrm>
            <a:off x="16344841" y="27553278"/>
            <a:ext cx="15840000" cy="12395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מלבן 60">
            <a:extLst>
              <a:ext uri="{FF2B5EF4-FFF2-40B4-BE49-F238E27FC236}">
                <a16:creationId xmlns:a16="http://schemas.microsoft.com/office/drawing/2014/main" id="{590C11CC-02DD-FEC5-26DB-BE7AA676EFC3}"/>
              </a:ext>
            </a:extLst>
          </p:cNvPr>
          <p:cNvSpPr/>
          <p:nvPr/>
        </p:nvSpPr>
        <p:spPr>
          <a:xfrm>
            <a:off x="248489" y="32627170"/>
            <a:ext cx="15840000" cy="7570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8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pic>
        <p:nvPicPr>
          <p:cNvPr id="57" name="תמונה 56" descr="תמונה שמכילה טקסט, כלי, מכונה, כחול&#10;&#10;התיאור נוצר באופן אוטומטי">
            <a:extLst>
              <a:ext uri="{FF2B5EF4-FFF2-40B4-BE49-F238E27FC236}">
                <a16:creationId xmlns:a16="http://schemas.microsoft.com/office/drawing/2014/main" id="{272A443C-B320-975B-258A-34C557ACD3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" r="1388"/>
          <a:stretch/>
        </p:blipFill>
        <p:spPr>
          <a:xfrm>
            <a:off x="507253" y="32887507"/>
            <a:ext cx="9793089" cy="7559571"/>
          </a:xfrm>
          <a:prstGeom prst="rect">
            <a:avLst/>
          </a:prstGeom>
        </p:spPr>
      </p:pic>
      <p:sp>
        <p:nvSpPr>
          <p:cNvPr id="14339" name="TextBox 6">
            <a:extLst>
              <a:ext uri="{FF2B5EF4-FFF2-40B4-BE49-F238E27FC236}">
                <a16:creationId xmlns:a16="http://schemas.microsoft.com/office/drawing/2014/main" id="{82E3AB51-18FF-0186-18B3-22575B21D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3122613"/>
            <a:ext cx="29765625" cy="137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319588" rtl="1" eaLnBrk="1" fontAlgn="base" latinLnBrk="0" hangingPunct="1">
              <a:lnSpc>
                <a:spcPts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10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Computational Art – Robotic Picture Weaving</a:t>
            </a:r>
            <a:endParaRPr kumimoji="0" lang="he-IL" altLang="he-IL" sz="10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0" name="TextBox 9">
            <a:extLst>
              <a:ext uri="{FF2B5EF4-FFF2-40B4-BE49-F238E27FC236}">
                <a16:creationId xmlns:a16="http://schemas.microsoft.com/office/drawing/2014/main" id="{8F5C1A6C-2EC2-2DCF-52B3-102C5FCC4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3" y="4205288"/>
            <a:ext cx="21002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68375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8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Uri Ziv, </a:t>
            </a:r>
            <a:r>
              <a:rPr kumimoji="0" lang="en-US" altLang="he-IL" sz="80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Idan</a:t>
            </a:r>
            <a:r>
              <a:rPr kumimoji="0" lang="en-US" altLang="he-IL" sz="8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Halperin, Gur Elkin</a:t>
            </a:r>
            <a:endParaRPr kumimoji="0" lang="he-IL" altLang="he-IL" sz="8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1" name="TextBox 10">
            <a:extLst>
              <a:ext uri="{FF2B5EF4-FFF2-40B4-BE49-F238E27FC236}">
                <a16:creationId xmlns:a16="http://schemas.microsoft.com/office/drawing/2014/main" id="{93C65313-2997-A530-EBC1-FB9E22F78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3" y="5205413"/>
            <a:ext cx="21002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68375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8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Advisor: Prof. </a:t>
            </a:r>
            <a:r>
              <a:rPr kumimoji="0" lang="en-US" altLang="he-IL" sz="80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Ohad</a:t>
            </a:r>
            <a:r>
              <a:rPr kumimoji="0" lang="en-US" altLang="he-IL" sz="8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Ben-Shahar</a:t>
            </a:r>
            <a:endParaRPr kumimoji="0" lang="en-US" altLang="he-IL" sz="8000" b="1" i="0" u="none" strike="noStrike" kern="1200" cap="none" spc="0" normalizeH="0" baseline="0" noProof="0" dirty="0">
              <a:ln>
                <a:noFill/>
              </a:ln>
              <a:solidFill>
                <a:srgbClr val="FFCB9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718B5B-6B0C-F878-C472-8C697F8A0F17}"/>
              </a:ext>
            </a:extLst>
          </p:cNvPr>
          <p:cNvSpPr txBox="1"/>
          <p:nvPr/>
        </p:nvSpPr>
        <p:spPr>
          <a:xfrm>
            <a:off x="2592388" y="858838"/>
            <a:ext cx="18289587" cy="988860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marL="1371600" marR="0" lvl="0" indent="-1371600" algn="ctr" defTabSz="4320540" rtl="1" eaLnBrk="1" fontAlgn="auto" latinLnBrk="0" hangingPunct="1">
              <a:lnSpc>
                <a:spcPts val="7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Department of Computer Science</a:t>
            </a:r>
            <a:endParaRPr kumimoji="0" lang="he-IL" sz="6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0875B496-144A-9DFB-228D-478B7EAED32C}"/>
              </a:ext>
            </a:extLst>
          </p:cNvPr>
          <p:cNvSpPr/>
          <p:nvPr/>
        </p:nvSpPr>
        <p:spPr>
          <a:xfrm>
            <a:off x="16347803" y="6691340"/>
            <a:ext cx="15840000" cy="1080000"/>
          </a:xfrm>
          <a:prstGeom prst="flowChartProcess">
            <a:avLst/>
          </a:prstGeom>
          <a:solidFill>
            <a:srgbClr val="FF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4. Algorithm and Workflow</a:t>
            </a:r>
            <a:endParaRPr kumimoji="0" lang="he-IL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441EBE4-44D1-0B3D-570E-6F9B53F447FA}"/>
              </a:ext>
            </a:extLst>
          </p:cNvPr>
          <p:cNvSpPr/>
          <p:nvPr/>
        </p:nvSpPr>
        <p:spPr>
          <a:xfrm>
            <a:off x="16344841" y="26473278"/>
            <a:ext cx="15840000" cy="1080000"/>
          </a:xfrm>
          <a:prstGeom prst="flowChartProcess">
            <a:avLst/>
          </a:prstGeom>
          <a:solidFill>
            <a:srgbClr val="FF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5. Results</a:t>
            </a:r>
            <a:endParaRPr kumimoji="0" lang="he-IL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תמונה 24" descr="תמונה שמכילה יונק, זן כלב, חיית מחמד, חוטם&#10;&#10;התיאור נוצר באופן אוטומטי">
            <a:extLst>
              <a:ext uri="{FF2B5EF4-FFF2-40B4-BE49-F238E27FC236}">
                <a16:creationId xmlns:a16="http://schemas.microsoft.com/office/drawing/2014/main" id="{A258B52A-1A89-C9FD-6CDF-3933C643B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978" y="36155631"/>
            <a:ext cx="5832673" cy="3542516"/>
          </a:xfrm>
          <a:prstGeom prst="rect">
            <a:avLst/>
          </a:prstGeom>
        </p:spPr>
      </p:pic>
      <p:pic>
        <p:nvPicPr>
          <p:cNvPr id="27" name="תמונה 26" descr="תמונה שמכילה פני אדם, אדם, לבוש, קמט&#10;&#10;התיאור נוצר באופן אוטומטי">
            <a:extLst>
              <a:ext uri="{FF2B5EF4-FFF2-40B4-BE49-F238E27FC236}">
                <a16:creationId xmlns:a16="http://schemas.microsoft.com/office/drawing/2014/main" id="{7F0CF8F8-4D55-0896-C677-DF8C91715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088" y="27812129"/>
            <a:ext cx="5292452" cy="3469426"/>
          </a:xfrm>
          <a:prstGeom prst="rect">
            <a:avLst/>
          </a:prstGeom>
        </p:spPr>
      </p:pic>
      <p:pic>
        <p:nvPicPr>
          <p:cNvPr id="1026" name="Picture 2" descr="Mona Lisa - Wikipedia">
            <a:extLst>
              <a:ext uri="{FF2B5EF4-FFF2-40B4-BE49-F238E27FC236}">
                <a16:creationId xmlns:a16="http://schemas.microsoft.com/office/drawing/2014/main" id="{11434AA1-2E77-05F6-68BF-84F8B0333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4" b="31765"/>
          <a:stretch/>
        </p:blipFill>
        <p:spPr bwMode="auto">
          <a:xfrm>
            <a:off x="17082623" y="31532141"/>
            <a:ext cx="4857382" cy="437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חץ: ימינה 35">
            <a:extLst>
              <a:ext uri="{FF2B5EF4-FFF2-40B4-BE49-F238E27FC236}">
                <a16:creationId xmlns:a16="http://schemas.microsoft.com/office/drawing/2014/main" id="{2D6ADE05-CBEF-D313-7A75-EE02170667CA}"/>
              </a:ext>
            </a:extLst>
          </p:cNvPr>
          <p:cNvSpPr/>
          <p:nvPr/>
        </p:nvSpPr>
        <p:spPr>
          <a:xfrm>
            <a:off x="23715565" y="28633278"/>
            <a:ext cx="2290875" cy="1813895"/>
          </a:xfrm>
          <a:prstGeom prst="rightArrow">
            <a:avLst/>
          </a:prstGeom>
          <a:solidFill>
            <a:srgbClr val="242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8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חץ: ימינה 36">
            <a:extLst>
              <a:ext uri="{FF2B5EF4-FFF2-40B4-BE49-F238E27FC236}">
                <a16:creationId xmlns:a16="http://schemas.microsoft.com/office/drawing/2014/main" id="{F7E4A5C0-C66D-B0D4-F147-4D215A4C4ABA}"/>
              </a:ext>
            </a:extLst>
          </p:cNvPr>
          <p:cNvSpPr/>
          <p:nvPr/>
        </p:nvSpPr>
        <p:spPr>
          <a:xfrm>
            <a:off x="23715565" y="32846686"/>
            <a:ext cx="2290875" cy="1813895"/>
          </a:xfrm>
          <a:prstGeom prst="rightArrow">
            <a:avLst/>
          </a:prstGeom>
          <a:solidFill>
            <a:srgbClr val="242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8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D29EE9C9-79EF-F1F7-DDC7-B6FFD4F93E06}"/>
              </a:ext>
            </a:extLst>
          </p:cNvPr>
          <p:cNvSpPr/>
          <p:nvPr/>
        </p:nvSpPr>
        <p:spPr>
          <a:xfrm>
            <a:off x="23715565" y="37019940"/>
            <a:ext cx="2290875" cy="1813895"/>
          </a:xfrm>
          <a:prstGeom prst="rightArrow">
            <a:avLst/>
          </a:prstGeom>
          <a:solidFill>
            <a:srgbClr val="242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8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pic>
        <p:nvPicPr>
          <p:cNvPr id="32" name="תמונה 31" descr="תמונה שמכילה כתב יד, טקסט, צעצוע, רובוט&#10;&#10;התיאור נוצר באופן אוטומטי">
            <a:extLst>
              <a:ext uri="{FF2B5EF4-FFF2-40B4-BE49-F238E27FC236}">
                <a16:creationId xmlns:a16="http://schemas.microsoft.com/office/drawing/2014/main" id="{5A116E1A-5F5D-34BD-A4C7-91034314F0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2" t="6551" r="4428"/>
          <a:stretch/>
        </p:blipFill>
        <p:spPr>
          <a:xfrm>
            <a:off x="10621075" y="32877489"/>
            <a:ext cx="5217655" cy="7320416"/>
          </a:xfrm>
          <a:prstGeom prst="rect">
            <a:avLst/>
          </a:prstGeom>
        </p:spPr>
      </p:pic>
      <p:sp>
        <p:nvSpPr>
          <p:cNvPr id="60" name="Flowchart: Process 16">
            <a:extLst>
              <a:ext uri="{FF2B5EF4-FFF2-40B4-BE49-F238E27FC236}">
                <a16:creationId xmlns:a16="http://schemas.microsoft.com/office/drawing/2014/main" id="{33A85E6E-CE7E-37E0-11FB-0E3032F297A9}"/>
              </a:ext>
            </a:extLst>
          </p:cNvPr>
          <p:cNvSpPr/>
          <p:nvPr/>
        </p:nvSpPr>
        <p:spPr>
          <a:xfrm>
            <a:off x="248489" y="31547171"/>
            <a:ext cx="15840000" cy="1080000"/>
          </a:xfrm>
          <a:prstGeom prst="flowChartProcess">
            <a:avLst/>
          </a:prstGeom>
          <a:solidFill>
            <a:srgbClr val="FF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6. Coming Up Soon: Robotic Implementation</a:t>
            </a:r>
            <a:endParaRPr kumimoji="0" lang="he-IL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21F1093-2ACE-C7B3-F68A-FFF55CFB67BD}"/>
              </a:ext>
            </a:extLst>
          </p:cNvPr>
          <p:cNvSpPr/>
          <p:nvPr/>
        </p:nvSpPr>
        <p:spPr>
          <a:xfrm>
            <a:off x="250692" y="15473655"/>
            <a:ext cx="15839208" cy="3631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441EBE4-44D1-0B3D-570E-6F9B53F447FA}"/>
              </a:ext>
            </a:extLst>
          </p:cNvPr>
          <p:cNvSpPr/>
          <p:nvPr/>
        </p:nvSpPr>
        <p:spPr>
          <a:xfrm>
            <a:off x="249900" y="12050141"/>
            <a:ext cx="15840000" cy="1080000"/>
          </a:xfrm>
          <a:prstGeom prst="flowChartProcess">
            <a:avLst/>
          </a:prstGeom>
          <a:solidFill>
            <a:srgbClr val="FF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2. Task description</a:t>
            </a:r>
            <a:endParaRPr kumimoji="0" lang="he-IL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תמונה 21" descr="תמונה שמכילה עיגול, דפוס&#10;&#10;התיאור נוצר באופן אוטומטי">
            <a:extLst>
              <a:ext uri="{FF2B5EF4-FFF2-40B4-BE49-F238E27FC236}">
                <a16:creationId xmlns:a16="http://schemas.microsoft.com/office/drawing/2014/main" id="{E544A271-D4F8-965D-0E71-838EC1741C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33" y="15650559"/>
            <a:ext cx="3231741" cy="319715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44C2EBA-C51F-A801-2B14-B8D2591C2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0"/>
          <a:stretch/>
        </p:blipFill>
        <p:spPr bwMode="auto">
          <a:xfrm>
            <a:off x="507253" y="15579906"/>
            <a:ext cx="3333117" cy="32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B2D7D498-08A2-E318-C000-87176F808714}"/>
              </a:ext>
            </a:extLst>
          </p:cNvPr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12558964" y="15412706"/>
            <a:ext cx="3333116" cy="3240220"/>
          </a:xfrm>
          <a:prstGeom prst="rect">
            <a:avLst/>
          </a:prstGeom>
        </p:spPr>
      </p:pic>
      <p:sp>
        <p:nvSpPr>
          <p:cNvPr id="29" name="סימן חיבור 28">
            <a:extLst>
              <a:ext uri="{FF2B5EF4-FFF2-40B4-BE49-F238E27FC236}">
                <a16:creationId xmlns:a16="http://schemas.microsoft.com/office/drawing/2014/main" id="{46FEC3D0-027B-3F85-35FE-88240A58218A}"/>
              </a:ext>
            </a:extLst>
          </p:cNvPr>
          <p:cNvSpPr/>
          <p:nvPr/>
        </p:nvSpPr>
        <p:spPr>
          <a:xfrm>
            <a:off x="4020226" y="16104172"/>
            <a:ext cx="2289932" cy="2289932"/>
          </a:xfrm>
          <a:prstGeom prst="mathPlus">
            <a:avLst>
              <a:gd name="adj1" fmla="val 27217"/>
            </a:avLst>
          </a:prstGeom>
          <a:solidFill>
            <a:srgbClr val="242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8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F13FB70-1511-30DC-D08F-B092178B89F1}"/>
              </a:ext>
            </a:extLst>
          </p:cNvPr>
          <p:cNvSpPr/>
          <p:nvPr/>
        </p:nvSpPr>
        <p:spPr>
          <a:xfrm>
            <a:off x="249900" y="13131385"/>
            <a:ext cx="15840000" cy="2377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Given a grayscale image, approximate it by drawing a continuous sequence of threads across an arbitrary convex frame of nails. Then, weave it using a robotic arm.</a:t>
            </a:r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11E8F13F-856B-4B4F-094B-097544FCFDA2}"/>
              </a:ext>
            </a:extLst>
          </p:cNvPr>
          <p:cNvGrpSpPr/>
          <p:nvPr/>
        </p:nvGrpSpPr>
        <p:grpSpPr>
          <a:xfrm>
            <a:off x="252000" y="6695044"/>
            <a:ext cx="15840000" cy="5094761"/>
            <a:chOff x="-617931" y="10500681"/>
            <a:chExt cx="15840000" cy="5094761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875B496-144A-9DFB-228D-478B7EAED32C}"/>
                </a:ext>
              </a:extLst>
            </p:cNvPr>
            <p:cNvSpPr/>
            <p:nvPr/>
          </p:nvSpPr>
          <p:spPr>
            <a:xfrm>
              <a:off x="-617931" y="10500681"/>
              <a:ext cx="15840000" cy="1080000"/>
            </a:xfrm>
            <a:prstGeom prst="flowChartProcess">
              <a:avLst/>
            </a:prstGeom>
            <a:solidFill>
              <a:srgbClr val="FF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43195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anose="020B0604020202020204" pitchFamily="34" charset="0"/>
                </a:rPr>
                <a:t>1. Background and Motivation</a:t>
              </a:r>
              <a:endParaRPr kumimoji="0" lang="he-IL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7DC7923A-6B6C-A875-485E-9847CEA28FD1}"/>
                </a:ext>
              </a:extLst>
            </p:cNvPr>
            <p:cNvSpPr/>
            <p:nvPr/>
          </p:nvSpPr>
          <p:spPr>
            <a:xfrm>
              <a:off x="-617931" y="11580681"/>
              <a:ext cx="15840000" cy="40147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l" defTabSz="43195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In recent years it became more common to incorporate computers in the artistic process. For example, image-weaving is a complex task, even for an experienced artist. Our project aspires to automate this process with the help of computer vision, graphics, and robotics.</a:t>
              </a:r>
            </a:p>
          </p:txBody>
        </p:sp>
      </p:grp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C1BC0D29-C864-C2EC-FCE4-7462223B54AE}"/>
              </a:ext>
            </a:extLst>
          </p:cNvPr>
          <p:cNvGrpSpPr/>
          <p:nvPr/>
        </p:nvGrpSpPr>
        <p:grpSpPr>
          <a:xfrm>
            <a:off x="248489" y="19360540"/>
            <a:ext cx="15840727" cy="11933388"/>
            <a:chOff x="274347" y="20006383"/>
            <a:chExt cx="15840727" cy="11933388"/>
          </a:xfrm>
        </p:grpSpPr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0875B496-144A-9DFB-228D-478B7EAED32C}"/>
                </a:ext>
              </a:extLst>
            </p:cNvPr>
            <p:cNvSpPr/>
            <p:nvPr/>
          </p:nvSpPr>
          <p:spPr>
            <a:xfrm>
              <a:off x="275074" y="20006383"/>
              <a:ext cx="15840000" cy="1080000"/>
            </a:xfrm>
            <a:prstGeom prst="flowChartProcess">
              <a:avLst/>
            </a:prstGeom>
            <a:solidFill>
              <a:srgbClr val="FF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43195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Arial" panose="020B0604020202020204" pitchFamily="34" charset="0"/>
                </a:rPr>
                <a:t>3. Approach and Concepts</a:t>
              </a:r>
              <a:endParaRPr kumimoji="0" lang="he-IL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מלבן 17">
                  <a:extLst>
                    <a:ext uri="{FF2B5EF4-FFF2-40B4-BE49-F238E27FC236}">
                      <a16:creationId xmlns:a16="http://schemas.microsoft.com/office/drawing/2014/main" id="{12ECBE9C-C089-670C-97CC-D57C1174D271}"/>
                    </a:ext>
                  </a:extLst>
                </p:cNvPr>
                <p:cNvSpPr/>
                <p:nvPr/>
              </p:nvSpPr>
              <p:spPr>
                <a:xfrm>
                  <a:off x="274347" y="21086383"/>
                  <a:ext cx="15840000" cy="10853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marL="0" marR="0" lvl="0" indent="0" defTabSz="4319588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 panose="020B0503030403020204" pitchFamily="34" charset="0"/>
                      <a:ea typeface="Source Sans Pro" panose="020B0503030403020204" pitchFamily="34" charset="0"/>
                      <a:cs typeface="Arial" panose="020B0604020202020204" pitchFamily="34" charset="0"/>
                    </a:rPr>
                    <a:t>Given two pixels </a:t>
                  </a:r>
                  <a14:m>
                    <m:oMath xmlns:m="http://schemas.openxmlformats.org/officeDocument/2006/math">
                      <m:r>
                        <a:rPr kumimoji="0" lang="en-US" sz="4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kumimoji="0" lang="en-US" sz="4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kumimoji="0" lang="en-US" sz="4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r>
                        <a:rPr kumimoji="0" lang="en-US" sz="4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a14:m>
                  <a:r>
                    <a:rPr kumimoji="0" lang="en-US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 panose="020B0503030403020204" pitchFamily="34" charset="0"/>
                      <a:ea typeface="Source Sans Pro" panose="020B0503030403020204" pitchFamily="34" charset="0"/>
                      <a:cs typeface="Arial" panose="020B0604020202020204" pitchFamily="34" charset="0"/>
                    </a:rPr>
                    <a:t>(each representing a nail), define the </a:t>
                  </a:r>
                  <a:r>
                    <a:rPr kumimoji="0" lang="en-US" sz="4800" b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 panose="020B0503030403020204" pitchFamily="34" charset="0"/>
                      <a:ea typeface="Source Sans Pro" panose="020B0503030403020204" pitchFamily="34" charset="0"/>
                      <a:cs typeface="Arial" panose="020B0604020202020204" pitchFamily="34" charset="0"/>
                    </a:rPr>
                    <a:t>strand</a:t>
                  </a:r>
                  <a:r>
                    <a:rPr kumimoji="0" lang="en-US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 panose="020B0503030403020204" pitchFamily="34" charset="0"/>
                      <a:ea typeface="Source Sans Pro" panose="020B0503030403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sz="4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kumimoji="0" lang="en-US" sz="4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0" lang="en-US" sz="4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kumimoji="0" lang="en-US" sz="4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kumimoji="0" lang="en-US" sz="4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r>
                        <a:rPr kumimoji="0" lang="en-US" sz="4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a14:m>
                  <a:r>
                    <a:rPr kumimoji="0" lang="en-US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 panose="020B0503030403020204" pitchFamily="34" charset="0"/>
                      <a:ea typeface="Source Sans Pro" panose="020B0503030403020204" pitchFamily="34" charset="0"/>
                      <a:cs typeface="Arial" panose="020B0604020202020204" pitchFamily="34" charset="0"/>
                    </a:rPr>
                    <a:t>as the set of pixels that resides on the chord between 𝑝 and 𝑞. </a:t>
                  </a:r>
                </a:p>
                <a:p>
                  <a:pPr marL="0" marR="0" lvl="0" indent="0" defTabSz="4319588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 panose="020B0503030403020204" pitchFamily="34" charset="0"/>
                      <a:ea typeface="Source Sans Pro" panose="020B0503030403020204" pitchFamily="34" charset="0"/>
                      <a:cs typeface="Arial" panose="020B0604020202020204" pitchFamily="34" charset="0"/>
                    </a:rPr>
                    <a:t>The crux of the problem is finding </a:t>
                  </a:r>
                  <a14:m>
                    <m:oMath xmlns:m="http://schemas.openxmlformats.org/officeDocument/2006/math">
                      <m:r>
                        <a:rPr kumimoji="0" lang="en-US" sz="4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kumimoji="0" lang="en-US" sz="4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kumimoji="0" lang="en-US" sz="4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kumimoji="0" lang="en-US" sz="4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4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4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0" lang="en-US" sz="4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0" lang="en-US" sz="4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kumimoji="0" lang="en-US" sz="4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kumimoji="0" lang="en-US" sz="4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kumimoji="0" lang="en-US" sz="4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bSup>
                    </m:oMath>
                  </a14:m>
                  <a:r>
                    <a:rPr kumimoji="0" lang="en-US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 panose="020B0503030403020204" pitchFamily="34" charset="0"/>
                      <a:ea typeface="Source Sans Pro" panose="020B0503030403020204" pitchFamily="34" charset="0"/>
                      <a:cs typeface="Arial" panose="020B0604020202020204" pitchFamily="34" charset="0"/>
                    </a:rPr>
                    <a:t>, the sequence of consecutive strands that best approximates the original image when woven across the nail frame. A greedy approach of always picking the strand with minimal mean value</a:t>
                  </a:r>
                  <a:r>
                    <a:rPr kumimoji="0" lang="en-US" sz="4800" b="0" i="0" u="none" strike="noStrike" kern="1200" cap="none" spc="0" normalizeH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 panose="020B0503030403020204" pitchFamily="34" charset="0"/>
                      <a:ea typeface="Source Sans Pro" panose="020B0503030403020204" pitchFamily="34" charset="0"/>
                      <a:cs typeface="Arial" panose="020B0604020202020204" pitchFamily="34" charset="0"/>
                    </a:rPr>
                    <a:t> was found to yield the best results. formally, we pick the strand</a:t>
                  </a:r>
                  <a:r>
                    <a:rPr lang="en-US" sz="4800" dirty="0">
                      <a:solidFill>
                        <a:prstClr val="black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4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4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sz="4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r>
                    <a:rPr kumimoji="0" lang="en-US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 panose="020B0503030403020204" pitchFamily="34" charset="0"/>
                      <a:ea typeface="Source Sans Pro" panose="020B0503030403020204" pitchFamily="34" charset="0"/>
                      <a:cs typeface="Arial" panose="020B0604020202020204" pitchFamily="34" charset="0"/>
                    </a:rPr>
                    <a:t> such that </a:t>
                  </a:r>
                  <a14:m>
                    <m:oMath xmlns:m="http://schemas.openxmlformats.org/officeDocument/2006/math">
                      <m:r>
                        <a:rPr kumimoji="0" lang="en-US" sz="4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m:t>𝑝</m:t>
                      </m:r>
                    </m:oMath>
                  </a14:m>
                  <a:r>
                    <a:rPr kumimoji="0" lang="en-US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 panose="020B0503030403020204" pitchFamily="34" charset="0"/>
                      <a:ea typeface="Source Sans Pro" panose="020B0503030403020204" pitchFamily="34" charset="0"/>
                      <a:cs typeface="Arial" panose="020B0604020202020204" pitchFamily="34" charset="0"/>
                    </a:rPr>
                    <a:t> is the current nail and:</a:t>
                  </a:r>
                </a:p>
                <a:p>
                  <a:pPr marL="0" marR="0" lvl="0" indent="0" algn="ctr" defTabSz="4319588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4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en-US" sz="4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p>
                            <m:r>
                              <a:rPr kumimoji="0" lang="en-US" sz="4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kumimoji="0" lang="en-US" sz="4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limLow>
                          <m:limLowPr>
                            <m:ctrlPr>
                              <a:rPr kumimoji="0" lang="en-US" sz="4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sz="4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argmin</m:t>
                            </m:r>
                          </m:e>
                          <m:lim>
                            <m:r>
                              <a:rPr kumimoji="0" lang="en-US" sz="4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kumimoji="0" lang="en-US" sz="4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kumimoji="0" lang="en-US" sz="4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𝒩</m:t>
                            </m:r>
                          </m:lim>
                        </m:limLow>
                        <m:f>
                          <m:fPr>
                            <m:ctrlPr>
                              <a:rPr kumimoji="0" lang="en-US" sz="4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0" lang="en-US" sz="4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4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r>
                              <a:rPr kumimoji="0" lang="en-US" sz="4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kumimoji="0" lang="en-US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  <m:r>
                                  <a:rPr kumimoji="0" lang="en-US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kumimoji="0" lang="en-US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kumimoji="0" lang="en-US" sz="4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kumimoji="0" lang="en-US" sz="4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kumimoji="0" lang="en-US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kumimoji="0" lang="en-US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kumimoji="0" lang="en-US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kumimoji="0" lang="en-US" sz="4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kumimoji="0" lang="en-US" sz="4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kumimoji="0" lang="en-US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  <m:r>
                                  <a:rPr kumimoji="0" lang="en-US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kumimoji="0" lang="en-US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𝑞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kumimoji="0" lang="en-US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4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4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𝐼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kumimoji="0" lang="en-US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kumimoji="0" lang="en-US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kumimoji="0" lang="en-US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kumimoji="0" 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endParaRPr>
                </a:p>
                <a:p>
                  <a:pPr marL="0" marR="0" lvl="0" indent="0" defTabSz="4319588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 panose="020B0503030403020204" pitchFamily="34" charset="0"/>
                      <a:ea typeface="Source Sans Pro" panose="020B0503030403020204" pitchFamily="34" charset="0"/>
                      <a:cs typeface="Arial" panose="020B0604020202020204" pitchFamily="34" charset="0"/>
                    </a:rPr>
                    <a:t>where </a:t>
                  </a:r>
                  <a14:m>
                    <m:oMath xmlns:m="http://schemas.openxmlformats.org/officeDocument/2006/math">
                      <m:r>
                        <a:rPr kumimoji="0" lang="en-US" sz="4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𝒩</m:t>
                      </m:r>
                    </m:oMath>
                  </a14:m>
                  <a:r>
                    <a:rPr kumimoji="0" lang="en-US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 panose="020B0503030403020204" pitchFamily="34" charset="0"/>
                      <a:ea typeface="Source Sans Pro" panose="020B0503030403020204" pitchFamily="34" charset="0"/>
                      <a:cs typeface="Arial" panose="020B0604020202020204" pitchFamily="34" charset="0"/>
                    </a:rPr>
                    <a:t> is the set of all nails in the frame.</a:t>
                  </a:r>
                </a:p>
                <a:p>
                  <a:pPr marL="0" marR="0" lvl="0" indent="0" defTabSz="4319588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800" dirty="0">
                      <a:solidFill>
                        <a:prstClr val="black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cs typeface="Arial" panose="020B0604020202020204" pitchFamily="34" charset="0"/>
                    </a:rPr>
                    <a:t>Every iteration, </a:t>
                  </a:r>
                  <a:r>
                    <a:rPr kumimoji="0" lang="en-US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 panose="020B0503030403020204" pitchFamily="34" charset="0"/>
                      <a:ea typeface="Source Sans Pro" panose="020B0503030403020204" pitchFamily="34" charset="0"/>
                      <a:cs typeface="Arial" panose="020B0604020202020204" pitchFamily="34" charset="0"/>
                    </a:rPr>
                    <a:t>brighten the strand’s pixels in the </a:t>
                  </a:r>
                  <a:r>
                    <a:rPr lang="en-US" sz="4800" dirty="0">
                      <a:solidFill>
                        <a:prstClr val="black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  <a:cs typeface="Arial" panose="020B0604020202020204" pitchFamily="34" charset="0"/>
                    </a:rPr>
                    <a:t>image </a:t>
                  </a:r>
                  <a:r>
                    <a:rPr kumimoji="0" lang="en-US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 panose="020B0503030403020204" pitchFamily="34" charset="0"/>
                      <a:ea typeface="Source Sans Pro" panose="020B0503030403020204" pitchFamily="34" charset="0"/>
                      <a:cs typeface="Arial" panose="020B0604020202020204" pitchFamily="34" charset="0"/>
                    </a:rPr>
                    <a:t>by a constant </a:t>
                  </a:r>
                  <a14:m>
                    <m:oMath xmlns:m="http://schemas.openxmlformats.org/officeDocument/2006/math">
                      <m:r>
                        <a:rPr kumimoji="0" lang="en-US" sz="4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m:t>𝑡</m:t>
                      </m:r>
                    </m:oMath>
                  </a14:m>
                  <a:r>
                    <a:rPr kumimoji="0" lang="en-US" sz="4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 panose="020B0503030403020204" pitchFamily="34" charset="0"/>
                      <a:ea typeface="Source Sans Pro" panose="020B0503030403020204" pitchFamily="34" charset="0"/>
                      <a:cs typeface="Arial" panose="020B0604020202020204" pitchFamily="34" charset="0"/>
                    </a:rPr>
                    <a:t> and halt when</a:t>
                  </a:r>
                  <a:r>
                    <a:rPr kumimoji="0" lang="en-US" sz="4800" b="0" i="0" u="none" strike="noStrike" kern="1200" cap="none" spc="0" normalizeH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 panose="020B0503030403020204" pitchFamily="34" charset="0"/>
                      <a:ea typeface="Source Sans Pro" panose="020B0503030403020204" pitchFamily="34" charset="0"/>
                      <a:cs typeface="Arial" panose="020B0604020202020204" pitchFamily="34" charset="0"/>
                    </a:rPr>
                    <a:t> the darkest strand has a mean of </a:t>
                  </a:r>
                  <a14:m>
                    <m:oMath xmlns:m="http://schemas.openxmlformats.org/officeDocument/2006/math">
                      <m:r>
                        <a:rPr kumimoji="0" lang="en-US" sz="48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m:t>𝛼</m:t>
                      </m:r>
                    </m:oMath>
                  </a14:m>
                  <a:r>
                    <a:rPr kumimoji="0" lang="en-US" sz="4800" b="0" i="0" u="none" strike="noStrike" kern="1200" cap="none" spc="0" normalizeH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 panose="020B0503030403020204" pitchFamily="34" charset="0"/>
                      <a:ea typeface="Source Sans Pro" panose="020B0503030403020204" pitchFamily="34" charset="0"/>
                      <a:cs typeface="Arial" panose="020B0604020202020204" pitchFamily="34" charset="0"/>
                    </a:rPr>
                    <a:t>.</a:t>
                  </a:r>
                  <a:endParaRPr kumimoji="0" 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" name="מלבן 17">
                  <a:extLst>
                    <a:ext uri="{FF2B5EF4-FFF2-40B4-BE49-F238E27FC236}">
                      <a16:creationId xmlns:a16="http://schemas.microsoft.com/office/drawing/2014/main" id="{12ECBE9C-C089-670C-97CC-D57C1174D2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47" y="21086383"/>
                  <a:ext cx="15840000" cy="10853388"/>
                </a:xfrm>
                <a:prstGeom prst="rect">
                  <a:avLst/>
                </a:prstGeom>
                <a:blipFill>
                  <a:blip r:embed="rId11"/>
                  <a:stretch>
                    <a:fillRect l="-1771" t="-730" r="-654" b="-24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מלבן 23">
            <a:extLst>
              <a:ext uri="{FF2B5EF4-FFF2-40B4-BE49-F238E27FC236}">
                <a16:creationId xmlns:a16="http://schemas.microsoft.com/office/drawing/2014/main" id="{6D887758-3B2E-F193-8F17-613FEBDAAF17}"/>
              </a:ext>
            </a:extLst>
          </p:cNvPr>
          <p:cNvSpPr/>
          <p:nvPr/>
        </p:nvSpPr>
        <p:spPr>
          <a:xfrm>
            <a:off x="16347803" y="7769798"/>
            <a:ext cx="15840000" cy="18451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</a:p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D937895A-4719-57D0-92BC-5B895B1E8B12}"/>
              </a:ext>
            </a:extLst>
          </p:cNvPr>
          <p:cNvSpPr/>
          <p:nvPr/>
        </p:nvSpPr>
        <p:spPr>
          <a:xfrm>
            <a:off x="16597312" y="8015541"/>
            <a:ext cx="15338492" cy="2340327"/>
          </a:xfrm>
          <a:prstGeom prst="rect">
            <a:avLst/>
          </a:prstGeom>
          <a:solidFill>
            <a:srgbClr val="D4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Step 1 – Preprocessing </a:t>
            </a:r>
          </a:p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Adjust the image to fit the nail frame and calculate the nail positions from a picture of the board.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FEFE88DA-2075-B482-D9F8-5C4A27B9EBE0}"/>
              </a:ext>
            </a:extLst>
          </p:cNvPr>
          <p:cNvSpPr/>
          <p:nvPr/>
        </p:nvSpPr>
        <p:spPr>
          <a:xfrm>
            <a:off x="16597312" y="10607396"/>
            <a:ext cx="15333511" cy="9076844"/>
          </a:xfrm>
          <a:prstGeom prst="rect">
            <a:avLst/>
          </a:prstGeom>
          <a:solidFill>
            <a:srgbClr val="D4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Step 2 – Strand Sequence Algorithm</a:t>
            </a:r>
          </a:p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Fira Code" panose="020B0809050000020004" pitchFamily="49" charset="0"/>
              </a:rPr>
              <a:t>StrandSequence</a:t>
            </a: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Fira Code" panose="020B0809050000020004" pitchFamily="49" charset="0"/>
              </a:rPr>
              <a:t>(Image, Nails, t, alpha):</a:t>
            </a:r>
          </a:p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 panose="020B0809050000020004" pitchFamily="49" charset="0"/>
              </a:rPr>
              <a:t>1: Sequence ← ().</a:t>
            </a:r>
          </a:p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 panose="020B0809050000020004" pitchFamily="49" charset="0"/>
              </a:rPr>
              <a:t>2: Choose some arbitrary initial nail p.</a:t>
            </a:r>
          </a:p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 panose="020B0509030403020204" pitchFamily="49" charset="0"/>
                <a:ea typeface="Source Code Pro" panose="020B0509030403020204" pitchFamily="49" charset="0"/>
                <a:cs typeface="Fira Code" panose="020B0809050000020004" pitchFamily="49" charset="0"/>
              </a:rPr>
              <a:t>3: do {</a:t>
            </a:r>
          </a:p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 panose="020B0809050000020004" pitchFamily="49" charset="0"/>
              </a:rPr>
              <a:t>4:   s ← </a:t>
            </a:r>
            <a:r>
              <a:rPr lang="en-US" sz="4800" dirty="0" err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 panose="020B0809050000020004" pitchFamily="49" charset="0"/>
              </a:rPr>
              <a:t>darkestStrand</a:t>
            </a:r>
            <a:r>
              <a:rPr lang="en-US" sz="4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 panose="020B0809050000020004" pitchFamily="49" charset="0"/>
              </a:rPr>
              <a:t>(p, Nails, Image).</a:t>
            </a:r>
          </a:p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 panose="020B0809050000020004" pitchFamily="49" charset="0"/>
              </a:rPr>
              <a:t>5:   Image[s] ← Image[s] + t.</a:t>
            </a:r>
          </a:p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 panose="020B0809050000020004" pitchFamily="49" charset="0"/>
              </a:rPr>
              <a:t>6:   </a:t>
            </a:r>
            <a:r>
              <a:rPr lang="en-US" sz="4800" dirty="0" err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 panose="020B0809050000020004" pitchFamily="49" charset="0"/>
              </a:rPr>
              <a:t>Sequence.append</a:t>
            </a:r>
            <a:r>
              <a:rPr lang="en-US" sz="4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 panose="020B0809050000020004" pitchFamily="49" charset="0"/>
              </a:rPr>
              <a:t>(s).</a:t>
            </a:r>
          </a:p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 panose="020B0809050000020004" pitchFamily="49" charset="0"/>
              </a:rPr>
              <a:t>7:   p ← </a:t>
            </a:r>
            <a:r>
              <a:rPr lang="en-US" sz="4800" dirty="0" err="1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 panose="020B0809050000020004" pitchFamily="49" charset="0"/>
              </a:rPr>
              <a:t>s.otherNail</a:t>
            </a:r>
            <a:r>
              <a:rPr lang="en-US" sz="4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 panose="020B0809050000020004" pitchFamily="49" charset="0"/>
              </a:rPr>
              <a:t>(p).</a:t>
            </a:r>
          </a:p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 panose="020B0809050000020004" pitchFamily="49" charset="0"/>
              </a:rPr>
              <a:t>8: }</a:t>
            </a:r>
          </a:p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 panose="020B0809050000020004" pitchFamily="49" charset="0"/>
              </a:rPr>
              <a:t>9: while (mean(s) &lt; alpha).</a:t>
            </a:r>
          </a:p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 panose="020B0809050000020004" pitchFamily="49" charset="0"/>
              </a:rPr>
              <a:t>10: return Sequence.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8F50C630-E2AA-5337-8B6A-B2912E0119BA}"/>
              </a:ext>
            </a:extLst>
          </p:cNvPr>
          <p:cNvSpPr/>
          <p:nvPr/>
        </p:nvSpPr>
        <p:spPr>
          <a:xfrm>
            <a:off x="16594978" y="19935768"/>
            <a:ext cx="15333511" cy="3266214"/>
          </a:xfrm>
          <a:prstGeom prst="rect">
            <a:avLst/>
          </a:prstGeom>
          <a:solidFill>
            <a:srgbClr val="D4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Step 3 – Visual Assessment</a:t>
            </a:r>
          </a:p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Asses the algorithm’s output visually, by simulating the weaving process with an animation, and plotting the expected result.</a:t>
            </a: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701DBC34-B290-4945-C156-1CC22AF009F8}"/>
              </a:ext>
            </a:extLst>
          </p:cNvPr>
          <p:cNvSpPr/>
          <p:nvPr/>
        </p:nvSpPr>
        <p:spPr>
          <a:xfrm>
            <a:off x="16594978" y="23454998"/>
            <a:ext cx="15340826" cy="2513735"/>
          </a:xfrm>
          <a:prstGeom prst="rect">
            <a:avLst/>
          </a:prstGeom>
          <a:solidFill>
            <a:srgbClr val="D4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Step 4 – Weaving</a:t>
            </a:r>
          </a:p>
          <a:p>
            <a:pPr marL="0" marR="0" lvl="0" indent="0" algn="l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Weave the generated approximation of the original image on the physical board using a robotic arm.</a:t>
            </a:r>
          </a:p>
        </p:txBody>
      </p:sp>
      <p:pic>
        <p:nvPicPr>
          <p:cNvPr id="19" name="תמונה 18" descr="תמונה שמכילה שרטוט, טקסט, צילום מסך&#10;&#10;התיאור נוצר באופן אוטומטי">
            <a:extLst>
              <a:ext uri="{FF2B5EF4-FFF2-40B4-BE49-F238E27FC236}">
                <a16:creationId xmlns:a16="http://schemas.microsoft.com/office/drawing/2014/main" id="{A48B2107-08E3-A49B-7184-45822DA247B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1" t="12997" r="15630" b="12008"/>
          <a:stretch/>
        </p:blipFill>
        <p:spPr>
          <a:xfrm>
            <a:off x="27564465" y="27680647"/>
            <a:ext cx="4371339" cy="3723733"/>
          </a:xfrm>
          <a:prstGeom prst="rect">
            <a:avLst/>
          </a:prstGeom>
        </p:spPr>
      </p:pic>
      <p:pic>
        <p:nvPicPr>
          <p:cNvPr id="23" name="תמונה 22" descr="תמונה שמכילה שרטוט, שחור ולבן&#10;&#10;התיאור נוצר באופן אוטומטי">
            <a:extLst>
              <a:ext uri="{FF2B5EF4-FFF2-40B4-BE49-F238E27FC236}">
                <a16:creationId xmlns:a16="http://schemas.microsoft.com/office/drawing/2014/main" id="{96C0BBD5-A5EC-2370-4863-87968EB1865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6" t="13075" r="20534" b="12338"/>
          <a:stretch/>
        </p:blipFill>
        <p:spPr>
          <a:xfrm>
            <a:off x="27966039" y="36174125"/>
            <a:ext cx="3568189" cy="3505526"/>
          </a:xfrm>
          <a:prstGeom prst="rect">
            <a:avLst/>
          </a:prstGeom>
        </p:spPr>
      </p:pic>
      <p:pic>
        <p:nvPicPr>
          <p:cNvPr id="21" name="תמונה 20" descr="תמונה שמכילה פני אדם, שרטוט, אשה, שחור ולבן&#10;&#10;התיאור נוצר באופן אוטומטי">
            <a:extLst>
              <a:ext uri="{FF2B5EF4-FFF2-40B4-BE49-F238E27FC236}">
                <a16:creationId xmlns:a16="http://schemas.microsoft.com/office/drawing/2014/main" id="{6070E94C-83E6-58E1-9AAD-2559D51E5DF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2" t="12892" r="16110" b="11771"/>
          <a:stretch/>
        </p:blipFill>
        <p:spPr>
          <a:xfrm>
            <a:off x="27503612" y="31776116"/>
            <a:ext cx="4424877" cy="3825425"/>
          </a:xfrm>
          <a:prstGeom prst="rect">
            <a:avLst/>
          </a:prstGeom>
        </p:spPr>
      </p:pic>
      <p:sp>
        <p:nvSpPr>
          <p:cNvPr id="44" name="מלבן 43">
            <a:extLst>
              <a:ext uri="{FF2B5EF4-FFF2-40B4-BE49-F238E27FC236}">
                <a16:creationId xmlns:a16="http://schemas.microsoft.com/office/drawing/2014/main" id="{63E0F5FD-0C98-114A-CA4B-139ACB3FECF0}"/>
              </a:ext>
            </a:extLst>
          </p:cNvPr>
          <p:cNvSpPr/>
          <p:nvPr/>
        </p:nvSpPr>
        <p:spPr>
          <a:xfrm>
            <a:off x="248489" y="40197906"/>
            <a:ext cx="31936354" cy="2719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Most of the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robot’s instruction code is ready to use. Yet, some fine-tuning is still needed before it will be able to perform its complex task; especially when handling delicate movements such as maneuvering between nails. In the upcoming weeks we plan to attain first results of a fully-automated </a:t>
            </a:r>
            <a:r>
              <a:rPr lang="en-US" sz="4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artwork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6" name="חץ: ימינה 45">
            <a:extLst>
              <a:ext uri="{FF2B5EF4-FFF2-40B4-BE49-F238E27FC236}">
                <a16:creationId xmlns:a16="http://schemas.microsoft.com/office/drawing/2014/main" id="{88E0ABFE-85D6-244D-4DDA-4DE499BCEFBB}"/>
              </a:ext>
            </a:extLst>
          </p:cNvPr>
          <p:cNvSpPr/>
          <p:nvPr/>
        </p:nvSpPr>
        <p:spPr>
          <a:xfrm>
            <a:off x="9994031" y="16342190"/>
            <a:ext cx="2290875" cy="1813895"/>
          </a:xfrm>
          <a:prstGeom prst="rightArrow">
            <a:avLst/>
          </a:prstGeom>
          <a:solidFill>
            <a:srgbClr val="242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319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8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46381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508</Words>
  <Application>Microsoft Office PowerPoint</Application>
  <PresentationFormat>מותאם אישית</PresentationFormat>
  <Paragraphs>40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Source Code Pro</vt:lpstr>
      <vt:lpstr>Source Sans Pro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adam</dc:creator>
  <cp:lastModifiedBy>gurshalevelkin@gmail.com</cp:lastModifiedBy>
  <cp:revision>149</cp:revision>
  <dcterms:created xsi:type="dcterms:W3CDTF">2010-03-24T06:07:16Z</dcterms:created>
  <dcterms:modified xsi:type="dcterms:W3CDTF">2023-06-01T10:27:14Z</dcterms:modified>
</cp:coreProperties>
</file>