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 name="Shape 128"/>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 name="Shape 13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 name="Shape 138"/>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 name="Shape 14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 name="Shape 15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 name="Shape 159"/>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 name="Shape 165"/>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 name="Shape 171"/>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 name="Shape 98"/>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 name="Shape 10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Shape 11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 name="Shape 118"/>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Shape 12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1524000" y="1122363"/>
            <a:ext cx="9144000" cy="2387600"/>
          </a:xfrm>
          <a:prstGeom prst="rect">
            <a:avLst/>
          </a:prstGeom>
          <a:noFill/>
          <a:ln>
            <a:noFill/>
          </a:ln>
        </p:spPr>
        <p:txBody>
          <a:bodyPr spcFirstLastPara="1" wrap="square" lIns="91425" tIns="91425" rIns="91425" bIns="91425" anchor="b" anchorCtr="0"/>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Shape 13"/>
          <p:cNvSpPr txBox="1">
            <a:spLocks noGrp="1"/>
          </p:cNvSpPr>
          <p:nvPr>
            <p:ph type="subTitle" idx="1"/>
          </p:nvPr>
        </p:nvSpPr>
        <p:spPr>
          <a:xfrm>
            <a:off x="1524000" y="3602038"/>
            <a:ext cx="9144000" cy="1655762"/>
          </a:xfrm>
          <a:prstGeom prst="rect">
            <a:avLst/>
          </a:prstGeom>
          <a:noFill/>
          <a:ln>
            <a:noFill/>
          </a:ln>
        </p:spPr>
        <p:txBody>
          <a:bodyPr spcFirstLastPara="1" wrap="square" lIns="91425" tIns="91425" rIns="91425" bIns="91425" anchor="t" anchorCtr="0"/>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Shape 7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7133431" y="1956594"/>
            <a:ext cx="5811838" cy="26289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6" name="Shape 7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Shape 19"/>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
        <p:nvSpPr>
          <p:cNvPr id="24" name="Shape 24"/>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831850" y="1709738"/>
            <a:ext cx="10515600" cy="2852737"/>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9" name="Shape 29"/>
          <p:cNvSpPr txBox="1">
            <a:spLocks noGrp="1"/>
          </p:cNvSpPr>
          <p:nvPr>
            <p:ph type="body" idx="1"/>
          </p:nvPr>
        </p:nvSpPr>
        <p:spPr>
          <a:xfrm>
            <a:off x="831850" y="4589463"/>
            <a:ext cx="10515600" cy="1500187"/>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0" name="Shape 3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5" name="Shape 35"/>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839788"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2" name="Shape 42"/>
          <p:cNvSpPr txBox="1">
            <a:spLocks noGrp="1"/>
          </p:cNvSpPr>
          <p:nvPr>
            <p:ph type="body" idx="1"/>
          </p:nvPr>
        </p:nvSpPr>
        <p:spPr>
          <a:xfrm>
            <a:off x="839788" y="1681163"/>
            <a:ext cx="5157787" cy="823912"/>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body" idx="2"/>
          </p:nvPr>
        </p:nvSpPr>
        <p:spPr>
          <a:xfrm>
            <a:off x="839788" y="2505075"/>
            <a:ext cx="5157787" cy="368458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3"/>
          </p:nvPr>
        </p:nvSpPr>
        <p:spPr>
          <a:xfrm>
            <a:off x="6172200" y="1681163"/>
            <a:ext cx="5183188" cy="823912"/>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4"/>
          </p:nvPr>
        </p:nvSpPr>
        <p:spPr>
          <a:xfrm>
            <a:off x="6172200" y="2505075"/>
            <a:ext cx="5183188" cy="368458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1" name="Shape 5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6" name="Shape 56"/>
          <p:cNvSpPr txBox="1">
            <a:spLocks noGrp="1"/>
          </p:cNvSpPr>
          <p:nvPr>
            <p:ph type="body" idx="1"/>
          </p:nvPr>
        </p:nvSpPr>
        <p:spPr>
          <a:xfrm>
            <a:off x="5183188" y="987425"/>
            <a:ext cx="6172200" cy="4873625"/>
          </a:xfrm>
          <a:prstGeom prst="rect">
            <a:avLst/>
          </a:prstGeom>
          <a:noFill/>
          <a:ln>
            <a:noFill/>
          </a:ln>
        </p:spPr>
        <p:txBody>
          <a:bodyPr spcFirstLastPara="1" wrap="square" lIns="91425" tIns="91425" rIns="91425" bIns="91425" anchor="t" anchorCtr="0"/>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839788" y="2057400"/>
            <a:ext cx="3932237" cy="3811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Shape 63"/>
          <p:cNvSpPr>
            <a:spLocks noGrp="1"/>
          </p:cNvSpPr>
          <p:nvPr>
            <p:ph type="pic" idx="2"/>
          </p:nvPr>
        </p:nvSpPr>
        <p:spPr>
          <a:xfrm>
            <a:off x="5183188" y="987425"/>
            <a:ext cx="6172200" cy="4873625"/>
          </a:xfrm>
          <a:prstGeom prst="rect">
            <a:avLst/>
          </a:prstGeom>
          <a:no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1"/>
          </p:nvPr>
        </p:nvSpPr>
        <p:spPr>
          <a:xfrm>
            <a:off x="839788" y="2057400"/>
            <a:ext cx="3932237" cy="3811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Shape 7"/>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6000"/>
              <a:buFont typeface="Arial"/>
              <a:buNone/>
            </a:pPr>
            <a:r>
              <a:rPr lang="en-IN" sz="6000" b="1" i="0" u="none" strike="noStrike" cap="none">
                <a:solidFill>
                  <a:schemeClr val="dk1"/>
                </a:solidFill>
                <a:latin typeface="Arial"/>
                <a:ea typeface="Arial"/>
                <a:cs typeface="Arial"/>
                <a:sym typeface="Arial"/>
              </a:rPr>
              <a:t>FSE </a:t>
            </a:r>
            <a:br>
              <a:rPr lang="en-IN" sz="6000" b="1" i="0" u="none" strike="noStrike" cap="none">
                <a:solidFill>
                  <a:schemeClr val="dk1"/>
                </a:solidFill>
                <a:latin typeface="Arial"/>
                <a:ea typeface="Arial"/>
                <a:cs typeface="Arial"/>
                <a:sym typeface="Arial"/>
              </a:rPr>
            </a:br>
            <a:r>
              <a:rPr lang="en-IN" sz="6000" b="1" i="0" u="none" strike="noStrike" cap="none">
                <a:solidFill>
                  <a:schemeClr val="dk1"/>
                </a:solidFill>
                <a:latin typeface="Arial"/>
                <a:ea typeface="Arial"/>
                <a:cs typeface="Arial"/>
                <a:sym typeface="Arial"/>
              </a:rPr>
              <a:t>INVERSION</a:t>
            </a:r>
            <a:endParaRPr sz="6000" b="1" i="0" u="none" strike="noStrike" cap="none">
              <a:solidFill>
                <a:schemeClr val="dk1"/>
              </a:solidFill>
              <a:latin typeface="Arial"/>
              <a:ea typeface="Arial"/>
              <a:cs typeface="Arial"/>
              <a:sym typeface="Arial"/>
            </a:endParaRPr>
          </a:p>
        </p:txBody>
      </p:sp>
      <p:sp>
        <p:nvSpPr>
          <p:cNvPr id="85" name="Shape 8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IN" sz="2800" b="1" i="0" u="none" strike="noStrike" cap="none">
                <a:solidFill>
                  <a:schemeClr val="dk1"/>
                </a:solidFill>
                <a:latin typeface="Calibri"/>
                <a:ea typeface="Calibri"/>
                <a:cs typeface="Calibri"/>
                <a:sym typeface="Calibri"/>
              </a:rPr>
              <a:t>Alibaba  :</a:t>
            </a:r>
            <a:r>
              <a:rPr lang="en-IN" sz="2800" b="0" i="0" u="none" strike="noStrike" cap="none">
                <a:solidFill>
                  <a:schemeClr val="dk1"/>
                </a:solidFill>
                <a:latin typeface="Calibri"/>
                <a:ea typeface="Calibri"/>
                <a:cs typeface="Calibri"/>
                <a:sym typeface="Calibri"/>
              </a:rPr>
              <a:t> Alibaba Group Holding Limited is a Chinese multinational e-commerce, retail, Internet, AI and technology conglomerate. </a:t>
            </a:r>
            <a:endParaRPr/>
          </a:p>
          <a:p>
            <a:pPr marL="0" marR="0" lvl="0" indent="0" algn="l" rtl="0">
              <a:lnSpc>
                <a:spcPct val="90000"/>
              </a:lnSpc>
              <a:spcBef>
                <a:spcPts val="1000"/>
              </a:spcBef>
              <a:spcAft>
                <a:spcPts val="0"/>
              </a:spcAft>
              <a:buClr>
                <a:schemeClr val="dk1"/>
              </a:buClr>
              <a:buSzPts val="2800"/>
              <a:buFont typeface="Arial"/>
              <a:buNone/>
            </a:pPr>
            <a:r>
              <a:rPr lang="en-IN" sz="2800" b="0" i="0" u="none" strike="noStrike" cap="none">
                <a:solidFill>
                  <a:schemeClr val="dk1"/>
                </a:solidFill>
                <a:latin typeface="Calibri"/>
                <a:ea typeface="Calibri"/>
                <a:cs typeface="Calibri"/>
                <a:sym typeface="Calibri"/>
              </a:rPr>
              <a:t>Revenue US $</a:t>
            </a:r>
            <a:r>
              <a:rPr lang="en-IN"/>
              <a:t>5</a:t>
            </a:r>
            <a:r>
              <a:rPr lang="en-IN" sz="2800" b="0" i="0" u="none" strike="noStrike" cap="none">
                <a:solidFill>
                  <a:schemeClr val="dk1"/>
                </a:solidFill>
                <a:latin typeface="Calibri"/>
                <a:ea typeface="Calibri"/>
                <a:cs typeface="Calibri"/>
                <a:sym typeface="Calibri"/>
              </a:rPr>
              <a:t>3.82 billion</a:t>
            </a:r>
            <a:endParaRPr/>
          </a:p>
          <a:p>
            <a:pPr marL="228600" marR="0" lvl="0" indent="-228600" algn="l" rtl="0">
              <a:lnSpc>
                <a:spcPct val="90000"/>
              </a:lnSpc>
              <a:spcBef>
                <a:spcPts val="1000"/>
              </a:spcBef>
              <a:spcAft>
                <a:spcPts val="0"/>
              </a:spcAft>
              <a:buClr>
                <a:schemeClr val="dk1"/>
              </a:buClr>
              <a:buSzPts val="2800"/>
              <a:buFont typeface="Arial"/>
              <a:buChar char="•"/>
            </a:pPr>
            <a:r>
              <a:rPr lang="en-IN" sz="2800" b="1" i="0" u="none" strike="noStrike" cap="none">
                <a:solidFill>
                  <a:schemeClr val="dk1"/>
                </a:solidFill>
                <a:latin typeface="Calibri"/>
                <a:ea typeface="Calibri"/>
                <a:cs typeface="Calibri"/>
                <a:sym typeface="Calibri"/>
              </a:rPr>
              <a:t>SAIC Motors  : </a:t>
            </a:r>
            <a:r>
              <a:rPr lang="en-IN" sz="2800" b="0" i="0" u="none" strike="noStrike" cap="none">
                <a:solidFill>
                  <a:schemeClr val="dk1"/>
                </a:solidFill>
                <a:latin typeface="Calibri"/>
                <a:ea typeface="Calibri"/>
                <a:cs typeface="Calibri"/>
                <a:sym typeface="Calibri"/>
              </a:rPr>
              <a:t>SAIC Motor Corporation Limited  is a Chinese state-owned automotive design and manufacturing company headquartered in Shanghai, China, with multinational operations. </a:t>
            </a:r>
            <a:endParaRPr/>
          </a:p>
          <a:p>
            <a:pPr marL="0" marR="0" lvl="0" indent="0" algn="l" rtl="0">
              <a:lnSpc>
                <a:spcPct val="90000"/>
              </a:lnSpc>
              <a:spcBef>
                <a:spcPts val="1000"/>
              </a:spcBef>
              <a:spcAft>
                <a:spcPts val="0"/>
              </a:spcAft>
              <a:buNone/>
            </a:pPr>
            <a:r>
              <a:rPr lang="en-IN" sz="2800" b="0" i="0" u="none" strike="noStrike" cap="none">
                <a:solidFill>
                  <a:schemeClr val="dk1"/>
                </a:solidFill>
                <a:latin typeface="Calibri"/>
                <a:ea typeface="Calibri"/>
                <a:cs typeface="Calibri"/>
                <a:sym typeface="Calibri"/>
              </a:rPr>
              <a:t>Revenue US $101.7 billion	</a:t>
            </a: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838200" y="653153"/>
            <a:ext cx="10515600" cy="5523900"/>
          </a:xfrm>
          <a:prstGeom prst="rect">
            <a:avLst/>
          </a:prstGeom>
          <a:noFill/>
          <a:ln>
            <a:noFill/>
          </a:ln>
        </p:spPr>
        <p:txBody>
          <a:bodyPr spcFirstLastPara="1" wrap="square" lIns="91425" tIns="45700" rIns="91425" bIns="45700" anchor="t" anchorCtr="0">
            <a:noAutofit/>
          </a:bodyPr>
          <a:lstStyle/>
          <a:p>
            <a:pPr marL="228600" marR="0" lvl="0" indent="-203200" algn="l" rtl="0">
              <a:lnSpc>
                <a:spcPct val="90000"/>
              </a:lnSpc>
              <a:spcBef>
                <a:spcPts val="0"/>
              </a:spcBef>
              <a:spcAft>
                <a:spcPts val="0"/>
              </a:spcAft>
              <a:buClr>
                <a:schemeClr val="dk1"/>
              </a:buClr>
              <a:buSzPts val="2400"/>
              <a:buFont typeface="Arial"/>
              <a:buChar char="•"/>
            </a:pPr>
            <a:r>
              <a:rPr lang="en-IN" sz="2400" b="1" i="0" u="none" strike="noStrike" cap="none">
                <a:solidFill>
                  <a:schemeClr val="dk1"/>
                </a:solidFill>
                <a:latin typeface="Calibri"/>
                <a:ea typeface="Calibri"/>
                <a:cs typeface="Calibri"/>
                <a:sym typeface="Calibri"/>
              </a:rPr>
              <a:t>PnG : </a:t>
            </a:r>
            <a:r>
              <a:rPr lang="en-IN" sz="2400" b="0" i="0" u="none" strike="noStrike" cap="none">
                <a:solidFill>
                  <a:schemeClr val="dk1"/>
                </a:solidFill>
                <a:latin typeface="Calibri"/>
                <a:ea typeface="Calibri"/>
                <a:cs typeface="Calibri"/>
                <a:sym typeface="Calibri"/>
              </a:rPr>
              <a:t>Procter &amp; Gamble Co., also known as P&amp;G, is an American multi-national consumer goods corporation headquartered in downtown Cincinnati, Ohio, founded in 1837 by British American William Procter and Irish American James Gamble.</a:t>
            </a:r>
            <a:endParaRPr sz="2400"/>
          </a:p>
          <a:p>
            <a:pPr marL="0" marR="0" lvl="0" indent="0" algn="l" rtl="0">
              <a:lnSpc>
                <a:spcPct val="90000"/>
              </a:lnSpc>
              <a:spcBef>
                <a:spcPts val="1000"/>
              </a:spcBef>
              <a:spcAft>
                <a:spcPts val="0"/>
              </a:spcAft>
              <a:buClr>
                <a:schemeClr val="dk1"/>
              </a:buClr>
              <a:buSzPts val="2800"/>
              <a:buFont typeface="Arial"/>
              <a:buNone/>
            </a:pPr>
            <a:r>
              <a:rPr lang="en-IN" sz="2400" b="0" i="0" u="none" strike="noStrike" cap="none">
                <a:solidFill>
                  <a:schemeClr val="dk1"/>
                </a:solidFill>
                <a:latin typeface="Calibri"/>
                <a:ea typeface="Calibri"/>
                <a:cs typeface="Calibri"/>
                <a:sym typeface="Calibri"/>
              </a:rPr>
              <a:t>Revenue</a:t>
            </a:r>
            <a:r>
              <a:rPr lang="en-IN" sz="2400" b="1" i="0" u="none" strike="noStrike" cap="none">
                <a:solidFill>
                  <a:schemeClr val="dk1"/>
                </a:solidFill>
                <a:latin typeface="Calibri"/>
                <a:ea typeface="Calibri"/>
                <a:cs typeface="Calibri"/>
                <a:sym typeface="Calibri"/>
              </a:rPr>
              <a:t>: </a:t>
            </a:r>
            <a:r>
              <a:rPr lang="en-IN" sz="2400" b="0" i="0" u="none" strike="noStrike" cap="none">
                <a:solidFill>
                  <a:schemeClr val="dk1"/>
                </a:solidFill>
                <a:latin typeface="Calibri"/>
                <a:ea typeface="Calibri"/>
                <a:cs typeface="Calibri"/>
                <a:sym typeface="Calibri"/>
              </a:rPr>
              <a:t>65.29 billion USD </a:t>
            </a:r>
            <a:endParaRPr sz="2400"/>
          </a:p>
          <a:p>
            <a:pPr marL="228600" marR="0" lvl="0" indent="-203200" algn="l" rtl="0">
              <a:lnSpc>
                <a:spcPct val="90000"/>
              </a:lnSpc>
              <a:spcBef>
                <a:spcPts val="1000"/>
              </a:spcBef>
              <a:spcAft>
                <a:spcPts val="0"/>
              </a:spcAft>
              <a:buClr>
                <a:schemeClr val="dk1"/>
              </a:buClr>
              <a:buSzPts val="2400"/>
              <a:buFont typeface="Arial"/>
              <a:buChar char="•"/>
            </a:pPr>
            <a:r>
              <a:rPr lang="en-IN" sz="2400" b="1" i="0" u="none" strike="noStrike" cap="none">
                <a:solidFill>
                  <a:schemeClr val="dk1"/>
                </a:solidFill>
                <a:latin typeface="Calibri"/>
                <a:ea typeface="Calibri"/>
                <a:cs typeface="Calibri"/>
                <a:sym typeface="Calibri"/>
              </a:rPr>
              <a:t> Shin Chung </a:t>
            </a:r>
            <a:r>
              <a:rPr lang="en-IN" sz="2400" b="0" i="0" u="none" strike="noStrike" cap="none">
                <a:solidFill>
                  <a:schemeClr val="dk1"/>
                </a:solidFill>
                <a:latin typeface="Calibri"/>
                <a:ea typeface="Calibri"/>
                <a:cs typeface="Calibri"/>
                <a:sym typeface="Calibri"/>
              </a:rPr>
              <a:t> owns and operates a multi storey drive in cargo logistics center in Beijing. It offers warehouse and office leasing, cargo handling, container freight station, container terminal, warehousing and other value added services. The company was incorporated in 1981 .</a:t>
            </a:r>
            <a:endParaRPr sz="2400" b="0" i="0" u="none" strike="noStrike" cap="none">
              <a:solidFill>
                <a:schemeClr val="dk1"/>
              </a:solidFill>
              <a:latin typeface="Calibri"/>
              <a:ea typeface="Calibri"/>
              <a:cs typeface="Calibri"/>
              <a:sym typeface="Calibri"/>
            </a:endParaRPr>
          </a:p>
          <a:p>
            <a:pPr marL="228600" marR="0" lvl="0" indent="-203200" algn="l" rtl="0">
              <a:lnSpc>
                <a:spcPct val="90000"/>
              </a:lnSpc>
              <a:spcBef>
                <a:spcPts val="1000"/>
              </a:spcBef>
              <a:spcAft>
                <a:spcPts val="0"/>
              </a:spcAft>
              <a:buClr>
                <a:schemeClr val="dk1"/>
              </a:buClr>
              <a:buSzPts val="2400"/>
              <a:buFont typeface="Arial"/>
              <a:buChar char="•"/>
            </a:pPr>
            <a:r>
              <a:rPr lang="en-IN" sz="2400" b="0" i="0" u="none" strike="noStrike" cap="none">
                <a:solidFill>
                  <a:schemeClr val="dk1"/>
                </a:solidFill>
                <a:latin typeface="Calibri"/>
                <a:ea typeface="Calibri"/>
                <a:cs typeface="Calibri"/>
                <a:sym typeface="Calibri"/>
              </a:rPr>
              <a:t>The company's line of business includes the wholesale distribution of transportation equipment and supplies.</a:t>
            </a:r>
            <a:endParaRPr sz="2400" b="0" i="0" u="none" strike="noStrike" cap="none">
              <a:solidFill>
                <a:schemeClr val="dk1"/>
              </a:solidFill>
              <a:latin typeface="Calibri"/>
              <a:ea typeface="Calibri"/>
              <a:cs typeface="Calibri"/>
              <a:sym typeface="Calibri"/>
            </a:endParaRPr>
          </a:p>
          <a:p>
            <a:pPr marL="228600" lvl="0" indent="-203200" rtl="0">
              <a:spcBef>
                <a:spcPts val="1000"/>
              </a:spcBef>
              <a:spcAft>
                <a:spcPts val="0"/>
              </a:spcAft>
              <a:buClr>
                <a:schemeClr val="dk1"/>
              </a:buClr>
              <a:buSzPts val="2400"/>
              <a:buFont typeface="Arial"/>
              <a:buChar char="•"/>
            </a:pPr>
            <a:r>
              <a:rPr lang="en-IN" sz="2400"/>
              <a:t>Revenue</a:t>
            </a:r>
            <a:r>
              <a:rPr lang="en-IN" sz="2400" b="1"/>
              <a:t>: </a:t>
            </a:r>
            <a:r>
              <a:rPr lang="en-IN" sz="2400"/>
              <a:t>60 billion USD </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IN" sz="2800" b="1" i="0" u="none" strike="noStrike" cap="none">
                <a:solidFill>
                  <a:schemeClr val="dk1"/>
                </a:solidFill>
                <a:latin typeface="Calibri"/>
                <a:ea typeface="Calibri"/>
                <a:cs typeface="Calibri"/>
                <a:sym typeface="Calibri"/>
              </a:rPr>
              <a:t>NNPC : </a:t>
            </a:r>
            <a:r>
              <a:rPr lang="en-IN" sz="2800" b="0" i="0" u="none" strike="noStrike" cap="none">
                <a:solidFill>
                  <a:schemeClr val="dk1"/>
                </a:solidFill>
                <a:latin typeface="Calibri"/>
                <a:ea typeface="Calibri"/>
                <a:cs typeface="Calibri"/>
                <a:sym typeface="Calibri"/>
              </a:rPr>
              <a:t>The Nigerian National Petroleum Corporation (NNPC) is the oil corporation through which the federal government of Nigeria regulates and participates in the country's petroleum industry.</a:t>
            </a:r>
            <a:endParaRPr/>
          </a:p>
          <a:p>
            <a:pPr marL="228600" marR="0" lvl="0" indent="-228600" algn="l" rtl="0">
              <a:lnSpc>
                <a:spcPct val="90000"/>
              </a:lnSpc>
              <a:spcBef>
                <a:spcPts val="1000"/>
              </a:spcBef>
              <a:spcAft>
                <a:spcPts val="0"/>
              </a:spcAft>
              <a:buClr>
                <a:schemeClr val="dk1"/>
              </a:buClr>
              <a:buSzPts val="2800"/>
              <a:buFont typeface="Arial"/>
              <a:buChar char="•"/>
            </a:pPr>
            <a:r>
              <a:rPr lang="en-IN" sz="2800" b="1" i="0" u="none" strike="noStrike" cap="none">
                <a:solidFill>
                  <a:schemeClr val="dk1"/>
                </a:solidFill>
                <a:latin typeface="Calibri"/>
                <a:ea typeface="Calibri"/>
                <a:cs typeface="Calibri"/>
                <a:sym typeface="Calibri"/>
              </a:rPr>
              <a:t>MTN Group : </a:t>
            </a:r>
            <a:r>
              <a:rPr lang="en-IN" sz="2800" b="0" i="0" u="none" strike="noStrike" cap="none">
                <a:solidFill>
                  <a:schemeClr val="dk1"/>
                </a:solidFill>
                <a:latin typeface="Calibri"/>
                <a:ea typeface="Calibri"/>
                <a:cs typeface="Calibri"/>
                <a:sym typeface="Calibri"/>
              </a:rPr>
              <a:t>MTN Group, formerly M-Cell, is a South Africa-based multinational mobile telecommunications company operating in many African, European and Asian countries. </a:t>
            </a:r>
            <a:endParaRPr/>
          </a:p>
          <a:p>
            <a:pPr marL="0" marR="0" lvl="0" indent="0" algn="l" rtl="0">
              <a:lnSpc>
                <a:spcPct val="90000"/>
              </a:lnSpc>
              <a:spcBef>
                <a:spcPts val="1000"/>
              </a:spcBef>
              <a:spcAft>
                <a:spcPts val="0"/>
              </a:spcAft>
              <a:buClr>
                <a:schemeClr val="dk1"/>
              </a:buClr>
              <a:buSzPts val="2800"/>
              <a:buFont typeface="Arial"/>
              <a:buNone/>
            </a:pPr>
            <a:r>
              <a:rPr lang="en-IN" sz="2800" b="0" i="0" u="none" strike="noStrike" cap="none">
                <a:solidFill>
                  <a:schemeClr val="dk1"/>
                </a:solidFill>
                <a:latin typeface="Calibri"/>
                <a:ea typeface="Calibri"/>
                <a:cs typeface="Calibri"/>
                <a:sym typeface="Calibri"/>
              </a:rPr>
              <a:t>Revenue US$ 15.432 billion </a:t>
            </a:r>
            <a:endParaRPr/>
          </a:p>
          <a:p>
            <a:pPr marL="0" marR="0" lvl="0" indent="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body" idx="1"/>
          </p:nvPr>
        </p:nvSpPr>
        <p:spPr>
          <a:xfrm>
            <a:off x="607400" y="721075"/>
            <a:ext cx="10515600" cy="43512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IN" sz="2800" b="1" i="0" u="none" strike="noStrike" cap="none">
                <a:solidFill>
                  <a:schemeClr val="dk1"/>
                </a:solidFill>
                <a:latin typeface="Calibri"/>
                <a:ea typeface="Calibri"/>
                <a:cs typeface="Calibri"/>
                <a:sym typeface="Calibri"/>
              </a:rPr>
              <a:t>Dangote : </a:t>
            </a:r>
            <a:r>
              <a:rPr lang="en-IN" sz="2800" b="0" i="0" u="none" strike="noStrike" cap="none">
                <a:solidFill>
                  <a:schemeClr val="dk1"/>
                </a:solidFill>
                <a:latin typeface="Calibri"/>
                <a:ea typeface="Calibri"/>
                <a:cs typeface="Calibri"/>
                <a:sym typeface="Calibri"/>
              </a:rPr>
              <a:t>The Dangote Group is a Nigerian multinational industrial conglomerate, founded by Aliko Dangote. It is the largest conglomerate in West Africa and one of the largest on the African continent.</a:t>
            </a:r>
            <a:endParaRPr/>
          </a:p>
          <a:p>
            <a:pPr marL="0" marR="0" lvl="0" indent="0" algn="l" rtl="0">
              <a:lnSpc>
                <a:spcPct val="90000"/>
              </a:lnSpc>
              <a:spcBef>
                <a:spcPts val="1000"/>
              </a:spcBef>
              <a:spcAft>
                <a:spcPts val="0"/>
              </a:spcAft>
              <a:buClr>
                <a:schemeClr val="dk1"/>
              </a:buClr>
              <a:buSzPts val="2800"/>
              <a:buFont typeface="Arial"/>
              <a:buNone/>
            </a:pPr>
            <a:r>
              <a:rPr lang="en-IN" sz="2800" b="0" i="0" u="none" strike="noStrike" cap="none">
                <a:solidFill>
                  <a:schemeClr val="dk1"/>
                </a:solidFill>
                <a:latin typeface="Calibri"/>
                <a:ea typeface="Calibri"/>
                <a:cs typeface="Calibri"/>
                <a:sym typeface="Calibri"/>
              </a:rPr>
              <a:t>Revenue US$2.642 billion </a:t>
            </a:r>
            <a:endParaRPr/>
          </a:p>
          <a:p>
            <a:pPr marL="228600" marR="0" lvl="0" indent="-228600" algn="l" rtl="0">
              <a:lnSpc>
                <a:spcPct val="90000"/>
              </a:lnSpc>
              <a:spcBef>
                <a:spcPts val="1000"/>
              </a:spcBef>
              <a:spcAft>
                <a:spcPts val="0"/>
              </a:spcAft>
              <a:buClr>
                <a:schemeClr val="dk1"/>
              </a:buClr>
              <a:buSzPts val="2800"/>
              <a:buFont typeface="Arial"/>
              <a:buChar char="•"/>
            </a:pPr>
            <a:r>
              <a:rPr lang="en-IN" sz="2800" b="1" i="0" u="none" strike="noStrike" cap="none">
                <a:solidFill>
                  <a:schemeClr val="dk1"/>
                </a:solidFill>
                <a:latin typeface="Calibri"/>
                <a:ea typeface="Calibri"/>
                <a:cs typeface="Calibri"/>
                <a:sym typeface="Calibri"/>
              </a:rPr>
              <a:t>Imperial Holdings Limited</a:t>
            </a:r>
            <a:r>
              <a:rPr lang="en-IN" b="1"/>
              <a:t>: </a:t>
            </a:r>
            <a:r>
              <a:rPr lang="en-IN" sz="2800" b="0" i="0" u="none" strike="noStrike" cap="none">
                <a:solidFill>
                  <a:schemeClr val="dk1"/>
                </a:solidFill>
                <a:latin typeface="Calibri"/>
                <a:ea typeface="Calibri"/>
                <a:cs typeface="Calibri"/>
                <a:sym typeface="Calibri"/>
              </a:rPr>
              <a:t> is a JSE listed South African-based holding company, employing over 49 000 people in 33 mainly African and Eurozone countries, operating exclusively in the logistics and vehicle sectors.</a:t>
            </a:r>
            <a:endParaRPr sz="2800" b="0" i="0" u="none" strike="noStrike" cap="none">
              <a:solidFill>
                <a:schemeClr val="dk1"/>
              </a:solidFill>
              <a:latin typeface="Calibri"/>
              <a:ea typeface="Calibri"/>
              <a:cs typeface="Calibri"/>
              <a:sym typeface="Calibri"/>
            </a:endParaRPr>
          </a:p>
          <a:p>
            <a:pPr marL="0" lvl="0" indent="0" rtl="0">
              <a:spcBef>
                <a:spcPts val="1000"/>
              </a:spcBef>
              <a:spcAft>
                <a:spcPts val="0"/>
              </a:spcAft>
              <a:buNone/>
            </a:pPr>
            <a:r>
              <a:rPr lang="en-IN"/>
              <a:t>Revenue US $30 billion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p:nvPr/>
        </p:nvSpPr>
        <p:spPr>
          <a:xfrm>
            <a:off x="482075" y="2721425"/>
            <a:ext cx="11523300" cy="23949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IN" sz="7200" dirty="0"/>
              <a:t>CRYPTO-CURRENCIES*</a:t>
            </a:r>
            <a:endParaRPr sz="7200" dirty="0"/>
          </a:p>
        </p:txBody>
      </p:sp>
      <p:sp>
        <p:nvSpPr>
          <p:cNvPr id="2" name="Rectangle 1">
            <a:extLst>
              <a:ext uri="{FF2B5EF4-FFF2-40B4-BE49-F238E27FC236}">
                <a16:creationId xmlns:a16="http://schemas.microsoft.com/office/drawing/2014/main" id="{6EF3C3BA-2B29-4958-B4F9-DA62D9720CF9}"/>
              </a:ext>
            </a:extLst>
          </p:cNvPr>
          <p:cNvSpPr/>
          <p:nvPr/>
        </p:nvSpPr>
        <p:spPr>
          <a:xfrm>
            <a:off x="3376345" y="6550223"/>
            <a:ext cx="5628464" cy="307777"/>
          </a:xfrm>
          <a:prstGeom prst="rect">
            <a:avLst/>
          </a:prstGeom>
        </p:spPr>
        <p:txBody>
          <a:bodyPr wrap="none">
            <a:spAutoFit/>
          </a:bodyPr>
          <a:lstStyle/>
          <a:p>
            <a:r>
              <a:rPr lang="en-US" b="1" dirty="0"/>
              <a:t>*</a:t>
            </a:r>
            <a:r>
              <a:rPr lang="en-US" dirty="0"/>
              <a:t>Any resemblance to actual Crypto-currencies is purely coincidental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IN" sz="4400" b="1" i="0" u="none" strike="noStrike" cap="none">
                <a:solidFill>
                  <a:schemeClr val="dk1"/>
                </a:solidFill>
                <a:latin typeface="Calibri"/>
                <a:ea typeface="Calibri"/>
                <a:cs typeface="Calibri"/>
                <a:sym typeface="Calibri"/>
              </a:rPr>
              <a:t>Chincoin  : </a:t>
            </a:r>
            <a:endParaRPr sz="4400" b="0" i="0" u="none" strike="noStrike" cap="none">
              <a:solidFill>
                <a:schemeClr val="dk1"/>
              </a:solidFill>
              <a:latin typeface="Calibri"/>
              <a:ea typeface="Calibri"/>
              <a:cs typeface="Calibri"/>
              <a:sym typeface="Calibri"/>
            </a:endParaRPr>
          </a:p>
        </p:txBody>
      </p:sp>
      <p:sp>
        <p:nvSpPr>
          <p:cNvPr id="156" name="Shape 15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IN" sz="2800" b="0" i="1" u="none" strike="noStrike" cap="none">
                <a:solidFill>
                  <a:schemeClr val="dk1"/>
                </a:solidFill>
                <a:latin typeface="Calibri"/>
                <a:ea typeface="Calibri"/>
                <a:cs typeface="Calibri"/>
                <a:sym typeface="Calibri"/>
              </a:rPr>
              <a:t>was originated by ching</a:t>
            </a:r>
            <a:r>
              <a:rPr lang="en-IN" i="1"/>
              <a:t> yenly, CHINA.</a:t>
            </a:r>
            <a:endParaRPr sz="2800" b="0" i="0" u="none" strike="noStrike" cap="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800"/>
              <a:buFont typeface="Arial"/>
              <a:buChar char="•"/>
            </a:pPr>
            <a:r>
              <a:rPr lang="en-IN" sz="2800" b="0" i="1" u="none" strike="noStrike" cap="none">
                <a:solidFill>
                  <a:schemeClr val="dk1"/>
                </a:solidFill>
                <a:latin typeface="Calibri"/>
                <a:ea typeface="Calibri"/>
                <a:cs typeface="Calibri"/>
                <a:sym typeface="Calibri"/>
              </a:rPr>
              <a:t>In January 2007, the chincoin network came into existence after ching yenly mined the first ever block on the chain, known as the genesis block. </a:t>
            </a:r>
            <a:endParaRPr sz="2800" b="0" i="0" u="none" strike="noStrike" cap="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800"/>
              <a:buFont typeface="Arial"/>
              <a:buChar char="•"/>
            </a:pPr>
            <a:r>
              <a:rPr lang="en-IN" sz="2800" b="0" i="1" u="none" strike="noStrike" cap="none">
                <a:solidFill>
                  <a:schemeClr val="dk1"/>
                </a:solidFill>
                <a:latin typeface="Calibri"/>
                <a:ea typeface="Calibri"/>
                <a:cs typeface="Calibri"/>
                <a:sym typeface="Calibri"/>
              </a:rPr>
              <a:t>In the early days ching yenly , is estimated to have mined 1 million chincoin</a:t>
            </a:r>
            <a:endParaRPr sz="2800" b="0" i="0" u="none" strike="noStrike" cap="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800"/>
              <a:buFont typeface="Arial"/>
              <a:buChar char="•"/>
            </a:pPr>
            <a:r>
              <a:rPr lang="en-IN" sz="2800" b="0" i="1" u="none" strike="noStrike" cap="none">
                <a:solidFill>
                  <a:schemeClr val="dk1"/>
                </a:solidFill>
                <a:latin typeface="Calibri"/>
                <a:ea typeface="Calibri"/>
                <a:cs typeface="Calibri"/>
                <a:sym typeface="Calibri"/>
              </a:rPr>
              <a:t>Due to ease to transaction and a control policy it attained boom in its early days</a:t>
            </a: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IN" sz="4400" b="1" i="0" u="none" strike="noStrike" cap="none">
                <a:solidFill>
                  <a:schemeClr val="dk1"/>
                </a:solidFill>
                <a:latin typeface="Calibri"/>
                <a:ea typeface="Calibri"/>
                <a:cs typeface="Calibri"/>
                <a:sym typeface="Calibri"/>
              </a:rPr>
              <a:t>Ausicoin :</a:t>
            </a:r>
            <a:endParaRPr sz="4400" b="0" i="0" u="none" strike="noStrike" cap="none">
              <a:solidFill>
                <a:schemeClr val="dk1"/>
              </a:solidFill>
              <a:latin typeface="Calibri"/>
              <a:ea typeface="Calibri"/>
              <a:cs typeface="Calibri"/>
              <a:sym typeface="Calibri"/>
            </a:endParaRPr>
          </a:p>
        </p:txBody>
      </p:sp>
      <p:sp>
        <p:nvSpPr>
          <p:cNvPr id="162" name="Shape 16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IN" sz="2800" b="0" i="1" u="none" strike="noStrike" cap="none">
                <a:solidFill>
                  <a:schemeClr val="dk1"/>
                </a:solidFill>
                <a:latin typeface="Calibri"/>
                <a:ea typeface="Calibri"/>
                <a:cs typeface="Calibri"/>
                <a:sym typeface="Calibri"/>
              </a:rPr>
              <a:t>was originated in early  by Charles drumann in Australia</a:t>
            </a:r>
            <a:endParaRPr sz="2800" b="0" i="0" u="none" strike="noStrike" cap="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800"/>
              <a:buFont typeface="Arial"/>
              <a:buChar char="•"/>
            </a:pPr>
            <a:r>
              <a:rPr lang="en-IN" sz="2800" b="0" i="1" u="none" strike="noStrike" cap="none">
                <a:solidFill>
                  <a:schemeClr val="dk1"/>
                </a:solidFill>
                <a:latin typeface="Calibri"/>
                <a:ea typeface="Calibri"/>
                <a:cs typeface="Calibri"/>
                <a:sym typeface="Calibri"/>
              </a:rPr>
              <a:t>in march ausicoin came into existence after Charles put forward the open source software of its cryptocurrency </a:t>
            </a:r>
            <a:endParaRPr sz="2800" b="0" i="0" u="none" strike="noStrike" cap="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800"/>
              <a:buFont typeface="Arial"/>
              <a:buChar char="•"/>
            </a:pPr>
            <a:r>
              <a:rPr lang="en-IN" sz="2800" b="0" i="1" u="none" strike="noStrike" cap="none">
                <a:solidFill>
                  <a:schemeClr val="dk1"/>
                </a:solidFill>
                <a:latin typeface="Calibri"/>
                <a:ea typeface="Calibri"/>
                <a:cs typeface="Calibri"/>
                <a:sym typeface="Calibri"/>
              </a:rPr>
              <a:t>it attained its popularity as it  was the first cryptocurrency of the country with </a:t>
            </a:r>
            <a:r>
              <a:rPr lang="en-IN" i="1"/>
              <a:t>enhanced</a:t>
            </a:r>
            <a:r>
              <a:rPr lang="en-IN" sz="2800" b="0" i="1" u="none" strike="noStrike" cap="none">
                <a:solidFill>
                  <a:schemeClr val="dk1"/>
                </a:solidFill>
                <a:latin typeface="Calibri"/>
                <a:ea typeface="Calibri"/>
                <a:cs typeface="Calibri"/>
                <a:sym typeface="Calibri"/>
              </a:rPr>
              <a:t> security </a:t>
            </a:r>
            <a:r>
              <a:rPr lang="en-IN" i="1"/>
              <a:t>searchable encryption</a:t>
            </a:r>
            <a:endParaRPr i="1"/>
          </a:p>
          <a:p>
            <a:pPr marL="0" marR="0" lvl="0" indent="0" algn="l" rtl="0">
              <a:lnSpc>
                <a:spcPct val="90000"/>
              </a:lnSpc>
              <a:spcBef>
                <a:spcPts val="1000"/>
              </a:spcBef>
              <a:spcAft>
                <a:spcPts val="0"/>
              </a:spcAft>
              <a:buNone/>
            </a:pPr>
            <a:endParaRPr sz="2800" b="0" i="0" u="none" strike="noStrike" cap="none">
              <a:solidFill>
                <a:schemeClr val="dk1"/>
              </a:solidFill>
              <a:latin typeface="Calibri"/>
              <a:ea typeface="Calibri"/>
              <a:cs typeface="Calibri"/>
              <a:sym typeface="Calibri"/>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IN" sz="4400" b="1" i="0" u="none" strike="noStrike" cap="none">
                <a:solidFill>
                  <a:schemeClr val="dk1"/>
                </a:solidFill>
                <a:latin typeface="Calibri"/>
                <a:ea typeface="Calibri"/>
                <a:cs typeface="Calibri"/>
                <a:sym typeface="Calibri"/>
              </a:rPr>
              <a:t>Litcoin :</a:t>
            </a:r>
            <a:endParaRPr sz="4400" b="0" i="0" u="none" strike="noStrike" cap="none">
              <a:solidFill>
                <a:schemeClr val="dk1"/>
              </a:solidFill>
              <a:latin typeface="Calibri"/>
              <a:ea typeface="Calibri"/>
              <a:cs typeface="Calibri"/>
              <a:sym typeface="Calibri"/>
            </a:endParaRPr>
          </a:p>
        </p:txBody>
      </p:sp>
      <p:sp>
        <p:nvSpPr>
          <p:cNvPr id="168" name="Shape 16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IN" sz="2800" b="0" i="0" u="none" strike="noStrike" cap="none">
                <a:solidFill>
                  <a:schemeClr val="dk1"/>
                </a:solidFill>
                <a:latin typeface="Calibri"/>
                <a:ea typeface="Calibri"/>
                <a:cs typeface="Calibri"/>
                <a:sym typeface="Calibri"/>
              </a:rPr>
              <a:t>Litcoin was released via an open-source client on GitHub by Chris Lee, a former Google employee.</a:t>
            </a:r>
            <a:r>
              <a:rPr lang="en-IN" sz="2800" b="0" i="0" u="none" strike="noStrike" cap="none" baseline="30000">
                <a:solidFill>
                  <a:schemeClr val="dk1"/>
                </a:solidFill>
                <a:latin typeface="Calibri"/>
                <a:ea typeface="Calibri"/>
                <a:cs typeface="Calibri"/>
                <a:sym typeface="Calibri"/>
              </a:rPr>
              <a:t> </a:t>
            </a:r>
            <a:endParaRPr sz="2800" b="0" i="0" u="none" strike="noStrike" cap="none" baseline="30000">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800"/>
              <a:buFont typeface="Arial"/>
              <a:buChar char="•"/>
            </a:pPr>
            <a:r>
              <a:rPr lang="en-IN" sz="2800" b="0" i="0" u="none" strike="noStrike" cap="none">
                <a:solidFill>
                  <a:schemeClr val="dk1"/>
                </a:solidFill>
                <a:latin typeface="Calibri"/>
                <a:ea typeface="Calibri"/>
                <a:cs typeface="Calibri"/>
                <a:sym typeface="Calibri"/>
              </a:rPr>
              <a:t>The Litcoin network went live.It was a fork of a cryptocurrency client, differing primarily by having a decreased block generation time (2.5 minutes), increased maximum number of coins, different hashing algorithm (scrypt instead of SHA-256), and a slightly modified </a:t>
            </a:r>
            <a:r>
              <a:rPr lang="en-IN" sz="2800" b="1" i="0" u="none" strike="noStrike" cap="none">
                <a:solidFill>
                  <a:schemeClr val="dk1"/>
                </a:solidFill>
                <a:latin typeface="Calibri"/>
                <a:ea typeface="Calibri"/>
                <a:cs typeface="Calibri"/>
                <a:sym typeface="Calibri"/>
              </a:rPr>
              <a:t> </a:t>
            </a:r>
            <a:r>
              <a:rPr lang="en-IN" sz="2800" b="0" i="0" u="none" strike="noStrike" cap="none">
                <a:solidFill>
                  <a:schemeClr val="dk1"/>
                </a:solidFill>
                <a:latin typeface="Calibri"/>
                <a:ea typeface="Calibri"/>
                <a:cs typeface="Calibri"/>
                <a:sym typeface="Calibri"/>
              </a:rPr>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IN" sz="4400" b="1" i="0" u="none" strike="noStrike" cap="none">
                <a:solidFill>
                  <a:schemeClr val="dk1"/>
                </a:solidFill>
                <a:latin typeface="Calibri"/>
                <a:ea typeface="Calibri"/>
                <a:cs typeface="Calibri"/>
                <a:sym typeface="Calibri"/>
              </a:rPr>
              <a:t>Hashcoin :</a:t>
            </a:r>
            <a:endParaRPr sz="4400" b="0" i="0" u="none" strike="noStrike" cap="none">
              <a:solidFill>
                <a:schemeClr val="dk1"/>
              </a:solidFill>
              <a:latin typeface="Calibri"/>
              <a:ea typeface="Calibri"/>
              <a:cs typeface="Calibri"/>
              <a:sym typeface="Calibri"/>
            </a:endParaRPr>
          </a:p>
        </p:txBody>
      </p:sp>
      <p:sp>
        <p:nvSpPr>
          <p:cNvPr id="174" name="Shape 174"/>
          <p:cNvSpPr txBox="1">
            <a:spLocks noGrp="1"/>
          </p:cNvSpPr>
          <p:nvPr>
            <p:ph type="body" idx="1"/>
          </p:nvPr>
        </p:nvSpPr>
        <p:spPr>
          <a:xfrm>
            <a:off x="533400" y="783700"/>
            <a:ext cx="10515600" cy="4351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800"/>
              <a:buFont typeface="Arial"/>
              <a:buChar char="•"/>
            </a:pPr>
            <a:r>
              <a:rPr lang="en-IN"/>
              <a:t>IT </a:t>
            </a:r>
            <a:r>
              <a:rPr lang="en-IN" sz="2800" b="0" i="0" u="none" strike="noStrike" cap="none">
                <a:solidFill>
                  <a:schemeClr val="dk1"/>
                </a:solidFill>
                <a:latin typeface="Calibri"/>
                <a:ea typeface="Calibri"/>
                <a:cs typeface="Calibri"/>
                <a:sym typeface="Calibri"/>
              </a:rPr>
              <a:t>is making a big splash in the digital asset market with a $40.5 billion market cap. </a:t>
            </a:r>
            <a:endParaRPr sz="2800" b="0" i="0" u="none" strike="noStrike" cap="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800"/>
              <a:buFont typeface="Arial"/>
              <a:buChar char="•"/>
            </a:pPr>
            <a:r>
              <a:rPr lang="en-IN"/>
              <a:t>F</a:t>
            </a:r>
            <a:r>
              <a:rPr lang="en-IN" sz="2800" b="0" i="0" u="none" strike="noStrike" cap="none">
                <a:solidFill>
                  <a:schemeClr val="dk1"/>
                </a:solidFill>
                <a:latin typeface="Calibri"/>
                <a:ea typeface="Calibri"/>
                <a:cs typeface="Calibri"/>
                <a:sym typeface="Calibri"/>
              </a:rPr>
              <a:t>ormer litcoin developers launched the company in the hopes of meeting an area of the market that was underserved.</a:t>
            </a:r>
            <a:endParaRPr sz="2800" b="0" i="0" u="none" strike="noStrike" cap="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800"/>
              <a:buFont typeface="Arial"/>
              <a:buChar char="•"/>
            </a:pPr>
            <a:r>
              <a:rPr lang="en-IN" sz="2800" b="0" i="0" u="none" strike="noStrike" cap="none">
                <a:solidFill>
                  <a:schemeClr val="dk1"/>
                </a:solidFill>
                <a:latin typeface="Calibri"/>
                <a:ea typeface="Calibri"/>
                <a:cs typeface="Calibri"/>
                <a:sym typeface="Calibri"/>
              </a:rPr>
              <a:t> Hashcoin operates as a currency exchange and money transfer institution. </a:t>
            </a:r>
            <a:endParaRPr sz="2800" b="0" i="0" u="none" strike="noStrike" cap="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800"/>
              <a:buFont typeface="Arial"/>
              <a:buChar char="•"/>
            </a:pPr>
            <a:r>
              <a:rPr lang="en-IN" sz="2800" b="0" i="0" u="none" strike="noStrike" cap="none">
                <a:solidFill>
                  <a:schemeClr val="dk1"/>
                </a:solidFill>
                <a:latin typeface="Calibri"/>
                <a:ea typeface="Calibri"/>
                <a:cs typeface="Calibri"/>
                <a:sym typeface="Calibri"/>
              </a:rPr>
              <a:t>This means various currencies, including certain cryptocurrencies can be transferred over its network. </a:t>
            </a:r>
            <a:endParaRPr sz="2800" b="0" i="0" u="none" strike="noStrike" cap="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800"/>
              <a:buFont typeface="Arial"/>
              <a:buChar char="•"/>
            </a:pPr>
            <a:r>
              <a:rPr lang="en-IN" sz="2800" b="0" i="0" u="none" strike="noStrike" cap="none">
                <a:solidFill>
                  <a:schemeClr val="dk1"/>
                </a:solidFill>
                <a:latin typeface="Calibri"/>
                <a:ea typeface="Calibri"/>
                <a:cs typeface="Calibri"/>
                <a:sym typeface="Calibri"/>
              </a:rPr>
              <a:t>Banks and financial institutions like UBS, Unicredit and Santander use Hashcoin to carry out financial transactions on a security-intensive network.</a:t>
            </a:r>
            <a:endParaRPr sz="2800" b="0" i="0" u="none" strike="noStrike" cap="none">
              <a:solidFill>
                <a:schemeClr val="dk1"/>
              </a:solidFill>
              <a:latin typeface="Calibri"/>
              <a:ea typeface="Calibri"/>
              <a:cs typeface="Calibri"/>
              <a:sym typeface="Calibri"/>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subTitle" idx="1"/>
          </p:nvPr>
        </p:nvSpPr>
        <p:spPr>
          <a:xfrm>
            <a:off x="1524000" y="609975"/>
            <a:ext cx="9144000" cy="46476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endParaRPr sz="2500" b="1"/>
          </a:p>
          <a:p>
            <a:pPr marL="0" lvl="0" indent="0" rtl="0">
              <a:spcBef>
                <a:spcPts val="1000"/>
              </a:spcBef>
              <a:spcAft>
                <a:spcPts val="0"/>
              </a:spcAft>
              <a:buNone/>
            </a:pPr>
            <a:r>
              <a:rPr lang="en-IN" sz="3000" b="1"/>
              <a:t>INSTRUCTIONS</a:t>
            </a:r>
            <a:endParaRPr sz="2500" b="1"/>
          </a:p>
          <a:p>
            <a:pPr marL="0" lvl="0" indent="0" algn="l" rtl="0">
              <a:spcBef>
                <a:spcPts val="1000"/>
              </a:spcBef>
              <a:spcAft>
                <a:spcPts val="0"/>
              </a:spcAft>
              <a:buNone/>
            </a:pPr>
            <a:endParaRPr sz="2500" b="1"/>
          </a:p>
          <a:p>
            <a:pPr marL="457200" lvl="0" indent="-387350" algn="l" rtl="0">
              <a:spcBef>
                <a:spcPts val="1000"/>
              </a:spcBef>
              <a:spcAft>
                <a:spcPts val="0"/>
              </a:spcAft>
              <a:buSzPts val="2500"/>
              <a:buChar char="●"/>
            </a:pPr>
            <a:r>
              <a:rPr lang="en-IN" sz="2500" b="1"/>
              <a:t>Initial Amount : $ 50,000 </a:t>
            </a:r>
            <a:endParaRPr sz="2500" b="1"/>
          </a:p>
          <a:p>
            <a:pPr marL="457200" lvl="0" indent="-387350" algn="l" rtl="0">
              <a:spcBef>
                <a:spcPts val="0"/>
              </a:spcBef>
              <a:spcAft>
                <a:spcPts val="0"/>
              </a:spcAft>
              <a:buSzPts val="2500"/>
              <a:buChar char="●"/>
            </a:pPr>
            <a:r>
              <a:rPr lang="en-IN" sz="2500" b="1"/>
              <a:t>All transactions of shares to be done in Cryptocurrency</a:t>
            </a:r>
            <a:endParaRPr sz="2500" b="1"/>
          </a:p>
          <a:p>
            <a:pPr marL="457200" lvl="0" indent="-387350" algn="l" rtl="0">
              <a:spcBef>
                <a:spcPts val="0"/>
              </a:spcBef>
              <a:spcAft>
                <a:spcPts val="0"/>
              </a:spcAft>
              <a:buSzPts val="2500"/>
              <a:buChar char="●"/>
            </a:pPr>
            <a:r>
              <a:rPr lang="en-IN" sz="2500" b="1"/>
              <a:t>Conversion from dollars to cryptocurrency allowed only in slot 0</a:t>
            </a:r>
            <a:endParaRPr sz="2500" b="1"/>
          </a:p>
          <a:p>
            <a:pPr marL="457200" lvl="0" indent="-387350" algn="l" rtl="0">
              <a:spcBef>
                <a:spcPts val="0"/>
              </a:spcBef>
              <a:spcAft>
                <a:spcPts val="0"/>
              </a:spcAft>
              <a:buSzPts val="2500"/>
              <a:buChar char="●"/>
            </a:pPr>
            <a:r>
              <a:rPr lang="en-IN" sz="2500" b="1"/>
              <a:t>Conversion from one to other cryptocurrency allowed</a:t>
            </a:r>
            <a:endParaRPr sz="2500" b="1"/>
          </a:p>
          <a:p>
            <a:pPr marL="457200" lvl="0" indent="-387350" algn="l" rtl="0">
              <a:spcBef>
                <a:spcPts val="0"/>
              </a:spcBef>
              <a:spcAft>
                <a:spcPts val="0"/>
              </a:spcAft>
              <a:buSzPts val="2500"/>
              <a:buChar char="●"/>
            </a:pPr>
            <a:r>
              <a:rPr lang="en-IN" sz="2500" b="1"/>
              <a:t>All dollars left will be discarded at the end(Will not be considered in the Profit calculation)</a:t>
            </a:r>
            <a:endParaRPr sz="2500" b="1"/>
          </a:p>
          <a:p>
            <a:pPr marL="0" lvl="0" indent="0" algn="l">
              <a:spcBef>
                <a:spcPts val="1000"/>
              </a:spcBef>
              <a:spcAft>
                <a:spcPts val="0"/>
              </a:spcAft>
              <a:buNone/>
            </a:pPr>
            <a:endParaRPr sz="2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p:nvPr/>
        </p:nvSpPr>
        <p:spPr>
          <a:xfrm>
            <a:off x="2581475" y="2612575"/>
            <a:ext cx="9424200" cy="1418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IN" sz="9600" dirty="0"/>
              <a:t>COMPANIES*</a:t>
            </a:r>
            <a:endParaRPr sz="9600" dirty="0"/>
          </a:p>
        </p:txBody>
      </p:sp>
      <p:sp>
        <p:nvSpPr>
          <p:cNvPr id="2" name="TextBox 1">
            <a:extLst>
              <a:ext uri="{FF2B5EF4-FFF2-40B4-BE49-F238E27FC236}">
                <a16:creationId xmlns:a16="http://schemas.microsoft.com/office/drawing/2014/main" id="{9CA7E3E2-E4F4-4A4B-8EC6-85D271DDC5BC}"/>
              </a:ext>
            </a:extLst>
          </p:cNvPr>
          <p:cNvSpPr txBox="1"/>
          <p:nvPr/>
        </p:nvSpPr>
        <p:spPr>
          <a:xfrm>
            <a:off x="3798276" y="6550223"/>
            <a:ext cx="5439310" cy="307777"/>
          </a:xfrm>
          <a:prstGeom prst="rect">
            <a:avLst/>
          </a:prstGeom>
          <a:noFill/>
        </p:spPr>
        <p:txBody>
          <a:bodyPr wrap="none" rtlCol="0">
            <a:spAutoFit/>
          </a:bodyPr>
          <a:lstStyle/>
          <a:p>
            <a:r>
              <a:rPr lang="en-US" b="1" dirty="0"/>
              <a:t>*</a:t>
            </a:r>
            <a:r>
              <a:rPr lang="en-US" dirty="0"/>
              <a:t>Any resemblance to actual company names is purely coincidental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838200" y="490275"/>
            <a:ext cx="10515600" cy="4351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0"/>
              </a:spcBef>
              <a:spcAft>
                <a:spcPts val="0"/>
              </a:spcAft>
              <a:buClr>
                <a:schemeClr val="dk1"/>
              </a:buClr>
              <a:buSzPts val="2800"/>
              <a:buFont typeface="Arial"/>
              <a:buNone/>
            </a:pPr>
            <a:r>
              <a:rPr lang="en-IN" sz="2400" b="1"/>
              <a:t>Reliance Petroleum Limited: </a:t>
            </a:r>
            <a:r>
              <a:rPr lang="en-IN" sz="2400"/>
              <a:t>was set up by Reliance Industries Limited (RIL), one of India's largest private sector companies. RPL has interests in the downstream oil business.</a:t>
            </a:r>
            <a:endParaRPr sz="2400"/>
          </a:p>
          <a:p>
            <a:pPr marL="0" marR="0" lvl="0" indent="0" algn="l" rtl="0">
              <a:lnSpc>
                <a:spcPct val="90000"/>
              </a:lnSpc>
              <a:spcBef>
                <a:spcPts val="1000"/>
              </a:spcBef>
              <a:spcAft>
                <a:spcPts val="0"/>
              </a:spcAft>
              <a:buClr>
                <a:schemeClr val="dk1"/>
              </a:buClr>
              <a:buSzPts val="2800"/>
              <a:buFont typeface="Arial"/>
              <a:buNone/>
            </a:pPr>
            <a:r>
              <a:rPr lang="en-IN" sz="2400"/>
              <a:t>Annual crude processing capacity : 1,240,000 barrels (197,000 m3) per stream day</a:t>
            </a:r>
            <a:endParaRPr sz="2400"/>
          </a:p>
          <a:p>
            <a:pPr marL="0" marR="0" lvl="0" indent="0" algn="l" rtl="0">
              <a:lnSpc>
                <a:spcPct val="90000"/>
              </a:lnSpc>
              <a:spcBef>
                <a:spcPts val="1000"/>
              </a:spcBef>
              <a:spcAft>
                <a:spcPts val="0"/>
              </a:spcAft>
              <a:buClr>
                <a:schemeClr val="dk1"/>
              </a:buClr>
              <a:buSzPts val="2800"/>
              <a:buFont typeface="Arial"/>
              <a:buNone/>
            </a:pPr>
            <a:r>
              <a:rPr lang="en-IN" sz="2400"/>
              <a:t>Revenue: US$570 million</a:t>
            </a:r>
            <a:endParaRPr sz="2400"/>
          </a:p>
          <a:p>
            <a:pPr marL="0" marR="0" lvl="0" indent="0" algn="l" rtl="0">
              <a:lnSpc>
                <a:spcPct val="90000"/>
              </a:lnSpc>
              <a:spcBef>
                <a:spcPts val="1000"/>
              </a:spcBef>
              <a:spcAft>
                <a:spcPts val="0"/>
              </a:spcAft>
              <a:buNone/>
            </a:pPr>
            <a:r>
              <a:rPr lang="en-IN" sz="2400" b="1" i="0" u="none" strike="noStrike" cap="none">
                <a:solidFill>
                  <a:schemeClr val="dk1"/>
                </a:solidFill>
                <a:latin typeface="Calibri"/>
                <a:ea typeface="Calibri"/>
                <a:cs typeface="Calibri"/>
                <a:sym typeface="Calibri"/>
              </a:rPr>
              <a:t>Mahind</a:t>
            </a:r>
            <a:r>
              <a:rPr lang="en-IN" sz="2400" b="1"/>
              <a:t>ra </a:t>
            </a:r>
            <a:r>
              <a:rPr lang="en-IN" sz="2400" b="1" i="0" u="none" strike="noStrike" cap="none">
                <a:solidFill>
                  <a:schemeClr val="dk1"/>
                </a:solidFill>
                <a:latin typeface="Calibri"/>
                <a:ea typeface="Calibri"/>
                <a:cs typeface="Calibri"/>
                <a:sym typeface="Calibri"/>
              </a:rPr>
              <a:t>:</a:t>
            </a:r>
            <a:r>
              <a:rPr lang="en-IN" sz="2400" b="0" i="0" u="none" strike="noStrike" cap="none">
                <a:solidFill>
                  <a:schemeClr val="dk1"/>
                </a:solidFill>
                <a:latin typeface="Calibri"/>
                <a:ea typeface="Calibri"/>
                <a:cs typeface="Calibri"/>
                <a:sym typeface="Calibri"/>
              </a:rPr>
              <a:t> </a:t>
            </a:r>
            <a:r>
              <a:rPr lang="en-IN" sz="2400"/>
              <a:t>Mahindra and Mahindra Limited (M&amp;M) is an Indian multinational car manufacturing corporation headquartered in Mumbai, Maharashtra, India.It is one of the largest vehicle manufacturers by production in India.</a:t>
            </a:r>
            <a:endParaRPr sz="2400"/>
          </a:p>
          <a:p>
            <a:pPr marL="0" marR="0" lvl="0" indent="0" algn="l" rtl="0">
              <a:lnSpc>
                <a:spcPct val="90000"/>
              </a:lnSpc>
              <a:spcBef>
                <a:spcPts val="1000"/>
              </a:spcBef>
              <a:spcAft>
                <a:spcPts val="0"/>
              </a:spcAft>
              <a:buNone/>
            </a:pPr>
            <a:r>
              <a:rPr lang="en-IN" sz="2400"/>
              <a:t> It is a part of Mahindra Group, an Indian conglomerate.</a:t>
            </a:r>
            <a:endParaRPr sz="2400"/>
          </a:p>
          <a:p>
            <a:pPr marL="0" marR="0" lvl="0" indent="0" algn="l" rtl="0">
              <a:lnSpc>
                <a:spcPct val="90000"/>
              </a:lnSpc>
              <a:spcBef>
                <a:spcPts val="1000"/>
              </a:spcBef>
              <a:spcAft>
                <a:spcPts val="0"/>
              </a:spcAft>
              <a:buNone/>
            </a:pPr>
            <a:r>
              <a:rPr lang="en-IN" sz="2400"/>
              <a:t>It was ranked 21st on a list of top companies in India by Fortune India 500.</a:t>
            </a:r>
            <a:endParaRPr sz="2400"/>
          </a:p>
          <a:p>
            <a:pPr marL="0" marR="0" lvl="0" indent="0" algn="l" rtl="0">
              <a:lnSpc>
                <a:spcPct val="90000"/>
              </a:lnSpc>
              <a:spcBef>
                <a:spcPts val="1000"/>
              </a:spcBef>
              <a:spcAft>
                <a:spcPts val="0"/>
              </a:spcAft>
              <a:buNone/>
            </a:pPr>
            <a:r>
              <a:rPr lang="en-IN" sz="2400"/>
              <a:t>Its major competitors in the Automobile market include Volkswagen,TATA motors, Ashok Leyland and others</a:t>
            </a:r>
            <a:endParaRPr sz="2400"/>
          </a:p>
          <a:p>
            <a:pPr marL="0" marR="0" lvl="0" indent="0" algn="l" rtl="0">
              <a:lnSpc>
                <a:spcPct val="90000"/>
              </a:lnSpc>
              <a:spcBef>
                <a:spcPts val="1000"/>
              </a:spcBef>
              <a:spcAft>
                <a:spcPts val="0"/>
              </a:spcAft>
              <a:buNone/>
            </a:pP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838200" y="230804"/>
            <a:ext cx="10515600" cy="5946300"/>
          </a:xfrm>
          <a:prstGeom prst="rect">
            <a:avLst/>
          </a:prstGeom>
          <a:noFill/>
          <a:ln>
            <a:noFill/>
          </a:ln>
        </p:spPr>
        <p:txBody>
          <a:bodyPr spcFirstLastPara="1" wrap="square" lIns="91425" tIns="45700" rIns="91425" bIns="45700" anchor="t" anchorCtr="0">
            <a:noAutofit/>
          </a:bodyPr>
          <a:lstStyle/>
          <a:p>
            <a:pPr marL="228600" marR="0" lvl="0" indent="-50800" algn="l" rtl="0">
              <a:lnSpc>
                <a:spcPct val="90000"/>
              </a:lnSpc>
              <a:spcBef>
                <a:spcPts val="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800"/>
              <a:buFont typeface="Arial"/>
              <a:buChar char="•"/>
            </a:pPr>
            <a:r>
              <a:rPr lang="en-IN" sz="2800" b="1" i="0" u="none" strike="noStrike" cap="none">
                <a:solidFill>
                  <a:schemeClr val="dk1"/>
                </a:solidFill>
                <a:latin typeface="Calibri"/>
                <a:ea typeface="Calibri"/>
                <a:cs typeface="Calibri"/>
                <a:sym typeface="Calibri"/>
              </a:rPr>
              <a:t> </a:t>
            </a:r>
            <a:r>
              <a:rPr lang="en-IN" sz="2400" b="1" i="0" u="none" strike="noStrike" cap="none">
                <a:solidFill>
                  <a:schemeClr val="dk1"/>
                </a:solidFill>
                <a:latin typeface="Calibri"/>
                <a:ea typeface="Calibri"/>
                <a:cs typeface="Calibri"/>
                <a:sym typeface="Calibri"/>
              </a:rPr>
              <a:t>Wipro:</a:t>
            </a:r>
            <a:r>
              <a:rPr lang="en-IN" sz="2400" b="0" i="0" u="none" strike="noStrike" cap="none">
                <a:solidFill>
                  <a:schemeClr val="dk1"/>
                </a:solidFill>
                <a:latin typeface="Calibri"/>
                <a:ea typeface="Calibri"/>
                <a:cs typeface="Calibri"/>
                <a:sym typeface="Calibri"/>
              </a:rPr>
              <a:t> Wipro Limited</a:t>
            </a:r>
            <a:r>
              <a:rPr lang="en-IN" sz="2400"/>
              <a:t> </a:t>
            </a:r>
            <a:r>
              <a:rPr lang="en-IN" sz="2400" b="0" i="0" u="none" strike="noStrike" cap="none">
                <a:solidFill>
                  <a:schemeClr val="dk1"/>
                </a:solidFill>
                <a:latin typeface="Calibri"/>
                <a:ea typeface="Calibri"/>
                <a:cs typeface="Calibri"/>
                <a:sym typeface="Calibri"/>
              </a:rPr>
              <a:t> is an Indian Information Technology Services corporation headquartered in India.Wipro has been ranked 1st in the Asian Sustainability Rating (ASR) of Indian companies</a:t>
            </a:r>
            <a:r>
              <a:rPr lang="en-IN" sz="2400"/>
              <a:t> </a:t>
            </a:r>
            <a:r>
              <a:rPr lang="en-IN" sz="2400" b="0" i="0" u="none" strike="noStrike" cap="none">
                <a:solidFill>
                  <a:schemeClr val="dk1"/>
                </a:solidFill>
                <a:latin typeface="Calibri"/>
                <a:ea typeface="Calibri"/>
                <a:cs typeface="Calibri"/>
                <a:sym typeface="Calibri"/>
              </a:rPr>
              <a:t>and is a member of the NASDAQ Global Sustainability Index as well as the Dow Jones Sustainability Index.</a:t>
            </a:r>
            <a:endParaRPr sz="2400" b="0" i="0" u="none" strike="noStrike" cap="none">
              <a:solidFill>
                <a:schemeClr val="dk1"/>
              </a:solidFill>
              <a:latin typeface="Calibri"/>
              <a:ea typeface="Calibri"/>
              <a:cs typeface="Calibri"/>
              <a:sym typeface="Calibri"/>
            </a:endParaRPr>
          </a:p>
          <a:p>
            <a:pPr marL="228600" marR="0" lvl="0" indent="-203200" algn="l" rtl="0">
              <a:lnSpc>
                <a:spcPct val="90000"/>
              </a:lnSpc>
              <a:spcBef>
                <a:spcPts val="1000"/>
              </a:spcBef>
              <a:spcAft>
                <a:spcPts val="0"/>
              </a:spcAft>
              <a:buClr>
                <a:schemeClr val="dk1"/>
              </a:buClr>
              <a:buSzPts val="2400"/>
              <a:buFont typeface="Arial"/>
              <a:buChar char="•"/>
            </a:pPr>
            <a:r>
              <a:rPr lang="en-IN" sz="2400" b="0" i="0" u="none" strike="noStrike" cap="none">
                <a:solidFill>
                  <a:schemeClr val="dk1"/>
                </a:solidFill>
                <a:latin typeface="Calibri"/>
                <a:ea typeface="Calibri"/>
                <a:cs typeface="Calibri"/>
                <a:sym typeface="Calibri"/>
              </a:rPr>
              <a:t>In Guide to Greener Electronics, Greenpeace ranked Wipro first with a score of 7.1/10</a:t>
            </a:r>
            <a:endParaRPr sz="2400"/>
          </a:p>
          <a:p>
            <a:pPr marL="0" marR="0" lvl="0" indent="0" algn="l" rtl="0">
              <a:lnSpc>
                <a:spcPct val="90000"/>
              </a:lnSpc>
              <a:spcBef>
                <a:spcPts val="1000"/>
              </a:spcBef>
              <a:spcAft>
                <a:spcPts val="0"/>
              </a:spcAft>
              <a:buClr>
                <a:schemeClr val="dk1"/>
              </a:buClr>
              <a:buSzPts val="2800"/>
              <a:buFont typeface="Arial"/>
              <a:buNone/>
            </a:pPr>
            <a:r>
              <a:rPr lang="en-IN" sz="2400" b="0" i="0" u="none" strike="noStrike" cap="none">
                <a:solidFill>
                  <a:schemeClr val="dk1"/>
                </a:solidFill>
                <a:latin typeface="Calibri"/>
                <a:ea typeface="Calibri"/>
                <a:cs typeface="Calibri"/>
                <a:sym typeface="Calibri"/>
              </a:rPr>
              <a:t> </a:t>
            </a:r>
            <a:r>
              <a:rPr lang="en-IN" sz="2400"/>
              <a:t> Revenue: US$8.48 billion </a:t>
            </a:r>
            <a:endParaRPr sz="2400"/>
          </a:p>
          <a:p>
            <a:pPr marL="228600" marR="0" lvl="0" indent="-203200" algn="l" rtl="0">
              <a:lnSpc>
                <a:spcPct val="90000"/>
              </a:lnSpc>
              <a:spcBef>
                <a:spcPts val="1000"/>
              </a:spcBef>
              <a:spcAft>
                <a:spcPts val="0"/>
              </a:spcAft>
              <a:buClr>
                <a:schemeClr val="dk1"/>
              </a:buClr>
              <a:buSzPts val="2400"/>
              <a:buFont typeface="Arial"/>
              <a:buChar char="•"/>
            </a:pPr>
            <a:r>
              <a:rPr lang="en-IN" sz="2400" b="0" i="0" u="none" strike="noStrike" cap="none">
                <a:solidFill>
                  <a:schemeClr val="dk1"/>
                </a:solidFill>
                <a:latin typeface="Calibri"/>
                <a:ea typeface="Calibri"/>
                <a:cs typeface="Calibri"/>
                <a:sym typeface="Calibri"/>
              </a:rPr>
              <a:t> </a:t>
            </a:r>
            <a:r>
              <a:rPr lang="en-IN" sz="2400" b="1" i="0" u="none" strike="noStrike" cap="none">
                <a:solidFill>
                  <a:schemeClr val="dk1"/>
                </a:solidFill>
                <a:latin typeface="Calibri"/>
                <a:ea typeface="Calibri"/>
                <a:cs typeface="Calibri"/>
                <a:sym typeface="Calibri"/>
              </a:rPr>
              <a:t>Adani :</a:t>
            </a:r>
            <a:r>
              <a:rPr lang="en-IN" sz="2400" b="0" i="0" u="none" strike="noStrike" cap="none">
                <a:solidFill>
                  <a:schemeClr val="dk1"/>
                </a:solidFill>
                <a:latin typeface="Calibri"/>
                <a:ea typeface="Calibri"/>
                <a:cs typeface="Calibri"/>
                <a:sym typeface="Calibri"/>
              </a:rPr>
              <a:t> Adani Group is an Indian multinational conglomerate company headquartered in India. Its diversified businesses include resources, logistics, agribusiness. </a:t>
            </a:r>
            <a:endParaRPr sz="2400" b="0" i="0" u="none" strike="noStrike" cap="none">
              <a:solidFill>
                <a:schemeClr val="dk1"/>
              </a:solidFill>
              <a:latin typeface="Calibri"/>
              <a:ea typeface="Calibri"/>
              <a:cs typeface="Calibri"/>
              <a:sym typeface="Calibri"/>
            </a:endParaRPr>
          </a:p>
          <a:p>
            <a:pPr marL="228600" marR="0" lvl="0" indent="-203200" algn="l" rtl="0">
              <a:lnSpc>
                <a:spcPct val="90000"/>
              </a:lnSpc>
              <a:spcBef>
                <a:spcPts val="1000"/>
              </a:spcBef>
              <a:spcAft>
                <a:spcPts val="0"/>
              </a:spcAft>
              <a:buClr>
                <a:schemeClr val="dk1"/>
              </a:buClr>
              <a:buSzPts val="2400"/>
              <a:buFont typeface="Arial"/>
              <a:buChar char="•"/>
            </a:pPr>
            <a:r>
              <a:rPr lang="en-IN" sz="2400" b="0" i="0" u="none" strike="noStrike" cap="none">
                <a:solidFill>
                  <a:schemeClr val="dk1"/>
                </a:solidFill>
                <a:latin typeface="Calibri"/>
                <a:ea typeface="Calibri"/>
                <a:cs typeface="Calibri"/>
                <a:sym typeface="Calibri"/>
              </a:rPr>
              <a:t>The Group is the largest port developer and operator in India </a:t>
            </a:r>
            <a:endParaRPr sz="2400" b="0" i="0" u="none" strike="noStrike" cap="none">
              <a:solidFill>
                <a:schemeClr val="dk1"/>
              </a:solidFill>
              <a:latin typeface="Calibri"/>
              <a:ea typeface="Calibri"/>
              <a:cs typeface="Calibri"/>
              <a:sym typeface="Calibri"/>
            </a:endParaRPr>
          </a:p>
          <a:p>
            <a:pPr marL="228600" marR="0" lvl="0" indent="-203200" algn="l" rtl="0">
              <a:lnSpc>
                <a:spcPct val="90000"/>
              </a:lnSpc>
              <a:spcBef>
                <a:spcPts val="1000"/>
              </a:spcBef>
              <a:spcAft>
                <a:spcPts val="0"/>
              </a:spcAft>
              <a:buClr>
                <a:schemeClr val="dk1"/>
              </a:buClr>
              <a:buSzPts val="2400"/>
              <a:buFont typeface="Arial"/>
              <a:buChar char="•"/>
            </a:pPr>
            <a:r>
              <a:rPr lang="en-IN" sz="2400" b="0" i="0" u="none" strike="noStrike" cap="none">
                <a:solidFill>
                  <a:schemeClr val="dk1"/>
                </a:solidFill>
                <a:latin typeface="Calibri"/>
                <a:ea typeface="Calibri"/>
                <a:cs typeface="Calibri"/>
                <a:sym typeface="Calibri"/>
              </a:rPr>
              <a:t>Revenue </a:t>
            </a:r>
            <a:r>
              <a:rPr lang="en-IN" sz="2400"/>
              <a:t>: </a:t>
            </a:r>
            <a:r>
              <a:rPr lang="en-IN" sz="2400" b="0" i="0" u="none" strike="noStrike" cap="none">
                <a:solidFill>
                  <a:schemeClr val="dk1"/>
                </a:solidFill>
                <a:latin typeface="Calibri"/>
                <a:ea typeface="Calibri"/>
                <a:cs typeface="Calibri"/>
                <a:sym typeface="Calibri"/>
              </a:rPr>
              <a:t>US$ 12 billion </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838200" y="379179"/>
            <a:ext cx="10515600" cy="57978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80000"/>
              </a:lnSpc>
              <a:spcBef>
                <a:spcPts val="0"/>
              </a:spcBef>
              <a:spcAft>
                <a:spcPts val="0"/>
              </a:spcAft>
              <a:buClr>
                <a:schemeClr val="dk1"/>
              </a:buClr>
              <a:buSzPts val="2590"/>
              <a:buFont typeface="Arial"/>
              <a:buChar char="•"/>
            </a:pPr>
            <a:r>
              <a:rPr lang="en-IN" sz="2590" b="1" i="0" u="none" strike="noStrike" cap="none">
                <a:solidFill>
                  <a:schemeClr val="dk1"/>
                </a:solidFill>
                <a:latin typeface="Calibri"/>
                <a:ea typeface="Calibri"/>
                <a:cs typeface="Calibri"/>
                <a:sym typeface="Calibri"/>
              </a:rPr>
              <a:t>Shell :</a:t>
            </a:r>
            <a:r>
              <a:rPr lang="en-IN" sz="2590" b="0" i="0" u="none" strike="noStrike" cap="none">
                <a:solidFill>
                  <a:schemeClr val="dk1"/>
                </a:solidFill>
                <a:latin typeface="Calibri"/>
                <a:ea typeface="Calibri"/>
                <a:cs typeface="Calibri"/>
                <a:sym typeface="Calibri"/>
              </a:rPr>
              <a:t> Shell Oil Company is the United States-based wholly owned subsidiary of Royal Dutch Shell,  a multinational "oil major" of Anglo-Dutch origins,  which is amongst the largest oil coming in the world.</a:t>
            </a:r>
            <a:endParaRPr/>
          </a:p>
          <a:p>
            <a:pPr marL="0" marR="0" lvl="0" indent="0" algn="l" rtl="0">
              <a:lnSpc>
                <a:spcPct val="80000"/>
              </a:lnSpc>
              <a:spcBef>
                <a:spcPts val="1000"/>
              </a:spcBef>
              <a:spcAft>
                <a:spcPts val="0"/>
              </a:spcAft>
              <a:buClr>
                <a:schemeClr val="dk1"/>
              </a:buClr>
              <a:buSzPts val="2590"/>
              <a:buFont typeface="Arial"/>
              <a:buNone/>
            </a:pPr>
            <a:r>
              <a:rPr lang="en-IN" sz="2590" b="0" i="0" u="none" strike="noStrike" cap="none">
                <a:solidFill>
                  <a:schemeClr val="dk1"/>
                </a:solidFill>
                <a:latin typeface="Calibri"/>
                <a:ea typeface="Calibri"/>
                <a:cs typeface="Calibri"/>
                <a:sym typeface="Calibri"/>
              </a:rPr>
              <a:t> Revenu</a:t>
            </a:r>
            <a:r>
              <a:rPr lang="en-IN" sz="2590"/>
              <a:t>e </a:t>
            </a:r>
            <a:r>
              <a:rPr lang="en-IN" sz="2590" b="0" i="0" u="none" strike="noStrike" cap="none">
                <a:solidFill>
                  <a:schemeClr val="dk1"/>
                </a:solidFill>
                <a:latin typeface="Calibri"/>
                <a:ea typeface="Calibri"/>
                <a:cs typeface="Calibri"/>
                <a:sym typeface="Calibri"/>
              </a:rPr>
              <a:t>US$ 37.376 billion</a:t>
            </a:r>
            <a:endParaRPr sz="2590" b="0" i="0" u="none" strike="noStrike" cap="none">
              <a:solidFill>
                <a:schemeClr val="dk1"/>
              </a:solidFill>
              <a:latin typeface="Calibri"/>
              <a:ea typeface="Calibri"/>
              <a:cs typeface="Calibri"/>
              <a:sym typeface="Calibri"/>
            </a:endParaRPr>
          </a:p>
          <a:p>
            <a:pPr marL="0" marR="0" lvl="0" indent="0" algn="l" rtl="0">
              <a:lnSpc>
                <a:spcPct val="80000"/>
              </a:lnSpc>
              <a:spcBef>
                <a:spcPts val="1000"/>
              </a:spcBef>
              <a:spcAft>
                <a:spcPts val="0"/>
              </a:spcAft>
              <a:buClr>
                <a:schemeClr val="dk1"/>
              </a:buClr>
              <a:buSzPts val="2590"/>
              <a:buFont typeface="Arial"/>
              <a:buNone/>
            </a:pPr>
            <a:endParaRPr sz="2590"/>
          </a:p>
          <a:p>
            <a:pPr marL="228600" marR="0" lvl="0" indent="-228600" algn="l" rtl="0">
              <a:lnSpc>
                <a:spcPct val="80000"/>
              </a:lnSpc>
              <a:spcBef>
                <a:spcPts val="1000"/>
              </a:spcBef>
              <a:spcAft>
                <a:spcPts val="0"/>
              </a:spcAft>
              <a:buClr>
                <a:schemeClr val="dk1"/>
              </a:buClr>
              <a:buSzPts val="2590"/>
              <a:buFont typeface="Arial"/>
              <a:buChar char="•"/>
            </a:pPr>
            <a:r>
              <a:rPr lang="en-IN" sz="2590" b="1" i="0" u="none" strike="noStrike" cap="none">
                <a:solidFill>
                  <a:schemeClr val="dk1"/>
                </a:solidFill>
                <a:latin typeface="Calibri"/>
                <a:ea typeface="Calibri"/>
                <a:cs typeface="Calibri"/>
                <a:sym typeface="Calibri"/>
              </a:rPr>
              <a:t> Ford : </a:t>
            </a:r>
            <a:r>
              <a:rPr lang="en-IN" sz="2590" b="0" i="0" u="none" strike="noStrike" cap="none">
                <a:solidFill>
                  <a:schemeClr val="dk1"/>
                </a:solidFill>
                <a:latin typeface="Calibri"/>
                <a:ea typeface="Calibri"/>
                <a:cs typeface="Calibri"/>
                <a:sym typeface="Calibri"/>
              </a:rPr>
              <a:t>The Ford Motor Company (commonly referred to simply as "Ford") is an American multinational automaker headquartered in Dearborn, Michigan, a suburb of Detroit. </a:t>
            </a:r>
            <a:endParaRPr sz="2590" b="0" i="0" u="none" strike="noStrike" cap="none">
              <a:solidFill>
                <a:schemeClr val="dk1"/>
              </a:solidFill>
              <a:latin typeface="Calibri"/>
              <a:ea typeface="Calibri"/>
              <a:cs typeface="Calibri"/>
              <a:sym typeface="Calibri"/>
            </a:endParaRPr>
          </a:p>
          <a:p>
            <a:pPr marL="228600" marR="0" lvl="0" indent="-228600" algn="l" rtl="0">
              <a:lnSpc>
                <a:spcPct val="80000"/>
              </a:lnSpc>
              <a:spcBef>
                <a:spcPts val="1000"/>
              </a:spcBef>
              <a:spcAft>
                <a:spcPts val="0"/>
              </a:spcAft>
              <a:buClr>
                <a:schemeClr val="dk1"/>
              </a:buClr>
              <a:buSzPts val="2590"/>
              <a:buFont typeface="Arial"/>
              <a:buChar char="•"/>
            </a:pPr>
            <a:r>
              <a:rPr lang="en-IN" sz="2590" b="0" i="0" u="none" strike="noStrike" cap="none">
                <a:solidFill>
                  <a:schemeClr val="dk1"/>
                </a:solidFill>
                <a:latin typeface="Calibri"/>
                <a:ea typeface="Calibri"/>
                <a:cs typeface="Calibri"/>
                <a:sym typeface="Calibri"/>
              </a:rPr>
              <a:t>The company sells automobiles and commercial vehicles under the Ford brand and most luxury cars under the Lincoln brand.</a:t>
            </a:r>
            <a:endParaRPr/>
          </a:p>
          <a:p>
            <a:pPr marL="0" marR="0" lvl="0" indent="0" algn="l" rtl="0">
              <a:lnSpc>
                <a:spcPct val="80000"/>
              </a:lnSpc>
              <a:spcBef>
                <a:spcPts val="1000"/>
              </a:spcBef>
              <a:spcAft>
                <a:spcPts val="0"/>
              </a:spcAft>
              <a:buClr>
                <a:schemeClr val="dk1"/>
              </a:buClr>
              <a:buSzPts val="2590"/>
              <a:buFont typeface="Arial"/>
              <a:buNone/>
            </a:pPr>
            <a:r>
              <a:rPr lang="en-IN" sz="2590"/>
              <a:t>   </a:t>
            </a:r>
            <a:r>
              <a:rPr lang="en-IN" sz="2590" b="0" i="0" u="none" strike="noStrike" cap="none">
                <a:solidFill>
                  <a:schemeClr val="dk1"/>
                </a:solidFill>
                <a:latin typeface="Calibri"/>
                <a:ea typeface="Calibri"/>
                <a:cs typeface="Calibri"/>
                <a:sym typeface="Calibri"/>
              </a:rPr>
              <a:t>Revenue US$ 151.8 billion</a:t>
            </a:r>
            <a:endParaRPr sz="2590" b="0" i="0" u="none" strike="noStrike" cap="non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body" idx="1"/>
          </p:nvPr>
        </p:nvSpPr>
        <p:spPr>
          <a:xfrm>
            <a:off x="838200" y="544029"/>
            <a:ext cx="10515600" cy="56331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IN" sz="2800" b="1" i="0" u="none" strike="noStrike" cap="none">
                <a:solidFill>
                  <a:schemeClr val="dk1"/>
                </a:solidFill>
                <a:latin typeface="Calibri"/>
                <a:ea typeface="Calibri"/>
                <a:cs typeface="Calibri"/>
                <a:sym typeface="Calibri"/>
              </a:rPr>
              <a:t>Google  :</a:t>
            </a:r>
            <a:r>
              <a:rPr lang="en-IN" sz="2800" b="0" i="0" u="none" strike="noStrike" cap="none">
                <a:solidFill>
                  <a:schemeClr val="dk1"/>
                </a:solidFill>
                <a:latin typeface="Calibri"/>
                <a:ea typeface="Calibri"/>
                <a:cs typeface="Calibri"/>
                <a:sym typeface="Calibri"/>
              </a:rPr>
              <a:t> Google  is an American multinational technology company that specializes in Internet-related services and products, which include online advertising technologies, search engine, cloud computing, software, and hardware.</a:t>
            </a:r>
            <a:endParaRPr/>
          </a:p>
          <a:p>
            <a:pPr marL="0" marR="0" lvl="0" indent="0" algn="l" rtl="0">
              <a:lnSpc>
                <a:spcPct val="90000"/>
              </a:lnSpc>
              <a:spcBef>
                <a:spcPts val="1000"/>
              </a:spcBef>
              <a:spcAft>
                <a:spcPts val="0"/>
              </a:spcAft>
              <a:buClr>
                <a:schemeClr val="dk1"/>
              </a:buClr>
              <a:buSzPts val="2800"/>
              <a:buFont typeface="Arial"/>
              <a:buNone/>
            </a:pPr>
            <a:r>
              <a:rPr lang="en-IN"/>
              <a:t>   </a:t>
            </a:r>
            <a:r>
              <a:rPr lang="en-IN" sz="2800" b="0" i="0" u="none" strike="noStrike" cap="none">
                <a:solidFill>
                  <a:schemeClr val="dk1"/>
                </a:solidFill>
                <a:latin typeface="Calibri"/>
                <a:ea typeface="Calibri"/>
                <a:cs typeface="Calibri"/>
                <a:sym typeface="Calibri"/>
              </a:rPr>
              <a:t>Revenue 109.65 billion US dollars.</a:t>
            </a:r>
            <a:endParaRPr/>
          </a:p>
          <a:p>
            <a:pPr marL="228600" marR="0" lvl="0" indent="-228600" algn="l" rtl="0">
              <a:lnSpc>
                <a:spcPct val="90000"/>
              </a:lnSpc>
              <a:spcBef>
                <a:spcPts val="1000"/>
              </a:spcBef>
              <a:spcAft>
                <a:spcPts val="0"/>
              </a:spcAft>
              <a:buClr>
                <a:schemeClr val="dk1"/>
              </a:buClr>
              <a:buSzPts val="2800"/>
              <a:buFont typeface="Arial"/>
              <a:buChar char="•"/>
            </a:pPr>
            <a:r>
              <a:rPr lang="en-IN" sz="2800" b="0" i="0" u="none" strike="noStrike" cap="none">
                <a:solidFill>
                  <a:schemeClr val="dk1"/>
                </a:solidFill>
                <a:latin typeface="Calibri"/>
                <a:ea typeface="Calibri"/>
                <a:cs typeface="Calibri"/>
                <a:sym typeface="Calibri"/>
              </a:rPr>
              <a:t> </a:t>
            </a:r>
            <a:r>
              <a:rPr lang="en-IN" sz="2800" b="1" i="0" u="none" strike="noStrike" cap="none">
                <a:solidFill>
                  <a:schemeClr val="dk1"/>
                </a:solidFill>
                <a:latin typeface="Calibri"/>
                <a:ea typeface="Calibri"/>
                <a:cs typeface="Calibri"/>
                <a:sym typeface="Calibri"/>
              </a:rPr>
              <a:t>USA Logistics  :</a:t>
            </a:r>
            <a:r>
              <a:rPr lang="en-IN" sz="2800" b="0" i="0" u="none" strike="noStrike" cap="none">
                <a:solidFill>
                  <a:schemeClr val="dk1"/>
                </a:solidFill>
                <a:latin typeface="Calibri"/>
                <a:ea typeface="Calibri"/>
                <a:cs typeface="Calibri"/>
                <a:sym typeface="Calibri"/>
              </a:rPr>
              <a:t>  USA Logistics Inc. is diversified, full service trucking, shipping,  warehousing and distribution company.</a:t>
            </a:r>
            <a:endParaRPr/>
          </a:p>
          <a:p>
            <a:pPr marL="0" marR="0" lvl="0" indent="0" algn="l" rtl="0">
              <a:lnSpc>
                <a:spcPct val="90000"/>
              </a:lnSpc>
              <a:spcBef>
                <a:spcPts val="1000"/>
              </a:spcBef>
              <a:spcAft>
                <a:spcPts val="0"/>
              </a:spcAft>
              <a:buClr>
                <a:schemeClr val="dk1"/>
              </a:buClr>
              <a:buSzPts val="2800"/>
              <a:buFont typeface="Arial"/>
              <a:buNone/>
            </a:pPr>
            <a:r>
              <a:rPr lang="en-IN" sz="2800" b="0" i="0" u="none" strike="noStrike" cap="none">
                <a:solidFill>
                  <a:schemeClr val="dk1"/>
                </a:solidFill>
                <a:latin typeface="Calibri"/>
                <a:ea typeface="Calibri"/>
                <a:cs typeface="Calibri"/>
                <a:sym typeface="Calibri"/>
              </a:rPr>
              <a:t> Revenue 36.9 billion US dollars.</a:t>
            </a:r>
            <a:endParaRPr/>
          </a:p>
          <a:p>
            <a:pPr marL="0" marR="0" lvl="0" indent="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0" marR="0" lvl="0" indent="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0" marR="0" lvl="0" indent="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0" marR="0" lvl="0" indent="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IN" sz="2800" b="1" i="0" u="none" strike="noStrike" cap="none">
                <a:solidFill>
                  <a:schemeClr val="dk1"/>
                </a:solidFill>
                <a:latin typeface="Calibri"/>
                <a:ea typeface="Calibri"/>
                <a:cs typeface="Calibri"/>
                <a:sym typeface="Calibri"/>
              </a:rPr>
              <a:t>DEA deutsche erdoel : </a:t>
            </a:r>
            <a:r>
              <a:rPr lang="en-IN" sz="2800" b="0" i="0" u="none" strike="noStrike" cap="none">
                <a:solidFill>
                  <a:schemeClr val="dk1"/>
                </a:solidFill>
                <a:latin typeface="Calibri"/>
                <a:ea typeface="Calibri"/>
                <a:cs typeface="Calibri"/>
                <a:sym typeface="Calibri"/>
              </a:rPr>
              <a:t>is an international oil and gas company headquartered in Hamburg, Germany. It is a subsidiary of L1 Energy. DEA owns stakes in about 190 oil and gas licenses in 14 countries. The company also operates natural gas underground storage facilities in German</a:t>
            </a:r>
            <a:endParaRPr/>
          </a:p>
          <a:p>
            <a:pPr marL="0" marR="0" lvl="0" indent="0" algn="l" rtl="0">
              <a:lnSpc>
                <a:spcPct val="90000"/>
              </a:lnSpc>
              <a:spcBef>
                <a:spcPts val="1000"/>
              </a:spcBef>
              <a:spcAft>
                <a:spcPts val="0"/>
              </a:spcAft>
              <a:buClr>
                <a:schemeClr val="dk1"/>
              </a:buClr>
              <a:buSzPts val="2800"/>
              <a:buFont typeface="Arial"/>
              <a:buNone/>
            </a:pPr>
            <a:r>
              <a:rPr lang="en-IN" sz="2800" b="0" i="0" u="none" strike="noStrike" cap="none">
                <a:solidFill>
                  <a:schemeClr val="dk1"/>
                </a:solidFill>
                <a:latin typeface="Calibri"/>
                <a:ea typeface="Calibri"/>
                <a:cs typeface="Calibri"/>
                <a:sym typeface="Calibri"/>
              </a:rPr>
              <a:t>  Revenue:</a:t>
            </a:r>
            <a:r>
              <a:rPr lang="en-IN"/>
              <a:t> </a:t>
            </a:r>
            <a:r>
              <a:rPr lang="en-IN" sz="2800" b="0" i="0" u="none" strike="noStrike" cap="none">
                <a:solidFill>
                  <a:schemeClr val="dk1"/>
                </a:solidFill>
                <a:latin typeface="Calibri"/>
                <a:ea typeface="Calibri"/>
                <a:cs typeface="Calibri"/>
                <a:sym typeface="Calibri"/>
              </a:rPr>
              <a:t>$ </a:t>
            </a:r>
            <a:r>
              <a:rPr lang="en-IN"/>
              <a:t>2.35</a:t>
            </a:r>
            <a:r>
              <a:rPr lang="en-IN" sz="2800" b="0" i="0" u="none" strike="noStrike" cap="none">
                <a:solidFill>
                  <a:schemeClr val="dk1"/>
                </a:solidFill>
                <a:latin typeface="Calibri"/>
                <a:ea typeface="Calibri"/>
                <a:cs typeface="Calibri"/>
                <a:sym typeface="Calibri"/>
              </a:rPr>
              <a:t> billion</a:t>
            </a:r>
            <a:endParaRPr/>
          </a:p>
          <a:p>
            <a:pPr marL="228600" marR="0" lvl="0" indent="-228600" algn="l" rtl="0">
              <a:lnSpc>
                <a:spcPct val="90000"/>
              </a:lnSpc>
              <a:spcBef>
                <a:spcPts val="1000"/>
              </a:spcBef>
              <a:spcAft>
                <a:spcPts val="0"/>
              </a:spcAft>
              <a:buClr>
                <a:schemeClr val="dk1"/>
              </a:buClr>
              <a:buSzPts val="2800"/>
              <a:buFont typeface="Arial"/>
              <a:buChar char="•"/>
            </a:pPr>
            <a:r>
              <a:rPr lang="en-IN" sz="2800" b="1" i="0" u="none" strike="noStrike" cap="none">
                <a:solidFill>
                  <a:schemeClr val="dk1"/>
                </a:solidFill>
                <a:latin typeface="Calibri"/>
                <a:ea typeface="Calibri"/>
                <a:cs typeface="Calibri"/>
                <a:sym typeface="Calibri"/>
              </a:rPr>
              <a:t>Volkswagen </a:t>
            </a:r>
            <a:r>
              <a:rPr lang="en-IN" sz="2800" b="0" i="0" u="none" strike="noStrike" cap="none">
                <a:solidFill>
                  <a:schemeClr val="dk1"/>
                </a:solidFill>
                <a:latin typeface="Calibri"/>
                <a:ea typeface="Calibri"/>
                <a:cs typeface="Calibri"/>
                <a:sym typeface="Calibri"/>
              </a:rPr>
              <a:t>:Is an German automobile company.</a:t>
            </a:r>
            <a:endParaRPr sz="2800" b="0" i="0" u="none" strike="noStrike" cap="none">
              <a:solidFill>
                <a:schemeClr val="dk1"/>
              </a:solidFill>
              <a:latin typeface="Calibri"/>
              <a:ea typeface="Calibri"/>
              <a:cs typeface="Calibri"/>
              <a:sym typeface="Calibri"/>
            </a:endParaRPr>
          </a:p>
          <a:p>
            <a:pPr marL="0" marR="0" lvl="0" indent="0" algn="l" rtl="0">
              <a:lnSpc>
                <a:spcPct val="90000"/>
              </a:lnSpc>
              <a:spcBef>
                <a:spcPts val="1000"/>
              </a:spcBef>
              <a:spcAft>
                <a:spcPts val="0"/>
              </a:spcAft>
              <a:buNone/>
            </a:pPr>
            <a:r>
              <a:rPr lang="en-IN" sz="2800" b="0" i="0" u="none" strike="noStrike" cap="none">
                <a:solidFill>
                  <a:schemeClr val="dk1"/>
                </a:solidFill>
                <a:latin typeface="Calibri"/>
                <a:ea typeface="Calibri"/>
                <a:cs typeface="Calibri"/>
                <a:sym typeface="Calibri"/>
              </a:rPr>
              <a:t> Reven</a:t>
            </a:r>
            <a:r>
              <a:rPr lang="en-IN"/>
              <a:t>ue :</a:t>
            </a:r>
            <a:r>
              <a:rPr lang="en-IN" sz="2800" b="0" i="0" u="none" strike="noStrike" cap="none">
                <a:solidFill>
                  <a:schemeClr val="dk1"/>
                </a:solidFill>
                <a:latin typeface="Calibri"/>
                <a:ea typeface="Calibri"/>
                <a:cs typeface="Calibri"/>
                <a:sym typeface="Calibri"/>
              </a:rPr>
              <a:t> $ </a:t>
            </a:r>
            <a:r>
              <a:rPr lang="en-IN"/>
              <a:t>130</a:t>
            </a:r>
            <a:r>
              <a:rPr lang="en-IN" sz="2800" b="0" i="0" u="none" strike="noStrike" cap="none">
                <a:solidFill>
                  <a:schemeClr val="dk1"/>
                </a:solidFill>
                <a:latin typeface="Calibri"/>
                <a:ea typeface="Calibri"/>
                <a:cs typeface="Calibri"/>
                <a:sym typeface="Calibri"/>
              </a:rPr>
              <a:t> billion.</a:t>
            </a:r>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70000"/>
              </a:lnSpc>
              <a:spcBef>
                <a:spcPts val="0"/>
              </a:spcBef>
              <a:spcAft>
                <a:spcPts val="0"/>
              </a:spcAft>
              <a:buClr>
                <a:schemeClr val="dk1"/>
              </a:buClr>
              <a:buSzPts val="2590"/>
              <a:buFont typeface="Arial"/>
              <a:buChar char="•"/>
            </a:pPr>
            <a:r>
              <a:rPr lang="en-IN" sz="2590" b="1" i="0" u="none" strike="noStrike" cap="none">
                <a:solidFill>
                  <a:schemeClr val="dk1"/>
                </a:solidFill>
                <a:latin typeface="Calibri"/>
                <a:ea typeface="Calibri"/>
                <a:cs typeface="Calibri"/>
                <a:sym typeface="Calibri"/>
              </a:rPr>
              <a:t>Seimens :</a:t>
            </a:r>
            <a:r>
              <a:rPr lang="en-IN" sz="2590" b="0" i="0" u="none" strike="noStrike" cap="none">
                <a:solidFill>
                  <a:schemeClr val="dk1"/>
                </a:solidFill>
                <a:latin typeface="Calibri"/>
                <a:ea typeface="Calibri"/>
                <a:cs typeface="Calibri"/>
                <a:sym typeface="Calibri"/>
              </a:rPr>
              <a:t> Siemens is a German conglomerate company headquartered in Berlin and Munich and the largest industrial manufacturing company in Europe with branch offices abroad. The principal divisions of the company are Industry, Energy, Healthcare (Siemens Healthineers), and Infrastructure &amp; Cities, which represent the main activities of the company. </a:t>
            </a:r>
            <a:endParaRPr/>
          </a:p>
          <a:p>
            <a:pPr marL="0" marR="0" lvl="0" indent="0" algn="l" rtl="0">
              <a:lnSpc>
                <a:spcPct val="70000"/>
              </a:lnSpc>
              <a:spcBef>
                <a:spcPts val="1000"/>
              </a:spcBef>
              <a:spcAft>
                <a:spcPts val="0"/>
              </a:spcAft>
              <a:buClr>
                <a:schemeClr val="dk1"/>
              </a:buClr>
              <a:buSzPts val="2590"/>
              <a:buFont typeface="Arial"/>
              <a:buNone/>
            </a:pPr>
            <a:r>
              <a:rPr lang="en-IN" sz="2590" b="0" i="0" u="none" strike="noStrike" cap="none">
                <a:solidFill>
                  <a:schemeClr val="dk1"/>
                </a:solidFill>
                <a:latin typeface="Calibri"/>
                <a:ea typeface="Calibri"/>
                <a:cs typeface="Calibri"/>
                <a:sym typeface="Calibri"/>
              </a:rPr>
              <a:t>Revenue: €</a:t>
            </a:r>
            <a:r>
              <a:rPr lang="en-IN" sz="2590"/>
              <a:t>102</a:t>
            </a:r>
            <a:r>
              <a:rPr lang="en-IN" sz="2590" b="0" i="0" u="none" strike="noStrike" cap="none">
                <a:solidFill>
                  <a:schemeClr val="dk1"/>
                </a:solidFill>
                <a:latin typeface="Calibri"/>
                <a:ea typeface="Calibri"/>
                <a:cs typeface="Calibri"/>
                <a:sym typeface="Calibri"/>
              </a:rPr>
              <a:t> billion </a:t>
            </a:r>
            <a:endParaRPr sz="2590"/>
          </a:p>
          <a:p>
            <a:pPr marL="0" marR="0" lvl="0" indent="0" algn="l" rtl="0">
              <a:lnSpc>
                <a:spcPct val="70000"/>
              </a:lnSpc>
              <a:spcBef>
                <a:spcPts val="1000"/>
              </a:spcBef>
              <a:spcAft>
                <a:spcPts val="0"/>
              </a:spcAft>
              <a:buClr>
                <a:schemeClr val="dk1"/>
              </a:buClr>
              <a:buSzPts val="2590"/>
              <a:buFont typeface="Arial"/>
              <a:buNone/>
            </a:pPr>
            <a:r>
              <a:rPr lang="en-IN" sz="2590" b="1" i="0" u="none" strike="noStrike" cap="none">
                <a:solidFill>
                  <a:schemeClr val="dk1"/>
                </a:solidFill>
                <a:latin typeface="Calibri"/>
                <a:ea typeface="Calibri"/>
                <a:cs typeface="Calibri"/>
                <a:sym typeface="Calibri"/>
              </a:rPr>
              <a:t>Henkel :</a:t>
            </a:r>
            <a:r>
              <a:rPr lang="en-IN" sz="2590" b="0" i="0" u="none" strike="noStrike" cap="none">
                <a:solidFill>
                  <a:schemeClr val="dk1"/>
                </a:solidFill>
                <a:latin typeface="Calibri"/>
                <a:ea typeface="Calibri"/>
                <a:cs typeface="Calibri"/>
                <a:sym typeface="Calibri"/>
              </a:rPr>
              <a:t> Henkel AG &amp; Company, KGaA, is a German chemical and consumer goods company headquartered in Düsseldorf, Germany. It is a multinational company active both in the consumer and industrial sector. </a:t>
            </a:r>
            <a:endParaRPr/>
          </a:p>
          <a:p>
            <a:pPr marL="0" marR="0" lvl="0" indent="0" algn="l" rtl="0">
              <a:lnSpc>
                <a:spcPct val="70000"/>
              </a:lnSpc>
              <a:spcBef>
                <a:spcPts val="1000"/>
              </a:spcBef>
              <a:spcAft>
                <a:spcPts val="0"/>
              </a:spcAft>
              <a:buClr>
                <a:schemeClr val="dk1"/>
              </a:buClr>
              <a:buSzPts val="2590"/>
              <a:buFont typeface="Arial"/>
              <a:buNone/>
            </a:pPr>
            <a:r>
              <a:rPr lang="en-IN" sz="2590" b="0" i="0" u="none" strike="noStrike" cap="none">
                <a:solidFill>
                  <a:schemeClr val="dk1"/>
                </a:solidFill>
                <a:latin typeface="Calibri"/>
                <a:ea typeface="Calibri"/>
                <a:cs typeface="Calibri"/>
                <a:sym typeface="Calibri"/>
              </a:rPr>
              <a:t>Revenue	€</a:t>
            </a:r>
            <a:r>
              <a:rPr lang="en-IN" sz="2590"/>
              <a:t>23.06</a:t>
            </a:r>
            <a:r>
              <a:rPr lang="en-IN" sz="2590" b="0" i="0" u="none" strike="noStrike" cap="none">
                <a:solidFill>
                  <a:schemeClr val="dk1"/>
                </a:solidFill>
                <a:latin typeface="Calibri"/>
                <a:ea typeface="Calibri"/>
                <a:cs typeface="Calibri"/>
                <a:sym typeface="Calibri"/>
              </a:rPr>
              <a:t> billion		</a:t>
            </a:r>
            <a:endParaRPr/>
          </a:p>
          <a:p>
            <a:pPr marL="0" marR="0" lvl="0" indent="0" algn="l" rtl="0">
              <a:lnSpc>
                <a:spcPct val="70000"/>
              </a:lnSpc>
              <a:spcBef>
                <a:spcPts val="1000"/>
              </a:spcBef>
              <a:spcAft>
                <a:spcPts val="0"/>
              </a:spcAft>
              <a:buClr>
                <a:schemeClr val="dk1"/>
              </a:buClr>
              <a:buSzPts val="2590"/>
              <a:buFont typeface="Arial"/>
              <a:buNone/>
            </a:pPr>
            <a:r>
              <a:rPr lang="en-IN" sz="2590" b="0" i="0" u="none" strike="noStrike" cap="none">
                <a:solidFill>
                  <a:schemeClr val="dk1"/>
                </a:solidFill>
                <a:latin typeface="Calibri"/>
                <a:ea typeface="Calibri"/>
                <a:cs typeface="Calibri"/>
                <a:sym typeface="Calibri"/>
              </a:rPr>
              <a:t>	</a:t>
            </a:r>
            <a:endParaRPr sz="259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1054</Words>
  <Application>Microsoft Office PowerPoint</Application>
  <PresentationFormat>Widescreen</PresentationFormat>
  <Paragraphs>83</Paragraphs>
  <Slides>18</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FSE  INVERSION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Chincoin  : </vt:lpstr>
      <vt:lpstr>Ausicoin :</vt:lpstr>
      <vt:lpstr>Litcoin :</vt:lpstr>
      <vt:lpstr>Hashcoin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FSE  INVERSION</dc:title>
  <cp:lastModifiedBy>AaryanUrja Pandya</cp:lastModifiedBy>
  <cp:revision>2</cp:revision>
  <dcterms:modified xsi:type="dcterms:W3CDTF">2019-09-03T18:58:24Z</dcterms:modified>
</cp:coreProperties>
</file>