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CBEEF1-85CA-4071-9363-F3F524AFBCF0}" type="datetimeFigureOut">
              <a:rPr lang="en-US" smtClean="0"/>
              <a:t>4/25/2015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2886D-7126-4A1A-82A5-78D4BE2F7C6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50129A-9811-4A63-A702-7EC4CC1539E6}" type="datetime1">
              <a:rPr lang="en-US" smtClean="0"/>
              <a:t>4/25/2015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900157C-33FE-4A65-868D-90B244E4539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3B9320-4463-4938-8B14-FE4CF3A2DCC0}" type="datetime1">
              <a:rPr lang="en-US" smtClean="0"/>
              <a:t>4/25/2015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00157C-33FE-4A65-868D-90B244E4539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F204F6-5C3F-494B-8291-E2D85D193DD7}" type="datetime1">
              <a:rPr lang="en-US" smtClean="0"/>
              <a:t>4/25/2015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00157C-33FE-4A65-868D-90B244E4539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E329B5-C632-4666-BD51-21764C0E97EF}" type="datetime1">
              <a:rPr lang="en-US" smtClean="0"/>
              <a:t>4/25/2015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00157C-33FE-4A65-868D-90B244E4539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29E007-6FDA-46D1-A4B2-1421AF42E2DC}" type="datetime1">
              <a:rPr lang="en-US" smtClean="0"/>
              <a:t>4/25/2015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00157C-33FE-4A65-868D-90B244E4539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B5A632-4CD8-4D91-BD3F-BB7D9E7A921A}" type="datetime1">
              <a:rPr lang="en-US" smtClean="0"/>
              <a:t>4/25/2015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00157C-33FE-4A65-868D-90B244E4539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3E658A-A3F8-4574-BF74-01A4A8D47475}" type="datetime1">
              <a:rPr lang="en-US" smtClean="0"/>
              <a:t>4/25/2015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00157C-33FE-4A65-868D-90B244E4539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225CDC1-02FA-43A4-8D9B-F2734667657D}" type="datetime1">
              <a:rPr lang="en-US" smtClean="0"/>
              <a:t>4/25/2015</a:t>
            </a:fld>
            <a:endParaRPr lang="en-IN"/>
          </a:p>
        </p:txBody>
      </p:sp>
      <p:sp>
        <p:nvSpPr>
          <p:cNvPr id="8" name="Slide Number Placeholder 7"/>
          <p:cNvSpPr>
            <a:spLocks noGrp="1"/>
          </p:cNvSpPr>
          <p:nvPr>
            <p:ph type="sldNum" sz="quarter" idx="11"/>
          </p:nvPr>
        </p:nvSpPr>
        <p:spPr/>
        <p:txBody>
          <a:bodyPr/>
          <a:lstStyle/>
          <a:p>
            <a:fld id="{D900157C-33FE-4A65-868D-90B244E4539C}"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4B94D-03E4-45CA-BE14-79E2389C904A}" type="datetime1">
              <a:rPr lang="en-US" smtClean="0"/>
              <a:t>4/25/2015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00157C-33FE-4A65-868D-90B244E4539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AFE3D5-3D39-4CF9-A9A6-D69EA962B45D}" type="datetime1">
              <a:rPr lang="en-US" smtClean="0"/>
              <a:t>4/25/2015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D900157C-33FE-4A65-868D-90B244E4539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FF0651F-B12D-4C82-A5E6-5FE0CB4870AE}" type="datetime1">
              <a:rPr lang="en-US" smtClean="0"/>
              <a:t>4/25/2015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00157C-33FE-4A65-868D-90B244E4539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2A89198-37C8-4B5A-8902-CE24F3D84C7C}" type="datetime1">
              <a:rPr lang="en-US" smtClean="0"/>
              <a:t>4/25/2015</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900157C-33FE-4A65-868D-90B244E4539C}"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gneerajgupta.blogspot.in/2011/12/kgdb-and-gdb.html" TargetMode="External"/><Relationship Id="rId3" Type="http://schemas.openxmlformats.org/officeDocument/2006/relationships/hyperlink" Target="http://stackoverflow.com/questions/1762253/current-linux-kernel-debugging-techniques" TargetMode="External"/><Relationship Id="rId7" Type="http://schemas.openxmlformats.org/officeDocument/2006/relationships/hyperlink" Target="http://oss.sgi.com/projects/kdb/faq.html" TargetMode="External"/><Relationship Id="rId12" Type="http://schemas.openxmlformats.org/officeDocument/2006/relationships/hyperlink" Target="http://www.drdobbs.com/open-source/linux-kernel-debugging/184406318" TargetMode="External"/><Relationship Id="rId2" Type="http://schemas.openxmlformats.org/officeDocument/2006/relationships/hyperlink" Target="https://sourceware.org/systemtap/kprobes/" TargetMode="External"/><Relationship Id="rId1" Type="http://schemas.openxmlformats.org/officeDocument/2006/relationships/slideLayout" Target="../slideLayouts/slideLayout2.xml"/><Relationship Id="rId6" Type="http://schemas.openxmlformats.org/officeDocument/2006/relationships/hyperlink" Target="http://en.wikipedia.org/wiki/Kernel_debugger" TargetMode="External"/><Relationship Id="rId11" Type="http://schemas.openxmlformats.org/officeDocument/2006/relationships/hyperlink" Target="https://sourceware.org/gdb/current/onlinedocs/gdb/index.html" TargetMode="External"/><Relationship Id="rId5" Type="http://schemas.openxmlformats.org/officeDocument/2006/relationships/hyperlink" Target="http://www.linux-mag.com/id/2103/" TargetMode="External"/><Relationship Id="rId10" Type="http://schemas.openxmlformats.org/officeDocument/2006/relationships/hyperlink" Target="https://sourceware.org/gdb/current/onlinedocs/gdb/Summary.html" TargetMode="External"/><Relationship Id="rId4" Type="http://schemas.openxmlformats.org/officeDocument/2006/relationships/hyperlink" Target="http://en.wikipedia.org/wiki/GNU_Debugger" TargetMode="External"/><Relationship Id="rId9" Type="http://schemas.openxmlformats.org/officeDocument/2006/relationships/hyperlink" Target="http://www-01.ibm.com/support/knowledgecenter/ssw_aix_53/com.ibm.aix.cmds/doc/aixcmds3/kdb.htm?cp=ssw_aix_53/1-2-0-1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KDB and GDB</a:t>
            </a:r>
            <a:endParaRPr lang="en-IN" b="1" dirty="0"/>
          </a:p>
        </p:txBody>
      </p:sp>
      <p:sp>
        <p:nvSpPr>
          <p:cNvPr id="3" name="Subtitle 2"/>
          <p:cNvSpPr>
            <a:spLocks noGrp="1"/>
          </p:cNvSpPr>
          <p:nvPr>
            <p:ph type="subTitle" idx="1"/>
          </p:nvPr>
        </p:nvSpPr>
        <p:spPr>
          <a:xfrm>
            <a:off x="857224" y="4000504"/>
            <a:ext cx="6480048" cy="1752600"/>
          </a:xfrm>
        </p:spPr>
        <p:txBody>
          <a:bodyPr/>
          <a:lstStyle/>
          <a:p>
            <a:r>
              <a:rPr lang="en-IN" b="1" dirty="0" smtClean="0"/>
              <a:t>By- URJA PATEL (121058)</a:t>
            </a:r>
            <a:endParaRPr lang="en-IN" b="1" dirty="0"/>
          </a:p>
        </p:txBody>
      </p:sp>
      <p:sp>
        <p:nvSpPr>
          <p:cNvPr id="4" name="Slide Number Placeholder 3"/>
          <p:cNvSpPr>
            <a:spLocks noGrp="1"/>
          </p:cNvSpPr>
          <p:nvPr>
            <p:ph type="sldNum" sz="quarter" idx="12"/>
          </p:nvPr>
        </p:nvSpPr>
        <p:spPr/>
        <p:txBody>
          <a:bodyPr/>
          <a:lstStyle/>
          <a:p>
            <a:fld id="{D900157C-33FE-4A65-868D-90B244E4539C}" type="slidenum">
              <a:rPr lang="en-IN" smtClean="0"/>
              <a:pPr/>
              <a:t>1</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C000"/>
                </a:solidFill>
              </a:rPr>
              <a:t>Why need of kernel debuggers</a:t>
            </a:r>
            <a:endParaRPr lang="en-IN" b="1" dirty="0">
              <a:solidFill>
                <a:srgbClr val="FFC000"/>
              </a:solidFill>
            </a:endParaRPr>
          </a:p>
        </p:txBody>
      </p:sp>
      <p:sp>
        <p:nvSpPr>
          <p:cNvPr id="3" name="Content Placeholder 2"/>
          <p:cNvSpPr>
            <a:spLocks noGrp="1"/>
          </p:cNvSpPr>
          <p:nvPr>
            <p:ph idx="1"/>
          </p:nvPr>
        </p:nvSpPr>
        <p:spPr/>
        <p:txBody>
          <a:bodyPr/>
          <a:lstStyle/>
          <a:p>
            <a:pPr lvl="0"/>
            <a:r>
              <a:rPr lang="en-IN" dirty="0" smtClean="0"/>
              <a:t>Bugs in a kernel code leads to reboot or lockup of the whole system.</a:t>
            </a:r>
          </a:p>
          <a:p>
            <a:pPr lvl="0"/>
            <a:r>
              <a:rPr lang="en-IN" dirty="0" smtClean="0"/>
              <a:t>Difficult to locate the problem- break points.</a:t>
            </a:r>
          </a:p>
          <a:p>
            <a:pPr lvl="0"/>
            <a:r>
              <a:rPr lang="en-IN" dirty="0" smtClean="0"/>
              <a:t>debuggers help collect information.</a:t>
            </a:r>
          </a:p>
          <a:p>
            <a:r>
              <a:rPr lang="en-IN" dirty="0" smtClean="0"/>
              <a:t>debuggers help to look at the source level in an easy way, helps to understand the code.</a:t>
            </a:r>
            <a:endParaRPr lang="en-IN" dirty="0"/>
          </a:p>
        </p:txBody>
      </p:sp>
      <p:sp>
        <p:nvSpPr>
          <p:cNvPr id="4" name="Slide Number Placeholder 3"/>
          <p:cNvSpPr>
            <a:spLocks noGrp="1"/>
          </p:cNvSpPr>
          <p:nvPr>
            <p:ph type="sldNum" sz="quarter" idx="12"/>
          </p:nvPr>
        </p:nvSpPr>
        <p:spPr/>
        <p:txBody>
          <a:bodyPr/>
          <a:lstStyle/>
          <a:p>
            <a:fld id="{D900157C-33FE-4A65-868D-90B244E4539C}" type="slidenum">
              <a:rPr lang="en-IN" smtClean="0"/>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rPr>
              <a:t>KDB</a:t>
            </a:r>
            <a:endParaRPr lang="en-IN" b="1" dirty="0">
              <a:solidFill>
                <a:srgbClr val="FFC000"/>
              </a:solidFill>
            </a:endParaRPr>
          </a:p>
        </p:txBody>
      </p:sp>
      <p:sp>
        <p:nvSpPr>
          <p:cNvPr id="3" name="Content Placeholder 2"/>
          <p:cNvSpPr>
            <a:spLocks noGrp="1"/>
          </p:cNvSpPr>
          <p:nvPr>
            <p:ph idx="1"/>
          </p:nvPr>
        </p:nvSpPr>
        <p:spPr>
          <a:xfrm>
            <a:off x="428596" y="1571644"/>
            <a:ext cx="8229600" cy="4572000"/>
          </a:xfrm>
        </p:spPr>
        <p:txBody>
          <a:bodyPr>
            <a:normAutofit fontScale="85000" lnSpcReduction="10000"/>
          </a:bodyPr>
          <a:lstStyle/>
          <a:p>
            <a:pPr lvl="0"/>
            <a:r>
              <a:rPr lang="en-IN" dirty="0" smtClean="0"/>
              <a:t>Kdb is an instruction-level debugger used for debugging kernel code and device drivers. Before you can use it, you need to patch your kernel sources with Kdb support and recompile the kernel</a:t>
            </a:r>
          </a:p>
          <a:p>
            <a:pPr lvl="0"/>
            <a:r>
              <a:rPr lang="en-IN" dirty="0" smtClean="0"/>
              <a:t>Provides a simple debugger via a system console with no high level source.</a:t>
            </a:r>
          </a:p>
          <a:p>
            <a:r>
              <a:rPr lang="en-IN" dirty="0" smtClean="0"/>
              <a:t>Assembly level debugger</a:t>
            </a:r>
          </a:p>
          <a:p>
            <a:r>
              <a:rPr lang="en-IN" dirty="0" smtClean="0"/>
              <a:t>Accessible </a:t>
            </a:r>
            <a:r>
              <a:rPr lang="en-IN" dirty="0" smtClean="0"/>
              <a:t>through console</a:t>
            </a:r>
          </a:p>
          <a:p>
            <a:r>
              <a:rPr lang="en-IN" dirty="0" smtClean="0"/>
              <a:t>Live analysis – single step, break points</a:t>
            </a:r>
          </a:p>
          <a:p>
            <a:r>
              <a:rPr lang="en-IN" dirty="0" smtClean="0"/>
              <a:t>Requires understanding of instruction set.</a:t>
            </a:r>
          </a:p>
          <a:p>
            <a:r>
              <a:rPr lang="en-IN" dirty="0" smtClean="0"/>
              <a:t>Analysis of kernel state- registers, variables</a:t>
            </a:r>
          </a:p>
          <a:p>
            <a:endParaRPr lang="en-IN" dirty="0"/>
          </a:p>
        </p:txBody>
      </p:sp>
      <p:sp>
        <p:nvSpPr>
          <p:cNvPr id="4" name="Slide Number Placeholder 3"/>
          <p:cNvSpPr>
            <a:spLocks noGrp="1"/>
          </p:cNvSpPr>
          <p:nvPr>
            <p:ph type="sldNum" sz="quarter" idx="12"/>
          </p:nvPr>
        </p:nvSpPr>
        <p:spPr/>
        <p:txBody>
          <a:bodyPr/>
          <a:lstStyle/>
          <a:p>
            <a:fld id="{D900157C-33FE-4A65-868D-90B244E4539C}"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rPr>
              <a:t>GDB</a:t>
            </a:r>
            <a:endParaRPr lang="en-IN" b="1"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pPr lvl="0"/>
            <a:r>
              <a:rPr lang="en-IN" dirty="0" smtClean="0"/>
              <a:t>The purpose of a GDB is to allow you to see what is going on inside another program while it executes- or what another program was doing at the moment it crashed.</a:t>
            </a:r>
          </a:p>
          <a:p>
            <a:pPr lvl="0"/>
            <a:r>
              <a:rPr lang="en-IN" dirty="0" smtClean="0"/>
              <a:t>GDB offers a 'remote' mode often used when debugging embedded systems. Remote operation is when GDB runs on one machine and the program being debugged runs on another.</a:t>
            </a:r>
          </a:p>
          <a:p>
            <a:pPr lvl="0"/>
            <a:r>
              <a:rPr lang="en-IN" dirty="0" smtClean="0"/>
              <a:t>Used to debug C, C++, Objective-C, Fortran, Java and Assembly programs</a:t>
            </a:r>
          </a:p>
          <a:p>
            <a:r>
              <a:rPr lang="en-IN" dirty="0" smtClean="0"/>
              <a:t>Source level debugger</a:t>
            </a:r>
          </a:p>
          <a:p>
            <a:r>
              <a:rPr lang="en-IN" dirty="0" smtClean="0"/>
              <a:t>Requirement of two machines – host and target</a:t>
            </a:r>
          </a:p>
          <a:p>
            <a:r>
              <a:rPr lang="en-IN" dirty="0" smtClean="0"/>
              <a:t>Live analysis – single step, break points</a:t>
            </a:r>
          </a:p>
          <a:p>
            <a:r>
              <a:rPr lang="en-IN" dirty="0" smtClean="0"/>
              <a:t>Analysis of kernel state- registers, variables</a:t>
            </a:r>
          </a:p>
          <a:p>
            <a:endParaRPr lang="en-IN" dirty="0" smtClean="0"/>
          </a:p>
          <a:p>
            <a:pPr>
              <a:buNone/>
            </a:pPr>
            <a:endParaRPr lang="en-IN" dirty="0" smtClean="0"/>
          </a:p>
          <a:p>
            <a:pPr>
              <a:buNone/>
            </a:pPr>
            <a:endParaRPr lang="en-IN" dirty="0" smtClean="0"/>
          </a:p>
          <a:p>
            <a:pPr>
              <a:buNone/>
            </a:pPr>
            <a:endParaRPr lang="en-IN" dirty="0" smtClean="0"/>
          </a:p>
        </p:txBody>
      </p:sp>
      <p:sp>
        <p:nvSpPr>
          <p:cNvPr id="4" name="Slide Number Placeholder 3"/>
          <p:cNvSpPr>
            <a:spLocks noGrp="1"/>
          </p:cNvSpPr>
          <p:nvPr>
            <p:ph type="sldNum" sz="quarter" idx="12"/>
          </p:nvPr>
        </p:nvSpPr>
        <p:spPr/>
        <p:txBody>
          <a:bodyPr/>
          <a:lstStyle/>
          <a:p>
            <a:fld id="{D900157C-33FE-4A65-868D-90B244E4539C}"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rPr>
              <a:t>Pros</a:t>
            </a:r>
            <a:r>
              <a:rPr lang="en-IN" dirty="0" smtClean="0"/>
              <a:t>					</a:t>
            </a:r>
            <a:r>
              <a:rPr lang="en-IN" b="1" dirty="0" smtClean="0">
                <a:solidFill>
                  <a:srgbClr val="FFC000"/>
                </a:solidFill>
              </a:rPr>
              <a:t>Cons </a:t>
            </a:r>
            <a:endParaRPr lang="en-IN" b="1" dirty="0">
              <a:solidFill>
                <a:srgbClr val="FFC000"/>
              </a:solidFill>
            </a:endParaRPr>
          </a:p>
        </p:txBody>
      </p:sp>
      <p:sp>
        <p:nvSpPr>
          <p:cNvPr id="3" name="Content Placeholder 2"/>
          <p:cNvSpPr>
            <a:spLocks noGrp="1"/>
          </p:cNvSpPr>
          <p:nvPr>
            <p:ph idx="1"/>
          </p:nvPr>
        </p:nvSpPr>
        <p:spPr>
          <a:xfrm>
            <a:off x="428596" y="1714488"/>
            <a:ext cx="3614734" cy="4572000"/>
          </a:xfrm>
        </p:spPr>
        <p:txBody>
          <a:bodyPr>
            <a:normAutofit fontScale="77500" lnSpcReduction="20000"/>
          </a:bodyPr>
          <a:lstStyle/>
          <a:p>
            <a:pPr lvl="0"/>
            <a:r>
              <a:rPr lang="en-IN" dirty="0" smtClean="0"/>
              <a:t>The main advantage of </a:t>
            </a:r>
            <a:r>
              <a:rPr lang="en-IN" dirty="0" err="1" smtClean="0"/>
              <a:t>kdb</a:t>
            </a:r>
            <a:r>
              <a:rPr lang="en-IN" dirty="0" smtClean="0"/>
              <a:t> is that’s easy to set up, since you don’t need an additional machine to do the debugging</a:t>
            </a:r>
          </a:p>
          <a:p>
            <a:pPr lvl="0"/>
            <a:r>
              <a:rPr lang="en-IN" dirty="0" smtClean="0"/>
              <a:t>In GDB it’s easier to use than </a:t>
            </a:r>
            <a:r>
              <a:rPr lang="en-IN" dirty="0" err="1" smtClean="0"/>
              <a:t>kdb</a:t>
            </a:r>
            <a:r>
              <a:rPr lang="en-IN" dirty="0" smtClean="0"/>
              <a:t>, since you don’t have to spend time correlating assembly code with your source code</a:t>
            </a:r>
          </a:p>
          <a:p>
            <a:endParaRPr lang="en-IN" dirty="0"/>
          </a:p>
        </p:txBody>
      </p:sp>
      <p:sp>
        <p:nvSpPr>
          <p:cNvPr id="4" name="TextBox 3"/>
          <p:cNvSpPr txBox="1"/>
          <p:nvPr/>
        </p:nvSpPr>
        <p:spPr>
          <a:xfrm>
            <a:off x="5000628" y="1714488"/>
            <a:ext cx="3786214" cy="4154984"/>
          </a:xfrm>
          <a:prstGeom prst="rect">
            <a:avLst/>
          </a:prstGeom>
          <a:noFill/>
        </p:spPr>
        <p:txBody>
          <a:bodyPr wrap="square" rtlCol="0">
            <a:spAutoFit/>
          </a:bodyPr>
          <a:lstStyle/>
          <a:p>
            <a:pPr lvl="0">
              <a:buFont typeface="Arial" pitchFamily="34" charset="0"/>
              <a:buChar char="•"/>
            </a:pPr>
            <a:r>
              <a:rPr lang="en-IN" sz="2400" dirty="0" err="1"/>
              <a:t>Kdb</a:t>
            </a:r>
            <a:r>
              <a:rPr lang="en-IN" sz="2400" dirty="0"/>
              <a:t>’ s main disadvantage is that you need to manually and mentally correlate your source code with disassembled assembly code</a:t>
            </a:r>
          </a:p>
          <a:p>
            <a:pPr lvl="0">
              <a:buFont typeface="Arial" pitchFamily="34" charset="0"/>
              <a:buChar char="•"/>
            </a:pPr>
            <a:r>
              <a:rPr lang="en-IN" sz="2400" dirty="0" smtClean="0"/>
              <a:t>In </a:t>
            </a:r>
            <a:r>
              <a:rPr lang="en-IN" sz="2400" dirty="0"/>
              <a:t>GDB it’s more difficult to set up since an additional machine is needed to do debugging.</a:t>
            </a:r>
          </a:p>
          <a:p>
            <a:endParaRPr lang="en-IN" sz="2400" dirty="0"/>
          </a:p>
        </p:txBody>
      </p:sp>
      <p:cxnSp>
        <p:nvCxnSpPr>
          <p:cNvPr id="6" name="Straight Connector 5"/>
          <p:cNvCxnSpPr/>
          <p:nvPr/>
        </p:nvCxnSpPr>
        <p:spPr>
          <a:xfrm rot="16200000" flipH="1">
            <a:off x="2107389" y="3321843"/>
            <a:ext cx="478634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D900157C-33FE-4A65-868D-90B244E4539C}"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rPr>
              <a:t>Current technology</a:t>
            </a:r>
            <a:endParaRPr lang="en-IN" b="1"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pPr lvl="0"/>
            <a:r>
              <a:rPr lang="en-IN" dirty="0" smtClean="0"/>
              <a:t>For KDB, The Windows NT family includes a kernel debugger named KD, which can act as a local debugger with limited capabilities (reading and writing kernel memory, but not setting breakpoints) and can attach to a remote machine over a serial line, IEEE 1394 connection, USB 2.0 or USB 3.0 connection. The WinDbg GUI debugger can also be used to debug kernels on local and remote machines</a:t>
            </a:r>
          </a:p>
          <a:p>
            <a:r>
              <a:rPr lang="en-IN" dirty="0" smtClean="0"/>
              <a:t>For GDB, The Portland Group sells an excellent high-quality GUI debugger named pgdbg. Pgdbg specializes in debugging all kinds of parallel code on many different kinds of clusters (distributed memory, SMP servers, etc). While pgdb is a very high-powered debugger, it's also expensive</a:t>
            </a:r>
            <a:endParaRPr lang="en-IN" dirty="0"/>
          </a:p>
        </p:txBody>
      </p:sp>
      <p:sp>
        <p:nvSpPr>
          <p:cNvPr id="4" name="Slide Number Placeholder 3"/>
          <p:cNvSpPr>
            <a:spLocks noGrp="1"/>
          </p:cNvSpPr>
          <p:nvPr>
            <p:ph type="sldNum" sz="quarter" idx="12"/>
          </p:nvPr>
        </p:nvSpPr>
        <p:spPr/>
        <p:txBody>
          <a:bodyPr/>
          <a:lstStyle/>
          <a:p>
            <a:fld id="{D900157C-33FE-4A65-868D-90B244E4539C}"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rPr>
              <a:t>Future technology</a:t>
            </a:r>
            <a:endParaRPr lang="en-IN" b="1" dirty="0">
              <a:solidFill>
                <a:srgbClr val="FFC000"/>
              </a:solidFill>
            </a:endParaRPr>
          </a:p>
        </p:txBody>
      </p:sp>
      <p:sp>
        <p:nvSpPr>
          <p:cNvPr id="3" name="Content Placeholder 2"/>
          <p:cNvSpPr>
            <a:spLocks noGrp="1"/>
          </p:cNvSpPr>
          <p:nvPr>
            <p:ph idx="1"/>
          </p:nvPr>
        </p:nvSpPr>
        <p:spPr/>
        <p:txBody>
          <a:bodyPr/>
          <a:lstStyle/>
          <a:p>
            <a:pPr lvl="0"/>
            <a:r>
              <a:rPr lang="en-IN" dirty="0" smtClean="0"/>
              <a:t>GDB is still actively developed. As of version 7.0 new features include support for Python scripting and as of version 7.8 GNU Guile scripting as well. Since version 7.0, support for "reversible debugging" — allowing a debugging session to step backward, much like rewinding a crashed program to see what happened — is available.</a:t>
            </a:r>
          </a:p>
          <a:p>
            <a:endParaRPr lang="en-IN" dirty="0"/>
          </a:p>
        </p:txBody>
      </p:sp>
      <p:sp>
        <p:nvSpPr>
          <p:cNvPr id="4" name="Slide Number Placeholder 3"/>
          <p:cNvSpPr>
            <a:spLocks noGrp="1"/>
          </p:cNvSpPr>
          <p:nvPr>
            <p:ph type="sldNum" sz="quarter" idx="12"/>
          </p:nvPr>
        </p:nvSpPr>
        <p:spPr/>
        <p:txBody>
          <a:bodyPr/>
          <a:lstStyle/>
          <a:p>
            <a:fld id="{D900157C-33FE-4A65-868D-90B244E4539C}"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rPr>
              <a:t>References</a:t>
            </a:r>
            <a:endParaRPr lang="en-IN" b="1" dirty="0">
              <a:solidFill>
                <a:srgbClr val="FFC000"/>
              </a:solidFill>
            </a:endParaRPr>
          </a:p>
        </p:txBody>
      </p:sp>
      <p:sp>
        <p:nvSpPr>
          <p:cNvPr id="3" name="Content Placeholder 2"/>
          <p:cNvSpPr>
            <a:spLocks noGrp="1"/>
          </p:cNvSpPr>
          <p:nvPr>
            <p:ph idx="1"/>
          </p:nvPr>
        </p:nvSpPr>
        <p:spPr/>
        <p:txBody>
          <a:bodyPr>
            <a:normAutofit fontScale="55000" lnSpcReduction="20000"/>
          </a:bodyPr>
          <a:lstStyle/>
          <a:p>
            <a:pPr lvl="0"/>
            <a:r>
              <a:rPr lang="en-IN" u="sng" dirty="0" smtClean="0">
                <a:solidFill>
                  <a:schemeClr val="tx1">
                    <a:lumMod val="95000"/>
                  </a:schemeClr>
                </a:solidFill>
                <a:hlinkClick r:id="rId2"/>
              </a:rPr>
              <a:t>https://sourceware.org/systemtap/kprobes/</a:t>
            </a:r>
            <a:endParaRPr lang="en-IN" dirty="0" smtClean="0">
              <a:solidFill>
                <a:schemeClr val="tx1">
                  <a:lumMod val="95000"/>
                </a:schemeClr>
              </a:solidFill>
            </a:endParaRPr>
          </a:p>
          <a:p>
            <a:pPr lvl="0"/>
            <a:r>
              <a:rPr lang="en-IN" u="sng" dirty="0" smtClean="0">
                <a:solidFill>
                  <a:schemeClr val="tx1">
                    <a:lumMod val="95000"/>
                  </a:schemeClr>
                </a:solidFill>
                <a:hlinkClick r:id="rId3"/>
              </a:rPr>
              <a:t>http://stackoverflow.com/questions/1762253/current-linux-kernel-debugging-techniques</a:t>
            </a:r>
            <a:endParaRPr lang="en-IN" dirty="0" smtClean="0">
              <a:solidFill>
                <a:schemeClr val="tx1">
                  <a:lumMod val="95000"/>
                </a:schemeClr>
              </a:solidFill>
            </a:endParaRPr>
          </a:p>
          <a:p>
            <a:pPr lvl="0"/>
            <a:r>
              <a:rPr lang="en-IN" u="sng" dirty="0" smtClean="0">
                <a:solidFill>
                  <a:schemeClr val="tx1">
                    <a:lumMod val="95000"/>
                  </a:schemeClr>
                </a:solidFill>
                <a:hlinkClick r:id="rId4"/>
              </a:rPr>
              <a:t>http://en.wikipedia.org/wiki/GNU_Debugger</a:t>
            </a:r>
            <a:endParaRPr lang="en-IN" dirty="0" smtClean="0">
              <a:solidFill>
                <a:schemeClr val="tx1">
                  <a:lumMod val="95000"/>
                </a:schemeClr>
              </a:solidFill>
            </a:endParaRPr>
          </a:p>
          <a:p>
            <a:pPr lvl="0"/>
            <a:r>
              <a:rPr lang="en-IN" u="sng" dirty="0" smtClean="0">
                <a:solidFill>
                  <a:schemeClr val="tx1">
                    <a:lumMod val="95000"/>
                  </a:schemeClr>
                </a:solidFill>
                <a:hlinkClick r:id="rId5"/>
              </a:rPr>
              <a:t>http://www.linux-mag.com/id/2103/</a:t>
            </a:r>
            <a:endParaRPr lang="en-IN" dirty="0" smtClean="0">
              <a:solidFill>
                <a:schemeClr val="tx1">
                  <a:lumMod val="95000"/>
                </a:schemeClr>
              </a:solidFill>
            </a:endParaRPr>
          </a:p>
          <a:p>
            <a:pPr lvl="0"/>
            <a:r>
              <a:rPr lang="en-IN" u="sng" dirty="0" smtClean="0">
                <a:solidFill>
                  <a:schemeClr val="tx1">
                    <a:lumMod val="95000"/>
                  </a:schemeClr>
                </a:solidFill>
                <a:hlinkClick r:id="rId6"/>
              </a:rPr>
              <a:t>http://en.wikipedia.org/wiki/Kernel_debugger</a:t>
            </a:r>
            <a:endParaRPr lang="en-IN" dirty="0" smtClean="0">
              <a:solidFill>
                <a:schemeClr val="tx1">
                  <a:lumMod val="95000"/>
                </a:schemeClr>
              </a:solidFill>
            </a:endParaRPr>
          </a:p>
          <a:p>
            <a:pPr lvl="0"/>
            <a:r>
              <a:rPr lang="en-IN" u="sng" dirty="0" smtClean="0">
                <a:solidFill>
                  <a:schemeClr val="tx1">
                    <a:lumMod val="95000"/>
                  </a:schemeClr>
                </a:solidFill>
                <a:hlinkClick r:id="rId7"/>
              </a:rPr>
              <a:t>http://oss.sgi.com/projects/kdb/faq.html</a:t>
            </a:r>
            <a:endParaRPr lang="en-IN" dirty="0" smtClean="0">
              <a:solidFill>
                <a:schemeClr val="tx1">
                  <a:lumMod val="95000"/>
                </a:schemeClr>
              </a:solidFill>
            </a:endParaRPr>
          </a:p>
          <a:p>
            <a:pPr lvl="0"/>
            <a:r>
              <a:rPr lang="en-IN" u="sng" dirty="0" smtClean="0">
                <a:solidFill>
                  <a:schemeClr val="tx1">
                    <a:lumMod val="95000"/>
                  </a:schemeClr>
                </a:solidFill>
                <a:hlinkClick r:id="rId8"/>
              </a:rPr>
              <a:t>http://gneerajgupta.blogspot.in/2011/12/kgdb-and-gdb.html</a:t>
            </a:r>
            <a:endParaRPr lang="en-IN" dirty="0" smtClean="0">
              <a:solidFill>
                <a:schemeClr val="tx1">
                  <a:lumMod val="95000"/>
                </a:schemeClr>
              </a:solidFill>
            </a:endParaRPr>
          </a:p>
          <a:p>
            <a:pPr lvl="0"/>
            <a:r>
              <a:rPr lang="en-IN" u="sng" dirty="0" smtClean="0">
                <a:solidFill>
                  <a:schemeClr val="tx1">
                    <a:lumMod val="95000"/>
                  </a:schemeClr>
                </a:solidFill>
                <a:hlinkClick r:id="rId9"/>
              </a:rPr>
              <a:t>http://www-01.ibm.com/support/knowledgecenter/ssw_aix_53/com.ibm.aix.cmds/doc/aixcmds3/kdb.htm?cp=ssw_aix_53%2F1-2-0-10-0</a:t>
            </a:r>
            <a:endParaRPr lang="en-IN" dirty="0" smtClean="0">
              <a:solidFill>
                <a:schemeClr val="tx1">
                  <a:lumMod val="95000"/>
                </a:schemeClr>
              </a:solidFill>
            </a:endParaRPr>
          </a:p>
          <a:p>
            <a:pPr lvl="0"/>
            <a:r>
              <a:rPr lang="en-IN" u="sng" dirty="0" smtClean="0">
                <a:solidFill>
                  <a:schemeClr val="tx1">
                    <a:lumMod val="95000"/>
                  </a:schemeClr>
                </a:solidFill>
                <a:hlinkClick r:id="rId10"/>
              </a:rPr>
              <a:t>https://sourceware.org/gdb/current/onlinedocs/gdb/Summary.html#Summary</a:t>
            </a:r>
            <a:endParaRPr lang="en-IN" dirty="0" smtClean="0">
              <a:solidFill>
                <a:schemeClr val="tx1">
                  <a:lumMod val="95000"/>
                </a:schemeClr>
              </a:solidFill>
            </a:endParaRPr>
          </a:p>
          <a:p>
            <a:pPr lvl="0"/>
            <a:r>
              <a:rPr lang="en-IN" u="sng" dirty="0" smtClean="0">
                <a:solidFill>
                  <a:schemeClr val="tx1">
                    <a:lumMod val="95000"/>
                  </a:schemeClr>
                </a:solidFill>
                <a:hlinkClick r:id="rId11"/>
              </a:rPr>
              <a:t>https://sourceware.org/gdb/current/onlinedocs/gdb/index.html#Top</a:t>
            </a:r>
            <a:r>
              <a:rPr lang="en-IN" dirty="0" smtClean="0">
                <a:solidFill>
                  <a:schemeClr val="tx1">
                    <a:lumMod val="95000"/>
                  </a:schemeClr>
                </a:solidFill>
              </a:rPr>
              <a:t>  </a:t>
            </a:r>
          </a:p>
          <a:p>
            <a:pPr lvl="0"/>
            <a:r>
              <a:rPr lang="en-IN" u="sng" dirty="0" smtClean="0">
                <a:solidFill>
                  <a:schemeClr val="tx1">
                    <a:lumMod val="95000"/>
                  </a:schemeClr>
                </a:solidFill>
                <a:hlinkClick r:id="rId12"/>
              </a:rPr>
              <a:t>http://www.drdobbs.com/open-source/linux-kernel-debugging/184406318</a:t>
            </a:r>
            <a:endParaRPr lang="en-IN" dirty="0" smtClean="0">
              <a:solidFill>
                <a:schemeClr val="tx1">
                  <a:lumMod val="95000"/>
                </a:schemeClr>
              </a:solidFill>
            </a:endParaRPr>
          </a:p>
          <a:p>
            <a:endParaRPr lang="en-IN" dirty="0">
              <a:solidFill>
                <a:schemeClr val="tx1">
                  <a:lumMod val="95000"/>
                </a:schemeClr>
              </a:solidFill>
            </a:endParaRPr>
          </a:p>
        </p:txBody>
      </p:sp>
      <p:sp>
        <p:nvSpPr>
          <p:cNvPr id="4" name="Slide Number Placeholder 3"/>
          <p:cNvSpPr>
            <a:spLocks noGrp="1"/>
          </p:cNvSpPr>
          <p:nvPr>
            <p:ph type="sldNum" sz="quarter" idx="12"/>
          </p:nvPr>
        </p:nvSpPr>
        <p:spPr/>
        <p:txBody>
          <a:bodyPr/>
          <a:lstStyle/>
          <a:p>
            <a:fld id="{D900157C-33FE-4A65-868D-90B244E4539C}"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500306"/>
            <a:ext cx="8229600" cy="1399032"/>
          </a:xfrm>
        </p:spPr>
        <p:txBody>
          <a:bodyPr/>
          <a:lstStyle/>
          <a:p>
            <a:pPr algn="ctr"/>
            <a:r>
              <a:rPr lang="en-IN" b="1" dirty="0" smtClean="0">
                <a:solidFill>
                  <a:srgbClr val="FFC000"/>
                </a:solidFill>
              </a:rPr>
              <a:t>THANK YOU</a:t>
            </a:r>
            <a:endParaRPr lang="en-IN" b="1" dirty="0">
              <a:solidFill>
                <a:srgbClr val="FFC000"/>
              </a:solidFill>
            </a:endParaRPr>
          </a:p>
        </p:txBody>
      </p:sp>
      <p:sp>
        <p:nvSpPr>
          <p:cNvPr id="3" name="Slide Number Placeholder 2"/>
          <p:cNvSpPr>
            <a:spLocks noGrp="1"/>
          </p:cNvSpPr>
          <p:nvPr>
            <p:ph type="sldNum" sz="quarter" idx="12"/>
          </p:nvPr>
        </p:nvSpPr>
        <p:spPr/>
        <p:txBody>
          <a:bodyPr/>
          <a:lstStyle/>
          <a:p>
            <a:fld id="{D900157C-33FE-4A65-868D-90B244E4539C}" type="slidenum">
              <a:rPr lang="en-IN" smtClean="0"/>
              <a:pPr/>
              <a:t>9</a:t>
            </a:fld>
            <a:endParaRPr lang="en-IN"/>
          </a:p>
        </p:txBody>
      </p:sp>
    </p:spTree>
  </p:cSld>
  <p:clrMapOvr>
    <a:masterClrMapping/>
  </p:clrMapOvr>
</p:sld>
</file>

<file path=ppt/theme/theme1.xml><?xml version="1.0" encoding="utf-8"?>
<a:theme xmlns:a="http://schemas.openxmlformats.org/drawingml/2006/main" name="Techn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499</TotalTime>
  <Words>566</Words>
  <Application>Microsoft Office PowerPoint</Application>
  <PresentationFormat>On-screen Show (4:3)</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KDB and GDB</vt:lpstr>
      <vt:lpstr>Why need of kernel debuggers</vt:lpstr>
      <vt:lpstr>KDB</vt:lpstr>
      <vt:lpstr>GDB</vt:lpstr>
      <vt:lpstr>Pros     Cons </vt:lpstr>
      <vt:lpstr>Current technology</vt:lpstr>
      <vt:lpstr>Future technology</vt:lpstr>
      <vt:lpstr>References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KDB and GDB</dc:title>
  <dc:creator>Urja patel</dc:creator>
  <cp:lastModifiedBy>Urja patel</cp:lastModifiedBy>
  <cp:revision>4</cp:revision>
  <dcterms:created xsi:type="dcterms:W3CDTF">2015-04-23T06:49:36Z</dcterms:created>
  <dcterms:modified xsi:type="dcterms:W3CDTF">2015-04-25T16:51:43Z</dcterms:modified>
</cp:coreProperties>
</file>