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30" r:id="rId1"/>
  </p:sldMasterIdLst>
  <p:notesMasterIdLst>
    <p:notesMasterId r:id="rId26"/>
  </p:notesMasterIdLst>
  <p:sldIdLst>
    <p:sldId id="483" r:id="rId2"/>
    <p:sldId id="484" r:id="rId3"/>
    <p:sldId id="470" r:id="rId4"/>
    <p:sldId id="478" r:id="rId5"/>
    <p:sldId id="481" r:id="rId6"/>
    <p:sldId id="480" r:id="rId7"/>
    <p:sldId id="482" r:id="rId8"/>
    <p:sldId id="486" r:id="rId9"/>
    <p:sldId id="487" r:id="rId10"/>
    <p:sldId id="490" r:id="rId11"/>
    <p:sldId id="488" r:id="rId12"/>
    <p:sldId id="489" r:id="rId13"/>
    <p:sldId id="491" r:id="rId14"/>
    <p:sldId id="492" r:id="rId15"/>
    <p:sldId id="493" r:id="rId16"/>
    <p:sldId id="498" r:id="rId17"/>
    <p:sldId id="494" r:id="rId18"/>
    <p:sldId id="495" r:id="rId19"/>
    <p:sldId id="496" r:id="rId20"/>
    <p:sldId id="497" r:id="rId21"/>
    <p:sldId id="499" r:id="rId22"/>
    <p:sldId id="476" r:id="rId23"/>
    <p:sldId id="473" r:id="rId24"/>
    <p:sldId id="468" r:id="rId25"/>
  </p:sldIdLst>
  <p:sldSz cx="12192000" cy="6858000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180"/>
    <a:srgbClr val="FF33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D3D5CC-9C93-4B12-8AC7-23578AFBB8B2}" v="5" dt="2025-05-14T05:10:24.7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434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rja savalekar1" userId="17208038acb6980f" providerId="LiveId" clId="{7AD3D5CC-9C93-4B12-8AC7-23578AFBB8B2}"/>
    <pc:docChg chg="custSel addSld delSld modSld">
      <pc:chgData name="urja savalekar1" userId="17208038acb6980f" providerId="LiveId" clId="{7AD3D5CC-9C93-4B12-8AC7-23578AFBB8B2}" dt="2025-05-14T05:10:24.786" v="41" actId="1076"/>
      <pc:docMkLst>
        <pc:docMk/>
      </pc:docMkLst>
      <pc:sldChg chg="addSp delSp modSp new mod">
        <pc:chgData name="urja savalekar1" userId="17208038acb6980f" providerId="LiveId" clId="{7AD3D5CC-9C93-4B12-8AC7-23578AFBB8B2}" dt="2025-05-14T05:10:24.786" v="41" actId="1076"/>
        <pc:sldMkLst>
          <pc:docMk/>
          <pc:sldMk cId="1237044777" sldId="499"/>
        </pc:sldMkLst>
        <pc:spChg chg="mod">
          <ac:chgData name="urja savalekar1" userId="17208038acb6980f" providerId="LiveId" clId="{7AD3D5CC-9C93-4B12-8AC7-23578AFBB8B2}" dt="2025-05-14T05:08:39.903" v="39" actId="122"/>
          <ac:spMkLst>
            <pc:docMk/>
            <pc:sldMk cId="1237044777" sldId="499"/>
            <ac:spMk id="2" creationId="{5DF227DF-F2DF-2D52-EE9B-230FECB9949C}"/>
          </ac:spMkLst>
        </pc:spChg>
        <pc:spChg chg="del mod">
          <ac:chgData name="urja savalekar1" userId="17208038acb6980f" providerId="LiveId" clId="{7AD3D5CC-9C93-4B12-8AC7-23578AFBB8B2}" dt="2025-05-14T05:08:52.303" v="40" actId="931"/>
          <ac:spMkLst>
            <pc:docMk/>
            <pc:sldMk cId="1237044777" sldId="499"/>
            <ac:spMk id="3" creationId="{8B1705D9-B1A1-2F11-91BD-C0E7F6BAF86D}"/>
          </ac:spMkLst>
        </pc:spChg>
        <pc:picChg chg="add mod">
          <ac:chgData name="urja savalekar1" userId="17208038acb6980f" providerId="LiveId" clId="{7AD3D5CC-9C93-4B12-8AC7-23578AFBB8B2}" dt="2025-05-14T05:10:24.786" v="41" actId="1076"/>
          <ac:picMkLst>
            <pc:docMk/>
            <pc:sldMk cId="1237044777" sldId="499"/>
            <ac:picMk id="6" creationId="{CAE58A33-205E-2F93-BDC3-63FCDBEA0CAC}"/>
          </ac:picMkLst>
        </pc:picChg>
      </pc:sldChg>
      <pc:sldChg chg="addSp modSp new del mod">
        <pc:chgData name="urja savalekar1" userId="17208038acb6980f" providerId="LiveId" clId="{7AD3D5CC-9C93-4B12-8AC7-23578AFBB8B2}" dt="2025-05-14T05:05:41.012" v="8" actId="47"/>
        <pc:sldMkLst>
          <pc:docMk/>
          <pc:sldMk cId="3118782727" sldId="499"/>
        </pc:sldMkLst>
        <pc:picChg chg="add mod">
          <ac:chgData name="urja savalekar1" userId="17208038acb6980f" providerId="LiveId" clId="{7AD3D5CC-9C93-4B12-8AC7-23578AFBB8B2}" dt="2025-05-14T05:05:29.790" v="7" actId="1076"/>
          <ac:picMkLst>
            <pc:docMk/>
            <pc:sldMk cId="3118782727" sldId="499"/>
            <ac:picMk id="4" creationId="{4B5CEB71-2252-B141-599F-3DC7A992843C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51524B-FB67-4894-A0C5-35151E149D68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8D96B0-D16E-4763-B393-84178CF4FF50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</a:p>
      </dgm:t>
    </dgm:pt>
    <dgm:pt modelId="{080A6B9D-C27D-4227-AC65-3C97878D78C4}" type="parTrans" cxnId="{8CB593F6-6C5D-4606-B959-3E27F9872EC1}">
      <dgm:prSet/>
      <dgm:spPr/>
      <dgm:t>
        <a:bodyPr/>
        <a:lstStyle/>
        <a:p>
          <a:endParaRPr lang="en-US"/>
        </a:p>
      </dgm:t>
    </dgm:pt>
    <dgm:pt modelId="{19B27CEC-4BAD-44A7-A9A7-B7A8B23ADCFD}" type="sibTrans" cxnId="{8CB593F6-6C5D-4606-B959-3E27F9872EC1}">
      <dgm:prSet/>
      <dgm:spPr/>
      <dgm:t>
        <a:bodyPr/>
        <a:lstStyle/>
        <a:p>
          <a:endParaRPr lang="en-US"/>
        </a:p>
      </dgm:t>
    </dgm:pt>
    <dgm:pt modelId="{D471E45F-B026-44AA-9616-57E786AE80AF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Initial planning and setup : exploring retool for backend automation and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figma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for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ui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design</a:t>
          </a:r>
        </a:p>
      </dgm:t>
    </dgm:pt>
    <dgm:pt modelId="{326A986D-69A4-4AC0-AD9B-462FFC9C3F18}" type="parTrans" cxnId="{AEE28BEF-3F73-41A5-9307-D42A450FCA17}">
      <dgm:prSet/>
      <dgm:spPr/>
      <dgm:t>
        <a:bodyPr/>
        <a:lstStyle/>
        <a:p>
          <a:endParaRPr lang="en-US"/>
        </a:p>
      </dgm:t>
    </dgm:pt>
    <dgm:pt modelId="{304E70AD-39C7-4C28-BF7B-6EE91BAE97B7}" type="sibTrans" cxnId="{AEE28BEF-3F73-41A5-9307-D42A450FCA17}">
      <dgm:prSet/>
      <dgm:spPr/>
      <dgm:t>
        <a:bodyPr/>
        <a:lstStyle/>
        <a:p>
          <a:endParaRPr lang="en-US"/>
        </a:p>
      </dgm:t>
    </dgm:pt>
    <dgm:pt modelId="{7B3055AA-BF7C-46D0-9A9E-60087B9F57B4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gm:t>
    </dgm:pt>
    <dgm:pt modelId="{F772EF41-D2BB-4368-8327-B4E332165F48}" type="parTrans" cxnId="{6C7D4BBB-EED6-4011-9FBC-87F683D5B245}">
      <dgm:prSet/>
      <dgm:spPr/>
      <dgm:t>
        <a:bodyPr/>
        <a:lstStyle/>
        <a:p>
          <a:endParaRPr lang="en-US"/>
        </a:p>
      </dgm:t>
    </dgm:pt>
    <dgm:pt modelId="{B81593E2-4CAC-4783-8D2D-E9DDD236A942}" type="sibTrans" cxnId="{6C7D4BBB-EED6-4011-9FBC-87F683D5B245}">
      <dgm:prSet/>
      <dgm:spPr/>
      <dgm:t>
        <a:bodyPr/>
        <a:lstStyle/>
        <a:p>
          <a:endParaRPr lang="en-US"/>
        </a:p>
      </dgm:t>
    </dgm:pt>
    <dgm:pt modelId="{9FED87C4-3F3B-4A18-9185-9F80CFEDEA2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Development and implementation </a:t>
          </a:r>
        </a:p>
      </dgm:t>
    </dgm:pt>
    <dgm:pt modelId="{669F5586-1E47-4A85-AA72-0E435BABD665}" type="parTrans" cxnId="{27611794-B6EF-4593-A560-02BF7692DC5A}">
      <dgm:prSet/>
      <dgm:spPr/>
      <dgm:t>
        <a:bodyPr/>
        <a:lstStyle/>
        <a:p>
          <a:endParaRPr lang="en-US"/>
        </a:p>
      </dgm:t>
    </dgm:pt>
    <dgm:pt modelId="{AD0D1882-5210-4A49-9875-4AAC43595580}" type="sibTrans" cxnId="{27611794-B6EF-4593-A560-02BF7692DC5A}">
      <dgm:prSet/>
      <dgm:spPr/>
      <dgm:t>
        <a:bodyPr/>
        <a:lstStyle/>
        <a:p>
          <a:endParaRPr lang="en-US"/>
        </a:p>
      </dgm:t>
    </dgm:pt>
    <dgm:pt modelId="{A59EC69B-8F3F-425B-819F-E8C557946AE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gm:t>
    </dgm:pt>
    <dgm:pt modelId="{0095C3CB-916F-4060-A8DA-DD282FB51587}" type="parTrans" cxnId="{D1BA1DD0-A52A-47BF-962D-9810C87E1576}">
      <dgm:prSet/>
      <dgm:spPr/>
      <dgm:t>
        <a:bodyPr/>
        <a:lstStyle/>
        <a:p>
          <a:endParaRPr lang="en-US"/>
        </a:p>
      </dgm:t>
    </dgm:pt>
    <dgm:pt modelId="{2868AD8D-4E38-46CE-A972-709857BF40AC}" type="sibTrans" cxnId="{D1BA1DD0-A52A-47BF-962D-9810C87E1576}">
      <dgm:prSet/>
      <dgm:spPr/>
      <dgm:t>
        <a:bodyPr/>
        <a:lstStyle/>
        <a:p>
          <a:endParaRPr lang="en-US"/>
        </a:p>
      </dgm:t>
    </dgm:pt>
    <dgm:pt modelId="{73DB572E-062D-41AD-8033-D361B8E583DB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Testing and optimizing </a:t>
          </a:r>
        </a:p>
      </dgm:t>
    </dgm:pt>
    <dgm:pt modelId="{75D01B62-D132-48B8-9D06-D0A551A21107}" type="parTrans" cxnId="{AA17007A-110D-43AE-B6F2-DF2DF885F2E2}">
      <dgm:prSet/>
      <dgm:spPr/>
      <dgm:t>
        <a:bodyPr/>
        <a:lstStyle/>
        <a:p>
          <a:endParaRPr lang="en-US"/>
        </a:p>
      </dgm:t>
    </dgm:pt>
    <dgm:pt modelId="{98BDB650-3386-4D3D-8E80-609010499291}" type="sibTrans" cxnId="{AA17007A-110D-43AE-B6F2-DF2DF885F2E2}">
      <dgm:prSet/>
      <dgm:spPr/>
      <dgm:t>
        <a:bodyPr/>
        <a:lstStyle/>
        <a:p>
          <a:endParaRPr lang="en-US"/>
        </a:p>
      </dgm:t>
    </dgm:pt>
    <dgm:pt modelId="{5E92505A-51E0-4F78-B3C5-704ACF8710D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</a:p>
      </dgm:t>
    </dgm:pt>
    <dgm:pt modelId="{765B1266-7CE2-4F9C-AE38-D97DFBC1B151}" type="parTrans" cxnId="{DA8CD5E8-B2EE-41E4-8EC6-CFB41D688F68}">
      <dgm:prSet/>
      <dgm:spPr/>
      <dgm:t>
        <a:bodyPr/>
        <a:lstStyle/>
        <a:p>
          <a:endParaRPr lang="en-US"/>
        </a:p>
      </dgm:t>
    </dgm:pt>
    <dgm:pt modelId="{5E9E6A6F-635A-4791-A107-01E95B62EA08}" type="sibTrans" cxnId="{DA8CD5E8-B2EE-41E4-8EC6-CFB41D688F68}">
      <dgm:prSet/>
      <dgm:spPr/>
      <dgm:t>
        <a:bodyPr/>
        <a:lstStyle/>
        <a:p>
          <a:endParaRPr lang="en-US"/>
        </a:p>
      </dgm:t>
    </dgm:pt>
    <dgm:pt modelId="{B631F112-3E21-49E1-A976-3C7649B2E25C}">
      <dgm:prSet/>
      <dgm:spPr/>
      <dgm:t>
        <a:bodyPr/>
        <a:lstStyle/>
        <a:p>
          <a:r>
            <a:rPr lang="en-US"/>
            <a:t>Final submission and deployment</a:t>
          </a:r>
          <a:endParaRPr lang="en-IN"/>
        </a:p>
      </dgm:t>
    </dgm:pt>
    <dgm:pt modelId="{F1AF53DC-818D-43FE-914E-0A410E0ADE75}" type="parTrans" cxnId="{1A785DBB-3846-4ED4-9BD4-07626F784700}">
      <dgm:prSet/>
      <dgm:spPr/>
      <dgm:t>
        <a:bodyPr/>
        <a:lstStyle/>
        <a:p>
          <a:endParaRPr lang="en-IN"/>
        </a:p>
      </dgm:t>
    </dgm:pt>
    <dgm:pt modelId="{842855BD-5451-46E5-BB94-C90AA5605556}" type="sibTrans" cxnId="{1A785DBB-3846-4ED4-9BD4-07626F784700}">
      <dgm:prSet/>
      <dgm:spPr/>
      <dgm:t>
        <a:bodyPr/>
        <a:lstStyle/>
        <a:p>
          <a:endParaRPr lang="en-IN"/>
        </a:p>
      </dgm:t>
    </dgm:pt>
    <dgm:pt modelId="{E72F79E0-B17A-4A4E-8D3F-443FA31A07A6}">
      <dgm:prSet/>
      <dgm:spPr/>
      <dgm:t>
        <a:bodyPr/>
        <a:lstStyle/>
        <a:p>
          <a:endParaRPr lang="en-IN" dirty="0"/>
        </a:p>
      </dgm:t>
    </dgm:pt>
    <dgm:pt modelId="{53457832-00E9-4A50-B346-4358B71D0F35}" type="parTrans" cxnId="{5CD1FC03-D01D-4E84-8799-3BCCC794B587}">
      <dgm:prSet/>
      <dgm:spPr/>
      <dgm:t>
        <a:bodyPr/>
        <a:lstStyle/>
        <a:p>
          <a:endParaRPr lang="en-IN"/>
        </a:p>
      </dgm:t>
    </dgm:pt>
    <dgm:pt modelId="{82F5C82F-D76D-4AB9-8C7B-2BB7AD826DA5}" type="sibTrans" cxnId="{5CD1FC03-D01D-4E84-8799-3BCCC794B587}">
      <dgm:prSet/>
      <dgm:spPr/>
      <dgm:t>
        <a:bodyPr/>
        <a:lstStyle/>
        <a:p>
          <a:endParaRPr lang="en-IN"/>
        </a:p>
      </dgm:t>
    </dgm:pt>
    <dgm:pt modelId="{A6BCDA7B-D633-438F-B44D-CB4D60E5C492}" type="pres">
      <dgm:prSet presAssocID="{5751524B-FB67-4894-A0C5-35151E149D68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EA3B7F60-AEEC-41A8-8A2C-D3679EFCD073}" type="pres">
      <dgm:prSet presAssocID="{5E92505A-51E0-4F78-B3C5-704ACF8710DE}" presName="ChildAccent4" presStyleCnt="0"/>
      <dgm:spPr/>
    </dgm:pt>
    <dgm:pt modelId="{FC0F1314-3294-4A8C-8DCE-EB53E236164C}" type="pres">
      <dgm:prSet presAssocID="{5E92505A-51E0-4F78-B3C5-704ACF8710DE}" presName="ChildAccent" presStyleLbl="alignImgPlace1" presStyleIdx="0" presStyleCnt="4"/>
      <dgm:spPr/>
    </dgm:pt>
    <dgm:pt modelId="{98225A61-A0EC-450A-BED8-EF2E47E8FD18}" type="pres">
      <dgm:prSet presAssocID="{5E92505A-51E0-4F78-B3C5-704ACF8710DE}" presName="Child4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AAD338D-3122-4454-9A67-16BE024D44E3}" type="pres">
      <dgm:prSet presAssocID="{5E92505A-51E0-4F78-B3C5-704ACF8710DE}" presName="Parent4" presStyleLbl="node1" presStyleIdx="0" presStyleCnt="4">
        <dgm:presLayoutVars>
          <dgm:chMax val="2"/>
          <dgm:chPref val="1"/>
          <dgm:bulletEnabled val="1"/>
        </dgm:presLayoutVars>
      </dgm:prSet>
      <dgm:spPr/>
    </dgm:pt>
    <dgm:pt modelId="{96AFCF47-32CA-4C44-9E3C-782007B7112E}" type="pres">
      <dgm:prSet presAssocID="{A59EC69B-8F3F-425B-819F-E8C557946AEE}" presName="ChildAccent3" presStyleCnt="0"/>
      <dgm:spPr/>
    </dgm:pt>
    <dgm:pt modelId="{2532504F-5FE1-4C97-B485-F05E8885EACC}" type="pres">
      <dgm:prSet presAssocID="{A59EC69B-8F3F-425B-819F-E8C557946AEE}" presName="ChildAccent" presStyleLbl="alignImgPlace1" presStyleIdx="1" presStyleCnt="4"/>
      <dgm:spPr/>
    </dgm:pt>
    <dgm:pt modelId="{0D08ED52-6744-4369-B780-916B09984775}" type="pres">
      <dgm:prSet presAssocID="{A59EC69B-8F3F-425B-819F-E8C557946AEE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C66D42D-7E6D-4563-AFDC-369C30B73F70}" type="pres">
      <dgm:prSet presAssocID="{A59EC69B-8F3F-425B-819F-E8C557946AEE}" presName="Parent3" presStyleLbl="node1" presStyleIdx="1" presStyleCnt="4">
        <dgm:presLayoutVars>
          <dgm:chMax val="2"/>
          <dgm:chPref val="1"/>
          <dgm:bulletEnabled val="1"/>
        </dgm:presLayoutVars>
      </dgm:prSet>
      <dgm:spPr/>
    </dgm:pt>
    <dgm:pt modelId="{C1269CE6-C767-48CC-AAFD-A238D1FFDABA}" type="pres">
      <dgm:prSet presAssocID="{7B3055AA-BF7C-46D0-9A9E-60087B9F57B4}" presName="ChildAccent2" presStyleCnt="0"/>
      <dgm:spPr/>
    </dgm:pt>
    <dgm:pt modelId="{06F8D57B-EDF4-4CF4-8700-DC2CA3E3028E}" type="pres">
      <dgm:prSet presAssocID="{7B3055AA-BF7C-46D0-9A9E-60087B9F57B4}" presName="ChildAccent" presStyleLbl="alignImgPlace1" presStyleIdx="2" presStyleCnt="4"/>
      <dgm:spPr/>
    </dgm:pt>
    <dgm:pt modelId="{6BCCFBA6-7A43-4631-AD7F-AFB10E1E6CD7}" type="pres">
      <dgm:prSet presAssocID="{7B3055AA-BF7C-46D0-9A9E-60087B9F57B4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0BB3360-A9BB-4051-A4B1-1216F82F642C}" type="pres">
      <dgm:prSet presAssocID="{7B3055AA-BF7C-46D0-9A9E-60087B9F57B4}" presName="Parent2" presStyleLbl="node1" presStyleIdx="2" presStyleCnt="4">
        <dgm:presLayoutVars>
          <dgm:chMax val="2"/>
          <dgm:chPref val="1"/>
          <dgm:bulletEnabled val="1"/>
        </dgm:presLayoutVars>
      </dgm:prSet>
      <dgm:spPr/>
    </dgm:pt>
    <dgm:pt modelId="{7305DF14-0FF5-45E4-8B19-015814092DBD}" type="pres">
      <dgm:prSet presAssocID="{988D96B0-D16E-4763-B393-84178CF4FF50}" presName="ChildAccent1" presStyleCnt="0"/>
      <dgm:spPr/>
    </dgm:pt>
    <dgm:pt modelId="{A134CDD1-D85F-44EF-8BEE-9F99A855C1E6}" type="pres">
      <dgm:prSet presAssocID="{988D96B0-D16E-4763-B393-84178CF4FF50}" presName="ChildAccent" presStyleLbl="alignImgPlace1" presStyleIdx="3" presStyleCnt="4"/>
      <dgm:spPr/>
    </dgm:pt>
    <dgm:pt modelId="{1C91D7E3-8940-4A33-9182-677DD5415901}" type="pres">
      <dgm:prSet presAssocID="{988D96B0-D16E-4763-B393-84178CF4FF50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5257024-FAC0-4522-B139-1CC85B547BE8}" type="pres">
      <dgm:prSet presAssocID="{988D96B0-D16E-4763-B393-84178CF4FF50}" presName="Parent1" presStyleLbl="node1" presStyleIdx="3" presStyleCnt="4">
        <dgm:presLayoutVars>
          <dgm:chMax val="2"/>
          <dgm:chPref val="1"/>
          <dgm:bulletEnabled val="1"/>
        </dgm:presLayoutVars>
      </dgm:prSet>
      <dgm:spPr/>
    </dgm:pt>
  </dgm:ptLst>
  <dgm:cxnLst>
    <dgm:cxn modelId="{2C934C00-3DCA-4C23-8911-F378A90D516E}" type="presOf" srcId="{5E92505A-51E0-4F78-B3C5-704ACF8710DE}" destId="{2AAD338D-3122-4454-9A67-16BE024D44E3}" srcOrd="0" destOrd="0" presId="urn:microsoft.com/office/officeart/2011/layout/InterconnectedBlockProcess"/>
    <dgm:cxn modelId="{5CD1FC03-D01D-4E84-8799-3BCCC794B587}" srcId="{5E92505A-51E0-4F78-B3C5-704ACF8710DE}" destId="{E72F79E0-B17A-4A4E-8D3F-443FA31A07A6}" srcOrd="1" destOrd="0" parTransId="{53457832-00E9-4A50-B346-4358B71D0F35}" sibTransId="{82F5C82F-D76D-4AB9-8C7B-2BB7AD826DA5}"/>
    <dgm:cxn modelId="{45270D25-428B-4D13-96B6-70A52338AE53}" type="presOf" srcId="{988D96B0-D16E-4763-B393-84178CF4FF50}" destId="{65257024-FAC0-4522-B139-1CC85B547BE8}" srcOrd="0" destOrd="0" presId="urn:microsoft.com/office/officeart/2011/layout/InterconnectedBlockProcess"/>
    <dgm:cxn modelId="{EE32DD29-1088-4A6B-ABC7-885A718C60CA}" type="presOf" srcId="{D471E45F-B026-44AA-9616-57E786AE80AF}" destId="{A134CDD1-D85F-44EF-8BEE-9F99A855C1E6}" srcOrd="0" destOrd="0" presId="urn:microsoft.com/office/officeart/2011/layout/InterconnectedBlockProcess"/>
    <dgm:cxn modelId="{5088B72B-A58C-4D5F-B56F-2A1C0C405D92}" type="presOf" srcId="{7B3055AA-BF7C-46D0-9A9E-60087B9F57B4}" destId="{00BB3360-A9BB-4051-A4B1-1216F82F642C}" srcOrd="0" destOrd="0" presId="urn:microsoft.com/office/officeart/2011/layout/InterconnectedBlockProcess"/>
    <dgm:cxn modelId="{00D20D2C-13C8-4256-9C42-B59DCB9C49B1}" type="presOf" srcId="{E72F79E0-B17A-4A4E-8D3F-443FA31A07A6}" destId="{98225A61-A0EC-450A-BED8-EF2E47E8FD18}" srcOrd="1" destOrd="1" presId="urn:microsoft.com/office/officeart/2011/layout/InterconnectedBlockProcess"/>
    <dgm:cxn modelId="{E3292D60-84FF-4CC1-B475-12D7D4F90772}" type="presOf" srcId="{D471E45F-B026-44AA-9616-57E786AE80AF}" destId="{1C91D7E3-8940-4A33-9182-677DD5415901}" srcOrd="1" destOrd="0" presId="urn:microsoft.com/office/officeart/2011/layout/InterconnectedBlockProcess"/>
    <dgm:cxn modelId="{135CF141-BCA6-4F00-8352-407F8D0057C1}" type="presOf" srcId="{B631F112-3E21-49E1-A976-3C7649B2E25C}" destId="{98225A61-A0EC-450A-BED8-EF2E47E8FD18}" srcOrd="1" destOrd="0" presId="urn:microsoft.com/office/officeart/2011/layout/InterconnectedBlockProcess"/>
    <dgm:cxn modelId="{AA17007A-110D-43AE-B6F2-DF2DF885F2E2}" srcId="{A59EC69B-8F3F-425B-819F-E8C557946AEE}" destId="{73DB572E-062D-41AD-8033-D361B8E583DB}" srcOrd="0" destOrd="0" parTransId="{75D01B62-D132-48B8-9D06-D0A551A21107}" sibTransId="{98BDB650-3386-4D3D-8E80-609010499291}"/>
    <dgm:cxn modelId="{17B8C783-7B76-4B85-865B-4F4F17B037A6}" type="presOf" srcId="{B631F112-3E21-49E1-A976-3C7649B2E25C}" destId="{FC0F1314-3294-4A8C-8DCE-EB53E236164C}" srcOrd="0" destOrd="0" presId="urn:microsoft.com/office/officeart/2011/layout/InterconnectedBlockProcess"/>
    <dgm:cxn modelId="{ED6BF78A-381A-40F3-A9EB-F252D63F0707}" type="presOf" srcId="{73DB572E-062D-41AD-8033-D361B8E583DB}" destId="{2532504F-5FE1-4C97-B485-F05E8885EACC}" srcOrd="0" destOrd="0" presId="urn:microsoft.com/office/officeart/2011/layout/InterconnectedBlockProcess"/>
    <dgm:cxn modelId="{02D0CD8C-C59F-405A-AAC8-89AA97D36D41}" type="presOf" srcId="{9FED87C4-3F3B-4A18-9185-9F80CFEDEA2E}" destId="{6BCCFBA6-7A43-4631-AD7F-AFB10E1E6CD7}" srcOrd="1" destOrd="0" presId="urn:microsoft.com/office/officeart/2011/layout/InterconnectedBlockProcess"/>
    <dgm:cxn modelId="{27611794-B6EF-4593-A560-02BF7692DC5A}" srcId="{7B3055AA-BF7C-46D0-9A9E-60087B9F57B4}" destId="{9FED87C4-3F3B-4A18-9185-9F80CFEDEA2E}" srcOrd="0" destOrd="0" parTransId="{669F5586-1E47-4A85-AA72-0E435BABD665}" sibTransId="{AD0D1882-5210-4A49-9875-4AAC43595580}"/>
    <dgm:cxn modelId="{F68F949A-245C-4136-B9D7-9229F30FDEC9}" type="presOf" srcId="{A59EC69B-8F3F-425B-819F-E8C557946AEE}" destId="{4C66D42D-7E6D-4563-AFDC-369C30B73F70}" srcOrd="0" destOrd="0" presId="urn:microsoft.com/office/officeart/2011/layout/InterconnectedBlockProcess"/>
    <dgm:cxn modelId="{1A785DBB-3846-4ED4-9BD4-07626F784700}" srcId="{5E92505A-51E0-4F78-B3C5-704ACF8710DE}" destId="{B631F112-3E21-49E1-A976-3C7649B2E25C}" srcOrd="0" destOrd="0" parTransId="{F1AF53DC-818D-43FE-914E-0A410E0ADE75}" sibTransId="{842855BD-5451-46E5-BB94-C90AA5605556}"/>
    <dgm:cxn modelId="{6C7D4BBB-EED6-4011-9FBC-87F683D5B245}" srcId="{5751524B-FB67-4894-A0C5-35151E149D68}" destId="{7B3055AA-BF7C-46D0-9A9E-60087B9F57B4}" srcOrd="1" destOrd="0" parTransId="{F772EF41-D2BB-4368-8327-B4E332165F48}" sibTransId="{B81593E2-4CAC-4783-8D2D-E9DDD236A942}"/>
    <dgm:cxn modelId="{375B7DCB-D254-4B10-8E2A-4D71CB9E5A9C}" type="presOf" srcId="{E72F79E0-B17A-4A4E-8D3F-443FA31A07A6}" destId="{FC0F1314-3294-4A8C-8DCE-EB53E236164C}" srcOrd="0" destOrd="1" presId="urn:microsoft.com/office/officeart/2011/layout/InterconnectedBlockProcess"/>
    <dgm:cxn modelId="{A89E8CCE-DC9D-4BC1-984D-FEF289B82C65}" type="presOf" srcId="{5751524B-FB67-4894-A0C5-35151E149D68}" destId="{A6BCDA7B-D633-438F-B44D-CB4D60E5C492}" srcOrd="0" destOrd="0" presId="urn:microsoft.com/office/officeart/2011/layout/InterconnectedBlockProcess"/>
    <dgm:cxn modelId="{D1BA1DD0-A52A-47BF-962D-9810C87E1576}" srcId="{5751524B-FB67-4894-A0C5-35151E149D68}" destId="{A59EC69B-8F3F-425B-819F-E8C557946AEE}" srcOrd="2" destOrd="0" parTransId="{0095C3CB-916F-4060-A8DA-DD282FB51587}" sibTransId="{2868AD8D-4E38-46CE-A972-709857BF40AC}"/>
    <dgm:cxn modelId="{DA8CD5E8-B2EE-41E4-8EC6-CFB41D688F68}" srcId="{5751524B-FB67-4894-A0C5-35151E149D68}" destId="{5E92505A-51E0-4F78-B3C5-704ACF8710DE}" srcOrd="3" destOrd="0" parTransId="{765B1266-7CE2-4F9C-AE38-D97DFBC1B151}" sibTransId="{5E9E6A6F-635A-4791-A107-01E95B62EA08}"/>
    <dgm:cxn modelId="{1CF0C9EC-03B3-43C7-AC62-87DAFD9D1635}" type="presOf" srcId="{9FED87C4-3F3B-4A18-9185-9F80CFEDEA2E}" destId="{06F8D57B-EDF4-4CF4-8700-DC2CA3E3028E}" srcOrd="0" destOrd="0" presId="urn:microsoft.com/office/officeart/2011/layout/InterconnectedBlockProcess"/>
    <dgm:cxn modelId="{AEE28BEF-3F73-41A5-9307-D42A450FCA17}" srcId="{988D96B0-D16E-4763-B393-84178CF4FF50}" destId="{D471E45F-B026-44AA-9616-57E786AE80AF}" srcOrd="0" destOrd="0" parTransId="{326A986D-69A4-4AC0-AD9B-462FFC9C3F18}" sibTransId="{304E70AD-39C7-4C28-BF7B-6EE91BAE97B7}"/>
    <dgm:cxn modelId="{8CB593F6-6C5D-4606-B959-3E27F9872EC1}" srcId="{5751524B-FB67-4894-A0C5-35151E149D68}" destId="{988D96B0-D16E-4763-B393-84178CF4FF50}" srcOrd="0" destOrd="0" parTransId="{080A6B9D-C27D-4227-AC65-3C97878D78C4}" sibTransId="{19B27CEC-4BAD-44A7-A9A7-B7A8B23ADCFD}"/>
    <dgm:cxn modelId="{7968BEFA-737C-4540-8116-892FA4A56765}" type="presOf" srcId="{73DB572E-062D-41AD-8033-D361B8E583DB}" destId="{0D08ED52-6744-4369-B780-916B09984775}" srcOrd="1" destOrd="0" presId="urn:microsoft.com/office/officeart/2011/layout/InterconnectedBlockProcess"/>
    <dgm:cxn modelId="{6CA9A5D7-C24A-4CF2-BE1F-6E21DB839128}" type="presParOf" srcId="{A6BCDA7B-D633-438F-B44D-CB4D60E5C492}" destId="{EA3B7F60-AEEC-41A8-8A2C-D3679EFCD073}" srcOrd="0" destOrd="0" presId="urn:microsoft.com/office/officeart/2011/layout/InterconnectedBlockProcess"/>
    <dgm:cxn modelId="{BBB5CABF-20C5-47F6-80F7-7C69D2F2EB05}" type="presParOf" srcId="{EA3B7F60-AEEC-41A8-8A2C-D3679EFCD073}" destId="{FC0F1314-3294-4A8C-8DCE-EB53E236164C}" srcOrd="0" destOrd="0" presId="urn:microsoft.com/office/officeart/2011/layout/InterconnectedBlockProcess"/>
    <dgm:cxn modelId="{75E25B52-D460-4F8E-9628-E5733C416215}" type="presParOf" srcId="{A6BCDA7B-D633-438F-B44D-CB4D60E5C492}" destId="{98225A61-A0EC-450A-BED8-EF2E47E8FD18}" srcOrd="1" destOrd="0" presId="urn:microsoft.com/office/officeart/2011/layout/InterconnectedBlockProcess"/>
    <dgm:cxn modelId="{181DD3DA-835B-424D-BA41-90E54820644A}" type="presParOf" srcId="{A6BCDA7B-D633-438F-B44D-CB4D60E5C492}" destId="{2AAD338D-3122-4454-9A67-16BE024D44E3}" srcOrd="2" destOrd="0" presId="urn:microsoft.com/office/officeart/2011/layout/InterconnectedBlockProcess"/>
    <dgm:cxn modelId="{8763BB5B-6F4C-4D47-85B1-62610FE5B298}" type="presParOf" srcId="{A6BCDA7B-D633-438F-B44D-CB4D60E5C492}" destId="{96AFCF47-32CA-4C44-9E3C-782007B7112E}" srcOrd="3" destOrd="0" presId="urn:microsoft.com/office/officeart/2011/layout/InterconnectedBlockProcess"/>
    <dgm:cxn modelId="{DEC84310-B2F7-4E69-8F89-299DFF887707}" type="presParOf" srcId="{96AFCF47-32CA-4C44-9E3C-782007B7112E}" destId="{2532504F-5FE1-4C97-B485-F05E8885EACC}" srcOrd="0" destOrd="0" presId="urn:microsoft.com/office/officeart/2011/layout/InterconnectedBlockProcess"/>
    <dgm:cxn modelId="{411A5A8E-BF9A-4918-B1BF-97B5D2E1CE75}" type="presParOf" srcId="{A6BCDA7B-D633-438F-B44D-CB4D60E5C492}" destId="{0D08ED52-6744-4369-B780-916B09984775}" srcOrd="4" destOrd="0" presId="urn:microsoft.com/office/officeart/2011/layout/InterconnectedBlockProcess"/>
    <dgm:cxn modelId="{F96AEFC3-668C-485E-AC28-DE7FA02228A9}" type="presParOf" srcId="{A6BCDA7B-D633-438F-B44D-CB4D60E5C492}" destId="{4C66D42D-7E6D-4563-AFDC-369C30B73F70}" srcOrd="5" destOrd="0" presId="urn:microsoft.com/office/officeart/2011/layout/InterconnectedBlockProcess"/>
    <dgm:cxn modelId="{7911F644-0138-4A4E-B810-F025BD63CD8F}" type="presParOf" srcId="{A6BCDA7B-D633-438F-B44D-CB4D60E5C492}" destId="{C1269CE6-C767-48CC-AAFD-A238D1FFDABA}" srcOrd="6" destOrd="0" presId="urn:microsoft.com/office/officeart/2011/layout/InterconnectedBlockProcess"/>
    <dgm:cxn modelId="{5AA2FD48-021E-4A53-964C-DD52EA8D7653}" type="presParOf" srcId="{C1269CE6-C767-48CC-AAFD-A238D1FFDABA}" destId="{06F8D57B-EDF4-4CF4-8700-DC2CA3E3028E}" srcOrd="0" destOrd="0" presId="urn:microsoft.com/office/officeart/2011/layout/InterconnectedBlockProcess"/>
    <dgm:cxn modelId="{ABEDFE72-13B5-44DF-B596-B4EEFE4E8FE3}" type="presParOf" srcId="{A6BCDA7B-D633-438F-B44D-CB4D60E5C492}" destId="{6BCCFBA6-7A43-4631-AD7F-AFB10E1E6CD7}" srcOrd="7" destOrd="0" presId="urn:microsoft.com/office/officeart/2011/layout/InterconnectedBlockProcess"/>
    <dgm:cxn modelId="{214D504B-4CBF-4B7C-A0E7-B63D10D9DDB1}" type="presParOf" srcId="{A6BCDA7B-D633-438F-B44D-CB4D60E5C492}" destId="{00BB3360-A9BB-4051-A4B1-1216F82F642C}" srcOrd="8" destOrd="0" presId="urn:microsoft.com/office/officeart/2011/layout/InterconnectedBlockProcess"/>
    <dgm:cxn modelId="{07B34F88-773E-4FE4-8638-A7CCDA760808}" type="presParOf" srcId="{A6BCDA7B-D633-438F-B44D-CB4D60E5C492}" destId="{7305DF14-0FF5-45E4-8B19-015814092DBD}" srcOrd="9" destOrd="0" presId="urn:microsoft.com/office/officeart/2011/layout/InterconnectedBlockProcess"/>
    <dgm:cxn modelId="{362691DD-4B1E-4FC2-8550-02C45B3B7FBC}" type="presParOf" srcId="{7305DF14-0FF5-45E4-8B19-015814092DBD}" destId="{A134CDD1-D85F-44EF-8BEE-9F99A855C1E6}" srcOrd="0" destOrd="0" presId="urn:microsoft.com/office/officeart/2011/layout/InterconnectedBlockProcess"/>
    <dgm:cxn modelId="{63B69D61-D405-4261-BFDE-C503872760F8}" type="presParOf" srcId="{A6BCDA7B-D633-438F-B44D-CB4D60E5C492}" destId="{1C91D7E3-8940-4A33-9182-677DD5415901}" srcOrd="10" destOrd="0" presId="urn:microsoft.com/office/officeart/2011/layout/InterconnectedBlockProcess"/>
    <dgm:cxn modelId="{C9F769F8-3C09-4DEC-B20E-9972D58EEAFC}" type="presParOf" srcId="{A6BCDA7B-D633-438F-B44D-CB4D60E5C492}" destId="{65257024-FAC0-4522-B139-1CC85B547BE8}" srcOrd="11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F1314-3294-4A8C-8DCE-EB53E236164C}">
      <dsp:nvSpPr>
        <dsp:cNvPr id="0" name=""/>
        <dsp:cNvSpPr/>
      </dsp:nvSpPr>
      <dsp:spPr>
        <a:xfrm>
          <a:off x="6639818" y="767810"/>
          <a:ext cx="1382018" cy="3290384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t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Final submission and deployment</a:t>
          </a:r>
          <a:endParaRPr lang="en-IN" sz="1400" kern="1200"/>
        </a:p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 dirty="0"/>
        </a:p>
      </dsp:txBody>
      <dsp:txXfrm>
        <a:off x="6815058" y="767810"/>
        <a:ext cx="1206778" cy="3290384"/>
      </dsp:txXfrm>
    </dsp:sp>
    <dsp:sp modelId="{2AAD338D-3122-4454-9A67-16BE024D44E3}">
      <dsp:nvSpPr>
        <dsp:cNvPr id="0" name=""/>
        <dsp:cNvSpPr/>
      </dsp:nvSpPr>
      <dsp:spPr>
        <a:xfrm>
          <a:off x="6639818" y="0"/>
          <a:ext cx="1382018" cy="7678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</a:p>
      </dsp:txBody>
      <dsp:txXfrm>
        <a:off x="6639818" y="0"/>
        <a:ext cx="1382018" cy="767810"/>
      </dsp:txXfrm>
    </dsp:sp>
    <dsp:sp modelId="{2532504F-5FE1-4C97-B485-F05E8885EACC}">
      <dsp:nvSpPr>
        <dsp:cNvPr id="0" name=""/>
        <dsp:cNvSpPr/>
      </dsp:nvSpPr>
      <dsp:spPr>
        <a:xfrm>
          <a:off x="5257800" y="767810"/>
          <a:ext cx="1382018" cy="3071241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4019912"/>
            <a:satOff val="8042"/>
            <a:lumOff val="34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t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Testing and optimizing </a:t>
          </a:r>
        </a:p>
      </dsp:txBody>
      <dsp:txXfrm>
        <a:off x="5433039" y="767810"/>
        <a:ext cx="1206778" cy="3071241"/>
      </dsp:txXfrm>
    </dsp:sp>
    <dsp:sp modelId="{4C66D42D-7E6D-4563-AFDC-369C30B73F70}">
      <dsp:nvSpPr>
        <dsp:cNvPr id="0" name=""/>
        <dsp:cNvSpPr/>
      </dsp:nvSpPr>
      <dsp:spPr>
        <a:xfrm>
          <a:off x="5257800" y="111600"/>
          <a:ext cx="1382018" cy="6582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sp:txBody>
      <dsp:txXfrm>
        <a:off x="5257800" y="111600"/>
        <a:ext cx="1382018" cy="658239"/>
      </dsp:txXfrm>
    </dsp:sp>
    <dsp:sp modelId="{06F8D57B-EDF4-4CF4-8700-DC2CA3E3028E}">
      <dsp:nvSpPr>
        <dsp:cNvPr id="0" name=""/>
        <dsp:cNvSpPr/>
      </dsp:nvSpPr>
      <dsp:spPr>
        <a:xfrm>
          <a:off x="3875781" y="767810"/>
          <a:ext cx="1382018" cy="2851693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8039823"/>
            <a:satOff val="16083"/>
            <a:lumOff val="68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t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Development and implementation </a:t>
          </a:r>
        </a:p>
      </dsp:txBody>
      <dsp:txXfrm>
        <a:off x="4051021" y="767810"/>
        <a:ext cx="1206778" cy="2851693"/>
      </dsp:txXfrm>
    </dsp:sp>
    <dsp:sp modelId="{00BB3360-A9BB-4051-A4B1-1216F82F642C}">
      <dsp:nvSpPr>
        <dsp:cNvPr id="0" name=""/>
        <dsp:cNvSpPr/>
      </dsp:nvSpPr>
      <dsp:spPr>
        <a:xfrm>
          <a:off x="3875781" y="219548"/>
          <a:ext cx="1382018" cy="54826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sp:txBody>
      <dsp:txXfrm>
        <a:off x="3875781" y="219548"/>
        <a:ext cx="1382018" cy="548262"/>
      </dsp:txXfrm>
    </dsp:sp>
    <dsp:sp modelId="{A134CDD1-D85F-44EF-8BEE-9F99A855C1E6}">
      <dsp:nvSpPr>
        <dsp:cNvPr id="0" name=""/>
        <dsp:cNvSpPr/>
      </dsp:nvSpPr>
      <dsp:spPr>
        <a:xfrm>
          <a:off x="2493763" y="767810"/>
          <a:ext cx="1382018" cy="2632145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12059734"/>
            <a:satOff val="24125"/>
            <a:lumOff val="102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t" anchorCtr="0">
          <a:noAutofit/>
        </a:bodyPr>
        <a:lstStyle/>
        <a:p>
          <a:pPr marL="0" lvl="0" indent="0" algn="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Initial planning and setup : exploring retool for backend automation and </a:t>
          </a:r>
          <a:r>
            <a:rPr lang="en-US" sz="1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figma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for </a:t>
          </a:r>
          <a:r>
            <a:rPr lang="en-US" sz="1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ui</a:t>
          </a: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design</a:t>
          </a:r>
        </a:p>
      </dsp:txBody>
      <dsp:txXfrm>
        <a:off x="2669003" y="767810"/>
        <a:ext cx="1206778" cy="2632145"/>
      </dsp:txXfrm>
    </dsp:sp>
    <dsp:sp modelId="{65257024-FAC0-4522-B139-1CC85B547BE8}">
      <dsp:nvSpPr>
        <dsp:cNvPr id="0" name=""/>
        <dsp:cNvSpPr/>
      </dsp:nvSpPr>
      <dsp:spPr>
        <a:xfrm>
          <a:off x="2493763" y="329119"/>
          <a:ext cx="1382018" cy="4386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</a:p>
      </dsp:txBody>
      <dsp:txXfrm>
        <a:off x="2493763" y="329119"/>
        <a:ext cx="1382018" cy="438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1A9256-F9C8-48F3-9246-288820D19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8C6F2-4266-4213-8BF4-8EA0CDC970F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  <a:pPr>
                <a:defRPr/>
              </a:pPr>
              <a:t>5/14/2025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B13A30F-9520-44F4-81B2-1BCC447DE5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266252B-3FF1-4DA9-A03B-C61619A41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DEBF4-55D6-4B92-B2C6-9B4374F6B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A1201-67BC-4B63-9687-0E19225243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194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198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734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56918-D4B3-422F-BFF9-D10393CB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pPr>
                <a:defRPr/>
              </a:pPr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2B6A4-3E11-4AFE-97A2-755EDA1D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3FD1-471F-422B-AFB8-CC8FCE5D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394844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AAE25-87DE-4998-B6CE-F4797898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pPr>
                <a:defRPr/>
              </a:pPr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9861B-6D3E-4215-A3D0-377EC12D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5A02C-FFC9-401E-8BCD-D06F65B1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143411"/>
      </p:ext>
    </p:extLst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B4638-3310-4031-B55D-BE295B1A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pPr>
                <a:defRPr/>
              </a:pPr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7728E-C01A-4686-AD71-F7B61E82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1C28-1E00-4F0A-8B9D-A0E46068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99607"/>
      </p:ext>
    </p:extLst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B27E7-0E5F-45FD-B9BC-82F6ACE5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pPr>
                <a:defRPr/>
              </a:pPr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0F7A6-907E-418D-ABF6-CE0D106D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6D880-0EA6-4FCD-A723-C3932356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887381"/>
      </p:ext>
    </p:extLst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DAA96-8682-4C88-9622-87E03624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pPr>
                <a:defRPr/>
              </a:pPr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29450-6172-4A34-B37F-64FAD195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A622E-84FA-417F-BD5A-BE81A489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603393"/>
      </p:ext>
    </p:extLst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375BCC-EEE9-412B-A532-7314FE84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pPr>
                <a:defRPr/>
              </a:pPr>
              <a:t>5/14/2025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E5CB5DD-B599-4B4E-BFCE-CB9E35FB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CE3315-9445-4BB5-89D3-235E587A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645173"/>
      </p:ext>
    </p:extLst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30AD5EF-C609-4119-B375-3771413B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pPr>
                <a:defRPr/>
              </a:pPr>
              <a:t>5/14/2025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EBF0-B7B0-4583-92AB-A3431DE6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3BC57B-A7E4-4277-9D46-5794964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619855"/>
      </p:ext>
    </p:extLst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1D81C82-41E3-4C7D-816C-58F99A17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pPr>
                <a:defRPr/>
              </a:pPr>
              <a:t>5/14/2025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C23C57-193A-4FFE-AF84-5DDAD504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0AA421-04F3-46DC-9A65-181848BF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775401"/>
      </p:ext>
    </p:extLst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218A1C0-5E86-44FA-96CE-D0C3A091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pPr>
                <a:defRPr/>
              </a:pPr>
              <a:t>5/14/2025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C30598B-A85E-40F2-B0F9-CC04D8E3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0ADC7C-B221-49C5-9757-EBEBB0F9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266658"/>
      </p:ext>
    </p:extLst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9DD4CF-015F-4F62-A63C-9D088FAC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pPr>
                <a:defRPr/>
              </a:pPr>
              <a:t>5/14/2025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F56518C-25E4-4791-80CF-9603927D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6B593C-043B-40F1-98DA-B1906E58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220043"/>
      </p:ext>
    </p:extLst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B5A9D87-E05A-4D16-A703-1E97A8BA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pPr>
                <a:defRPr/>
              </a:pPr>
              <a:t>5/14/2025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E92F1C-94F6-478A-96CC-20CEB3BF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659F05-47D4-46F4-A7AC-A02AE18D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370667"/>
      </p:ext>
    </p:extLst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A3E1B4-65C6-415A-9681-D05B402B0E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C566853-DAEB-4CB7-818F-723C37230F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BD739-9829-4F69-BC53-75013DDD1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pPr>
                <a:defRPr/>
              </a:pPr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F0A4C-9308-45AA-A1AA-7B038DC01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AE0DB-89DF-4A35-9269-9E85DEA2E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102663E2-6C69-49E4-9FEB-A0ED3DD955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</p:sldLayoutIdLst>
  <p:transition spd="slow">
    <p:blinds dir="vert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/>
        </p:nvSpPr>
        <p:spPr>
          <a:xfrm>
            <a:off x="6525369" y="2109718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</a:t>
            </a:r>
            <a:r>
              <a:rPr lang="en-US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 </a:t>
            </a:r>
            <a:r>
              <a:rPr lang="en-US" sz="1800" b="1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Sharmasth Vali Y </a:t>
            </a:r>
            <a:endParaRPr lang="en-US" sz="17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Assistant Professor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156411" y="4130278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IN" sz="2000" dirty="0"/>
              <a:t>PIP4004 INTERNSHIP</a:t>
            </a:r>
            <a:endParaRPr lang="en-US" sz="20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Dr. ANAND RAJ – HOD( CIT and CCS)</a:t>
            </a:r>
            <a:endParaRPr lang="en-US" sz="2000" b="1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 Sharmasth Vali Y </a:t>
            </a:r>
            <a:endParaRPr lang="en-US" sz="20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Internship/Project Coordinators: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Md Ziaur Rahman /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													    Dr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 Sampath A K / Dr. Abdul Khadar A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                                                                                                               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" y="130629"/>
            <a:ext cx="10515600" cy="156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en-US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CSE7301 </a:t>
            </a:r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INTERNSHIP</a:t>
            </a:r>
            <a:b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Review-3 Presentation 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TITLE OF THE PROJECT / WORK ASSIGNED / DOMAIN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229829"/>
              </p:ext>
            </p:extLst>
          </p:nvPr>
        </p:nvGraphicFramePr>
        <p:xfrm>
          <a:off x="601909" y="1911875"/>
          <a:ext cx="532155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270">
                  <a:extLst>
                    <a:ext uri="{9D8B030D-6E8A-4147-A177-3AD203B41FA5}">
                      <a16:colId xmlns:a16="http://schemas.microsoft.com/office/drawing/2014/main" val="2689928737"/>
                    </a:ext>
                  </a:extLst>
                </a:gridCol>
                <a:gridCol w="3950282">
                  <a:extLst>
                    <a:ext uri="{9D8B030D-6E8A-4147-A177-3AD203B41FA5}">
                      <a16:colId xmlns:a16="http://schemas.microsoft.com/office/drawing/2014/main" val="3965538731"/>
                    </a:ext>
                  </a:extLst>
                </a:gridCol>
              </a:tblGrid>
              <a:tr h="36226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Student Details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0531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Urja Rajesh Savalekar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40802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Roll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20211CCS0044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5094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08CCS02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2681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Batch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316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239800"/>
      </p:ext>
    </p:extLst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r>
              <a:rPr lang="en-US" sz="2000" dirty="0"/>
              <a:t>In the modern digital landscape, managing multilingual content efficiently remains a significant challenge, especially for educational and application-driven platforms. </a:t>
            </a:r>
            <a:r>
              <a:rPr lang="en-US" sz="2000" b="1" dirty="0"/>
              <a:t>Figma</a:t>
            </a:r>
            <a:r>
              <a:rPr lang="en-US" sz="2000" dirty="0"/>
              <a:t>, a popular design tool, lacks built-in automation for extracting, translating, and synchronizing multilingual content, leading to </a:t>
            </a:r>
            <a:r>
              <a:rPr lang="en-US" sz="2000" b="1" dirty="0"/>
              <a:t>time-consuming manual processes</a:t>
            </a:r>
            <a:r>
              <a:rPr lang="en-US" sz="2000" dirty="0"/>
              <a:t>. Designers and content managers must repeatedly </a:t>
            </a:r>
            <a:r>
              <a:rPr lang="en-US" sz="2000" b="1" dirty="0"/>
              <a:t>extract text, translate it, store it in databases, and manually update applications</a:t>
            </a:r>
            <a:r>
              <a:rPr lang="en-US" sz="2000" dirty="0"/>
              <a:t>, resulting in </a:t>
            </a:r>
            <a:r>
              <a:rPr lang="en-US" sz="2000" b="1" dirty="0"/>
              <a:t>workflow inefficiencies, inconsistencies, and delays</a:t>
            </a:r>
            <a:r>
              <a:rPr lang="en-US" sz="2000" dirty="0"/>
              <a:t>.</a:t>
            </a:r>
          </a:p>
          <a:p>
            <a:r>
              <a:rPr lang="en-US" sz="2000" dirty="0"/>
              <a:t>Current methods require extensive </a:t>
            </a:r>
            <a:r>
              <a:rPr lang="en-US" sz="2000" b="1" dirty="0"/>
              <a:t>human intervention</a:t>
            </a:r>
            <a:r>
              <a:rPr lang="en-US" sz="2000" dirty="0"/>
              <a:t>, making them prone to </a:t>
            </a:r>
            <a:r>
              <a:rPr lang="en-US" sz="2000" b="1" dirty="0"/>
              <a:t>errors in extraction, translation, and deployment</a:t>
            </a:r>
            <a:r>
              <a:rPr lang="en-US" sz="2000" dirty="0"/>
              <a:t>. Additionally, real-time updates across multiple platforms are difficult to achieve without an automated synchronization system. </a:t>
            </a:r>
            <a:r>
              <a:rPr lang="en-US" sz="2000" b="1" dirty="0"/>
              <a:t>Without an integrated solution</a:t>
            </a:r>
            <a:r>
              <a:rPr lang="en-US" sz="2000" dirty="0"/>
              <a:t>, organizations struggle to maintain </a:t>
            </a:r>
            <a:r>
              <a:rPr lang="en-US" sz="2000" b="1" dirty="0"/>
              <a:t>accuracy, scalability, and efficiency</a:t>
            </a:r>
            <a:r>
              <a:rPr lang="en-US" sz="2000" dirty="0"/>
              <a:t> in managing multilingual educational content.</a:t>
            </a:r>
          </a:p>
          <a:p>
            <a:r>
              <a:rPr lang="en-US" sz="2000" dirty="0"/>
              <a:t>This research aims to </a:t>
            </a:r>
            <a:r>
              <a:rPr lang="en-US" sz="2000" b="1" dirty="0"/>
              <a:t>bridge the gap between design and deployment</a:t>
            </a:r>
            <a:r>
              <a:rPr lang="en-US" sz="2000" dirty="0"/>
              <a:t> by automating the entire content management workflow—</a:t>
            </a:r>
            <a:r>
              <a:rPr lang="en-US" sz="2000" b="1" dirty="0"/>
              <a:t>from extraction in Figma to translation, database storage, review, and real-time synchronization</a:t>
            </a:r>
            <a:r>
              <a:rPr lang="en-US" sz="2000" dirty="0"/>
              <a:t>—thereby reducing manual effort and improving efficiency.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4768180"/>
      </p:ext>
    </p:extLst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6"/>
            <a:ext cx="10515600" cy="467678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Programming Language:</a:t>
            </a:r>
            <a:r>
              <a:rPr lang="en-IN" sz="1600" dirty="0"/>
              <a:t> Python (for automation scripts)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Development Environment:</a:t>
            </a:r>
            <a:r>
              <a:rPr lang="en-IN" sz="1600" dirty="0"/>
              <a:t> Visual Studio Code / PyCharm / </a:t>
            </a:r>
            <a:r>
              <a:rPr lang="en-IN" sz="1600" dirty="0" err="1"/>
              <a:t>Jupyter</a:t>
            </a:r>
            <a:r>
              <a:rPr lang="en-IN" sz="1600" dirty="0"/>
              <a:t> Notebook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Database System:</a:t>
            </a:r>
            <a:endParaRPr lang="en-I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b="1" dirty="0"/>
              <a:t>PostgreSQL</a:t>
            </a:r>
            <a:r>
              <a:rPr lang="en-IN" sz="1400" dirty="0"/>
              <a:t> (for structured storage) 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b="1" dirty="0"/>
              <a:t>Firebase Realtime Database</a:t>
            </a:r>
            <a:r>
              <a:rPr lang="en-IN" sz="1400" dirty="0"/>
              <a:t> (for real-time synchronization)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APIs &amp; Libraries:</a:t>
            </a:r>
            <a:endParaRPr lang="en-I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b="1" dirty="0"/>
              <a:t>Figma API</a:t>
            </a:r>
            <a:r>
              <a:rPr lang="en-IN" sz="1400" dirty="0"/>
              <a:t> (for content extraction)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b="1" dirty="0"/>
              <a:t>Google Translate API</a:t>
            </a:r>
            <a:r>
              <a:rPr lang="en-IN" sz="1400" dirty="0"/>
              <a:t> (for multilingual translation)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b="1" dirty="0" err="1"/>
              <a:t>langdetect</a:t>
            </a:r>
            <a:r>
              <a:rPr lang="en-IN" sz="1400" dirty="0"/>
              <a:t> (for language identification)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b="1" dirty="0"/>
              <a:t>Retool</a:t>
            </a:r>
            <a:r>
              <a:rPr lang="en-IN" sz="1400" dirty="0"/>
              <a:t> (for content review interface)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b="1" dirty="0"/>
              <a:t>WebSocket / Firebase Realtime Database</a:t>
            </a:r>
            <a:r>
              <a:rPr lang="en-IN" sz="1400" dirty="0"/>
              <a:t> (for live synchronization)</a:t>
            </a:r>
          </a:p>
          <a:p>
            <a:r>
              <a:rPr lang="en-IN" sz="1600" b="1" dirty="0"/>
              <a:t>3. Security &amp; Access Control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Authentication:</a:t>
            </a:r>
            <a:r>
              <a:rPr lang="en-IN" sz="1600" dirty="0"/>
              <a:t> API keys for Figma and Google Translate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Data Encryption:</a:t>
            </a:r>
            <a:r>
              <a:rPr lang="en-IN" sz="1600" dirty="0"/>
              <a:t> HTTPS for secure data transmission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4756603"/>
      </p:ext>
    </p:extLst>
  </p:cSld>
  <p:clrMapOvr>
    <a:masterClrMapping/>
  </p:clrMapOvr>
  <p:transition spd="slow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Proposed System/Work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r>
              <a:rPr lang="en-US" dirty="0"/>
              <a:t>The proposed system </a:t>
            </a:r>
            <a:r>
              <a:rPr lang="en-US" b="1" dirty="0"/>
              <a:t>automates multilingual content management</a:t>
            </a:r>
            <a:r>
              <a:rPr lang="en-US" dirty="0"/>
              <a:t>, reducing </a:t>
            </a:r>
            <a:r>
              <a:rPr lang="en-US" b="1" dirty="0"/>
              <a:t>manual effort</a:t>
            </a:r>
            <a:r>
              <a:rPr lang="en-US" dirty="0"/>
              <a:t> and </a:t>
            </a:r>
            <a:r>
              <a:rPr lang="en-US" b="1" dirty="0"/>
              <a:t>human errors</a:t>
            </a:r>
            <a:r>
              <a:rPr lang="en-US" dirty="0"/>
              <a:t> in text extraction, translation, and synchronization. It ensures </a:t>
            </a:r>
            <a:r>
              <a:rPr lang="en-US" b="1" dirty="0"/>
              <a:t>real-time updates</a:t>
            </a:r>
            <a:r>
              <a:rPr lang="en-US" dirty="0"/>
              <a:t> across applications, enhancing efficiency and </a:t>
            </a:r>
            <a:r>
              <a:rPr lang="en-US" b="1" dirty="0"/>
              <a:t>eliminating deployment delays</a:t>
            </a:r>
            <a:r>
              <a:rPr lang="en-US" dirty="0"/>
              <a:t>. Additionally, the modular architecture allows </a:t>
            </a:r>
            <a:r>
              <a:rPr lang="en-US" b="1" dirty="0"/>
              <a:t>scalability</a:t>
            </a:r>
            <a:r>
              <a:rPr lang="en-US" dirty="0"/>
              <a:t>, supporting future expansions with </a:t>
            </a:r>
            <a:r>
              <a:rPr lang="en-US" b="1" dirty="0"/>
              <a:t>minimal modifications</a:t>
            </a:r>
            <a:r>
              <a:rPr lang="en-US" dirty="0"/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9537661"/>
      </p:ext>
    </p:extLst>
  </p:cSld>
  <p:clrMapOvr>
    <a:masterClrMapping/>
  </p:clrMapOvr>
  <p:transition spd="slow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1EF47-1103-AC54-A93B-B4BF28C57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and Implementation – Prisma ORM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8EC06B7-FCDA-EC0D-A449-8ECCE93E6E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856" y="1268963"/>
            <a:ext cx="9778288" cy="41148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B9DF1-55CD-3226-4BF8-5E8CD2335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960021"/>
      </p:ext>
    </p:extLst>
  </p:cSld>
  <p:clrMapOvr>
    <a:masterClrMapping/>
  </p:clrMapOvr>
  <p:transition spd="slow"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D63DE-7DD1-3910-DBBA-F24161A2A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and Tools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438E0-31FF-4EAD-E795-C53E01D51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567"/>
            <a:ext cx="10515600" cy="4133462"/>
          </a:xfrm>
        </p:spPr>
        <p:txBody>
          <a:bodyPr/>
          <a:lstStyle/>
          <a:p>
            <a:r>
              <a:rPr lang="en-US" sz="2400" b="0" i="0" dirty="0">
                <a:effectLst/>
                <a:latin typeface="Google Sans"/>
              </a:rPr>
              <a:t>PRISMA ORM : </a:t>
            </a:r>
            <a:r>
              <a:rPr lang="en-US" sz="2000" b="0" i="0" dirty="0">
                <a:effectLst/>
                <a:latin typeface="Google Sans"/>
              </a:rPr>
              <a:t>is defined as a programming technique that allows data to be seamlessly mapped between a relational database management system (RDBMS) and an object-oriented programming language such as Java or Python. ORM systems serve as a bridge between the two different paradigms.</a:t>
            </a:r>
            <a:endParaRPr lang="en-US" dirty="0">
              <a:solidFill>
                <a:srgbClr val="FFFFFF"/>
              </a:solidFill>
              <a:latin typeface="Google Sans"/>
            </a:endParaRPr>
          </a:p>
          <a:p>
            <a:r>
              <a:rPr lang="en-US" sz="2400" b="0" i="0" dirty="0">
                <a:effectLst/>
                <a:latin typeface="Google Sans"/>
              </a:rPr>
              <a:t>PostgreSQL</a:t>
            </a:r>
            <a:r>
              <a:rPr lang="en-US" b="0" i="0" dirty="0">
                <a:effectLst/>
                <a:latin typeface="Google Sans"/>
              </a:rPr>
              <a:t> : </a:t>
            </a:r>
            <a:r>
              <a:rPr lang="en-US" sz="2000" b="0" i="0" dirty="0">
                <a:effectLst/>
                <a:latin typeface="Google Sans"/>
              </a:rPr>
              <a:t>is an object-relational database management system (ORDMBS), which means that it has relational capabilities and an object-oriented design. piece of software designed to translate between the data representations used by databases and those used in object-oriented programming</a:t>
            </a:r>
          </a:p>
          <a:p>
            <a:r>
              <a:rPr lang="en-US" sz="2400" b="0" i="0" dirty="0">
                <a:effectLst/>
                <a:latin typeface="Google Sans"/>
              </a:rPr>
              <a:t>JSON : </a:t>
            </a:r>
            <a:r>
              <a:rPr lang="en-US" sz="1800" b="0" i="0" dirty="0">
                <a:effectLst/>
                <a:latin typeface="Google Sans"/>
              </a:rPr>
              <a:t>or JavaScript Object Notation, is a standard format for storing and exchanging data. It's a text-based format that's easy for humans to read and for machines to parse.</a:t>
            </a:r>
            <a:endParaRPr lang="en-US" b="0" i="0" dirty="0">
              <a:effectLst/>
              <a:latin typeface="Google Sans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EC692-AE41-BFDB-5E72-1F099D354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4462337"/>
      </p:ext>
    </p:extLst>
  </p:cSld>
  <p:clrMapOvr>
    <a:masterClrMapping/>
  </p:clrMapOvr>
  <p:transition spd="slow"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1006B-1296-860F-CB49-111259D83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: ML MODELS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93689-0DFE-4201-A1B8-7A736DAAB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Language detection models</a:t>
            </a:r>
            <a:r>
              <a:rPr lang="en-US" dirty="0"/>
              <a:t>, such as </a:t>
            </a:r>
          </a:p>
          <a:p>
            <a:r>
              <a:rPr lang="en-US" i="1" dirty="0"/>
              <a:t>1.langdetect</a:t>
            </a:r>
            <a:r>
              <a:rPr lang="en-US" dirty="0"/>
              <a:t> </a:t>
            </a:r>
          </a:p>
          <a:p>
            <a:r>
              <a:rPr lang="en-US" i="1" dirty="0"/>
              <a:t>2.fastText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C8478-4953-EC4E-3545-E7A3B3F20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8AE86A-8BE1-C3E6-24BF-43F278CBE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279" y="1278294"/>
            <a:ext cx="5179850" cy="474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884917"/>
      </p:ext>
    </p:extLst>
  </p:cSld>
  <p:clrMapOvr>
    <a:masterClrMapping/>
  </p:clrMapOvr>
  <p:transition spd="slow"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CF2FD-6B45-A1E8-619E-111DDD841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CASE :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27874B8-612E-30B2-90ED-8FCA1F554C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9289" y="1724309"/>
            <a:ext cx="7732540" cy="340938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2CB5C-4480-5744-E18D-8F2CE9FA9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5741068"/>
      </p:ext>
    </p:extLst>
  </p:cSld>
  <p:clrMapOvr>
    <a:masterClrMapping/>
  </p:clrMapOvr>
  <p:transition spd="slow"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C650B-E12C-5C29-FE00-F50C6A923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RETOOL - OUTPUTS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807626-32E1-8888-CAC2-44528135E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37" y="1461732"/>
            <a:ext cx="5827946" cy="327822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E097C-66C6-B09F-8D8B-8433B6E3C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9E91CF-3E30-FD55-C6CB-9BC64349C6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120" y="1461732"/>
            <a:ext cx="5725598" cy="321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748020"/>
      </p:ext>
    </p:extLst>
  </p:cSld>
  <p:clrMapOvr>
    <a:masterClrMapping/>
  </p:clrMapOvr>
  <p:transition spd="slow"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5E3C2A-8D8A-F9F3-4D74-9FA159B39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D300485-09F8-30D9-52A3-DB31256EA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98" y="230933"/>
            <a:ext cx="10338317" cy="548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914179"/>
      </p:ext>
    </p:extLst>
  </p:cSld>
  <p:clrMapOvr>
    <a:masterClrMapping/>
  </p:clrMapOvr>
  <p:transition spd="slow"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35892B-6C32-CD4D-52E3-3CED259A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0EAF7C-9949-F402-9C62-F6630FF4E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6" y="0"/>
            <a:ext cx="11744128" cy="6606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372923"/>
      </p:ext>
    </p:extLst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307910" y="762138"/>
            <a:ext cx="11064606" cy="4854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 or Organization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Proposed System/Work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Roadmap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Implementation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Design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Algorithm 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Source Code  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648573"/>
      </p:ext>
    </p:extLst>
  </p:cSld>
  <p:clrMapOvr>
    <a:masterClrMapping/>
  </p:clrMapOvr>
  <p:transition spd="slow">
    <p:blinds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061540-3F27-73CB-7944-19AAD1241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E0C920-BBFB-6ACF-2EAA-C2C873A6D1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74" y="845652"/>
            <a:ext cx="6081499" cy="38756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CE384B2-5BB5-2A78-A8FD-4BF7272EF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178" y="845652"/>
            <a:ext cx="5565193" cy="387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647775"/>
      </p:ext>
    </p:extLst>
  </p:cSld>
  <p:clrMapOvr>
    <a:masterClrMapping/>
  </p:clrMapOvr>
  <p:transition spd="slow">
    <p:blinds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227DF-F2DF-2D52-EE9B-230FECB9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6557"/>
          </a:xfrm>
        </p:spPr>
        <p:txBody>
          <a:bodyPr/>
          <a:lstStyle/>
          <a:p>
            <a:pPr algn="ctr"/>
            <a:r>
              <a:rPr lang="en-US" sz="4000" dirty="0"/>
              <a:t>Plagiarism Report </a:t>
            </a:r>
            <a:endParaRPr lang="en-IN" sz="40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AE58A33-205E-2F93-BDC3-63FCDBEA0C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713" y="974725"/>
            <a:ext cx="6464574" cy="49085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4E22E-C5D8-2976-8A82-17AB74DD1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7044777"/>
      </p:ext>
    </p:extLst>
  </p:cSld>
  <p:clrMapOvr>
    <a:masterClrMapping/>
  </p:clrMapOvr>
  <p:transition spd="slow">
    <p:blinds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3203360"/>
              </p:ext>
            </p:extLst>
          </p:nvPr>
        </p:nvGraphicFramePr>
        <p:xfrm>
          <a:off x="838200" y="1210491"/>
          <a:ext cx="10515600" cy="4058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0371" y="901298"/>
            <a:ext cx="694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Note: Write in the below table what u will be achieving in each review</a:t>
            </a:r>
          </a:p>
        </p:txBody>
      </p:sp>
    </p:spTree>
    <p:extLst>
      <p:ext uri="{BB962C8B-B14F-4D97-AF65-F5344CB8AC3E}">
        <p14:creationId xmlns:p14="http://schemas.microsoft.com/office/powerpoint/2010/main" val="2235674506"/>
      </p:ext>
    </p:extLst>
  </p:cSld>
  <p:clrMapOvr>
    <a:masterClrMapping/>
  </p:clrMapOvr>
  <p:transition spd="slow">
    <p:blinds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0" indent="0" algn="ctr">
              <a:buNone/>
            </a:pPr>
            <a:endParaRPr lang="en-US" sz="6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6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66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  <a:p>
            <a:pPr marL="0" indent="0" algn="ctr">
              <a:buNone/>
            </a:pPr>
            <a:endParaRPr lang="en-US" sz="6600" dirty="0">
              <a:solidFill>
                <a:srgbClr val="A711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23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7" descr="bd04924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253" y="2150340"/>
            <a:ext cx="2841170" cy="383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8975439"/>
      </p:ext>
    </p:extLst>
  </p:cSld>
  <p:clrMapOvr>
    <a:masterClrMapping/>
  </p:clrMapOvr>
  <p:transition spd="slow">
    <p:blinds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47258"/>
            <a:ext cx="10515600" cy="1214846"/>
          </a:xfrm>
        </p:spPr>
        <p:txBody>
          <a:bodyPr/>
          <a:lstStyle/>
          <a:p>
            <a:pPr marL="0" indent="0" algn="ctr">
              <a:buNone/>
            </a:pPr>
            <a:r>
              <a:rPr lang="en-US" sz="6600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440382"/>
      </p:ext>
    </p:extLst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 or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4243"/>
            <a:ext cx="10515600" cy="4083964"/>
          </a:xfrm>
        </p:spPr>
        <p:txBody>
          <a:bodyPr/>
          <a:lstStyle/>
          <a:p>
            <a:r>
              <a:rPr lang="en-US" sz="2000" b="1" dirty="0"/>
              <a:t>About Unacademy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India’s Largest Learning Platform</a:t>
            </a:r>
            <a:r>
              <a:rPr lang="en-US" sz="2000" dirty="0"/>
              <a:t> – Founded in 2015, Unacademy provides high-quality educational content for competitive exams, school curriculums, and skill development.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Diverse Learning Solutions</a:t>
            </a:r>
            <a:r>
              <a:rPr lang="en-US" sz="2000" dirty="0"/>
              <a:t> – Offers live classes, recorded lectures, interactive doubt-solving, and premium subscriptions like </a:t>
            </a:r>
            <a:r>
              <a:rPr lang="en-US" sz="2000" b="1" dirty="0"/>
              <a:t>Unacademy Plus</a:t>
            </a:r>
            <a:r>
              <a:rPr lang="en-US" sz="2000" dirty="0"/>
              <a:t> and </a:t>
            </a:r>
            <a:r>
              <a:rPr lang="en-US" sz="2000" b="1" dirty="0"/>
              <a:t>Iconic Subscription</a:t>
            </a:r>
            <a:r>
              <a:rPr lang="en-US" sz="20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Catering to Multiple Exams</a:t>
            </a:r>
            <a:r>
              <a:rPr lang="en-US" sz="2000" dirty="0"/>
              <a:t> – Covers UPSC, IIT-JEE, NEET, CAT, GATE, and many more, ensuring comprehensive exam preparation.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Tech-Driven Education</a:t>
            </a:r>
            <a:r>
              <a:rPr lang="en-US" sz="2000" dirty="0"/>
              <a:t> – Utilizes AI-driven personalized learning, real-time analytics, and a vast educator community to enhance learning experiences.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Strong Growth &amp; Investments</a:t>
            </a:r>
            <a:r>
              <a:rPr lang="en-US" sz="2000" dirty="0"/>
              <a:t> – Backed by investors like </a:t>
            </a:r>
            <a:r>
              <a:rPr lang="en-US" sz="2000" b="1" dirty="0"/>
              <a:t>SoftBank, Sequoia Capital, and General Atlantic</a:t>
            </a:r>
            <a:r>
              <a:rPr lang="en-US" sz="2000" dirty="0"/>
              <a:t>, Unacademy is headquartered in </a:t>
            </a:r>
            <a:r>
              <a:rPr lang="en-US" sz="2000" b="1" dirty="0"/>
              <a:t>Bangalore</a:t>
            </a:r>
            <a:r>
              <a:rPr lang="en-US" sz="2000" dirty="0"/>
              <a:t> and is revolutionizing the </a:t>
            </a:r>
            <a:r>
              <a:rPr lang="en-US" sz="2000" b="1" dirty="0"/>
              <a:t>EdTech industry</a:t>
            </a:r>
            <a:r>
              <a:rPr lang="en-US" sz="28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6428933"/>
      </p:ext>
    </p:extLst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r>
              <a:rPr lang="en-US" dirty="0"/>
              <a:t>1. RETOOL : low-code development platform </a:t>
            </a:r>
          </a:p>
          <a:p>
            <a:r>
              <a:rPr lang="en-US" dirty="0"/>
              <a:t>Features: database management , custom UI and Automation , Integration with APIs and Third-Party Services </a:t>
            </a:r>
          </a:p>
          <a:p>
            <a:r>
              <a:rPr lang="en-US" dirty="0"/>
              <a:t>Figma : UI/UX Design and Prototyping Tool</a:t>
            </a:r>
          </a:p>
          <a:p>
            <a:r>
              <a:rPr lang="en-US" dirty="0"/>
              <a:t>Features : cloud based collaboration, vector based editing and prototyping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887700"/>
      </p:ext>
    </p:extLst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Reporting Manager : Mr. Meer Ali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Senior team lead : Ms. Vandana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Team lead : Mr. Shubham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Db Associate : Miss. Ankita (trainee)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Team :20+ interns for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development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Airlear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8055882"/>
      </p:ext>
    </p:extLst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 defTabSz="91440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Transitioning from Bootcamp to Work Environment – Adjusting to professional workflows and corporate expectations.</a:t>
            </a:r>
          </a:p>
          <a:p>
            <a:pPr defTabSz="91440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real world application based technologies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6842332"/>
      </p:ext>
    </p:extLst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of Manual Processes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Streamlining the multilingual content entry process using Retool, eliminating manual data entry errors, and ensuring efficient content updates for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AirLearn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mobile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application.Development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Enhancing data handling and automation in Retool to update, modify, and manage learning materials seamlessly for different languages like German, Spanish,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French.User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 (UI) Development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Figma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Creating and optimizing Figma Slides for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AirLearn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app,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Delivery &amp; User Experience – Ensuring that all educational materials are accessible across different devices to provide a high-quality learning platform.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2951823"/>
      </p:ext>
    </p:extLst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r>
              <a:rPr lang="en-US" dirty="0"/>
              <a:t>Open-source CMS solutions like WordPress and Drupal support multilingual content but require manual integration for Figma-based workflows.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Optical Character Recognition (OCR)</a:t>
            </a:r>
            <a:r>
              <a:rPr lang="en-US" dirty="0"/>
              <a:t> for text extraction from images and design tools.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Language detection models</a:t>
            </a:r>
            <a:r>
              <a:rPr lang="en-US" dirty="0"/>
              <a:t>, such as </a:t>
            </a:r>
            <a:r>
              <a:rPr lang="en-US" i="1" dirty="0" err="1"/>
              <a:t>langdetect</a:t>
            </a:r>
            <a:r>
              <a:rPr lang="en-US" dirty="0"/>
              <a:t> and </a:t>
            </a:r>
            <a:r>
              <a:rPr lang="en-US" i="1" dirty="0" err="1"/>
              <a:t>fastText</a:t>
            </a:r>
            <a:r>
              <a:rPr lang="en-US" dirty="0"/>
              <a:t>, to classify extracted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Text normalization</a:t>
            </a:r>
            <a:r>
              <a:rPr lang="en-US" dirty="0"/>
              <a:t> techniques for formatting and preparing text for translation.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4320934"/>
      </p:ext>
    </p:extLst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/ 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F49E9C3-DF06-0688-1924-38D8600AF2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58829"/>
            <a:ext cx="902901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Designing Multilingual Content Templates in Figma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Content Extraction from Figma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Language Detection and Text Processing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 Storage and Management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 Review and Approval Using Retool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Synchronization with Live Applications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 Testing and Performance Evaluation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8130998"/>
      </p:ext>
    </p:extLst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7784</TotalTime>
  <Words>1223</Words>
  <Application>Microsoft Office PowerPoint</Application>
  <PresentationFormat>Widescreen</PresentationFormat>
  <Paragraphs>143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Cambria</vt:lpstr>
      <vt:lpstr>Google Sans</vt:lpstr>
      <vt:lpstr>Times New Roman</vt:lpstr>
      <vt:lpstr>Verdana</vt:lpstr>
      <vt:lpstr>Wingdings</vt:lpstr>
      <vt:lpstr>Office Theme</vt:lpstr>
      <vt:lpstr>PowerPoint Presentation</vt:lpstr>
      <vt:lpstr>Content</vt:lpstr>
      <vt:lpstr>About Company or Organization</vt:lpstr>
      <vt:lpstr>Working domain or the technology</vt:lpstr>
      <vt:lpstr>About your team and reporting Manager</vt:lpstr>
      <vt:lpstr>Challenges Faced in Internship</vt:lpstr>
      <vt:lpstr>Objectives of the work</vt:lpstr>
      <vt:lpstr>Literature Review</vt:lpstr>
      <vt:lpstr>Proposed System / Work</vt:lpstr>
      <vt:lpstr>Problem Statement</vt:lpstr>
      <vt:lpstr>System Requirements</vt:lpstr>
      <vt:lpstr>Advantages of Proposed System/Work</vt:lpstr>
      <vt:lpstr>Design and Implementation – Prisma ORM</vt:lpstr>
      <vt:lpstr>Methods and Tools Used</vt:lpstr>
      <vt:lpstr>ALGORITHMS : ML MODELS</vt:lpstr>
      <vt:lpstr>FLOW CASE :</vt:lpstr>
      <vt:lpstr>RETOOL - OUTPUTS</vt:lpstr>
      <vt:lpstr>PowerPoint Presentation</vt:lpstr>
      <vt:lpstr>PowerPoint Presentation</vt:lpstr>
      <vt:lpstr>PowerPoint Presentation</vt:lpstr>
      <vt:lpstr>Plagiarism Report </vt:lpstr>
      <vt:lpstr>Internship Road Map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urja savalekar1</cp:lastModifiedBy>
  <cp:revision>919</cp:revision>
  <cp:lastPrinted>2018-07-24T06:37:20Z</cp:lastPrinted>
  <dcterms:created xsi:type="dcterms:W3CDTF">2018-06-07T04:06:17Z</dcterms:created>
  <dcterms:modified xsi:type="dcterms:W3CDTF">2025-05-14T05:10:35Z</dcterms:modified>
</cp:coreProperties>
</file>