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sldIdLst>
    <p:sldId id="256" r:id="rId2"/>
    <p:sldId id="261" r:id="rId3"/>
    <p:sldId id="258" r:id="rId4"/>
    <p:sldId id="264" r:id="rId5"/>
    <p:sldId id="259" r:id="rId6"/>
    <p:sldId id="265" r:id="rId7"/>
    <p:sldId id="263" r:id="rId8"/>
    <p:sldId id="262" r:id="rId9"/>
    <p:sldId id="260" r:id="rId10"/>
    <p:sldId id="266" r:id="rId11"/>
    <p:sldId id="267" r:id="rId12"/>
    <p:sldId id="269" r:id="rId13"/>
    <p:sldId id="272" r:id="rId14"/>
    <p:sldId id="270" r:id="rId15"/>
    <p:sldId id="271" r:id="rId16"/>
    <p:sldId id="273" r:id="rId17"/>
    <p:sldId id="27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20"/>
  </p:normalViewPr>
  <p:slideViewPr>
    <p:cSldViewPr snapToGrid="0" snapToObjects="1">
      <p:cViewPr>
        <p:scale>
          <a:sx n="75" d="100"/>
          <a:sy n="75" d="100"/>
        </p:scale>
        <p:origin x="389"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568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41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521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14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600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30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6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21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59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0422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170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6000">
              <a:schemeClr val="bg1">
                <a:tint val="96000"/>
                <a:shade val="99000"/>
                <a:satMod val="140000"/>
              </a:schemeClr>
            </a:gs>
            <a:gs pos="47000">
              <a:schemeClr val="bg1">
                <a:tint val="100000"/>
                <a:shade val="80000"/>
                <a:satMod val="130000"/>
              </a:schemeClr>
            </a:gs>
            <a:gs pos="100000">
              <a:schemeClr val="bg1">
                <a:tint val="100000"/>
                <a:shade val="48000"/>
                <a:satMod val="12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47022748"/>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tavkoverflow.com/" TargetMode="External"/><Relationship Id="rId7" Type="http://schemas.openxmlformats.org/officeDocument/2006/relationships/hyperlink" Target="http://www.youtube.com/" TargetMode="External"/><Relationship Id="rId2" Type="http://schemas.openxmlformats.org/officeDocument/2006/relationships/hyperlink" Target="https://archive.ics.uci.edu/" TargetMode="External"/><Relationship Id="rId1" Type="http://schemas.openxmlformats.org/officeDocument/2006/relationships/slideLayout" Target="../slideLayouts/slideLayout2.xml"/><Relationship Id="rId6" Type="http://schemas.openxmlformats.org/officeDocument/2006/relationships/hyperlink" Target="http://www.datacamp.com/" TargetMode="External"/><Relationship Id="rId5" Type="http://schemas.openxmlformats.org/officeDocument/2006/relationships/hyperlink" Target="http://www.statmethods.net/" TargetMode="External"/><Relationship Id="rId4" Type="http://schemas.openxmlformats.org/officeDocument/2006/relationships/hyperlink" Target="http://www.dummies.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device&#10;&#10;Description automatically generated">
            <a:extLst>
              <a:ext uri="{FF2B5EF4-FFF2-40B4-BE49-F238E27FC236}">
                <a16:creationId xmlns:a16="http://schemas.microsoft.com/office/drawing/2014/main" xmlns="" id="{D4599FCF-E938-8B49-A62F-C6D65168C3ED}"/>
              </a:ext>
            </a:extLst>
          </p:cNvPr>
          <p:cNvPicPr>
            <a:picLocks noChangeAspect="1"/>
          </p:cNvPicPr>
          <p:nvPr/>
        </p:nvPicPr>
        <p:blipFill rotWithShape="1">
          <a:blip r:embed="rId2"/>
          <a:srcRect t="22417" b="5913"/>
          <a:stretch/>
        </p:blipFill>
        <p:spPr>
          <a:xfrm>
            <a:off x="-32" y="-41554"/>
            <a:ext cx="12192031" cy="4915066"/>
          </a:xfrm>
          <a:prstGeom prst="rect">
            <a:avLst/>
          </a:prstGeom>
        </p:spPr>
      </p:pic>
      <p:sp>
        <p:nvSpPr>
          <p:cNvPr id="38" name="Rectangle 37">
            <a:extLst>
              <a:ext uri="{FF2B5EF4-FFF2-40B4-BE49-F238E27FC236}">
                <a16:creationId xmlns:a16="http://schemas.microsoft.com/office/drawing/2014/main" xmlns="" id="{0B4FB531-34DA-4777-9BD5-5B885DC38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331CD7ED-B163-2547-9892-F3D93EAEB40B}"/>
              </a:ext>
            </a:extLst>
          </p:cNvPr>
          <p:cNvSpPr>
            <a:spLocks noGrp="1"/>
          </p:cNvSpPr>
          <p:nvPr>
            <p:ph type="ctrTitle"/>
          </p:nvPr>
        </p:nvSpPr>
        <p:spPr>
          <a:xfrm>
            <a:off x="460650" y="5120638"/>
            <a:ext cx="7137263" cy="1280161"/>
          </a:xfrm>
        </p:spPr>
        <p:txBody>
          <a:bodyPr anchor="ctr">
            <a:normAutofit/>
          </a:bodyPr>
          <a:lstStyle/>
          <a:p>
            <a:pPr algn="r"/>
            <a:r>
              <a:rPr lang="en-US" sz="4100" spc="0" dirty="0">
                <a:ln w="0"/>
                <a:solidFill>
                  <a:srgbClr val="FFFFFF"/>
                </a:solidFill>
                <a:effectLst>
                  <a:outerShdw blurRad="38100" dist="19050" dir="2700000" algn="tl" rotWithShape="0">
                    <a:schemeClr val="dk1">
                      <a:alpha val="40000"/>
                    </a:schemeClr>
                  </a:outerShdw>
                </a:effectLst>
              </a:rPr>
              <a:t>DATA</a:t>
            </a:r>
            <a:r>
              <a:rPr lang="en-US" sz="4100" dirty="0">
                <a:solidFill>
                  <a:srgbClr val="FFFFFF"/>
                </a:solidFill>
              </a:rPr>
              <a:t>  ANALYSIS ON CREDIT CARD DEFAULTERS</a:t>
            </a:r>
          </a:p>
        </p:txBody>
      </p:sp>
      <p:sp>
        <p:nvSpPr>
          <p:cNvPr id="3" name="Subtitle 2">
            <a:extLst>
              <a:ext uri="{FF2B5EF4-FFF2-40B4-BE49-F238E27FC236}">
                <a16:creationId xmlns:a16="http://schemas.microsoft.com/office/drawing/2014/main" xmlns="" id="{2F557243-56FC-9A47-9BB9-E6AC69CD0DAF}"/>
              </a:ext>
            </a:extLst>
          </p:cNvPr>
          <p:cNvSpPr>
            <a:spLocks noGrp="1"/>
          </p:cNvSpPr>
          <p:nvPr>
            <p:ph type="subTitle" idx="1"/>
          </p:nvPr>
        </p:nvSpPr>
        <p:spPr>
          <a:xfrm>
            <a:off x="7968817" y="5166359"/>
            <a:ext cx="4486272" cy="1394461"/>
          </a:xfrm>
        </p:spPr>
        <p:txBody>
          <a:bodyPr anchor="ctr">
            <a:normAutofit/>
          </a:bodyPr>
          <a:lstStyle/>
          <a:p>
            <a:r>
              <a:rPr lang="en-US" sz="1500" u="sng" dirty="0">
                <a:solidFill>
                  <a:srgbClr val="FFFFFF"/>
                </a:solidFill>
              </a:rPr>
              <a:t>PRESENTED BY GROUP-6</a:t>
            </a:r>
          </a:p>
          <a:p>
            <a:r>
              <a:rPr lang="en-US" sz="1500" dirty="0" smtClean="0">
                <a:solidFill>
                  <a:srgbClr val="FFFFFF"/>
                </a:solidFill>
              </a:rPr>
              <a:t>AVIRAL AGRAWAL </a:t>
            </a:r>
          </a:p>
          <a:p>
            <a:r>
              <a:rPr lang="en-US" sz="1500" dirty="0" smtClean="0">
                <a:solidFill>
                  <a:srgbClr val="FFFFFF"/>
                </a:solidFill>
              </a:rPr>
              <a:t> </a:t>
            </a:r>
            <a:r>
              <a:rPr lang="en-US" sz="1500" dirty="0">
                <a:solidFill>
                  <a:srgbClr val="FFFFFF"/>
                </a:solidFill>
              </a:rPr>
              <a:t>BHAVANA </a:t>
            </a:r>
            <a:r>
              <a:rPr lang="en-US" sz="1500" dirty="0" smtClean="0">
                <a:solidFill>
                  <a:srgbClr val="FFFFFF"/>
                </a:solidFill>
              </a:rPr>
              <a:t>JOSHI </a:t>
            </a:r>
          </a:p>
          <a:p>
            <a:r>
              <a:rPr lang="en-US" sz="1500" dirty="0" smtClean="0">
                <a:solidFill>
                  <a:srgbClr val="FFFFFF"/>
                </a:solidFill>
              </a:rPr>
              <a:t>URJASVIT </a:t>
            </a:r>
            <a:r>
              <a:rPr lang="en-US" sz="1500" dirty="0">
                <a:solidFill>
                  <a:srgbClr val="FFFFFF"/>
                </a:solidFill>
              </a:rPr>
              <a:t>SINHA</a:t>
            </a:r>
          </a:p>
        </p:txBody>
      </p:sp>
      <p:cxnSp>
        <p:nvCxnSpPr>
          <p:cNvPr id="40" name="Straight Connector 39">
            <a:extLst>
              <a:ext uri="{FF2B5EF4-FFF2-40B4-BE49-F238E27FC236}">
                <a16:creationId xmlns:a16="http://schemas.microsoft.com/office/drawing/2014/main" xmlns="" id="{D5B557D3-D7B4-404B-84A1-9BD182BE5B0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0279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8" name="Group 7"/>
          <p:cNvGrpSpPr/>
          <p:nvPr/>
        </p:nvGrpSpPr>
        <p:grpSpPr>
          <a:xfrm>
            <a:off x="1778453" y="1463040"/>
            <a:ext cx="8557532" cy="5228513"/>
            <a:chOff x="1279425" y="709321"/>
            <a:chExt cx="8557532" cy="570780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425" y="709321"/>
              <a:ext cx="8557532" cy="5707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869" y="4055583"/>
              <a:ext cx="4294088" cy="1977824"/>
            </a:xfrm>
            <a:prstGeom prst="rect">
              <a:avLst/>
            </a:prstGeom>
          </p:spPr>
        </p:pic>
        <p:sp>
          <p:nvSpPr>
            <p:cNvPr id="6" name="TextBox 5"/>
            <p:cNvSpPr txBox="1"/>
            <p:nvPr/>
          </p:nvSpPr>
          <p:spPr>
            <a:xfrm>
              <a:off x="7135586" y="3671862"/>
              <a:ext cx="1542044" cy="307777"/>
            </a:xfrm>
            <a:prstGeom prst="rect">
              <a:avLst/>
            </a:prstGeom>
            <a:noFill/>
          </p:spPr>
          <p:txBody>
            <a:bodyPr wrap="square" rtlCol="0">
              <a:spAutoFit/>
            </a:bodyPr>
            <a:lstStyle/>
            <a:p>
              <a:r>
                <a:rPr lang="en-US" sz="1400" b="1" dirty="0" smtClean="0">
                  <a:solidFill>
                    <a:schemeClr val="bg1"/>
                  </a:solidFill>
                </a:rPr>
                <a:t>Normal P-P Plot</a:t>
              </a:r>
              <a:endParaRPr lang="en-US" sz="1400" b="1" dirty="0"/>
            </a:p>
          </p:txBody>
        </p:sp>
      </p:grpSp>
      <p:sp>
        <p:nvSpPr>
          <p:cNvPr id="9" name="TextBox 8"/>
          <p:cNvSpPr txBox="1"/>
          <p:nvPr/>
        </p:nvSpPr>
        <p:spPr>
          <a:xfrm>
            <a:off x="3236831" y="275679"/>
            <a:ext cx="5640775" cy="769441"/>
          </a:xfrm>
          <a:prstGeom prst="rect">
            <a:avLst/>
          </a:prstGeom>
          <a:noFill/>
        </p:spPr>
        <p:txBody>
          <a:bodyPr wrap="none" rtlCol="0">
            <a:spAutoFit/>
          </a:bodyPr>
          <a:lstStyle/>
          <a:p>
            <a:r>
              <a:rPr lang="en-US" sz="4400" b="1" dirty="0" smtClean="0"/>
              <a:t>GOODNESS OF FIT TEST</a:t>
            </a:r>
            <a:endParaRPr lang="en-US" sz="4400" b="1" dirty="0"/>
          </a:p>
        </p:txBody>
      </p:sp>
    </p:spTree>
    <p:extLst>
      <p:ext uri="{BB962C8B-B14F-4D97-AF65-F5344CB8AC3E}">
        <p14:creationId xmlns:p14="http://schemas.microsoft.com/office/powerpoint/2010/main" val="294974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513080" y="9525"/>
            <a:ext cx="10515600" cy="1325563"/>
          </a:xfrm>
        </p:spPr>
        <p:txBody>
          <a:bodyPr>
            <a:normAutofit/>
          </a:bodyPr>
          <a:lstStyle/>
          <a:p>
            <a:r>
              <a:rPr lang="en-US" b="1" dirty="0" smtClean="0"/>
              <a:t>Scatter Plot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28" y="2196987"/>
            <a:ext cx="5361214" cy="41243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532" y="2196987"/>
            <a:ext cx="5558518" cy="4124325"/>
          </a:xfrm>
          <a:prstGeom prst="rect">
            <a:avLst/>
          </a:prstGeom>
        </p:spPr>
      </p:pic>
      <p:cxnSp>
        <p:nvCxnSpPr>
          <p:cNvPr id="8" name="Straight Connector 7"/>
          <p:cNvCxnSpPr/>
          <p:nvPr/>
        </p:nvCxnSpPr>
        <p:spPr>
          <a:xfrm>
            <a:off x="5959929" y="1289957"/>
            <a:ext cx="0" cy="5829300"/>
          </a:xfrm>
          <a:prstGeom prst="line">
            <a:avLst/>
          </a:prstGeom>
          <a:ln>
            <a:solidFill>
              <a:schemeClr val="bg2">
                <a:lumMod val="20000"/>
                <a:lumOff val="80000"/>
              </a:schemeClr>
            </a:solidFill>
          </a:ln>
          <a:scene3d>
            <a:camera prst="isometricLeftDown"/>
            <a:lightRig rig="threePt" dir="t"/>
          </a:scene3d>
        </p:spPr>
        <p:style>
          <a:lnRef idx="3">
            <a:schemeClr val="accent5"/>
          </a:lnRef>
          <a:fillRef idx="0">
            <a:schemeClr val="accent5"/>
          </a:fillRef>
          <a:effectRef idx="2">
            <a:schemeClr val="accent5"/>
          </a:effectRef>
          <a:fontRef idx="minor">
            <a:schemeClr val="tx1"/>
          </a:fontRef>
        </p:style>
      </p:cxnSp>
      <p:sp>
        <p:nvSpPr>
          <p:cNvPr id="13" name="TextBox 12"/>
          <p:cNvSpPr txBox="1"/>
          <p:nvPr/>
        </p:nvSpPr>
        <p:spPr>
          <a:xfrm>
            <a:off x="259884" y="1615440"/>
            <a:ext cx="5510996" cy="369332"/>
          </a:xfrm>
          <a:prstGeom prst="rect">
            <a:avLst/>
          </a:prstGeom>
          <a:noFill/>
        </p:spPr>
        <p:txBody>
          <a:bodyPr wrap="none" rtlCol="0">
            <a:spAutoFit/>
          </a:bodyPr>
          <a:lstStyle/>
          <a:p>
            <a:r>
              <a:rPr lang="en-US" dirty="0"/>
              <a:t>Relation between age and limit balance based on gender</a:t>
            </a:r>
            <a:endParaRPr lang="en-US" dirty="0"/>
          </a:p>
        </p:txBody>
      </p:sp>
      <p:sp>
        <p:nvSpPr>
          <p:cNvPr id="14" name="Rectangle 13"/>
          <p:cNvSpPr/>
          <p:nvPr/>
        </p:nvSpPr>
        <p:spPr>
          <a:xfrm>
            <a:off x="6010115" y="1618734"/>
            <a:ext cx="6181885" cy="369332"/>
          </a:xfrm>
          <a:prstGeom prst="rect">
            <a:avLst/>
          </a:prstGeom>
        </p:spPr>
        <p:txBody>
          <a:bodyPr wrap="none">
            <a:spAutoFit/>
          </a:bodyPr>
          <a:lstStyle/>
          <a:p>
            <a:r>
              <a:rPr lang="en-US" dirty="0"/>
              <a:t>Relation between age and limit balance based on </a:t>
            </a:r>
            <a:r>
              <a:rPr lang="en-US" dirty="0" smtClean="0"/>
              <a:t>marital status</a:t>
            </a:r>
            <a:endParaRPr lang="en-US" dirty="0"/>
          </a:p>
        </p:txBody>
      </p:sp>
    </p:spTree>
    <p:extLst>
      <p:ext uri="{BB962C8B-B14F-4D97-AF65-F5344CB8AC3E}">
        <p14:creationId xmlns:p14="http://schemas.microsoft.com/office/powerpoint/2010/main" val="27045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12" name="Straight Connector 11"/>
          <p:cNvCxnSpPr/>
          <p:nvPr/>
        </p:nvCxnSpPr>
        <p:spPr>
          <a:xfrm flipH="1">
            <a:off x="6572250" y="0"/>
            <a:ext cx="1" cy="6858000"/>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888" r="10683"/>
          <a:stretch/>
        </p:blipFill>
        <p:spPr>
          <a:xfrm>
            <a:off x="205283" y="1365815"/>
            <a:ext cx="5836288" cy="5447169"/>
          </a:xfrm>
          <a:prstGeom prst="rect">
            <a:avLst/>
          </a:prstGeom>
        </p:spPr>
      </p:pic>
      <p:sp>
        <p:nvSpPr>
          <p:cNvPr id="7" name="TextBox 6"/>
          <p:cNvSpPr txBox="1"/>
          <p:nvPr/>
        </p:nvSpPr>
        <p:spPr>
          <a:xfrm>
            <a:off x="1183825" y="275678"/>
            <a:ext cx="3879203" cy="769441"/>
          </a:xfrm>
          <a:prstGeom prst="rect">
            <a:avLst/>
          </a:prstGeom>
          <a:noFill/>
        </p:spPr>
        <p:txBody>
          <a:bodyPr wrap="none" rtlCol="0">
            <a:spAutoFit/>
          </a:bodyPr>
          <a:lstStyle/>
          <a:p>
            <a:r>
              <a:rPr lang="en-US" sz="4400" b="1" dirty="0" smtClean="0"/>
              <a:t>Correlation Plot</a:t>
            </a:r>
            <a:endParaRPr lang="en-US" sz="4400" b="1" dirty="0"/>
          </a:p>
        </p:txBody>
      </p:sp>
      <p:pic>
        <p:nvPicPr>
          <p:cNvPr id="9"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3002" t="3825" r="4060" b="10992"/>
          <a:stretch/>
        </p:blipFill>
        <p:spPr>
          <a:xfrm>
            <a:off x="7478486" y="2351314"/>
            <a:ext cx="4008664" cy="2449439"/>
          </a:xfrm>
          <a:prstGeom prst="rect">
            <a:avLst/>
          </a:prstGeom>
        </p:spPr>
      </p:pic>
      <p:sp>
        <p:nvSpPr>
          <p:cNvPr id="10" name="Rectangle 9"/>
          <p:cNvSpPr/>
          <p:nvPr/>
        </p:nvSpPr>
        <p:spPr>
          <a:xfrm>
            <a:off x="8487225" y="265051"/>
            <a:ext cx="1991186" cy="769441"/>
          </a:xfrm>
          <a:prstGeom prst="rect">
            <a:avLst/>
          </a:prstGeom>
        </p:spPr>
        <p:txBody>
          <a:bodyPr wrap="none">
            <a:spAutoFit/>
          </a:bodyPr>
          <a:lstStyle/>
          <a:p>
            <a:r>
              <a:rPr lang="en-US" sz="4400" b="1" dirty="0" smtClean="0"/>
              <a:t>Boxplot</a:t>
            </a:r>
            <a:endParaRPr lang="en-US" sz="4400" b="1" dirty="0"/>
          </a:p>
        </p:txBody>
      </p:sp>
    </p:spTree>
    <p:extLst>
      <p:ext uri="{BB962C8B-B14F-4D97-AF65-F5344CB8AC3E}">
        <p14:creationId xmlns:p14="http://schemas.microsoft.com/office/powerpoint/2010/main" val="110977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17657" y="152778"/>
            <a:ext cx="10515600" cy="1325563"/>
          </a:xfrm>
        </p:spPr>
        <p:txBody>
          <a:bodyPr/>
          <a:lstStyle/>
          <a:p>
            <a:r>
              <a:rPr lang="en-US" b="1" dirty="0" smtClean="0">
                <a:latin typeface="+mn-lt"/>
              </a:rPr>
              <a:t>Confidence interval of proportions</a:t>
            </a:r>
            <a:endParaRPr lang="en-US" b="1" dirty="0">
              <a:latin typeface="+mn-l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672" r="5412"/>
          <a:stretch/>
        </p:blipFill>
        <p:spPr>
          <a:xfrm>
            <a:off x="617657" y="3591890"/>
            <a:ext cx="2303859" cy="8379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57" y="3055054"/>
            <a:ext cx="4038302" cy="376351"/>
          </a:xfrm>
          <a:prstGeom prst="rect">
            <a:avLst/>
          </a:prstGeom>
        </p:spPr>
      </p:pic>
      <p:sp>
        <p:nvSpPr>
          <p:cNvPr id="6" name="Rectangle 5"/>
          <p:cNvSpPr/>
          <p:nvPr/>
        </p:nvSpPr>
        <p:spPr>
          <a:xfrm>
            <a:off x="617657" y="1528000"/>
            <a:ext cx="11025703" cy="646331"/>
          </a:xfrm>
          <a:prstGeom prst="rect">
            <a:avLst/>
          </a:prstGeom>
        </p:spPr>
        <p:txBody>
          <a:bodyPr wrap="square">
            <a:spAutoFit/>
          </a:bodyPr>
          <a:lstStyle/>
          <a:p>
            <a:r>
              <a:rPr lang="en-US" dirty="0" smtClean="0"/>
              <a:t>Comparing </a:t>
            </a:r>
            <a:r>
              <a:rPr lang="en-US" dirty="0"/>
              <a:t>the sample data of 1000 and 1300 individuals (from category 1 </a:t>
            </a:r>
            <a:r>
              <a:rPr lang="en-US" dirty="0" err="1"/>
              <a:t>i.e</a:t>
            </a:r>
            <a:r>
              <a:rPr lang="en-US" dirty="0"/>
              <a:t>, married males with university or </a:t>
            </a:r>
            <a:r>
              <a:rPr lang="en-US" dirty="0" smtClean="0"/>
              <a:t>higher </a:t>
            </a:r>
            <a:r>
              <a:rPr lang="en-US" dirty="0"/>
              <a:t>education level) with 95% confidence level for each of the sample data</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0" y="3055054"/>
            <a:ext cx="6197600" cy="525826"/>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t="51582"/>
          <a:stretch/>
        </p:blipFill>
        <p:spPr>
          <a:xfrm>
            <a:off x="5740400" y="4711134"/>
            <a:ext cx="5037257" cy="446459"/>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b="49515"/>
          <a:stretch/>
        </p:blipFill>
        <p:spPr>
          <a:xfrm>
            <a:off x="5740400" y="3742368"/>
            <a:ext cx="5037257" cy="465523"/>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b="79011"/>
          <a:stretch/>
        </p:blipFill>
        <p:spPr>
          <a:xfrm>
            <a:off x="5740400" y="4347650"/>
            <a:ext cx="1539373" cy="228728"/>
          </a:xfrm>
          <a:prstGeom prst="rect">
            <a:avLst/>
          </a:prstGeom>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t="56663" b="21021"/>
          <a:stretch/>
        </p:blipFill>
        <p:spPr>
          <a:xfrm>
            <a:off x="5740400" y="5292349"/>
            <a:ext cx="1539373" cy="243191"/>
          </a:xfrm>
          <a:prstGeom prst="rect">
            <a:avLst/>
          </a:prstGeom>
        </p:spPr>
      </p:pic>
    </p:spTree>
    <p:extLst>
      <p:ext uri="{BB962C8B-B14F-4D97-AF65-F5344CB8AC3E}">
        <p14:creationId xmlns:p14="http://schemas.microsoft.com/office/powerpoint/2010/main" val="218575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par>
                                <p:cTn id="21" presetID="14" presetClass="entr" presetSubtype="1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00024" y="51039"/>
            <a:ext cx="10515600" cy="1325563"/>
          </a:xfrm>
        </p:spPr>
        <p:txBody>
          <a:bodyPr/>
          <a:lstStyle/>
          <a:p>
            <a:r>
              <a:rPr lang="en-US" b="1" dirty="0" smtClean="0">
                <a:latin typeface="+mn-lt"/>
              </a:rPr>
              <a:t>Test of hypothesis of proportions</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557" y="2428681"/>
            <a:ext cx="1631250" cy="9754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4497" y="3434910"/>
            <a:ext cx="2423370" cy="2088061"/>
          </a:xfrm>
          <a:prstGeom prst="rect">
            <a:avLst/>
          </a:prstGeom>
        </p:spPr>
      </p:pic>
      <p:sp>
        <p:nvSpPr>
          <p:cNvPr id="6" name="TextBox 5"/>
          <p:cNvSpPr txBox="1"/>
          <p:nvPr/>
        </p:nvSpPr>
        <p:spPr>
          <a:xfrm>
            <a:off x="288904" y="1613278"/>
            <a:ext cx="9347239" cy="646331"/>
          </a:xfrm>
          <a:prstGeom prst="rect">
            <a:avLst/>
          </a:prstGeom>
          <a:noFill/>
        </p:spPr>
        <p:txBody>
          <a:bodyPr wrap="none" rtlCol="0">
            <a:spAutoFit/>
          </a:bodyPr>
          <a:lstStyle/>
          <a:p>
            <a:r>
              <a:rPr lang="en-US" b="1" dirty="0" smtClean="0"/>
              <a:t>H1</a:t>
            </a:r>
            <a:r>
              <a:rPr lang="en-US" dirty="0" smtClean="0"/>
              <a:t>: Sample Proportion of </a:t>
            </a:r>
            <a:r>
              <a:rPr lang="en-US" dirty="0"/>
              <a:t>u</a:t>
            </a:r>
            <a:r>
              <a:rPr lang="en-US" dirty="0" smtClean="0"/>
              <a:t>nmarried men with higher education is equal to known proportion</a:t>
            </a:r>
          </a:p>
          <a:p>
            <a:r>
              <a:rPr lang="en-US" b="1" dirty="0" smtClean="0"/>
              <a:t>H0</a:t>
            </a:r>
            <a:r>
              <a:rPr lang="en-US" dirty="0" smtClean="0"/>
              <a:t>: Sample Proportion of unmarried men with higher education is not equal to known proportion</a:t>
            </a:r>
            <a:endParaRPr lang="en-US" dirty="0"/>
          </a:p>
        </p:txBody>
      </p:sp>
      <p:sp>
        <p:nvSpPr>
          <p:cNvPr id="7" name="TextBox 6"/>
          <p:cNvSpPr txBox="1"/>
          <p:nvPr/>
        </p:nvSpPr>
        <p:spPr>
          <a:xfrm>
            <a:off x="10127149" y="2796878"/>
            <a:ext cx="379378" cy="276999"/>
          </a:xfrm>
          <a:prstGeom prst="rect">
            <a:avLst/>
          </a:prstGeom>
          <a:noFill/>
        </p:spPr>
        <p:txBody>
          <a:bodyPr wrap="square" rtlCol="0">
            <a:spAutoFit/>
          </a:bodyPr>
          <a:lstStyle/>
          <a:p>
            <a:r>
              <a:rPr lang="en-US" sz="1200" b="1" dirty="0" smtClean="0">
                <a:solidFill>
                  <a:schemeClr val="bg1"/>
                </a:solidFill>
              </a:rPr>
              <a:t>1</a:t>
            </a:r>
            <a:endParaRPr lang="en-US" sz="1200" b="1" dirty="0">
              <a:solidFill>
                <a:schemeClr val="bg1"/>
              </a:solidFill>
            </a:endParaRPr>
          </a:p>
        </p:txBody>
      </p:sp>
      <p:sp>
        <p:nvSpPr>
          <p:cNvPr id="8" name="Rectangle 7"/>
          <p:cNvSpPr/>
          <p:nvPr/>
        </p:nvSpPr>
        <p:spPr>
          <a:xfrm>
            <a:off x="10127149" y="3143216"/>
            <a:ext cx="263214" cy="276999"/>
          </a:xfrm>
          <a:prstGeom prst="rect">
            <a:avLst/>
          </a:prstGeom>
        </p:spPr>
        <p:txBody>
          <a:bodyPr wrap="none">
            <a:spAutoFit/>
          </a:bodyPr>
          <a:lstStyle/>
          <a:p>
            <a:r>
              <a:rPr lang="en-US" sz="1200" b="1" dirty="0">
                <a:solidFill>
                  <a:schemeClr val="bg1"/>
                </a:solidFill>
              </a:rPr>
              <a:t>1</a:t>
            </a:r>
            <a:endParaRPr lang="en-US" sz="16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84" y="3349192"/>
            <a:ext cx="3839896" cy="144846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584" y="4969614"/>
            <a:ext cx="1868856" cy="422818"/>
          </a:xfrm>
          <a:prstGeom prst="rect">
            <a:avLst/>
          </a:prstGeom>
        </p:spPr>
      </p:pic>
      <p:grpSp>
        <p:nvGrpSpPr>
          <p:cNvPr id="14" name="Group 13"/>
          <p:cNvGrpSpPr/>
          <p:nvPr/>
        </p:nvGrpSpPr>
        <p:grpSpPr>
          <a:xfrm>
            <a:off x="1017273" y="2807905"/>
            <a:ext cx="1086536" cy="369332"/>
            <a:chOff x="1016584" y="2626680"/>
            <a:chExt cx="1086536" cy="369332"/>
          </a:xfrm>
        </p:grpSpPr>
        <p:sp>
          <p:nvSpPr>
            <p:cNvPr id="12" name="Rectangle 11"/>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16584" y="2626680"/>
              <a:ext cx="995785" cy="369332"/>
            </a:xfrm>
            <a:prstGeom prst="rect">
              <a:avLst/>
            </a:prstGeom>
            <a:noFill/>
          </p:spPr>
          <p:txBody>
            <a:bodyPr wrap="none" rtlCol="0">
              <a:spAutoFit/>
            </a:bodyPr>
            <a:lstStyle/>
            <a:p>
              <a:r>
                <a:rPr lang="en-US" dirty="0" smtClean="0">
                  <a:solidFill>
                    <a:schemeClr val="bg1"/>
                  </a:solidFill>
                </a:rPr>
                <a:t>n = 5000</a:t>
              </a:r>
              <a:endParaRPr lang="en-US" dirty="0">
                <a:solidFill>
                  <a:schemeClr val="bg1"/>
                </a:solidFill>
              </a:endParaRPr>
            </a:p>
          </p:txBody>
        </p:sp>
      </p:grpSp>
      <p:grpSp>
        <p:nvGrpSpPr>
          <p:cNvPr id="18" name="Group 17"/>
          <p:cNvGrpSpPr/>
          <p:nvPr/>
        </p:nvGrpSpPr>
        <p:grpSpPr>
          <a:xfrm>
            <a:off x="5266255" y="5141757"/>
            <a:ext cx="3005439" cy="369332"/>
            <a:chOff x="1016584" y="2626680"/>
            <a:chExt cx="1522405" cy="369332"/>
          </a:xfrm>
        </p:grpSpPr>
        <p:sp>
          <p:nvSpPr>
            <p:cNvPr id="19" name="Rectangle 18"/>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1016584" y="2626680"/>
                  <a:ext cx="1522405" cy="369332"/>
                </a:xfrm>
                <a:prstGeom prst="rect">
                  <a:avLst/>
                </a:prstGeom>
                <a:noFill/>
              </p:spPr>
              <p:txBody>
                <a:bodyPr wrap="square" rtlCol="0">
                  <a:spAutoFit/>
                </a:bodyPr>
                <a:lstStyle/>
                <a:p>
                  <a14:m>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𝑍</m:t>
                          </m:r>
                        </m:e>
                        <m:sub>
                          <m:r>
                            <a:rPr lang="en-US" i="1" dirty="0">
                              <a:solidFill>
                                <a:schemeClr val="bg1"/>
                              </a:solidFill>
                              <a:latin typeface="Cambria Math" panose="02040503050406030204" pitchFamily="18" charset="0"/>
                            </a:rPr>
                            <m:t>0.025</m:t>
                          </m:r>
                          <m:r>
                            <m:rPr>
                              <m:nor/>
                            </m:rPr>
                            <a:rPr lang="en-US" dirty="0">
                              <a:solidFill>
                                <a:schemeClr val="bg1"/>
                              </a:solidFill>
                            </a:rPr>
                            <m:t> </m:t>
                          </m:r>
                        </m:sub>
                      </m:sSub>
                    </m:oMath>
                  </a14:m>
                  <a:r>
                    <a:rPr lang="en-US" dirty="0" smtClean="0">
                      <a:solidFill>
                        <a:schemeClr val="bg1"/>
                      </a:solidFill>
                    </a:rPr>
                    <a:t>&lt;z.test &lt;</a:t>
                  </a:r>
                  <a14:m>
                    <m:oMath xmlns:m="http://schemas.openxmlformats.org/officeDocument/2006/math">
                      <m:sSub>
                        <m:sSubPr>
                          <m:ctrlPr>
                            <a:rPr lang="en-US" i="1" dirty="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rPr>
                            <m:t>𝑍</m:t>
                          </m:r>
                        </m:e>
                        <m:sub>
                          <m:r>
                            <a:rPr lang="en-US" i="1" dirty="0">
                              <a:solidFill>
                                <a:schemeClr val="bg1"/>
                              </a:solidFill>
                              <a:latin typeface="Cambria Math" panose="02040503050406030204" pitchFamily="18" charset="0"/>
                            </a:rPr>
                            <m:t>0.</m:t>
                          </m:r>
                          <m:r>
                            <a:rPr lang="en-US" b="0" i="1" dirty="0" smtClean="0">
                              <a:solidFill>
                                <a:schemeClr val="bg1"/>
                              </a:solidFill>
                              <a:latin typeface="Cambria Math" panose="02040503050406030204" pitchFamily="18" charset="0"/>
                            </a:rPr>
                            <m:t>97</m:t>
                          </m:r>
                          <m:r>
                            <a:rPr lang="en-US" i="1" dirty="0">
                              <a:solidFill>
                                <a:schemeClr val="bg1"/>
                              </a:solidFill>
                              <a:latin typeface="Cambria Math" panose="02040503050406030204" pitchFamily="18" charset="0"/>
                            </a:rPr>
                            <m:t>5</m:t>
                          </m:r>
                          <m:r>
                            <m:rPr>
                              <m:nor/>
                            </m:rPr>
                            <a:rPr lang="en-US" dirty="0">
                              <a:solidFill>
                                <a:schemeClr val="bg1"/>
                              </a:solidFill>
                            </a:rPr>
                            <m:t> </m:t>
                          </m:r>
                        </m:sub>
                      </m:sSub>
                    </m:oMath>
                  </a14:m>
                  <a:endParaRPr lang="en-US" dirty="0">
                    <a:solidFill>
                      <a:schemeClr val="bg1"/>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1016584" y="2626680"/>
                  <a:ext cx="1522405" cy="369332"/>
                </a:xfrm>
                <a:prstGeom prst="rect">
                  <a:avLst/>
                </a:prstGeom>
                <a:blipFill rotWithShape="0">
                  <a:blip r:embed="rId6"/>
                  <a:stretch>
                    <a:fillRect t="-8197" b="-24590"/>
                  </a:stretch>
                </a:blipFill>
              </p:spPr>
              <p:txBody>
                <a:bodyPr/>
                <a:lstStyle/>
                <a:p>
                  <a:r>
                    <a:rPr lang="en-US">
                      <a:noFill/>
                    </a:rPr>
                    <a:t> </a:t>
                  </a:r>
                </a:p>
              </p:txBody>
            </p:sp>
          </mc:Fallback>
        </mc:AlternateContent>
      </p:grpSp>
      <p:grpSp>
        <p:nvGrpSpPr>
          <p:cNvPr id="22" name="Group 21"/>
          <p:cNvGrpSpPr/>
          <p:nvPr/>
        </p:nvGrpSpPr>
        <p:grpSpPr>
          <a:xfrm>
            <a:off x="4555984" y="5522971"/>
            <a:ext cx="3419616" cy="646331"/>
            <a:chOff x="1016584" y="2626680"/>
            <a:chExt cx="1086536" cy="646331"/>
          </a:xfrm>
        </p:grpSpPr>
        <p:sp>
          <p:nvSpPr>
            <p:cNvPr id="23" name="Rectangle 22"/>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016584" y="2626680"/>
              <a:ext cx="1086536" cy="646331"/>
            </a:xfrm>
            <a:prstGeom prst="rect">
              <a:avLst/>
            </a:prstGeom>
            <a:noFill/>
          </p:spPr>
          <p:txBody>
            <a:bodyPr wrap="square" rtlCol="0">
              <a:spAutoFit/>
            </a:bodyPr>
            <a:lstStyle/>
            <a:p>
              <a:r>
                <a:rPr lang="en-US" dirty="0">
                  <a:solidFill>
                    <a:schemeClr val="bg1"/>
                  </a:solidFill>
                </a:rPr>
                <a:t>-</a:t>
              </a:r>
              <a:r>
                <a:rPr lang="en-US" dirty="0" smtClean="0">
                  <a:solidFill>
                    <a:schemeClr val="bg1"/>
                  </a:solidFill>
                </a:rPr>
                <a:t>1.959964 &lt;-0.5192789 &lt;1.959964</a:t>
              </a:r>
              <a:endParaRPr lang="en-US" dirty="0">
                <a:solidFill>
                  <a:schemeClr val="bg1"/>
                </a:solidFill>
              </a:endParaRPr>
            </a:p>
            <a:p>
              <a:endParaRPr lang="en-US" dirty="0">
                <a:solidFill>
                  <a:schemeClr val="bg1"/>
                </a:solidFill>
              </a:endParaRPr>
            </a:p>
          </p:txBody>
        </p:sp>
      </p:grpSp>
      <p:sp>
        <p:nvSpPr>
          <p:cNvPr id="28" name="TextBox 27"/>
          <p:cNvSpPr txBox="1"/>
          <p:nvPr/>
        </p:nvSpPr>
        <p:spPr>
          <a:xfrm>
            <a:off x="4696324" y="5852851"/>
            <a:ext cx="3138936" cy="369332"/>
          </a:xfrm>
          <a:prstGeom prst="rect">
            <a:avLst/>
          </a:prstGeom>
          <a:noFill/>
        </p:spPr>
        <p:txBody>
          <a:bodyPr wrap="none" rtlCol="0">
            <a:spAutoFit/>
          </a:bodyPr>
          <a:lstStyle/>
          <a:p>
            <a:r>
              <a:rPr lang="en-US" dirty="0" smtClean="0"/>
              <a:t>We fail to reject null hypothesis</a:t>
            </a:r>
            <a:endParaRPr lang="en-US" dirty="0"/>
          </a:p>
        </p:txBody>
      </p:sp>
      <p:grpSp>
        <p:nvGrpSpPr>
          <p:cNvPr id="29" name="Group 28"/>
          <p:cNvGrpSpPr/>
          <p:nvPr/>
        </p:nvGrpSpPr>
        <p:grpSpPr>
          <a:xfrm>
            <a:off x="2291716" y="2803037"/>
            <a:ext cx="2670808" cy="369332"/>
            <a:chOff x="1016584" y="2639220"/>
            <a:chExt cx="1128220" cy="369332"/>
          </a:xfrm>
        </p:grpSpPr>
        <p:sp>
          <p:nvSpPr>
            <p:cNvPr id="30" name="Rectangle 29"/>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16584" y="2639220"/>
              <a:ext cx="1128220" cy="369332"/>
            </a:xfrm>
            <a:prstGeom prst="rect">
              <a:avLst/>
            </a:prstGeom>
            <a:noFill/>
          </p:spPr>
          <p:txBody>
            <a:bodyPr wrap="square" rtlCol="0">
              <a:spAutoFit/>
            </a:bodyPr>
            <a:lstStyle/>
            <a:p>
              <a:r>
                <a:rPr lang="en-US" dirty="0" smtClean="0">
                  <a:solidFill>
                    <a:schemeClr val="bg1"/>
                  </a:solidFill>
                </a:rPr>
                <a:t>Confidence interval = 95%</a:t>
              </a:r>
              <a:endParaRPr lang="en-US" dirty="0">
                <a:solidFill>
                  <a:schemeClr val="bg1"/>
                </a:solidFill>
              </a:endParaRPr>
            </a:p>
          </p:txBody>
        </p:sp>
      </p:grpSp>
    </p:spTree>
    <p:extLst>
      <p:ext uri="{BB962C8B-B14F-4D97-AF65-F5344CB8AC3E}">
        <p14:creationId xmlns:p14="http://schemas.microsoft.com/office/powerpoint/2010/main" val="85186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randombar(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6469"/>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0612" y="3887095"/>
            <a:ext cx="2370025" cy="14860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316" y="2954840"/>
            <a:ext cx="1470787" cy="845893"/>
          </a:xfrm>
          <a:prstGeom prst="rect">
            <a:avLst/>
          </a:prstGeom>
        </p:spPr>
      </p:pic>
      <p:sp>
        <p:nvSpPr>
          <p:cNvPr id="6" name="Rectangle 5"/>
          <p:cNvSpPr/>
          <p:nvPr/>
        </p:nvSpPr>
        <p:spPr>
          <a:xfrm>
            <a:off x="584191" y="1646977"/>
            <a:ext cx="8597051" cy="646331"/>
          </a:xfrm>
          <a:prstGeom prst="rect">
            <a:avLst/>
          </a:prstGeom>
        </p:spPr>
        <p:txBody>
          <a:bodyPr wrap="square">
            <a:spAutoFit/>
          </a:bodyPr>
          <a:lstStyle/>
          <a:p>
            <a:r>
              <a:rPr lang="en-US" b="1" dirty="0" smtClean="0"/>
              <a:t>H0</a:t>
            </a:r>
            <a:r>
              <a:rPr lang="en-US" dirty="0" smtClean="0"/>
              <a:t>: </a:t>
            </a:r>
            <a:r>
              <a:rPr lang="en-US" dirty="0"/>
              <a:t>Male customers are given greater limit balance as compared to female customers</a:t>
            </a:r>
          </a:p>
          <a:p>
            <a:r>
              <a:rPr lang="en-US" b="1" dirty="0" smtClean="0"/>
              <a:t>H1</a:t>
            </a:r>
            <a:r>
              <a:rPr lang="en-US" dirty="0" smtClean="0"/>
              <a:t>: </a:t>
            </a:r>
            <a:r>
              <a:rPr lang="en-US" dirty="0"/>
              <a:t>Male customers are given less limit balance as compared to female customers</a:t>
            </a:r>
          </a:p>
        </p:txBody>
      </p:sp>
      <p:sp>
        <p:nvSpPr>
          <p:cNvPr id="7" name="Rectangle 6"/>
          <p:cNvSpPr/>
          <p:nvPr/>
        </p:nvSpPr>
        <p:spPr>
          <a:xfrm>
            <a:off x="738043" y="239210"/>
            <a:ext cx="6670801" cy="769441"/>
          </a:xfrm>
          <a:prstGeom prst="rect">
            <a:avLst/>
          </a:prstGeom>
        </p:spPr>
        <p:txBody>
          <a:bodyPr wrap="none">
            <a:spAutoFit/>
          </a:bodyPr>
          <a:lstStyle/>
          <a:p>
            <a:r>
              <a:rPr lang="en-US" sz="4400" b="1" dirty="0"/>
              <a:t>Test of hypothesis of </a:t>
            </a:r>
            <a:r>
              <a:rPr lang="en-US" sz="4400" b="1" dirty="0" smtClean="0"/>
              <a:t>means</a:t>
            </a:r>
            <a:endParaRPr lang="en-US" sz="4400" b="1" dirty="0"/>
          </a:p>
        </p:txBody>
      </p:sp>
      <p:grpSp>
        <p:nvGrpSpPr>
          <p:cNvPr id="9" name="Group 8"/>
          <p:cNvGrpSpPr/>
          <p:nvPr/>
        </p:nvGrpSpPr>
        <p:grpSpPr>
          <a:xfrm>
            <a:off x="1515113" y="2901100"/>
            <a:ext cx="1112805" cy="369332"/>
            <a:chOff x="1016584" y="2626680"/>
            <a:chExt cx="1112805" cy="369332"/>
          </a:xfrm>
        </p:grpSpPr>
        <p:sp>
          <p:nvSpPr>
            <p:cNvPr id="10" name="Rectangle 9"/>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16584" y="2626680"/>
              <a:ext cx="1112805" cy="369332"/>
            </a:xfrm>
            <a:prstGeom prst="rect">
              <a:avLst/>
            </a:prstGeom>
            <a:noFill/>
          </p:spPr>
          <p:txBody>
            <a:bodyPr wrap="none" rtlCol="0">
              <a:spAutoFit/>
            </a:bodyPr>
            <a:lstStyle/>
            <a:p>
              <a:r>
                <a:rPr lang="en-US" dirty="0" smtClean="0">
                  <a:solidFill>
                    <a:schemeClr val="bg1"/>
                  </a:solidFill>
                </a:rPr>
                <a:t>n1 = 5000</a:t>
              </a:r>
              <a:endParaRPr lang="en-US" dirty="0">
                <a:solidFill>
                  <a:schemeClr val="bg1"/>
                </a:solidFill>
              </a:endParaRPr>
            </a:p>
          </p:txBody>
        </p:sp>
      </p:grpSp>
      <p:grpSp>
        <p:nvGrpSpPr>
          <p:cNvPr id="12" name="Group 11"/>
          <p:cNvGrpSpPr/>
          <p:nvPr/>
        </p:nvGrpSpPr>
        <p:grpSpPr>
          <a:xfrm>
            <a:off x="3130960" y="2904733"/>
            <a:ext cx="1112805" cy="369332"/>
            <a:chOff x="1016584" y="2626680"/>
            <a:chExt cx="1112805" cy="369332"/>
          </a:xfrm>
        </p:grpSpPr>
        <p:sp>
          <p:nvSpPr>
            <p:cNvPr id="13" name="Rectangle 12"/>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16584" y="2626680"/>
              <a:ext cx="1112805" cy="369332"/>
            </a:xfrm>
            <a:prstGeom prst="rect">
              <a:avLst/>
            </a:prstGeom>
            <a:noFill/>
          </p:spPr>
          <p:txBody>
            <a:bodyPr wrap="none" rtlCol="0">
              <a:spAutoFit/>
            </a:bodyPr>
            <a:lstStyle/>
            <a:p>
              <a:r>
                <a:rPr lang="en-US" dirty="0" smtClean="0">
                  <a:solidFill>
                    <a:schemeClr val="bg1"/>
                  </a:solidFill>
                </a:rPr>
                <a:t>n2 = 5000</a:t>
              </a:r>
              <a:endParaRPr lang="en-US" dirty="0">
                <a:solidFill>
                  <a:schemeClr val="bg1"/>
                </a:solidFill>
              </a:endParaRPr>
            </a:p>
          </p:txBody>
        </p:sp>
      </p:gr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095" y="3435306"/>
            <a:ext cx="4945809" cy="95258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95" y="4663983"/>
            <a:ext cx="5090601" cy="373412"/>
          </a:xfrm>
          <a:prstGeom prst="rect">
            <a:avLst/>
          </a:prstGeom>
        </p:spPr>
      </p:pic>
      <p:grpSp>
        <p:nvGrpSpPr>
          <p:cNvPr id="17" name="Group 16"/>
          <p:cNvGrpSpPr/>
          <p:nvPr/>
        </p:nvGrpSpPr>
        <p:grpSpPr>
          <a:xfrm>
            <a:off x="4772713" y="2927927"/>
            <a:ext cx="2670808" cy="369332"/>
            <a:chOff x="1016584" y="2639220"/>
            <a:chExt cx="1128220" cy="369332"/>
          </a:xfrm>
        </p:grpSpPr>
        <p:sp>
          <p:nvSpPr>
            <p:cNvPr id="18" name="Rectangle 17"/>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16584" y="2639220"/>
              <a:ext cx="1128220" cy="369332"/>
            </a:xfrm>
            <a:prstGeom prst="rect">
              <a:avLst/>
            </a:prstGeom>
            <a:noFill/>
          </p:spPr>
          <p:txBody>
            <a:bodyPr wrap="square" rtlCol="0">
              <a:spAutoFit/>
            </a:bodyPr>
            <a:lstStyle/>
            <a:p>
              <a:r>
                <a:rPr lang="en-US" dirty="0" smtClean="0">
                  <a:solidFill>
                    <a:schemeClr val="bg1"/>
                  </a:solidFill>
                </a:rPr>
                <a:t>Confidence interval = 95%</a:t>
              </a:r>
              <a:endParaRPr lang="en-US" dirty="0">
                <a:solidFill>
                  <a:schemeClr val="bg1"/>
                </a:solidFill>
              </a:endParaRPr>
            </a:p>
          </p:txBody>
        </p:sp>
      </p:grpSp>
      <p:grpSp>
        <p:nvGrpSpPr>
          <p:cNvPr id="27" name="Group 26"/>
          <p:cNvGrpSpPr/>
          <p:nvPr/>
        </p:nvGrpSpPr>
        <p:grpSpPr>
          <a:xfrm>
            <a:off x="5710444" y="5433586"/>
            <a:ext cx="2078588" cy="369332"/>
            <a:chOff x="1016584" y="2626680"/>
            <a:chExt cx="1522405" cy="369332"/>
          </a:xfrm>
        </p:grpSpPr>
        <p:sp>
          <p:nvSpPr>
            <p:cNvPr id="28" name="Rectangle 27"/>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1016584" y="2626680"/>
                  <a:ext cx="1522405" cy="369332"/>
                </a:xfrm>
                <a:prstGeom prst="rect">
                  <a:avLst/>
                </a:prstGeom>
                <a:noFill/>
              </p:spPr>
              <p:txBody>
                <a:bodyPr wrap="square" rtlCol="0">
                  <a:spAutoFit/>
                </a:bodyPr>
                <a:lstStyle/>
                <a:p>
                  <a14:m>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𝑍</m:t>
                          </m:r>
                        </m:e>
                        <m:sub>
                          <m:r>
                            <a:rPr lang="en-US" i="1" dirty="0">
                              <a:solidFill>
                                <a:schemeClr val="bg1"/>
                              </a:solidFill>
                              <a:latin typeface="Cambria Math" panose="02040503050406030204" pitchFamily="18" charset="0"/>
                            </a:rPr>
                            <m:t>0.025</m:t>
                          </m:r>
                          <m:r>
                            <m:rPr>
                              <m:nor/>
                            </m:rPr>
                            <a:rPr lang="en-US" dirty="0">
                              <a:solidFill>
                                <a:schemeClr val="bg1"/>
                              </a:solidFill>
                            </a:rPr>
                            <m:t> </m:t>
                          </m:r>
                        </m:sub>
                      </m:sSub>
                    </m:oMath>
                  </a14:m>
                  <a:r>
                    <a:rPr lang="en-US" dirty="0" smtClean="0">
                      <a:solidFill>
                        <a:schemeClr val="bg1"/>
                      </a:solidFill>
                    </a:rPr>
                    <a:t>&lt; z.test</a:t>
                  </a:r>
                  <a:endParaRPr lang="en-US" dirty="0">
                    <a:solidFill>
                      <a:schemeClr val="bg1"/>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1016584" y="2626680"/>
                  <a:ext cx="1522405" cy="369332"/>
                </a:xfrm>
                <a:prstGeom prst="rect">
                  <a:avLst/>
                </a:prstGeom>
                <a:blipFill rotWithShape="0">
                  <a:blip r:embed="rId6"/>
                  <a:stretch>
                    <a:fillRect t="-8197" b="-24590"/>
                  </a:stretch>
                </a:blipFill>
              </p:spPr>
              <p:txBody>
                <a:bodyPr/>
                <a:lstStyle/>
                <a:p>
                  <a:r>
                    <a:rPr lang="en-US">
                      <a:noFill/>
                    </a:rPr>
                    <a:t> </a:t>
                  </a:r>
                </a:p>
              </p:txBody>
            </p:sp>
          </mc:Fallback>
        </mc:AlternateContent>
      </p:grpSp>
      <p:grpSp>
        <p:nvGrpSpPr>
          <p:cNvPr id="30" name="Group 29"/>
          <p:cNvGrpSpPr/>
          <p:nvPr/>
        </p:nvGrpSpPr>
        <p:grpSpPr>
          <a:xfrm>
            <a:off x="5266256" y="5783191"/>
            <a:ext cx="2401787" cy="646331"/>
            <a:chOff x="1016584" y="2626680"/>
            <a:chExt cx="1086536" cy="646331"/>
          </a:xfrm>
        </p:grpSpPr>
        <p:sp>
          <p:nvSpPr>
            <p:cNvPr id="31" name="Rectangle 30"/>
            <p:cNvSpPr/>
            <p:nvPr/>
          </p:nvSpPr>
          <p:spPr>
            <a:xfrm>
              <a:off x="1016584" y="2666133"/>
              <a:ext cx="1086536" cy="2904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16584" y="2626680"/>
              <a:ext cx="1086536" cy="646331"/>
            </a:xfrm>
            <a:prstGeom prst="rect">
              <a:avLst/>
            </a:prstGeom>
            <a:noFill/>
          </p:spPr>
          <p:txBody>
            <a:bodyPr wrap="square" rtlCol="0">
              <a:spAutoFit/>
            </a:bodyPr>
            <a:lstStyle/>
            <a:p>
              <a:r>
                <a:rPr lang="en-US" dirty="0">
                  <a:solidFill>
                    <a:schemeClr val="bg1"/>
                  </a:solidFill>
                </a:rPr>
                <a:t>-</a:t>
              </a:r>
              <a:r>
                <a:rPr lang="en-US" dirty="0" smtClean="0">
                  <a:solidFill>
                    <a:schemeClr val="bg1"/>
                  </a:solidFill>
                </a:rPr>
                <a:t>1.959964 &lt; -0.483366 </a:t>
              </a:r>
              <a:endParaRPr lang="en-US" dirty="0">
                <a:solidFill>
                  <a:schemeClr val="bg1"/>
                </a:solidFill>
              </a:endParaRPr>
            </a:p>
            <a:p>
              <a:endParaRPr lang="en-US" dirty="0">
                <a:solidFill>
                  <a:schemeClr val="bg1"/>
                </a:solidFill>
              </a:endParaRPr>
            </a:p>
          </p:txBody>
        </p:sp>
      </p:grpSp>
      <p:sp>
        <p:nvSpPr>
          <p:cNvPr id="33" name="TextBox 32"/>
          <p:cNvSpPr txBox="1"/>
          <p:nvPr/>
        </p:nvSpPr>
        <p:spPr>
          <a:xfrm>
            <a:off x="4882717" y="6106356"/>
            <a:ext cx="3138936" cy="369332"/>
          </a:xfrm>
          <a:prstGeom prst="rect">
            <a:avLst/>
          </a:prstGeom>
          <a:noFill/>
        </p:spPr>
        <p:txBody>
          <a:bodyPr wrap="none" rtlCol="0">
            <a:spAutoFit/>
          </a:bodyPr>
          <a:lstStyle/>
          <a:p>
            <a:r>
              <a:rPr lang="en-US" dirty="0" smtClean="0"/>
              <a:t>We fail to reject null hypothesis</a:t>
            </a:r>
            <a:endParaRPr lang="en-US" dirty="0"/>
          </a:p>
        </p:txBody>
      </p:sp>
    </p:spTree>
    <p:extLst>
      <p:ext uri="{BB962C8B-B14F-4D97-AF65-F5344CB8AC3E}">
        <p14:creationId xmlns:p14="http://schemas.microsoft.com/office/powerpoint/2010/main" val="305228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par>
                                <p:cTn id="19" presetID="14" presetClass="entr" presetSubtype="1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par>
                                <p:cTn id="27" presetID="14" presetClass="entr" presetSubtype="1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randombar(horizontal)">
                                      <p:cBhvr>
                                        <p:cTn id="34" dur="500"/>
                                        <p:tgtEl>
                                          <p:spTgt spid="27"/>
                                        </p:tgtEl>
                                      </p:cBhvr>
                                    </p:animEffect>
                                  </p:childTnLst>
                                </p:cTn>
                              </p:par>
                              <p:par>
                                <p:cTn id="35" presetID="14" presetClass="entr" presetSubtype="1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randombar(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12800" y="418419"/>
            <a:ext cx="3921760" cy="483961"/>
          </a:xfrm>
        </p:spPr>
        <p:txBody>
          <a:bodyPr>
            <a:noAutofit/>
          </a:bodyPr>
          <a:lstStyle/>
          <a:p>
            <a:r>
              <a:rPr lang="en-US" b="1" dirty="0" smtClean="0">
                <a:latin typeface="+mn-lt"/>
              </a:rPr>
              <a:t>Decision Tree</a:t>
            </a:r>
            <a:endParaRPr lang="en-US" b="1"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722302"/>
            <a:ext cx="10288436" cy="4610743"/>
          </a:xfrm>
          <a:prstGeom prst="rect">
            <a:avLst/>
          </a:prstGeom>
        </p:spPr>
      </p:pic>
    </p:spTree>
    <p:extLst>
      <p:ext uri="{BB962C8B-B14F-4D97-AF65-F5344CB8AC3E}">
        <p14:creationId xmlns:p14="http://schemas.microsoft.com/office/powerpoint/2010/main" val="2022769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469"/>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38200" y="-41232"/>
            <a:ext cx="10515600" cy="1325563"/>
          </a:xfrm>
        </p:spPr>
        <p:txBody>
          <a:bodyPr/>
          <a:lstStyle/>
          <a:p>
            <a:r>
              <a:rPr lang="en-US" b="1" dirty="0" smtClean="0"/>
              <a:t>REFRENCES</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archive.ics.uci.edu</a:t>
            </a:r>
            <a:endParaRPr lang="en-US" dirty="0" smtClean="0"/>
          </a:p>
          <a:p>
            <a:r>
              <a:rPr lang="en-US" dirty="0" smtClean="0">
                <a:hlinkClick r:id="rId3"/>
              </a:rPr>
              <a:t>www.stackoverflow.com</a:t>
            </a:r>
            <a:endParaRPr lang="en-US" dirty="0" smtClean="0"/>
          </a:p>
          <a:p>
            <a:r>
              <a:rPr lang="en-US" dirty="0" smtClean="0">
                <a:hlinkClick r:id="rId4"/>
              </a:rPr>
              <a:t>www.dummies.com</a:t>
            </a:r>
            <a:endParaRPr lang="en-US" dirty="0" smtClean="0"/>
          </a:p>
          <a:p>
            <a:r>
              <a:rPr lang="en-US" dirty="0" smtClean="0">
                <a:hlinkClick r:id="rId5"/>
              </a:rPr>
              <a:t>www.statmethods.net</a:t>
            </a:r>
            <a:endParaRPr lang="en-US" dirty="0" smtClean="0"/>
          </a:p>
          <a:p>
            <a:r>
              <a:rPr lang="en-US" dirty="0" smtClean="0">
                <a:hlinkClick r:id="rId6"/>
              </a:rPr>
              <a:t>www.datacamp.com</a:t>
            </a:r>
            <a:endParaRPr lang="en-US" dirty="0"/>
          </a:p>
          <a:p>
            <a:r>
              <a:rPr lang="en-US" dirty="0" smtClean="0">
                <a:hlinkClick r:id="rId7"/>
              </a:rPr>
              <a:t>www.youtube.com</a:t>
            </a:r>
            <a:endParaRPr lang="en-US" dirty="0" smtClean="0"/>
          </a:p>
          <a:p>
            <a:endParaRPr lang="en-US" dirty="0"/>
          </a:p>
        </p:txBody>
      </p:sp>
    </p:spTree>
    <p:extLst>
      <p:ext uri="{BB962C8B-B14F-4D97-AF65-F5344CB8AC3E}">
        <p14:creationId xmlns:p14="http://schemas.microsoft.com/office/powerpoint/2010/main" val="1981082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11520" y="1320800"/>
            <a:ext cx="6380480" cy="553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716280" y="-4763"/>
            <a:ext cx="10515600" cy="1325563"/>
          </a:xfrm>
        </p:spPr>
        <p:txBody>
          <a:bodyPr/>
          <a:lstStyle/>
          <a:p>
            <a:r>
              <a:rPr lang="en-US" b="1" dirty="0" smtClean="0">
                <a:latin typeface="+mn-lt"/>
              </a:rPr>
              <a:t>THANK YOU</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741" y="2493260"/>
            <a:ext cx="2890038" cy="2890038"/>
          </a:xfrm>
          <a:prstGeom prst="rect">
            <a:avLst/>
          </a:prstGeom>
        </p:spPr>
      </p:pic>
      <p:sp>
        <p:nvSpPr>
          <p:cNvPr id="8" name="TextBox 7"/>
          <p:cNvSpPr txBox="1"/>
          <p:nvPr/>
        </p:nvSpPr>
        <p:spPr>
          <a:xfrm>
            <a:off x="716280" y="3310415"/>
            <a:ext cx="4164723" cy="1255728"/>
          </a:xfrm>
          <a:prstGeom prst="rect">
            <a:avLst/>
          </a:prstGeom>
          <a:noFill/>
        </p:spPr>
        <p:txBody>
          <a:bodyPr wrap="square" rtlCol="0">
            <a:spAutoFit/>
          </a:bodyPr>
          <a:lstStyle/>
          <a:p>
            <a:pPr algn="ctr">
              <a:lnSpc>
                <a:spcPct val="90000"/>
              </a:lnSpc>
              <a:spcBef>
                <a:spcPct val="0"/>
              </a:spcBef>
              <a:spcAft>
                <a:spcPts val="600"/>
              </a:spcAft>
            </a:pPr>
            <a:r>
              <a:rPr lang="en-US" sz="2800" cap="all" spc="200" dirty="0"/>
              <a:t>Kindly rate us using the QR code given HERE</a:t>
            </a:r>
          </a:p>
        </p:txBody>
      </p:sp>
      <p:sp>
        <p:nvSpPr>
          <p:cNvPr id="9" name="Rectangle 8"/>
          <p:cNvSpPr/>
          <p:nvPr/>
        </p:nvSpPr>
        <p:spPr>
          <a:xfrm>
            <a:off x="7305040" y="2133600"/>
            <a:ext cx="3373120" cy="35966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958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2A8FC9DE-3B8F-F84B-A6B4-83D277636AFE}"/>
              </a:ext>
            </a:extLst>
          </p:cNvPr>
          <p:cNvSpPr>
            <a:spLocks noGrp="1"/>
          </p:cNvSpPr>
          <p:nvPr>
            <p:ph type="title"/>
          </p:nvPr>
        </p:nvSpPr>
        <p:spPr>
          <a:xfrm>
            <a:off x="320040" y="0"/>
            <a:ext cx="10515600" cy="1325563"/>
          </a:xfrm>
        </p:spPr>
        <p:txBody>
          <a:bodyPr>
            <a:normAutofit/>
          </a:bodyPr>
          <a:lstStyle/>
          <a:p>
            <a:r>
              <a:rPr lang="en-US" b="1" dirty="0">
                <a:latin typeface="+mn-lt"/>
              </a:rPr>
              <a:t>CONTENTS</a:t>
            </a:r>
          </a:p>
        </p:txBody>
      </p:sp>
      <p:grpSp>
        <p:nvGrpSpPr>
          <p:cNvPr id="7" name="Group 6"/>
          <p:cNvGrpSpPr/>
          <p:nvPr/>
        </p:nvGrpSpPr>
        <p:grpSpPr>
          <a:xfrm>
            <a:off x="1752842" y="2040211"/>
            <a:ext cx="7607740" cy="4189131"/>
            <a:chOff x="1219668" y="2040211"/>
            <a:chExt cx="7607740" cy="4189131"/>
          </a:xfrm>
        </p:grpSpPr>
        <p:sp>
          <p:nvSpPr>
            <p:cNvPr id="8" name="Oval 7"/>
            <p:cNvSpPr/>
            <p:nvPr/>
          </p:nvSpPr>
          <p:spPr>
            <a:xfrm>
              <a:off x="1498000" y="2100324"/>
              <a:ext cx="870679" cy="870679"/>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9" name="Rectangle 8" descr="Document"/>
            <p:cNvSpPr/>
            <p:nvPr/>
          </p:nvSpPr>
          <p:spPr>
            <a:xfrm>
              <a:off x="1683555" y="2285879"/>
              <a:ext cx="499570" cy="4995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Freeform 9"/>
            <p:cNvSpPr/>
            <p:nvPr/>
          </p:nvSpPr>
          <p:spPr>
            <a:xfrm>
              <a:off x="1219668" y="3313319"/>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US" sz="1400" kern="1200"/>
                <a:t>ABSTRACT</a:t>
              </a:r>
            </a:p>
          </p:txBody>
        </p:sp>
        <p:sp>
          <p:nvSpPr>
            <p:cNvPr id="11" name="Oval 10"/>
            <p:cNvSpPr/>
            <p:nvPr/>
          </p:nvSpPr>
          <p:spPr>
            <a:xfrm>
              <a:off x="3596194" y="2100324"/>
              <a:ext cx="870679" cy="870679"/>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2" name="Rectangle 11" descr="Database"/>
            <p:cNvSpPr/>
            <p:nvPr/>
          </p:nvSpPr>
          <p:spPr>
            <a:xfrm>
              <a:off x="3781749" y="2285879"/>
              <a:ext cx="499570" cy="49957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3317862" y="3242199"/>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US" sz="1400" kern="1200"/>
                <a:t>DATASET DESCRIPTION</a:t>
              </a:r>
            </a:p>
          </p:txBody>
        </p:sp>
        <p:sp>
          <p:nvSpPr>
            <p:cNvPr id="14" name="Oval 13"/>
            <p:cNvSpPr/>
            <p:nvPr/>
          </p:nvSpPr>
          <p:spPr>
            <a:xfrm>
              <a:off x="5565929" y="2100324"/>
              <a:ext cx="870679" cy="870679"/>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5" name="Rectangle 14" descr="Bar chart"/>
            <p:cNvSpPr/>
            <p:nvPr/>
          </p:nvSpPr>
          <p:spPr>
            <a:xfrm>
              <a:off x="5751484" y="2285879"/>
              <a:ext cx="499570" cy="49957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Freeform 15"/>
            <p:cNvSpPr/>
            <p:nvPr/>
          </p:nvSpPr>
          <p:spPr>
            <a:xfrm>
              <a:off x="5287597" y="3242199"/>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US" sz="1400" kern="1200"/>
                <a:t>STATISTICAL ANALYSIS</a:t>
              </a:r>
            </a:p>
          </p:txBody>
        </p:sp>
        <p:sp>
          <p:nvSpPr>
            <p:cNvPr id="17" name="Oval 16"/>
            <p:cNvSpPr/>
            <p:nvPr/>
          </p:nvSpPr>
          <p:spPr>
            <a:xfrm>
              <a:off x="7678398" y="2040211"/>
              <a:ext cx="870679" cy="870679"/>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8" name="Rectangle 17" descr="Eye"/>
            <p:cNvSpPr/>
            <p:nvPr/>
          </p:nvSpPr>
          <p:spPr>
            <a:xfrm>
              <a:off x="7863953" y="2225766"/>
              <a:ext cx="499570" cy="49957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7400065" y="3313318"/>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US" sz="1400" kern="1200" dirty="0"/>
                <a:t>VISUALIZATION</a:t>
              </a:r>
            </a:p>
          </p:txBody>
        </p:sp>
        <p:sp>
          <p:nvSpPr>
            <p:cNvPr id="20" name="Oval 19"/>
            <p:cNvSpPr/>
            <p:nvPr/>
          </p:nvSpPr>
          <p:spPr>
            <a:xfrm>
              <a:off x="2409906" y="4516530"/>
              <a:ext cx="870679" cy="870679"/>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21" name="Rectangle 20" descr="Flask"/>
            <p:cNvSpPr/>
            <p:nvPr/>
          </p:nvSpPr>
          <p:spPr>
            <a:xfrm>
              <a:off x="2595461" y="4702085"/>
              <a:ext cx="499570" cy="49957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2" name="Freeform 21"/>
            <p:cNvSpPr/>
            <p:nvPr/>
          </p:nvSpPr>
          <p:spPr>
            <a:xfrm>
              <a:off x="2131574" y="5658405"/>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US" sz="1400" kern="1200" dirty="0"/>
                <a:t>HYPOTHESIS TESTING</a:t>
              </a:r>
            </a:p>
          </p:txBody>
        </p:sp>
        <p:sp>
          <p:nvSpPr>
            <p:cNvPr id="23" name="Oval 22"/>
            <p:cNvSpPr/>
            <p:nvPr/>
          </p:nvSpPr>
          <p:spPr>
            <a:xfrm>
              <a:off x="4581713" y="4452978"/>
              <a:ext cx="870679" cy="870679"/>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4" name="Rectangle 23" descr="Deciduous tree"/>
            <p:cNvSpPr/>
            <p:nvPr/>
          </p:nvSpPr>
          <p:spPr>
            <a:xfrm>
              <a:off x="4767268" y="4638533"/>
              <a:ext cx="499570" cy="49957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4303381" y="5594853"/>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US" sz="1400" kern="1200" dirty="0"/>
                <a:t>PREDICTION USING DECISION TREE</a:t>
              </a:r>
            </a:p>
          </p:txBody>
        </p:sp>
        <p:sp>
          <p:nvSpPr>
            <p:cNvPr id="26" name="Oval 25"/>
            <p:cNvSpPr/>
            <p:nvPr/>
          </p:nvSpPr>
          <p:spPr>
            <a:xfrm>
              <a:off x="6714942" y="4516530"/>
              <a:ext cx="870679" cy="870679"/>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7" name="Rectangle 26" descr="Megaphone"/>
            <p:cNvSpPr/>
            <p:nvPr/>
          </p:nvSpPr>
          <p:spPr>
            <a:xfrm>
              <a:off x="6900497" y="4702085"/>
              <a:ext cx="499570" cy="49957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8" name="Freeform 27"/>
            <p:cNvSpPr/>
            <p:nvPr/>
          </p:nvSpPr>
          <p:spPr>
            <a:xfrm>
              <a:off x="6436610" y="5658405"/>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US" sz="1400" kern="1200" dirty="0" smtClean="0"/>
                <a:t>REFEReNCES</a:t>
              </a:r>
              <a:endParaRPr lang="en-US" sz="1400" kern="1200" dirty="0"/>
            </a:p>
          </p:txBody>
        </p:sp>
        <p:sp>
          <p:nvSpPr>
            <p:cNvPr id="31" name="Freeform 30"/>
            <p:cNvSpPr/>
            <p:nvPr/>
          </p:nvSpPr>
          <p:spPr>
            <a:xfrm>
              <a:off x="6251055" y="5311847"/>
              <a:ext cx="1427343" cy="570937"/>
            </a:xfrm>
            <a:custGeom>
              <a:avLst/>
              <a:gdLst>
                <a:gd name="connsiteX0" fmla="*/ 0 w 1427343"/>
                <a:gd name="connsiteY0" fmla="*/ 0 h 570937"/>
                <a:gd name="connsiteX1" fmla="*/ 1427343 w 1427343"/>
                <a:gd name="connsiteY1" fmla="*/ 0 h 570937"/>
                <a:gd name="connsiteX2" fmla="*/ 1427343 w 1427343"/>
                <a:gd name="connsiteY2" fmla="*/ 570937 h 570937"/>
                <a:gd name="connsiteX3" fmla="*/ 0 w 1427343"/>
                <a:gd name="connsiteY3" fmla="*/ 570937 h 570937"/>
                <a:gd name="connsiteX4" fmla="*/ 0 w 1427343"/>
                <a:gd name="connsiteY4" fmla="*/ 0 h 570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43" h="570937">
                  <a:moveTo>
                    <a:pt x="0" y="0"/>
                  </a:moveTo>
                  <a:lnTo>
                    <a:pt x="1427343" y="0"/>
                  </a:lnTo>
                  <a:lnTo>
                    <a:pt x="1427343" y="570937"/>
                  </a:lnTo>
                  <a:lnTo>
                    <a:pt x="0" y="5709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endParaRPr lang="en-US" sz="1400" kern="1200"/>
            </a:p>
          </p:txBody>
        </p:sp>
      </p:grpSp>
    </p:spTree>
    <p:extLst>
      <p:ext uri="{BB962C8B-B14F-4D97-AF65-F5344CB8AC3E}">
        <p14:creationId xmlns:p14="http://schemas.microsoft.com/office/powerpoint/2010/main" val="34171704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702"/>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E8768EE2-CCCF-474E-A5B5-56108028420A}"/>
              </a:ext>
            </a:extLst>
          </p:cNvPr>
          <p:cNvSpPr>
            <a:spLocks noGrp="1"/>
          </p:cNvSpPr>
          <p:nvPr>
            <p:ph type="title"/>
          </p:nvPr>
        </p:nvSpPr>
        <p:spPr>
          <a:xfrm>
            <a:off x="452120" y="-42702"/>
            <a:ext cx="2839720" cy="1325563"/>
          </a:xfrm>
        </p:spPr>
        <p:txBody>
          <a:bodyPr>
            <a:normAutofit/>
          </a:bodyPr>
          <a:lstStyle/>
          <a:p>
            <a:r>
              <a:rPr lang="en-US" b="1" dirty="0">
                <a:latin typeface="+mn-lt"/>
              </a:rPr>
              <a:t>ABSTRACT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In this digital world, the usage of credit cards has been increasing exponentially day by day. General-purpose credit cards such as Visa, MasterCard, and Discover can be found in 70.2 percent of all-American households, according to the U.S. Census Bureau. According to a study, the number of card payments per day more than doubled between 2006 and 2016, with approximately 17.7 million card payments per day conducted in 2006, and 39.2 million payments per day in 2016. When you accept a credit card, you agree to certain terms. For example, you agree to make your minimum payment by the due date listed on your credit card statement. If you miss the minimum credit card payment six months in a row, your credit card will be in default. Your credit card issuer will likely close your account and report the default to the credit bureaus. This dataset features such as credit card defaulters in Taiwan in the months from April to September 2005. It contains personal information about the customer like gender, education, marital status, age, etc. It also contains payment-related information like amount given as credit, history of past payment, amount of bill statements and amount of previous payments. We intend to use different statistical methods to extract meaningful information and patterns of the defaulters. We shall also try to forecast critical statistics and probabilities useful for the bank to prevent such situations. The results of our analysis can help the banks to identify their customers as credible or not credible clients.</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1991637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BA8DE38F-1A26-F74E-8E06-6FF62031E9BA}"/>
              </a:ext>
            </a:extLst>
          </p:cNvPr>
          <p:cNvSpPr>
            <a:spLocks noGrp="1"/>
          </p:cNvSpPr>
          <p:nvPr>
            <p:ph type="title"/>
          </p:nvPr>
        </p:nvSpPr>
        <p:spPr>
          <a:xfrm>
            <a:off x="365030" y="-5398"/>
            <a:ext cx="10515600" cy="1325563"/>
          </a:xfrm>
        </p:spPr>
        <p:txBody>
          <a:bodyPr>
            <a:normAutofit/>
          </a:bodyPr>
          <a:lstStyle/>
          <a:p>
            <a:r>
              <a:rPr lang="en-US" b="1" dirty="0" smtClean="0">
                <a:latin typeface="+mn-lt"/>
              </a:rPr>
              <a:t>SCREENSHOT OF DATASET:</a:t>
            </a:r>
            <a:endParaRPr lang="en-US" b="1"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8" y="1320800"/>
            <a:ext cx="12195888" cy="5069840"/>
          </a:xfrm>
          <a:prstGeom prst="rect">
            <a:avLst/>
          </a:prstGeom>
        </p:spPr>
      </p:pic>
    </p:spTree>
    <p:extLst>
      <p:ext uri="{BB962C8B-B14F-4D97-AF65-F5344CB8AC3E}">
        <p14:creationId xmlns:p14="http://schemas.microsoft.com/office/powerpoint/2010/main" val="31070411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BA8DE38F-1A26-F74E-8E06-6FF62031E9BA}"/>
              </a:ext>
            </a:extLst>
          </p:cNvPr>
          <p:cNvSpPr>
            <a:spLocks noGrp="1"/>
          </p:cNvSpPr>
          <p:nvPr>
            <p:ph type="title"/>
          </p:nvPr>
        </p:nvSpPr>
        <p:spPr>
          <a:xfrm>
            <a:off x="414338" y="-4763"/>
            <a:ext cx="10515600" cy="1325563"/>
          </a:xfrm>
        </p:spPr>
        <p:txBody>
          <a:bodyPr>
            <a:normAutofit/>
          </a:bodyPr>
          <a:lstStyle/>
          <a:p>
            <a:r>
              <a:rPr lang="en-US" b="1" dirty="0">
                <a:latin typeface="+mn-lt"/>
              </a:rPr>
              <a:t>DATA SET DESCRIPTION</a:t>
            </a:r>
          </a:p>
        </p:txBody>
      </p:sp>
      <p:graphicFrame>
        <p:nvGraphicFramePr>
          <p:cNvPr id="4" name="Content Placeholder 3">
            <a:extLst>
              <a:ext uri="{FF2B5EF4-FFF2-40B4-BE49-F238E27FC236}">
                <a16:creationId xmlns:a16="http://schemas.microsoft.com/office/drawing/2014/main" xmlns="" id="{FA0678C5-86DE-5845-B7AC-E3CA5918C49A}"/>
              </a:ext>
            </a:extLst>
          </p:cNvPr>
          <p:cNvGraphicFramePr>
            <a:graphicFrameLocks noGrp="1"/>
          </p:cNvGraphicFramePr>
          <p:nvPr>
            <p:ph idx="1"/>
            <p:extLst>
              <p:ext uri="{D42A27DB-BD31-4B8C-83A1-F6EECF244321}">
                <p14:modId xmlns:p14="http://schemas.microsoft.com/office/powerpoint/2010/main" val="1535022505"/>
              </p:ext>
            </p:extLst>
          </p:nvPr>
        </p:nvGraphicFramePr>
        <p:xfrm>
          <a:off x="1096963" y="2203216"/>
          <a:ext cx="9832975" cy="3352480"/>
        </p:xfrm>
        <a:graphic>
          <a:graphicData uri="http://schemas.openxmlformats.org/drawingml/2006/table">
            <a:tbl>
              <a:tblPr firstRow="1" bandRow="1">
                <a:tableStyleId>{8799B23B-EC83-4686-B30A-512413B5E67A}</a:tableStyleId>
              </a:tblPr>
              <a:tblGrid>
                <a:gridCol w="808822">
                  <a:extLst>
                    <a:ext uri="{9D8B030D-6E8A-4147-A177-3AD203B41FA5}">
                      <a16:colId xmlns:a16="http://schemas.microsoft.com/office/drawing/2014/main" xmlns="" val="2542589342"/>
                    </a:ext>
                  </a:extLst>
                </a:gridCol>
                <a:gridCol w="2558847">
                  <a:extLst>
                    <a:ext uri="{9D8B030D-6E8A-4147-A177-3AD203B41FA5}">
                      <a16:colId xmlns:a16="http://schemas.microsoft.com/office/drawing/2014/main" xmlns="" val="1002438223"/>
                    </a:ext>
                  </a:extLst>
                </a:gridCol>
                <a:gridCol w="6465306">
                  <a:extLst>
                    <a:ext uri="{9D8B030D-6E8A-4147-A177-3AD203B41FA5}">
                      <a16:colId xmlns:a16="http://schemas.microsoft.com/office/drawing/2014/main" xmlns="" val="2653595013"/>
                    </a:ext>
                  </a:extLst>
                </a:gridCol>
              </a:tblGrid>
              <a:tr h="334838">
                <a:tc>
                  <a:txBody>
                    <a:bodyPr/>
                    <a:lstStyle/>
                    <a:p>
                      <a:r>
                        <a:rPr lang="en-US" sz="1500"/>
                        <a:t>Sr. No.</a:t>
                      </a:r>
                    </a:p>
                  </a:txBody>
                  <a:tcPr marL="76100" marR="76100" marT="38050" marB="38050"/>
                </a:tc>
                <a:tc>
                  <a:txBody>
                    <a:bodyPr/>
                    <a:lstStyle/>
                    <a:p>
                      <a:r>
                        <a:rPr lang="en-US" sz="1500"/>
                        <a:t>Attribute</a:t>
                      </a:r>
                    </a:p>
                  </a:txBody>
                  <a:tcPr marL="76100" marR="76100" marT="38050" marB="38050"/>
                </a:tc>
                <a:tc>
                  <a:txBody>
                    <a:bodyPr/>
                    <a:lstStyle/>
                    <a:p>
                      <a:r>
                        <a:rPr lang="en-US" sz="1500"/>
                        <a:t>Value</a:t>
                      </a:r>
                    </a:p>
                  </a:txBody>
                  <a:tcPr marL="76100" marR="76100" marT="38050" marB="38050"/>
                </a:tc>
                <a:extLst>
                  <a:ext uri="{0D108BD9-81ED-4DB2-BD59-A6C34878D82A}">
                    <a16:rowId xmlns:a16="http://schemas.microsoft.com/office/drawing/2014/main" xmlns="" val="2048589087"/>
                  </a:ext>
                </a:extLst>
              </a:tr>
              <a:tr h="334838">
                <a:tc>
                  <a:txBody>
                    <a:bodyPr/>
                    <a:lstStyle/>
                    <a:p>
                      <a:r>
                        <a:rPr lang="en-US" sz="1500"/>
                        <a:t>1</a:t>
                      </a:r>
                    </a:p>
                  </a:txBody>
                  <a:tcPr marL="76100" marR="76100" marT="38050" marB="38050"/>
                </a:tc>
                <a:tc>
                  <a:txBody>
                    <a:bodyPr/>
                    <a:lstStyle/>
                    <a:p>
                      <a:r>
                        <a:rPr lang="en-US" sz="1500"/>
                        <a:t>Sex</a:t>
                      </a:r>
                    </a:p>
                  </a:txBody>
                  <a:tcPr marL="76100" marR="76100" marT="38050" marB="38050"/>
                </a:tc>
                <a:tc>
                  <a:txBody>
                    <a:bodyPr/>
                    <a:lstStyle/>
                    <a:p>
                      <a:r>
                        <a:rPr lang="en-US" sz="1500"/>
                        <a:t>Gender (1 = male; 2 = female)</a:t>
                      </a:r>
                    </a:p>
                  </a:txBody>
                  <a:tcPr marL="76100" marR="76100" marT="38050" marB="38050"/>
                </a:tc>
                <a:extLst>
                  <a:ext uri="{0D108BD9-81ED-4DB2-BD59-A6C34878D82A}">
                    <a16:rowId xmlns:a16="http://schemas.microsoft.com/office/drawing/2014/main" xmlns="" val="562906801"/>
                  </a:ext>
                </a:extLst>
              </a:tr>
              <a:tr h="338938">
                <a:tc>
                  <a:txBody>
                    <a:bodyPr/>
                    <a:lstStyle/>
                    <a:p>
                      <a:r>
                        <a:rPr lang="en-US" sz="1500"/>
                        <a:t>2</a:t>
                      </a:r>
                    </a:p>
                  </a:txBody>
                  <a:tcPr marL="76100" marR="76100" marT="38050" marB="38050"/>
                </a:tc>
                <a:tc>
                  <a:txBody>
                    <a:bodyPr/>
                    <a:lstStyle/>
                    <a:p>
                      <a:r>
                        <a:rPr lang="en-US" sz="1500"/>
                        <a:t>Education</a:t>
                      </a:r>
                    </a:p>
                  </a:txBody>
                  <a:tcPr marL="76100" marR="76100" marT="38050" marB="38050"/>
                </a:tc>
                <a:tc>
                  <a:txBody>
                    <a:bodyPr/>
                    <a:lstStyle/>
                    <a:p>
                      <a:r>
                        <a:rPr lang="en-US" sz="1500" dirty="0"/>
                        <a:t>Education level (1 = graduate school; 2 = university; 3 = high school; 4 = others)</a:t>
                      </a:r>
                    </a:p>
                  </a:txBody>
                  <a:tcPr marL="76100" marR="76100" marT="38050" marB="38050"/>
                </a:tc>
                <a:extLst>
                  <a:ext uri="{0D108BD9-81ED-4DB2-BD59-A6C34878D82A}">
                    <a16:rowId xmlns:a16="http://schemas.microsoft.com/office/drawing/2014/main" xmlns="" val="4201444997"/>
                  </a:ext>
                </a:extLst>
              </a:tr>
              <a:tr h="334838">
                <a:tc>
                  <a:txBody>
                    <a:bodyPr/>
                    <a:lstStyle/>
                    <a:p>
                      <a:r>
                        <a:rPr lang="en-US" sz="1500"/>
                        <a:t>3</a:t>
                      </a:r>
                    </a:p>
                  </a:txBody>
                  <a:tcPr marL="76100" marR="76100" marT="38050" marB="38050"/>
                </a:tc>
                <a:tc>
                  <a:txBody>
                    <a:bodyPr/>
                    <a:lstStyle/>
                    <a:p>
                      <a:r>
                        <a:rPr lang="en-US" sz="1500"/>
                        <a:t>Marriage</a:t>
                      </a:r>
                    </a:p>
                  </a:txBody>
                  <a:tcPr marL="76100" marR="76100" marT="38050" marB="38050"/>
                </a:tc>
                <a:tc>
                  <a:txBody>
                    <a:bodyPr/>
                    <a:lstStyle/>
                    <a:p>
                      <a:r>
                        <a:rPr lang="en-US" sz="1500"/>
                        <a:t>Marital status (1 = married; 2 = single; 3 = others)</a:t>
                      </a:r>
                    </a:p>
                  </a:txBody>
                  <a:tcPr marL="76100" marR="76100" marT="38050" marB="38050"/>
                </a:tc>
                <a:extLst>
                  <a:ext uri="{0D108BD9-81ED-4DB2-BD59-A6C34878D82A}">
                    <a16:rowId xmlns:a16="http://schemas.microsoft.com/office/drawing/2014/main" xmlns="" val="1127465563"/>
                  </a:ext>
                </a:extLst>
              </a:tr>
              <a:tr h="334838">
                <a:tc>
                  <a:txBody>
                    <a:bodyPr/>
                    <a:lstStyle/>
                    <a:p>
                      <a:r>
                        <a:rPr lang="en-US" sz="1500"/>
                        <a:t>4</a:t>
                      </a:r>
                    </a:p>
                  </a:txBody>
                  <a:tcPr marL="76100" marR="76100" marT="38050" marB="38050"/>
                </a:tc>
                <a:tc>
                  <a:txBody>
                    <a:bodyPr/>
                    <a:lstStyle/>
                    <a:p>
                      <a:r>
                        <a:rPr lang="en-US" sz="1500"/>
                        <a:t>Age</a:t>
                      </a:r>
                    </a:p>
                  </a:txBody>
                  <a:tcPr marL="76100" marR="76100" marT="38050" marB="38050"/>
                </a:tc>
                <a:tc>
                  <a:txBody>
                    <a:bodyPr/>
                    <a:lstStyle/>
                    <a:p>
                      <a:r>
                        <a:rPr lang="en-US" sz="1500"/>
                        <a:t>Age (in years)</a:t>
                      </a:r>
                    </a:p>
                  </a:txBody>
                  <a:tcPr marL="76100" marR="76100" marT="38050" marB="38050"/>
                </a:tc>
                <a:extLst>
                  <a:ext uri="{0D108BD9-81ED-4DB2-BD59-A6C34878D82A}">
                    <a16:rowId xmlns:a16="http://schemas.microsoft.com/office/drawing/2014/main" xmlns="" val="776026802"/>
                  </a:ext>
                </a:extLst>
              </a:tr>
              <a:tr h="334838">
                <a:tc>
                  <a:txBody>
                    <a:bodyPr/>
                    <a:lstStyle/>
                    <a:p>
                      <a:r>
                        <a:rPr lang="en-US" sz="1500"/>
                        <a:t>5</a:t>
                      </a:r>
                    </a:p>
                  </a:txBody>
                  <a:tcPr marL="76100" marR="76100" marT="38050" marB="38050"/>
                </a:tc>
                <a:tc>
                  <a:txBody>
                    <a:bodyPr/>
                    <a:lstStyle/>
                    <a:p>
                      <a:r>
                        <a:rPr lang="en-US" sz="1500"/>
                        <a:t>Limit_Bal</a:t>
                      </a:r>
                    </a:p>
                  </a:txBody>
                  <a:tcPr marL="76100" marR="76100" marT="38050" marB="38050"/>
                </a:tc>
                <a:tc>
                  <a:txBody>
                    <a:bodyPr/>
                    <a:lstStyle/>
                    <a:p>
                      <a:r>
                        <a:rPr lang="en-US" sz="1500"/>
                        <a:t>Limit of the credit card</a:t>
                      </a:r>
                    </a:p>
                  </a:txBody>
                  <a:tcPr marL="76100" marR="76100" marT="38050" marB="38050"/>
                </a:tc>
                <a:extLst>
                  <a:ext uri="{0D108BD9-81ED-4DB2-BD59-A6C34878D82A}">
                    <a16:rowId xmlns:a16="http://schemas.microsoft.com/office/drawing/2014/main" xmlns="" val="2907717610"/>
                  </a:ext>
                </a:extLst>
              </a:tr>
              <a:tr h="334838">
                <a:tc>
                  <a:txBody>
                    <a:bodyPr/>
                    <a:lstStyle/>
                    <a:p>
                      <a:r>
                        <a:rPr lang="en-US" sz="1500"/>
                        <a:t>6</a:t>
                      </a:r>
                    </a:p>
                  </a:txBody>
                  <a:tcPr marL="76100" marR="76100" marT="38050" marB="38050"/>
                </a:tc>
                <a:tc>
                  <a:txBody>
                    <a:bodyPr/>
                    <a:lstStyle/>
                    <a:p>
                      <a:r>
                        <a:rPr lang="en-US" sz="1500"/>
                        <a:t>Pay_1 to Pay_6</a:t>
                      </a:r>
                    </a:p>
                  </a:txBody>
                  <a:tcPr marL="76100" marR="76100" marT="38050" marB="38050"/>
                </a:tc>
                <a:tc>
                  <a:txBody>
                    <a:bodyPr/>
                    <a:lstStyle/>
                    <a:p>
                      <a:r>
                        <a:rPr lang="en-US" sz="1500"/>
                        <a:t>History of past payment</a:t>
                      </a:r>
                    </a:p>
                  </a:txBody>
                  <a:tcPr marL="76100" marR="76100" marT="38050" marB="38050"/>
                </a:tc>
                <a:extLst>
                  <a:ext uri="{0D108BD9-81ED-4DB2-BD59-A6C34878D82A}">
                    <a16:rowId xmlns:a16="http://schemas.microsoft.com/office/drawing/2014/main" xmlns="" val="3284008249"/>
                  </a:ext>
                </a:extLst>
              </a:tr>
              <a:tr h="334838">
                <a:tc>
                  <a:txBody>
                    <a:bodyPr/>
                    <a:lstStyle/>
                    <a:p>
                      <a:r>
                        <a:rPr lang="en-US" sz="1500"/>
                        <a:t>7</a:t>
                      </a:r>
                    </a:p>
                  </a:txBody>
                  <a:tcPr marL="76100" marR="76100" marT="38050" marB="38050"/>
                </a:tc>
                <a:tc>
                  <a:txBody>
                    <a:bodyPr/>
                    <a:lstStyle/>
                    <a:p>
                      <a:r>
                        <a:rPr lang="en-US" sz="1500"/>
                        <a:t>Bill_amt_1 to Bill_amt_6</a:t>
                      </a:r>
                    </a:p>
                  </a:txBody>
                  <a:tcPr marL="76100" marR="76100" marT="38050" marB="38050"/>
                </a:tc>
                <a:tc>
                  <a:txBody>
                    <a:bodyPr/>
                    <a:lstStyle/>
                    <a:p>
                      <a:r>
                        <a:rPr lang="en-US" sz="1500"/>
                        <a:t>Amount of bill statement</a:t>
                      </a:r>
                    </a:p>
                  </a:txBody>
                  <a:tcPr marL="76100" marR="76100" marT="38050" marB="38050"/>
                </a:tc>
                <a:extLst>
                  <a:ext uri="{0D108BD9-81ED-4DB2-BD59-A6C34878D82A}">
                    <a16:rowId xmlns:a16="http://schemas.microsoft.com/office/drawing/2014/main" xmlns="" val="1037634405"/>
                  </a:ext>
                </a:extLst>
              </a:tr>
              <a:tr h="334838">
                <a:tc>
                  <a:txBody>
                    <a:bodyPr/>
                    <a:lstStyle/>
                    <a:p>
                      <a:r>
                        <a:rPr lang="en-US" sz="1500"/>
                        <a:t>8</a:t>
                      </a:r>
                    </a:p>
                  </a:txBody>
                  <a:tcPr marL="76100" marR="76100" marT="38050" marB="38050"/>
                </a:tc>
                <a:tc>
                  <a:txBody>
                    <a:bodyPr/>
                    <a:lstStyle/>
                    <a:p>
                      <a:r>
                        <a:rPr lang="en-US" sz="1500"/>
                        <a:t>Pay_amt_1 to Pay_amt_6</a:t>
                      </a:r>
                    </a:p>
                  </a:txBody>
                  <a:tcPr marL="76100" marR="76100" marT="38050" marB="38050"/>
                </a:tc>
                <a:tc>
                  <a:txBody>
                    <a:bodyPr/>
                    <a:lstStyle/>
                    <a:p>
                      <a:r>
                        <a:rPr lang="en-US" sz="1500"/>
                        <a:t>Amount of previous payment</a:t>
                      </a:r>
                    </a:p>
                  </a:txBody>
                  <a:tcPr marL="76100" marR="76100" marT="38050" marB="38050"/>
                </a:tc>
                <a:extLst>
                  <a:ext uri="{0D108BD9-81ED-4DB2-BD59-A6C34878D82A}">
                    <a16:rowId xmlns:a16="http://schemas.microsoft.com/office/drawing/2014/main" xmlns="" val="1760398322"/>
                  </a:ext>
                </a:extLst>
              </a:tr>
              <a:tr h="334838">
                <a:tc>
                  <a:txBody>
                    <a:bodyPr/>
                    <a:lstStyle/>
                    <a:p>
                      <a:r>
                        <a:rPr lang="en-US" sz="1500"/>
                        <a:t>9</a:t>
                      </a:r>
                    </a:p>
                  </a:txBody>
                  <a:tcPr marL="76100" marR="76100" marT="38050" marB="38050"/>
                </a:tc>
                <a:tc>
                  <a:txBody>
                    <a:bodyPr/>
                    <a:lstStyle/>
                    <a:p>
                      <a:r>
                        <a:rPr lang="en-US" sz="1500"/>
                        <a:t>Defaulters</a:t>
                      </a:r>
                    </a:p>
                  </a:txBody>
                  <a:tcPr marL="76100" marR="76100" marT="38050" marB="38050"/>
                </a:tc>
                <a:tc>
                  <a:txBody>
                    <a:bodyPr/>
                    <a:lstStyle/>
                    <a:p>
                      <a:r>
                        <a:rPr lang="en-US" sz="1500" dirty="0"/>
                        <a:t>Default payment (Yes = 1, No = 0)</a:t>
                      </a:r>
                    </a:p>
                  </a:txBody>
                  <a:tcPr marL="76100" marR="76100" marT="38050" marB="38050"/>
                </a:tc>
                <a:extLst>
                  <a:ext uri="{0D108BD9-81ED-4DB2-BD59-A6C34878D82A}">
                    <a16:rowId xmlns:a16="http://schemas.microsoft.com/office/drawing/2014/main" xmlns="" val="2955392788"/>
                  </a:ext>
                </a:extLst>
              </a:tr>
            </a:tbl>
          </a:graphicData>
        </a:graphic>
      </p:graphicFrame>
    </p:spTree>
    <p:extLst>
      <p:ext uri="{BB962C8B-B14F-4D97-AF65-F5344CB8AC3E}">
        <p14:creationId xmlns:p14="http://schemas.microsoft.com/office/powerpoint/2010/main" val="21253424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38200" y="-25718"/>
            <a:ext cx="10515600" cy="1325563"/>
          </a:xfrm>
        </p:spPr>
        <p:txBody>
          <a:bodyPr/>
          <a:lstStyle/>
          <a:p>
            <a:r>
              <a:rPr lang="en-US" b="1" dirty="0" smtClean="0">
                <a:latin typeface="+mn-lt"/>
              </a:rPr>
              <a:t>Cullen and Frey Graph for LIMIT BALANCE</a:t>
            </a:r>
            <a:endParaRPr lang="en-US" b="1" dirty="0">
              <a:latin typeface="+mn-l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033" y="1607699"/>
            <a:ext cx="7444988" cy="4952985"/>
          </a:xfrm>
        </p:spPr>
      </p:pic>
    </p:spTree>
    <p:extLst>
      <p:ext uri="{BB962C8B-B14F-4D97-AF65-F5344CB8AC3E}">
        <p14:creationId xmlns:p14="http://schemas.microsoft.com/office/powerpoint/2010/main" val="325178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246642" y="-5398"/>
            <a:ext cx="10515600" cy="1325563"/>
          </a:xfrm>
        </p:spPr>
        <p:txBody>
          <a:bodyPr/>
          <a:lstStyle/>
          <a:p>
            <a:r>
              <a:rPr lang="en-US" b="1" dirty="0" smtClean="0">
                <a:latin typeface="+mn-lt"/>
              </a:rPr>
              <a:t>Normalization of Limit Balance Attribute</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3393" y="2132239"/>
            <a:ext cx="5529662" cy="34099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435" y="2132239"/>
            <a:ext cx="5105400" cy="3409950"/>
          </a:xfrm>
          <a:prstGeom prst="rect">
            <a:avLst/>
          </a:prstGeom>
        </p:spPr>
      </p:pic>
      <p:sp>
        <p:nvSpPr>
          <p:cNvPr id="6" name="Right Arrow 5"/>
          <p:cNvSpPr/>
          <p:nvPr/>
        </p:nvSpPr>
        <p:spPr>
          <a:xfrm>
            <a:off x="5470071" y="3273879"/>
            <a:ext cx="849086" cy="791935"/>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97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887979" y="0"/>
            <a:ext cx="6477000" cy="1325563"/>
          </a:xfrm>
        </p:spPr>
        <p:txBody>
          <a:bodyPr/>
          <a:lstStyle/>
          <a:p>
            <a:r>
              <a:rPr lang="en-US" b="1" dirty="0" smtClean="0">
                <a:latin typeface="+mn-lt"/>
              </a:rPr>
              <a:t>CATEGORIZATION OF DATA</a:t>
            </a:r>
            <a:endParaRPr lang="en-US" b="1"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285405017"/>
              </p:ext>
            </p:extLst>
          </p:nvPr>
        </p:nvGraphicFramePr>
        <p:xfrm>
          <a:off x="2062480" y="2220261"/>
          <a:ext cx="8127999" cy="3332480"/>
        </p:xfrm>
        <a:graphic>
          <a:graphicData uri="http://schemas.openxmlformats.org/drawingml/2006/table">
            <a:tbl>
              <a:tblPr firstRow="1" bandRow="1">
                <a:tableStyleId>{5C22544A-7EE6-4342-B048-85BDC9FD1C3A}</a:tableStyleId>
              </a:tblPr>
              <a:tblGrid>
                <a:gridCol w="1552122"/>
                <a:gridCol w="1665514"/>
                <a:gridCol w="2385653"/>
                <a:gridCol w="2524710"/>
              </a:tblGrid>
              <a:tr h="0">
                <a:tc>
                  <a:txBody>
                    <a:bodyPr/>
                    <a:lstStyle/>
                    <a:p>
                      <a:pPr algn="ctr"/>
                      <a:r>
                        <a:rPr lang="en-US" dirty="0" smtClean="0"/>
                        <a:t>CATEGORY</a:t>
                      </a:r>
                      <a:endParaRPr lang="en-US" dirty="0"/>
                    </a:p>
                  </a:txBody>
                  <a:tcPr>
                    <a:solidFill>
                      <a:schemeClr val="tx1">
                        <a:lumMod val="75000"/>
                        <a:alpha val="93000"/>
                      </a:schemeClr>
                    </a:solidFill>
                  </a:tcPr>
                </a:tc>
                <a:tc>
                  <a:txBody>
                    <a:bodyPr/>
                    <a:lstStyle/>
                    <a:p>
                      <a:pPr algn="ctr"/>
                      <a:r>
                        <a:rPr lang="en-US" dirty="0" smtClean="0"/>
                        <a:t>GENDER</a:t>
                      </a:r>
                      <a:endParaRPr lang="en-US" dirty="0"/>
                    </a:p>
                  </a:txBody>
                  <a:tcPr>
                    <a:solidFill>
                      <a:schemeClr val="tx1">
                        <a:lumMod val="75000"/>
                        <a:alpha val="93000"/>
                      </a:schemeClr>
                    </a:solidFill>
                  </a:tcPr>
                </a:tc>
                <a:tc>
                  <a:txBody>
                    <a:bodyPr/>
                    <a:lstStyle/>
                    <a:p>
                      <a:pPr algn="ctr"/>
                      <a:r>
                        <a:rPr lang="en-US" dirty="0" smtClean="0"/>
                        <a:t>EDUCATION</a:t>
                      </a:r>
                      <a:endParaRPr lang="en-US" dirty="0"/>
                    </a:p>
                  </a:txBody>
                  <a:tcPr>
                    <a:solidFill>
                      <a:schemeClr val="tx1">
                        <a:lumMod val="75000"/>
                        <a:alpha val="93000"/>
                      </a:schemeClr>
                    </a:solidFill>
                  </a:tcPr>
                </a:tc>
                <a:tc>
                  <a:txBody>
                    <a:bodyPr/>
                    <a:lstStyle/>
                    <a:p>
                      <a:pPr algn="ctr"/>
                      <a:r>
                        <a:rPr lang="en-US" dirty="0" smtClean="0"/>
                        <a:t>MARITIAL STATUS</a:t>
                      </a:r>
                      <a:endParaRPr lang="en-US" dirty="0"/>
                    </a:p>
                  </a:txBody>
                  <a:tcPr>
                    <a:solidFill>
                      <a:schemeClr val="tx1">
                        <a:lumMod val="75000"/>
                        <a:alpha val="93000"/>
                      </a:schemeClr>
                    </a:solidFill>
                  </a:tcPr>
                </a:tc>
              </a:tr>
              <a:tr h="370840">
                <a:tc>
                  <a:txBody>
                    <a:bodyPr/>
                    <a:lstStyle/>
                    <a:p>
                      <a:pPr algn="ctr"/>
                      <a:r>
                        <a:rPr lang="en-US" dirty="0" smtClean="0"/>
                        <a:t>CATEGORY 1</a:t>
                      </a:r>
                      <a:endParaRPr lang="en-US" dirty="0"/>
                    </a:p>
                  </a:txBody>
                  <a:tcPr>
                    <a:solidFill>
                      <a:schemeClr val="tx1">
                        <a:lumMod val="75000"/>
                        <a:alpha val="93000"/>
                      </a:schemeClr>
                    </a:solidFill>
                  </a:tcPr>
                </a:tc>
                <a:tc>
                  <a:txBody>
                    <a:bodyPr/>
                    <a:lstStyle/>
                    <a:p>
                      <a:pPr algn="ctr"/>
                      <a:r>
                        <a:rPr lang="en-US" dirty="0" smtClean="0"/>
                        <a:t>Male</a:t>
                      </a:r>
                      <a:endParaRPr lang="en-US" dirty="0"/>
                    </a:p>
                  </a:txBody>
                  <a:tcPr>
                    <a:solidFill>
                      <a:schemeClr val="tx1">
                        <a:lumMod val="75000"/>
                        <a:alpha val="93000"/>
                      </a:schemeClr>
                    </a:solidFill>
                  </a:tcPr>
                </a:tc>
                <a:tc>
                  <a:txBody>
                    <a:bodyPr/>
                    <a:lstStyle/>
                    <a:p>
                      <a:pPr algn="ctr"/>
                      <a:r>
                        <a:rPr lang="en-US" dirty="0" smtClean="0"/>
                        <a:t>Graduate/</a:t>
                      </a:r>
                      <a:r>
                        <a:rPr lang="en-US" baseline="0" dirty="0" smtClean="0"/>
                        <a:t>University</a:t>
                      </a:r>
                      <a:endParaRPr lang="en-US" dirty="0"/>
                    </a:p>
                  </a:txBody>
                  <a:tcPr>
                    <a:solidFill>
                      <a:schemeClr val="tx1">
                        <a:lumMod val="75000"/>
                        <a:alpha val="93000"/>
                      </a:schemeClr>
                    </a:solidFill>
                  </a:tcPr>
                </a:tc>
                <a:tc>
                  <a:txBody>
                    <a:bodyPr/>
                    <a:lstStyle/>
                    <a:p>
                      <a:pPr algn="ctr"/>
                      <a:r>
                        <a:rPr lang="en-US" dirty="0" smtClean="0"/>
                        <a:t>Single/other</a:t>
                      </a:r>
                      <a:endParaRPr lang="en-US" dirty="0"/>
                    </a:p>
                  </a:txBody>
                  <a:tcPr>
                    <a:solidFill>
                      <a:schemeClr val="tx1">
                        <a:lumMod val="75000"/>
                        <a:alpha val="93000"/>
                      </a:schemeClr>
                    </a:solidFill>
                  </a:tcPr>
                </a:tc>
              </a:tr>
              <a:tr h="370840">
                <a:tc>
                  <a:txBody>
                    <a:bodyPr/>
                    <a:lstStyle/>
                    <a:p>
                      <a:pPr algn="ctr"/>
                      <a:r>
                        <a:rPr lang="en-US" dirty="0" smtClean="0"/>
                        <a:t>CATEGORY 2</a:t>
                      </a:r>
                    </a:p>
                  </a:txBody>
                  <a:tcPr>
                    <a:solidFill>
                      <a:schemeClr val="tx1">
                        <a:lumMod val="75000"/>
                        <a:alpha val="93000"/>
                      </a:schemeClr>
                    </a:solidFill>
                  </a:tcPr>
                </a:tc>
                <a:tc>
                  <a:txBody>
                    <a:bodyPr/>
                    <a:lstStyle/>
                    <a:p>
                      <a:pPr algn="ctr"/>
                      <a:r>
                        <a:rPr lang="en-US" dirty="0" smtClean="0"/>
                        <a:t>Female</a:t>
                      </a:r>
                      <a:endParaRPr lang="en-US" dirty="0"/>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Graduate</a:t>
                      </a:r>
                      <a:r>
                        <a:rPr lang="en-US" baseline="0" dirty="0" smtClean="0"/>
                        <a:t>/University</a:t>
                      </a:r>
                      <a:endParaRPr lang="en-US" dirty="0" smtClean="0"/>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Single/other</a:t>
                      </a:r>
                    </a:p>
                  </a:txBody>
                  <a:tcPr>
                    <a:solidFill>
                      <a:schemeClr val="tx1">
                        <a:lumMod val="75000"/>
                        <a:alpha val="93000"/>
                      </a:schemeClr>
                    </a:solidFill>
                  </a:tcPr>
                </a:tc>
              </a:tr>
              <a:tr h="370840">
                <a:tc>
                  <a:txBody>
                    <a:bodyPr/>
                    <a:lstStyle/>
                    <a:p>
                      <a:pPr algn="ctr"/>
                      <a:r>
                        <a:rPr lang="en-US" dirty="0" smtClean="0"/>
                        <a:t>CATEGORY 3</a:t>
                      </a:r>
                      <a:endParaRPr lang="en-US" dirty="0"/>
                    </a:p>
                  </a:txBody>
                  <a:tcPr>
                    <a:solidFill>
                      <a:schemeClr val="tx1">
                        <a:lumMod val="75000"/>
                        <a:alpha val="93000"/>
                      </a:schemeClr>
                    </a:solidFill>
                  </a:tcPr>
                </a:tc>
                <a:tc>
                  <a:txBody>
                    <a:bodyPr/>
                    <a:lstStyle/>
                    <a:p>
                      <a:pPr algn="ctr"/>
                      <a:r>
                        <a:rPr lang="en-US" dirty="0" smtClean="0"/>
                        <a:t>Male</a:t>
                      </a:r>
                      <a:endParaRPr lang="en-US" dirty="0"/>
                    </a:p>
                  </a:txBody>
                  <a:tcPr>
                    <a:solidFill>
                      <a:schemeClr val="tx1">
                        <a:lumMod val="75000"/>
                        <a:alpha val="93000"/>
                      </a:schemeClr>
                    </a:solidFill>
                  </a:tcPr>
                </a:tc>
                <a:tc>
                  <a:txBody>
                    <a:bodyPr/>
                    <a:lstStyle/>
                    <a:p>
                      <a:pPr algn="ctr"/>
                      <a:r>
                        <a:rPr lang="en-US" dirty="0" smtClean="0"/>
                        <a:t>High School/other</a:t>
                      </a:r>
                      <a:endParaRPr lang="en-US" dirty="0"/>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Single/other</a:t>
                      </a:r>
                    </a:p>
                  </a:txBody>
                  <a:tcPr>
                    <a:solidFill>
                      <a:schemeClr val="tx1">
                        <a:lumMod val="75000"/>
                        <a:alpha val="93000"/>
                      </a:schemeClr>
                    </a:solidFill>
                  </a:tcPr>
                </a:tc>
              </a:tr>
              <a:tr h="370840">
                <a:tc>
                  <a:txBody>
                    <a:bodyPr/>
                    <a:lstStyle/>
                    <a:p>
                      <a:pPr algn="ctr"/>
                      <a:r>
                        <a:rPr lang="en-US" dirty="0" smtClean="0"/>
                        <a:t>CATEGORY 4</a:t>
                      </a:r>
                      <a:endParaRPr lang="en-US" dirty="0"/>
                    </a:p>
                  </a:txBody>
                  <a:tcPr>
                    <a:solidFill>
                      <a:schemeClr val="tx1">
                        <a:lumMod val="75000"/>
                        <a:alpha val="93000"/>
                      </a:schemeClr>
                    </a:solidFill>
                  </a:tcPr>
                </a:tc>
                <a:tc>
                  <a:txBody>
                    <a:bodyPr/>
                    <a:lstStyle/>
                    <a:p>
                      <a:pPr algn="ctr"/>
                      <a:r>
                        <a:rPr lang="en-US" dirty="0" smtClean="0"/>
                        <a:t>Female</a:t>
                      </a:r>
                      <a:endParaRPr lang="en-US" dirty="0"/>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High School/other</a:t>
                      </a:r>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Single/other</a:t>
                      </a:r>
                    </a:p>
                  </a:txBody>
                  <a:tcPr>
                    <a:solidFill>
                      <a:schemeClr val="tx1">
                        <a:lumMod val="75000"/>
                        <a:alpha val="93000"/>
                      </a:schemeClr>
                    </a:solidFill>
                  </a:tcPr>
                </a:tc>
              </a:tr>
              <a:tr h="370840">
                <a:tc>
                  <a:txBody>
                    <a:bodyPr/>
                    <a:lstStyle/>
                    <a:p>
                      <a:pPr algn="ctr"/>
                      <a:r>
                        <a:rPr lang="en-US" dirty="0" smtClean="0"/>
                        <a:t>CATEGORY 5</a:t>
                      </a:r>
                      <a:endParaRPr lang="en-US" dirty="0"/>
                    </a:p>
                  </a:txBody>
                  <a:tcPr>
                    <a:solidFill>
                      <a:schemeClr val="tx1">
                        <a:lumMod val="75000"/>
                        <a:alpha val="93000"/>
                      </a:schemeClr>
                    </a:solidFill>
                  </a:tcPr>
                </a:tc>
                <a:tc>
                  <a:txBody>
                    <a:bodyPr/>
                    <a:lstStyle/>
                    <a:p>
                      <a:pPr algn="ctr"/>
                      <a:r>
                        <a:rPr lang="en-US" dirty="0" smtClean="0"/>
                        <a:t>Male</a:t>
                      </a:r>
                      <a:endParaRPr lang="en-US" dirty="0"/>
                    </a:p>
                  </a:txBody>
                  <a:tcPr>
                    <a:solidFill>
                      <a:schemeClr val="tx1">
                        <a:lumMod val="75000"/>
                        <a:alpha val="93000"/>
                      </a:schemeClr>
                    </a:solidFill>
                  </a:tcPr>
                </a:tc>
                <a:tc>
                  <a:txBody>
                    <a:bodyPr/>
                    <a:lstStyle/>
                    <a:p>
                      <a:pPr algn="ctr"/>
                      <a:r>
                        <a:rPr lang="en-US" dirty="0" smtClean="0"/>
                        <a:t>Graduate</a:t>
                      </a:r>
                      <a:r>
                        <a:rPr lang="en-US" baseline="0" dirty="0" smtClean="0"/>
                        <a:t>/University</a:t>
                      </a:r>
                      <a:endParaRPr lang="en-US" dirty="0"/>
                    </a:p>
                  </a:txBody>
                  <a:tcPr>
                    <a:solidFill>
                      <a:schemeClr val="tx1">
                        <a:lumMod val="75000"/>
                        <a:alpha val="93000"/>
                      </a:schemeClr>
                    </a:solidFill>
                  </a:tcPr>
                </a:tc>
                <a:tc>
                  <a:txBody>
                    <a:bodyPr/>
                    <a:lstStyle/>
                    <a:p>
                      <a:pPr algn="ctr"/>
                      <a:r>
                        <a:rPr lang="en-US" dirty="0" smtClean="0"/>
                        <a:t>Married</a:t>
                      </a:r>
                      <a:endParaRPr lang="en-US" dirty="0"/>
                    </a:p>
                  </a:txBody>
                  <a:tcPr>
                    <a:solidFill>
                      <a:schemeClr val="tx1">
                        <a:lumMod val="75000"/>
                        <a:alpha val="93000"/>
                      </a:schemeClr>
                    </a:solidFill>
                  </a:tcPr>
                </a:tc>
              </a:tr>
              <a:tr h="370840">
                <a:tc>
                  <a:txBody>
                    <a:bodyPr/>
                    <a:lstStyle/>
                    <a:p>
                      <a:pPr algn="ctr"/>
                      <a:r>
                        <a:rPr lang="en-US" dirty="0" smtClean="0"/>
                        <a:t>CATEGORY 6</a:t>
                      </a:r>
                      <a:endParaRPr lang="en-US" dirty="0"/>
                    </a:p>
                  </a:txBody>
                  <a:tcPr>
                    <a:solidFill>
                      <a:schemeClr val="tx1">
                        <a:lumMod val="75000"/>
                        <a:alpha val="93000"/>
                      </a:schemeClr>
                    </a:solidFill>
                  </a:tcPr>
                </a:tc>
                <a:tc>
                  <a:txBody>
                    <a:bodyPr/>
                    <a:lstStyle/>
                    <a:p>
                      <a:pPr algn="ctr"/>
                      <a:r>
                        <a:rPr lang="en-US" dirty="0" smtClean="0"/>
                        <a:t>Female</a:t>
                      </a:r>
                      <a:endParaRPr lang="en-US" dirty="0"/>
                    </a:p>
                  </a:txBody>
                  <a:tcPr>
                    <a:solidFill>
                      <a:schemeClr val="tx1">
                        <a:lumMod val="75000"/>
                        <a:alpha val="93000"/>
                      </a:schemeClr>
                    </a:solidFill>
                  </a:tcPr>
                </a:tc>
                <a:tc>
                  <a:txBody>
                    <a:bodyPr/>
                    <a:lstStyle/>
                    <a:p>
                      <a:pPr algn="ctr"/>
                      <a:r>
                        <a:rPr lang="en-US" dirty="0" smtClean="0"/>
                        <a:t>Graduate</a:t>
                      </a:r>
                      <a:r>
                        <a:rPr lang="en-US" baseline="0" dirty="0" smtClean="0"/>
                        <a:t>/University</a:t>
                      </a:r>
                      <a:endParaRPr lang="en-US" dirty="0"/>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Married</a:t>
                      </a:r>
                    </a:p>
                  </a:txBody>
                  <a:tcPr>
                    <a:solidFill>
                      <a:schemeClr val="tx1">
                        <a:lumMod val="75000"/>
                        <a:alpha val="93000"/>
                      </a:schemeClr>
                    </a:solidFill>
                  </a:tcPr>
                </a:tc>
              </a:tr>
              <a:tr h="370840">
                <a:tc>
                  <a:txBody>
                    <a:bodyPr/>
                    <a:lstStyle/>
                    <a:p>
                      <a:pPr algn="ctr"/>
                      <a:r>
                        <a:rPr lang="en-US" dirty="0" smtClean="0"/>
                        <a:t>CATEGORY 7</a:t>
                      </a:r>
                      <a:endParaRPr lang="en-US" dirty="0"/>
                    </a:p>
                  </a:txBody>
                  <a:tcPr>
                    <a:solidFill>
                      <a:schemeClr val="tx1">
                        <a:lumMod val="75000"/>
                        <a:alpha val="93000"/>
                      </a:schemeClr>
                    </a:solidFill>
                  </a:tcPr>
                </a:tc>
                <a:tc>
                  <a:txBody>
                    <a:bodyPr/>
                    <a:lstStyle/>
                    <a:p>
                      <a:pPr algn="ctr"/>
                      <a:r>
                        <a:rPr lang="en-US" dirty="0" smtClean="0"/>
                        <a:t>Male</a:t>
                      </a:r>
                      <a:endParaRPr lang="en-US" dirty="0"/>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High School/other</a:t>
                      </a:r>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Married</a:t>
                      </a:r>
                    </a:p>
                  </a:txBody>
                  <a:tcPr>
                    <a:solidFill>
                      <a:schemeClr val="tx1">
                        <a:lumMod val="75000"/>
                        <a:alpha val="93000"/>
                      </a:schemeClr>
                    </a:solidFill>
                  </a:tcPr>
                </a:tc>
              </a:tr>
              <a:tr h="370840">
                <a:tc>
                  <a:txBody>
                    <a:bodyPr/>
                    <a:lstStyle/>
                    <a:p>
                      <a:pPr algn="ctr"/>
                      <a:r>
                        <a:rPr lang="en-US" dirty="0" smtClean="0"/>
                        <a:t>CATEGORY 8</a:t>
                      </a:r>
                      <a:endParaRPr lang="en-US" dirty="0"/>
                    </a:p>
                  </a:txBody>
                  <a:tcPr>
                    <a:solidFill>
                      <a:schemeClr val="tx1">
                        <a:lumMod val="75000"/>
                        <a:alpha val="93000"/>
                      </a:schemeClr>
                    </a:solidFill>
                  </a:tcPr>
                </a:tc>
                <a:tc>
                  <a:txBody>
                    <a:bodyPr/>
                    <a:lstStyle/>
                    <a:p>
                      <a:pPr algn="ctr"/>
                      <a:r>
                        <a:rPr lang="en-US" dirty="0" smtClean="0"/>
                        <a:t>Female</a:t>
                      </a:r>
                      <a:endParaRPr lang="en-US" dirty="0"/>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High School/other</a:t>
                      </a:r>
                    </a:p>
                  </a:txBody>
                  <a:tcPr>
                    <a:solidFill>
                      <a:schemeClr val="tx1">
                        <a:lumMod val="75000"/>
                        <a:alpha val="93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Married</a:t>
                      </a:r>
                    </a:p>
                  </a:txBody>
                  <a:tcPr>
                    <a:solidFill>
                      <a:schemeClr val="tx1">
                        <a:lumMod val="75000"/>
                        <a:alpha val="93000"/>
                      </a:schemeClr>
                    </a:solidFill>
                  </a:tcPr>
                </a:tc>
              </a:tr>
            </a:tbl>
          </a:graphicData>
        </a:graphic>
      </p:graphicFrame>
    </p:spTree>
    <p:extLst>
      <p:ext uri="{BB962C8B-B14F-4D97-AF65-F5344CB8AC3E}">
        <p14:creationId xmlns:p14="http://schemas.microsoft.com/office/powerpoint/2010/main" val="923393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32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400" b="1" dirty="0">
              <a:solidFill>
                <a:schemeClr val="tx1"/>
              </a:solidFill>
            </a:endParaRPr>
          </a:p>
        </p:txBody>
      </p:sp>
      <p:grpSp>
        <p:nvGrpSpPr>
          <p:cNvPr id="18" name="Group 17"/>
          <p:cNvGrpSpPr/>
          <p:nvPr/>
        </p:nvGrpSpPr>
        <p:grpSpPr>
          <a:xfrm>
            <a:off x="264161" y="1815068"/>
            <a:ext cx="6217920" cy="4727973"/>
            <a:chOff x="264161" y="1815068"/>
            <a:chExt cx="6217920" cy="4727973"/>
          </a:xfrm>
        </p:grpSpPr>
        <p:sp>
          <p:nvSpPr>
            <p:cNvPr id="7" name="TextBox 6"/>
            <p:cNvSpPr txBox="1"/>
            <p:nvPr/>
          </p:nvSpPr>
          <p:spPr>
            <a:xfrm>
              <a:off x="731198" y="1815068"/>
              <a:ext cx="5364802" cy="369332"/>
            </a:xfrm>
            <a:prstGeom prst="rect">
              <a:avLst/>
            </a:prstGeom>
            <a:noFill/>
          </p:spPr>
          <p:txBody>
            <a:bodyPr wrap="none" rtlCol="0">
              <a:spAutoFit/>
            </a:bodyPr>
            <a:lstStyle/>
            <a:p>
              <a:r>
                <a:rPr lang="en-US" dirty="0" smtClean="0"/>
                <a:t>Number of individuals and defaulters in each category </a:t>
              </a:r>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014" t="1368" r="4957" b="4883"/>
            <a:stretch/>
          </p:blipFill>
          <p:spPr>
            <a:xfrm>
              <a:off x="264161" y="2363659"/>
              <a:ext cx="6217920" cy="4179382"/>
            </a:xfrm>
            <a:prstGeom prst="rect">
              <a:avLst/>
            </a:prstGeom>
          </p:spPr>
        </p:pic>
      </p:grpSp>
      <p:pic>
        <p:nvPicPr>
          <p:cNvPr id="8"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1556" y="2352762"/>
            <a:ext cx="4798735" cy="4190279"/>
          </a:xfrm>
        </p:spPr>
      </p:pic>
      <p:cxnSp>
        <p:nvCxnSpPr>
          <p:cNvPr id="15" name="Straight Connector 14"/>
          <p:cNvCxnSpPr/>
          <p:nvPr/>
        </p:nvCxnSpPr>
        <p:spPr>
          <a:xfrm flipH="1">
            <a:off x="6705600" y="1320800"/>
            <a:ext cx="10160" cy="5537200"/>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25360" y="1815068"/>
            <a:ext cx="4024179" cy="369332"/>
          </a:xfrm>
          <a:prstGeom prst="rect">
            <a:avLst/>
          </a:prstGeom>
          <a:noFill/>
        </p:spPr>
        <p:txBody>
          <a:bodyPr wrap="none" rtlCol="0">
            <a:spAutoFit/>
          </a:bodyPr>
          <a:lstStyle/>
          <a:p>
            <a:r>
              <a:rPr lang="en-US" dirty="0" smtClean="0"/>
              <a:t>Probability of defaulters in each category</a:t>
            </a:r>
            <a:endParaRPr lang="en-US" dirty="0"/>
          </a:p>
        </p:txBody>
      </p:sp>
      <p:sp>
        <p:nvSpPr>
          <p:cNvPr id="17" name="TextBox 16"/>
          <p:cNvSpPr txBox="1"/>
          <p:nvPr/>
        </p:nvSpPr>
        <p:spPr>
          <a:xfrm>
            <a:off x="243842" y="275679"/>
            <a:ext cx="2330510" cy="769441"/>
          </a:xfrm>
          <a:prstGeom prst="rect">
            <a:avLst/>
          </a:prstGeom>
          <a:noFill/>
        </p:spPr>
        <p:txBody>
          <a:bodyPr wrap="none" rtlCol="0">
            <a:spAutoFit/>
          </a:bodyPr>
          <a:lstStyle/>
          <a:p>
            <a:r>
              <a:rPr lang="en-US" sz="4400" b="1" dirty="0" smtClean="0"/>
              <a:t>BARPLOT</a:t>
            </a:r>
            <a:endParaRPr lang="en-US" sz="4400" b="1" dirty="0"/>
          </a:p>
        </p:txBody>
      </p:sp>
    </p:spTree>
    <p:extLst>
      <p:ext uri="{BB962C8B-B14F-4D97-AF65-F5344CB8AC3E}">
        <p14:creationId xmlns:p14="http://schemas.microsoft.com/office/powerpoint/2010/main" val="304435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394</TotalTime>
  <Words>713</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DATA  ANALYSIS ON CREDIT CARD DEFAULTERS</vt:lpstr>
      <vt:lpstr>CONTENTS</vt:lpstr>
      <vt:lpstr>ABSTRACT</vt:lpstr>
      <vt:lpstr>SCREENSHOT OF DATASET:</vt:lpstr>
      <vt:lpstr>DATA SET DESCRIPTION</vt:lpstr>
      <vt:lpstr>Cullen and Frey Graph for LIMIT BALANCE</vt:lpstr>
      <vt:lpstr>Normalization of Limit Balance Attribute</vt:lpstr>
      <vt:lpstr>CATEGORIZATION OF DATA</vt:lpstr>
      <vt:lpstr>PowerPoint Presentation</vt:lpstr>
      <vt:lpstr>PowerPoint Presentation</vt:lpstr>
      <vt:lpstr>Scatter Plot</vt:lpstr>
      <vt:lpstr>PowerPoint Presentation</vt:lpstr>
      <vt:lpstr>Confidence interval of proportions</vt:lpstr>
      <vt:lpstr>Test of hypothesis of proportions</vt:lpstr>
      <vt:lpstr>PowerPoint Presentation</vt:lpstr>
      <vt:lpstr>Decision Tree</vt:lpstr>
      <vt:lpstr>REFRENCES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CREDIT CARD DEFAULTERS</dc:title>
  <dc:creator>Bhavana Vinayak Joshi</dc:creator>
  <cp:lastModifiedBy>AVIRAL</cp:lastModifiedBy>
  <cp:revision>24</cp:revision>
  <dcterms:created xsi:type="dcterms:W3CDTF">2019-12-01T21:56:12Z</dcterms:created>
  <dcterms:modified xsi:type="dcterms:W3CDTF">2019-12-02T04:32:45Z</dcterms:modified>
</cp:coreProperties>
</file>