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2120" y="1768680"/>
            <a:ext cx="5495040" cy="4384440"/>
          </a:xfrm>
          <a:prstGeom prst="rect">
            <a:avLst/>
          </a:prstGeom>
          <a:ln>
            <a:noFill/>
          </a:ln>
        </p:spPr>
      </p:pic>
      <p:pic>
        <p:nvPicPr>
          <p:cNvPr id="38" name="" descr=""/>
          <p:cNvPicPr/>
          <p:nvPr/>
        </p:nvPicPr>
        <p:blipFill>
          <a:blip r:embed="rId3"/>
          <a:stretch>
            <a:fillRect/>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2DF4E1A-F6CE-4A7D-B775-AD39B33DD5B1}"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r>
              <a:rPr lang="en-IN" sz="4400">
                <a:latin typeface="Arial"/>
              </a:rPr>
              <a:t>Word2vec v/s Glove</a:t>
            </a:r>
            <a:endParaRPr/>
          </a:p>
        </p:txBody>
      </p:sp>
      <p:sp>
        <p:nvSpPr>
          <p:cNvPr id="40" name="TextShape 2"/>
          <p:cNvSpPr txBox="1"/>
          <p:nvPr/>
        </p:nvSpPr>
        <p:spPr>
          <a:xfrm>
            <a:off x="504000" y="1769040"/>
            <a:ext cx="9071640" cy="4384440"/>
          </a:xfrm>
          <a:prstGeom prst="rect">
            <a:avLst/>
          </a:prstGeom>
        </p:spPr>
        <p:txBody>
          <a:bodyPr lIns="0" rIns="0" tIns="0" bIns="0" anchor="ctr"/>
          <a:p>
            <a:pPr>
              <a:buSzPct val="45000"/>
              <a:buFont typeface="StarSymbol"/>
              <a:buChar char=""/>
            </a:pPr>
            <a:r>
              <a:rPr lang="en-IN" sz="2400">
                <a:latin typeface="Arial"/>
              </a:rPr>
              <a:t>word2vec is based on one of two flavours: The continuous bag of words model (CBOW) and the skip-gram model. </a:t>
            </a:r>
            <a:endParaRPr/>
          </a:p>
          <a:p>
            <a:pPr>
              <a:buSzPct val="45000"/>
              <a:buFont typeface="StarSymbol"/>
              <a:buChar char=""/>
            </a:pPr>
            <a:r>
              <a:rPr lang="en-IN" sz="2400">
                <a:latin typeface="Arial"/>
              </a:rPr>
              <a:t>CBOW is a neural network that is trained to predict which word fits in a gap in a sentence.  </a:t>
            </a:r>
            <a:endParaRPr/>
          </a:p>
          <a:p>
            <a:pPr>
              <a:buSzPct val="45000"/>
              <a:buFont typeface="StarSymbol"/>
              <a:buChar char=""/>
            </a:pPr>
            <a:r>
              <a:rPr lang="en-IN" sz="2400">
                <a:latin typeface="Arial"/>
              </a:rPr>
              <a:t>The order of the words is not important. </a:t>
            </a:r>
            <a:endParaRPr/>
          </a:p>
          <a:p>
            <a:pPr>
              <a:buSzPct val="45000"/>
              <a:buFont typeface="StarSymbol"/>
              <a:buChar char=""/>
            </a:pPr>
            <a:r>
              <a:rPr lang="en-IN" sz="2400">
                <a:latin typeface="Arial"/>
              </a:rPr>
              <a:t>The embedding layer of the neural network is used to represent words in general. </a:t>
            </a:r>
            <a:endParaRPr/>
          </a:p>
          <a:p>
            <a:pPr>
              <a:buSzPct val="45000"/>
              <a:buFont typeface="StarSymbol"/>
              <a:buChar char=""/>
            </a:pPr>
            <a:r>
              <a:rPr lang="en-IN" sz="2400">
                <a:latin typeface="Arial"/>
              </a:rPr>
              <a:t>On the other hand, the skip-gram model works in the other way round. Given a middle word it outputs a probability for each word in the vocabulary.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lIns="0" rIns="0" tIns="0" bIns="0" anchor="ctr"/>
          <a:p>
            <a:pPr algn="ctr"/>
            <a:r>
              <a:rPr lang="en-IN" sz="4400">
                <a:latin typeface="Arial"/>
              </a:rPr>
              <a:t>Word2vec v/s Glove</a:t>
            </a:r>
            <a:endParaRPr/>
          </a:p>
        </p:txBody>
      </p:sp>
      <p:sp>
        <p:nvSpPr>
          <p:cNvPr id="42" name="TextShape 2"/>
          <p:cNvSpPr txBox="1"/>
          <p:nvPr/>
        </p:nvSpPr>
        <p:spPr>
          <a:xfrm>
            <a:off x="504000" y="1769040"/>
            <a:ext cx="9071640" cy="4384440"/>
          </a:xfrm>
          <a:prstGeom prst="rect">
            <a:avLst/>
          </a:prstGeom>
        </p:spPr>
        <p:txBody>
          <a:bodyPr lIns="0" rIns="0" tIns="0" bIns="0" anchor="ctr"/>
          <a:p>
            <a:pPr>
              <a:buSzPct val="45000"/>
              <a:buFont typeface="StarSymbol"/>
              <a:buChar char=""/>
            </a:pPr>
            <a:r>
              <a:rPr lang="en-IN" sz="2400">
                <a:latin typeface="Arial"/>
              </a:rPr>
              <a:t>GloVe takes a different approach. </a:t>
            </a:r>
            <a:endParaRPr/>
          </a:p>
          <a:p>
            <a:pPr>
              <a:buSzPct val="45000"/>
              <a:buFont typeface="StarSymbol"/>
              <a:buChar char=""/>
            </a:pPr>
            <a:r>
              <a:rPr lang="en-IN" sz="2400">
                <a:latin typeface="Arial"/>
              </a:rPr>
              <a:t>The embeddings are optimized directly so that the dot product of two word vectors equals the log of the number of times the two words will occur near each other (within 5 words for example). </a:t>
            </a:r>
            <a:endParaRPr/>
          </a:p>
          <a:p>
            <a:pPr>
              <a:buSzPct val="45000"/>
              <a:buFont typeface="StarSymbol"/>
              <a:buChar char=""/>
            </a:pPr>
            <a:r>
              <a:rPr lang="en-IN" sz="2400">
                <a:latin typeface="Arial"/>
              </a:rPr>
              <a:t>For example if "dog" and "cat" occur near each other 10 times in a corpus, then vec(dog) dot vec(cat) = log(10). </a:t>
            </a:r>
            <a:endParaRPr/>
          </a:p>
          <a:p>
            <a:pPr>
              <a:buSzPct val="45000"/>
              <a:buFont typeface="StarSymbol"/>
              <a:buChar char=""/>
            </a:pPr>
            <a:r>
              <a:rPr lang="en-IN" sz="2400">
                <a:latin typeface="Arial"/>
              </a:rPr>
              <a:t>This forces the vectors to somehow encode the frequency distribution of which words occur near them.</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lIns="0" rIns="0" tIns="0" bIns="0" anchor="ctr"/>
          <a:p>
            <a:pPr algn="ctr"/>
            <a:r>
              <a:rPr lang="en-IN" sz="4400">
                <a:latin typeface="Arial"/>
              </a:rPr>
              <a:t>Class Diagram</a:t>
            </a:r>
            <a:endParaRPr/>
          </a:p>
        </p:txBody>
      </p:sp>
      <p:pic>
        <p:nvPicPr>
          <p:cNvPr id="44" name="" descr=""/>
          <p:cNvPicPr/>
          <p:nvPr/>
        </p:nvPicPr>
        <p:blipFill>
          <a:blip r:embed="rId1"/>
          <a:stretch>
            <a:fillRect/>
          </a:stretch>
        </p:blipFill>
        <p:spPr>
          <a:xfrm>
            <a:off x="170280" y="2265120"/>
            <a:ext cx="9867600" cy="36288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