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5" r:id="rId2"/>
    <p:sldId id="266" r:id="rId3"/>
    <p:sldId id="307" r:id="rId4"/>
    <p:sldId id="308" r:id="rId5"/>
    <p:sldId id="309" r:id="rId6"/>
    <p:sldId id="312" r:id="rId7"/>
    <p:sldId id="310" r:id="rId8"/>
    <p:sldId id="311" r:id="rId9"/>
    <p:sldId id="313" r:id="rId10"/>
    <p:sldId id="314" r:id="rId11"/>
    <p:sldId id="316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8979" autoAdjust="0"/>
  </p:normalViewPr>
  <p:slideViewPr>
    <p:cSldViewPr snapToGrid="0" showGuides="1">
      <p:cViewPr varScale="1">
        <p:scale>
          <a:sx n="66" d="100"/>
          <a:sy n="66" d="100"/>
        </p:scale>
        <p:origin x="197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5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86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3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18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68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2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4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28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2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8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29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6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8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5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0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1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2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9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4FE0-74E3-4689-BBEF-9A1AD8834210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0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72-E60E-4722-83B5-BB9EEC7150CC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1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F52DE-5A51-4253-AEA3-B8B01853BDA1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2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BD91-0D6D-426D-B382-09221FAD3CCF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3C79-19E4-4353-B79D-66CCB4D14F2D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D759-7CED-4C60-B4A9-14842509821A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6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0FE1-AD55-4317-BFC0-0B44E70C4C40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2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08F2-90CB-4F6D-A50A-5D01E5FFFAEA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0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BD10-1763-4224-B128-D358E694D0FE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6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079B-292B-4CF7-A7FF-E79556CF2B85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E186-B953-434C-824F-888054B6D01C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8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ACC5-AEAC-483F-9FF2-8D9539654584}" type="datetime1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988969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2638092" y="3881926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频率学习中的高低频分离模型研究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6906951" y="5121022"/>
            <a:ext cx="21152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指导老师：黄高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汇报人：吾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尔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开希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2020.9.12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515734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6231254"/>
            <a:ext cx="3086100" cy="365125"/>
          </a:xfrm>
        </p:spPr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目标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1584" y="2797058"/>
            <a:ext cx="606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减少输入信息量，使部分输入使用极少的频率完成分类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1584" y="3452118"/>
            <a:ext cx="791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减少运算量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32519" y="1321174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sp>
        <p:nvSpPr>
          <p:cNvPr id="27" name="矩形 26"/>
          <p:cNvSpPr/>
          <p:nvPr/>
        </p:nvSpPr>
        <p:spPr>
          <a:xfrm>
            <a:off x="653213" y="4105930"/>
            <a:ext cx="791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减少参数量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213" y="4798861"/>
            <a:ext cx="791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保持较高准确率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算法流程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2519" y="1321174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sp>
        <p:nvSpPr>
          <p:cNvPr id="14" name="矩形 13"/>
          <p:cNvSpPr/>
          <p:nvPr/>
        </p:nvSpPr>
        <p:spPr>
          <a:xfrm>
            <a:off x="4301594" y="2893875"/>
            <a:ext cx="1088081" cy="1080577"/>
          </a:xfrm>
          <a:prstGeom prst="rect">
            <a:avLst/>
          </a:prstGeom>
          <a:scene3d>
            <a:camera prst="orthographicFront">
              <a:rot lat="870000" lon="17958000" rev="21599983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低频频率图</a:t>
            </a:r>
          </a:p>
        </p:txBody>
      </p:sp>
      <p:sp>
        <p:nvSpPr>
          <p:cNvPr id="16" name="矩形 15"/>
          <p:cNvSpPr/>
          <p:nvPr/>
        </p:nvSpPr>
        <p:spPr>
          <a:xfrm>
            <a:off x="6025654" y="3114186"/>
            <a:ext cx="809394" cy="8211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870000" lon="17958000" rev="0"/>
            </a:camera>
            <a:lightRig rig="threePt" dir="t"/>
          </a:scene3d>
          <a:sp3d extrusionH="76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低频模型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994083" y="3486193"/>
            <a:ext cx="552538" cy="38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932864" y="2709531"/>
            <a:ext cx="470789" cy="2431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12109" y="3397032"/>
            <a:ext cx="603370" cy="579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932863" y="4041324"/>
            <a:ext cx="470789" cy="2490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p100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32863" y="2949075"/>
            <a:ext cx="470789" cy="2431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561590" y="3471405"/>
            <a:ext cx="292225" cy="121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320361" y="5103774"/>
            <a:ext cx="1088081" cy="1080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870000" lon="17958000" rev="21599983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高频</a:t>
            </a:r>
            <a:r>
              <a:rPr lang="zh-CN" altLang="en-US" dirty="0"/>
              <a:t>频率图</a:t>
            </a:r>
          </a:p>
        </p:txBody>
      </p:sp>
      <p:sp>
        <p:nvSpPr>
          <p:cNvPr id="60" name="矩形 59"/>
          <p:cNvSpPr/>
          <p:nvPr/>
        </p:nvSpPr>
        <p:spPr>
          <a:xfrm>
            <a:off x="6044421" y="5324085"/>
            <a:ext cx="809394" cy="82110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scene3d>
            <a:camera prst="orthographicFront">
              <a:rot lat="870000" lon="17958000" rev="0"/>
            </a:camera>
            <a:lightRig rig="threePt" dir="t"/>
          </a:scene3d>
          <a:sp3d extrusionH="76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高频模型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012850" y="5696092"/>
            <a:ext cx="552538" cy="38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951631" y="4919430"/>
            <a:ext cx="470789" cy="2431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30876" y="5606931"/>
            <a:ext cx="603370" cy="579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951630" y="6251223"/>
            <a:ext cx="470789" cy="249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p100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51630" y="5158974"/>
            <a:ext cx="470789" cy="2431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p2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6580357" y="5681304"/>
            <a:ext cx="292225" cy="121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 rot="5400000">
            <a:off x="5783140" y="4492825"/>
            <a:ext cx="756257" cy="273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918478" y="3434163"/>
            <a:ext cx="719435" cy="292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置信概率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7489021" y="3580606"/>
            <a:ext cx="315809" cy="40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49090" y="2658368"/>
            <a:ext cx="23563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部分输入（约</a:t>
            </a:r>
            <a:r>
              <a:rPr lang="en-US" altLang="zh-CN" dirty="0" smtClean="0"/>
              <a:t>70%</a:t>
            </a:r>
            <a:r>
              <a:rPr lang="zh-CN" altLang="en-US" dirty="0" smtClean="0"/>
              <a:t>）只使用极少的低频频率（如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个频率分量）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使用低频高频两个模型，每个模型只有原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50 </a:t>
            </a:r>
            <a:r>
              <a:rPr lang="zh-CN" altLang="en-US" dirty="0" smtClean="0"/>
              <a:t>规模的一半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  <p:bldP spid="34" grpId="0"/>
      <p:bldP spid="35" grpId="0" animBg="1"/>
      <p:bldP spid="36" grpId="0" animBg="1"/>
      <p:bldP spid="59" grpId="0" animBg="1"/>
      <p:bldP spid="62" grpId="0" animBg="1"/>
      <p:bldP spid="63" grpId="0"/>
      <p:bldP spid="64" grpId="0" animBg="1"/>
      <p:bldP spid="65" grpId="0" animBg="1"/>
      <p:bldP spid="12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模型结构一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2519" y="1321174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63" y="2448833"/>
            <a:ext cx="8643001" cy="430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模型结构二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2519" y="1321174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94" y="2448833"/>
            <a:ext cx="8901001" cy="42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模型结构三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2519" y="1321174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6" y="2356288"/>
            <a:ext cx="8617201" cy="45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训练过程：第一步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2519" y="1321174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56" y="2367303"/>
            <a:ext cx="8643001" cy="44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训练过程：第二步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32519" y="1321174"/>
            <a:ext cx="1800493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7" y="2824283"/>
            <a:ext cx="9001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32519" y="1317137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与传统方法的比较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57552" y="1326024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749" y="2562623"/>
            <a:ext cx="5048250" cy="18669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155429" y="4984880"/>
            <a:ext cx="6564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减少了参数量、运算量、平均所需输入频率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与原算法准确率只相差</a:t>
            </a:r>
            <a:r>
              <a:rPr lang="en-US" altLang="zh-CN" dirty="0" smtClean="0"/>
              <a:t>0.3%</a:t>
            </a:r>
          </a:p>
        </p:txBody>
      </p:sp>
    </p:spTree>
    <p:extLst>
      <p:ext uri="{BB962C8B-B14F-4D97-AF65-F5344CB8AC3E}">
        <p14:creationId xmlns:p14="http://schemas.microsoft.com/office/powerpoint/2010/main" val="13723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32519" y="1317137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70" y="189815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不同模型结构的比较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57552" y="1326024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1155429" y="4984880"/>
            <a:ext cx="6564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结构二中，连接位置越靠前，性能越佳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结构三性能最佳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683" y="2814128"/>
            <a:ext cx="37623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32519" y="1317137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69" y="1898158"/>
            <a:ext cx="67631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低频模型能得到较高置信度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的输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入图片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57552" y="1326024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992667" y="5819290"/>
            <a:ext cx="6564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图片所包含的类别信息一目了</a:t>
            </a:r>
            <a:r>
              <a:rPr lang="zh-CN" altLang="en-US" dirty="0" smtClean="0"/>
              <a:t>然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其他干扰物体</a:t>
            </a:r>
            <a:r>
              <a:rPr lang="zh-CN" altLang="en-US" dirty="0" smtClean="0"/>
              <a:t>不多，类别物</a:t>
            </a:r>
            <a:r>
              <a:rPr lang="zh-CN" altLang="en-US" dirty="0"/>
              <a:t>体占据了图片的大部分空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即使让这些图片经过滤波模糊，也能</a:t>
            </a:r>
            <a:r>
              <a:rPr lang="zh-CN" altLang="en-US" dirty="0" smtClean="0"/>
              <a:t>看出</a:t>
            </a:r>
            <a:r>
              <a:rPr lang="zh-CN" altLang="en-US" dirty="0"/>
              <a:t>物体的类别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51" y="2415654"/>
            <a:ext cx="6391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73" y="308303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4572000" y="6627119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1263" y="29179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25600" y="29033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4044" y="29701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36631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81904" y="291361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0727" y="29949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24270" y="3083032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25600" y="348278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4044" y="3549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原论文算法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36631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81904" y="349299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70727" y="357428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高低频分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离算法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324270" y="366241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525600" y="4056523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84044" y="41232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实验结果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3736631" y="4236157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8371221" y="6346632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8692195" y="602954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278460" y="299490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2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32519" y="1317137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0753" y="132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69869" y="1898158"/>
            <a:ext cx="67631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总结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792" y="197297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169152" y="13171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57552" y="1326024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669869" y="2896255"/>
            <a:ext cx="74059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高低频分离法大大降低了系统传输所需信道大小：约</a:t>
            </a:r>
            <a:r>
              <a:rPr lang="en-US" altLang="zh-CN" dirty="0" smtClean="0"/>
              <a:t>70% </a:t>
            </a:r>
            <a:r>
              <a:rPr lang="zh-CN" altLang="en-US" dirty="0" smtClean="0"/>
              <a:t>的数据只需</a:t>
            </a:r>
            <a:r>
              <a:rPr lang="en-US" altLang="zh-CN" dirty="0" smtClean="0"/>
              <a:t>6 </a:t>
            </a:r>
            <a:r>
              <a:rPr lang="zh-CN" altLang="en-US" dirty="0"/>
              <a:t>个低频分量就能完成预测，是传统方法一张图片信息量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1/8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高低频分离法适用于不同的应用场</a:t>
            </a:r>
            <a:r>
              <a:rPr lang="zh-CN" altLang="en-US" dirty="0" smtClean="0"/>
              <a:t>景：当</a:t>
            </a:r>
            <a:r>
              <a:rPr lang="zh-CN" altLang="en-US" dirty="0"/>
              <a:t>系统中的传输带宽成为</a:t>
            </a:r>
            <a:r>
              <a:rPr lang="zh-CN" altLang="en-US" dirty="0" smtClean="0"/>
              <a:t>系统</a:t>
            </a:r>
            <a:r>
              <a:rPr lang="zh-CN" altLang="en-US" dirty="0"/>
              <a:t>计算时间的瓶颈时，使用高低频分离法可以优先传输低频分</a:t>
            </a:r>
            <a:r>
              <a:rPr lang="zh-CN" altLang="en-US" dirty="0" smtClean="0"/>
              <a:t>量；当系统中</a:t>
            </a:r>
            <a:r>
              <a:rPr lang="en-US" altLang="zh-CN" dirty="0" smtClean="0"/>
              <a:t>GPU </a:t>
            </a:r>
            <a:r>
              <a:rPr lang="zh-CN" altLang="en-US" dirty="0"/>
              <a:t>运算成为系统计算时间的瓶颈时，可以使低频模型和高频模型同步运算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高低频分离法的参数量和运算量比传统方法以及</a:t>
            </a:r>
            <a:r>
              <a:rPr lang="zh-CN" altLang="en-US" dirty="0" smtClean="0"/>
              <a:t>频率</a:t>
            </a:r>
            <a:r>
              <a:rPr lang="zh-CN" altLang="en-US" dirty="0"/>
              <a:t>替代</a:t>
            </a:r>
            <a:r>
              <a:rPr lang="zh-CN" altLang="en-US" dirty="0" smtClean="0"/>
              <a:t>法都</a:t>
            </a:r>
            <a:r>
              <a:rPr lang="zh-CN" altLang="en-US" dirty="0"/>
              <a:t>要低。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23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谢谢观看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2415" y="1314465"/>
            <a:ext cx="110799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课题背景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84950" y="13192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40814" y="13144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原论文算法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04181" y="1314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9213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36F6F2-13A9-4CE8-8806-72CA63EED3C6}"/>
              </a:ext>
            </a:extLst>
          </p:cNvPr>
          <p:cNvSpPr txBox="1"/>
          <p:nvPr/>
        </p:nvSpPr>
        <p:spPr>
          <a:xfrm>
            <a:off x="734147" y="2057746"/>
            <a:ext cx="6665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深度神经网络飞速发展，应用面越来越广。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随硬件设备的发展，系统的瓶颈可能在数据传输上。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对输入图片的缩放会丢失信息。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69" y="3831483"/>
            <a:ext cx="6657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69152" y="13144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原论文算法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32519" y="1314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13287" y="1314465"/>
            <a:ext cx="203132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0752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66" y="2903885"/>
            <a:ext cx="3940934" cy="2852766"/>
          </a:xfrm>
          <a:prstGeom prst="rect">
            <a:avLst/>
          </a:prstGeom>
        </p:spPr>
      </p:pic>
      <p:sp>
        <p:nvSpPr>
          <p:cNvPr id="20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870" y="3064902"/>
            <a:ext cx="4155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mini-ImageNet </a:t>
            </a:r>
            <a:r>
              <a:rPr lang="zh-CN" altLang="en-US" dirty="0"/>
              <a:t>是</a:t>
            </a:r>
            <a:r>
              <a:rPr lang="en-US" altLang="zh-CN" dirty="0"/>
              <a:t>ImageNet </a:t>
            </a:r>
            <a:r>
              <a:rPr lang="zh-CN" altLang="en-US" dirty="0"/>
              <a:t>数据集的子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mini-ImageNet </a:t>
            </a:r>
            <a:r>
              <a:rPr lang="zh-CN" altLang="en-US" dirty="0" smtClean="0"/>
              <a:t>包</a:t>
            </a:r>
            <a:r>
              <a:rPr lang="zh-CN" altLang="en-US" dirty="0"/>
              <a:t>含</a:t>
            </a:r>
            <a:r>
              <a:rPr lang="en-US" altLang="zh-CN" dirty="0"/>
              <a:t>100 </a:t>
            </a:r>
            <a:r>
              <a:rPr lang="zh-CN" altLang="en-US" dirty="0"/>
              <a:t>类共六万张彩色图片，其</a:t>
            </a:r>
            <a:r>
              <a:rPr lang="zh-CN" altLang="en-US" dirty="0" smtClean="0"/>
              <a:t>中每</a:t>
            </a:r>
            <a:r>
              <a:rPr lang="zh-CN" altLang="en-US" dirty="0"/>
              <a:t>类有</a:t>
            </a:r>
            <a:r>
              <a:rPr lang="en-US" altLang="zh-CN" dirty="0"/>
              <a:t>600 </a:t>
            </a:r>
            <a:r>
              <a:rPr lang="zh-CN" altLang="en-US" dirty="0"/>
              <a:t>个样</a:t>
            </a:r>
            <a:r>
              <a:rPr lang="zh-CN" altLang="en-US" dirty="0" smtClean="0"/>
              <a:t>本。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图</a:t>
            </a:r>
            <a:r>
              <a:rPr lang="zh-CN" altLang="en-US" dirty="0"/>
              <a:t>片和</a:t>
            </a:r>
            <a:r>
              <a:rPr lang="en-US" altLang="zh-CN" dirty="0"/>
              <a:t>ImageNet </a:t>
            </a:r>
            <a:r>
              <a:rPr lang="zh-CN" altLang="en-US" dirty="0"/>
              <a:t>原</a:t>
            </a:r>
            <a:r>
              <a:rPr lang="zh-CN" altLang="en-US" dirty="0" smtClean="0"/>
              <a:t>图一致。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6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515734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69152" y="13144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原论文算法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32519" y="1314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6231254"/>
            <a:ext cx="3086100" cy="365125"/>
          </a:xfrm>
        </p:spPr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13287" y="1314465"/>
            <a:ext cx="2031326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80752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评价指标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89" y="3670696"/>
            <a:ext cx="7172325" cy="13049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6099" y="2833031"/>
            <a:ext cx="8487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准确率：</a:t>
            </a:r>
            <a:r>
              <a:rPr lang="en-US" altLang="zh-CN" dirty="0" smtClean="0"/>
              <a:t>mini-ImageNet </a:t>
            </a:r>
            <a:r>
              <a:rPr lang="zh-CN" altLang="en-US" dirty="0"/>
              <a:t>有</a:t>
            </a:r>
            <a:r>
              <a:rPr lang="en-US" altLang="zh-CN" dirty="0"/>
              <a:t>100 </a:t>
            </a:r>
            <a:r>
              <a:rPr lang="zh-CN" altLang="en-US" dirty="0"/>
              <a:t>类图片，因此模型会对每个输</a:t>
            </a:r>
            <a:r>
              <a:rPr lang="zh-CN" altLang="en-US" dirty="0" smtClean="0"/>
              <a:t>入图片计算长</a:t>
            </a:r>
            <a:r>
              <a:rPr lang="zh-CN" altLang="en-US" dirty="0"/>
              <a:t>度为</a:t>
            </a:r>
            <a:r>
              <a:rPr lang="en-US" altLang="zh-CN" dirty="0"/>
              <a:t>100 </a:t>
            </a:r>
            <a:r>
              <a:rPr lang="zh-CN" altLang="en-US" dirty="0"/>
              <a:t>的向</a:t>
            </a:r>
            <a:r>
              <a:rPr lang="zh-CN" altLang="en-US" dirty="0" smtClean="0"/>
              <a:t>量，其中每个</a:t>
            </a:r>
            <a:r>
              <a:rPr lang="zh-CN" altLang="en-US" dirty="0"/>
              <a:t>分量表示输入属于该类的概率大小。</a:t>
            </a:r>
          </a:p>
        </p:txBody>
      </p:sp>
      <p:sp>
        <p:nvSpPr>
          <p:cNvPr id="22" name="矩形 21"/>
          <p:cNvSpPr/>
          <p:nvPr/>
        </p:nvSpPr>
        <p:spPr>
          <a:xfrm>
            <a:off x="506100" y="5244605"/>
            <a:ext cx="8487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运算量：用 </a:t>
            </a:r>
            <a:r>
              <a:rPr lang="en-US" altLang="zh-CN" dirty="0" smtClean="0"/>
              <a:t>FLOPs </a:t>
            </a:r>
            <a:r>
              <a:rPr lang="zh-CN" altLang="en-US" dirty="0" smtClean="0"/>
              <a:t>衡量，表示模型对每个输入实施浮点运算的次数。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6099" y="5725398"/>
            <a:ext cx="8487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参数量：表示模型参数的个数。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515734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32519" y="1314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6231254"/>
            <a:ext cx="3086100" cy="365125"/>
          </a:xfrm>
        </p:spPr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2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169152" y="1308414"/>
            <a:ext cx="1338828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733" y="2489287"/>
            <a:ext cx="4515268" cy="258668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69473" y="2898100"/>
            <a:ext cx="3520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频域学习，</a:t>
            </a:r>
            <a:r>
              <a:rPr lang="en-US" altLang="zh-CN" dirty="0" smtClean="0"/>
              <a:t>CVPR 2020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将卷积网络的输入从空间域改到频率域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自适应频率筛选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515734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32519" y="1314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6231254"/>
            <a:ext cx="3086100" cy="365125"/>
          </a:xfrm>
        </p:spPr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2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53215" y="2137854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DCT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变换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137" y="2250608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69152" y="1308414"/>
            <a:ext cx="1338828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9" y="2988527"/>
            <a:ext cx="7925881" cy="3178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62037" y="2658805"/>
                <a:ext cx="3241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48×448×3→56×56×192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37" y="2658805"/>
                <a:ext cx="3241272" cy="276999"/>
              </a:xfrm>
              <a:prstGeom prst="rect">
                <a:avLst/>
              </a:prstGeom>
              <a:blipFill>
                <a:blip r:embed="rId5"/>
                <a:stretch>
                  <a:fillRect l="-1128" r="-131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0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515734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32519" y="1314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6231254"/>
            <a:ext cx="3086100" cy="365125"/>
          </a:xfrm>
        </p:spPr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2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频率筛选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69152" y="1308414"/>
            <a:ext cx="1338828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193" y="3840965"/>
            <a:ext cx="4310806" cy="1831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00080" y="3365178"/>
                <a:ext cx="3113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56×56×192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→56×56×24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80" y="3365178"/>
                <a:ext cx="3113032" cy="276999"/>
              </a:xfrm>
              <a:prstGeom prst="rect">
                <a:avLst/>
              </a:prstGeom>
              <a:blipFill>
                <a:blip r:embed="rId5"/>
                <a:stretch>
                  <a:fillRect l="-1370" r="-137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41584" y="2797058"/>
            <a:ext cx="7055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使用自适应模型从</a:t>
            </a:r>
            <a:r>
              <a:rPr lang="en-US" altLang="zh-CN" dirty="0" smtClean="0"/>
              <a:t>192</a:t>
            </a:r>
            <a:r>
              <a:rPr lang="zh-CN" altLang="en-US" dirty="0" smtClean="0"/>
              <a:t>种频率分量中筛选出部分频率分量（如</a:t>
            </a:r>
            <a:r>
              <a:rPr lang="en-US" altLang="zh-CN" dirty="0" smtClean="0"/>
              <a:t>24</a:t>
            </a:r>
            <a:r>
              <a:rPr lang="zh-CN" altLang="en-US" dirty="0" smtClean="0"/>
              <a:t>种）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6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515734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13288" y="131713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数据集及评价指标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32519" y="1314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高低频分离算法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7551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6231254"/>
            <a:ext cx="3086100" cy="365125"/>
          </a:xfrm>
        </p:spPr>
        <p:txBody>
          <a:bodyPr/>
          <a:lstStyle/>
          <a:p>
            <a:r>
              <a:rPr lang="en-US" altLang="zh-CN" sz="1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752" y="1314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课题背景</a:t>
            </a:r>
          </a:p>
        </p:txBody>
      </p:sp>
      <p:sp>
        <p:nvSpPr>
          <p:cNvPr id="20" name="TextBox 30"/>
          <p:cNvSpPr txBox="1"/>
          <p:nvPr/>
        </p:nvSpPr>
        <p:spPr>
          <a:xfrm>
            <a:off x="653215" y="2059797"/>
            <a:ext cx="39987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原论文算法局限性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2137" y="217255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169152" y="1308414"/>
            <a:ext cx="1338828" cy="369332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原论文算法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000080" y="3365178"/>
                <a:ext cx="310662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56×56×24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224×224×3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×100%=50%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80" y="3365178"/>
                <a:ext cx="3106620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41584" y="2797058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传输信息量削减有限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1584" y="4365682"/>
            <a:ext cx="7912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运算量过大：由于频率图尺寸较小，所以修改了原 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模型的</a:t>
            </a:r>
            <a:r>
              <a:rPr lang="en-US" altLang="zh-CN" dirty="0" smtClean="0"/>
              <a:t>stride</a:t>
            </a:r>
            <a:r>
              <a:rPr lang="zh-CN" altLang="en-US" dirty="0" smtClean="0"/>
              <a:t>，导致运算律量过大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0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</TotalTime>
  <Words>1427</Words>
  <Application>Microsoft Office PowerPoint</Application>
  <PresentationFormat>全屏显示(4:3)</PresentationFormat>
  <Paragraphs>201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华文楷体</vt:lpstr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hasee</cp:lastModifiedBy>
  <cp:revision>874</cp:revision>
  <dcterms:created xsi:type="dcterms:W3CDTF">2014-08-08T13:32:37Z</dcterms:created>
  <dcterms:modified xsi:type="dcterms:W3CDTF">2020-09-12T01:55:26Z</dcterms:modified>
</cp:coreProperties>
</file>