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9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9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9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9"/>
  </p:notesMasterIdLst>
  <p:sldIdLst>
    <p:sldId id="998" r:id="rId2"/>
    <p:sldId id="1647" r:id="rId3"/>
    <p:sldId id="1648" r:id="rId4"/>
    <p:sldId id="1651" r:id="rId5"/>
    <p:sldId id="1652" r:id="rId6"/>
    <p:sldId id="1653" r:id="rId7"/>
    <p:sldId id="1654" r:id="rId8"/>
    <p:sldId id="1650" r:id="rId9"/>
    <p:sldId id="1731" r:id="rId10"/>
    <p:sldId id="1732" r:id="rId11"/>
    <p:sldId id="1733" r:id="rId12"/>
    <p:sldId id="1729" r:id="rId13"/>
    <p:sldId id="1734" r:id="rId14"/>
    <p:sldId id="1730" r:id="rId15"/>
    <p:sldId id="1735" r:id="rId16"/>
    <p:sldId id="1736" r:id="rId17"/>
    <p:sldId id="1737" r:id="rId18"/>
    <p:sldId id="1738" r:id="rId19"/>
    <p:sldId id="1739" r:id="rId20"/>
    <p:sldId id="1740" r:id="rId21"/>
    <p:sldId id="1742" r:id="rId22"/>
    <p:sldId id="1743" r:id="rId23"/>
    <p:sldId id="1745" r:id="rId24"/>
    <p:sldId id="1852" r:id="rId25"/>
    <p:sldId id="1747" r:id="rId26"/>
    <p:sldId id="1746" r:id="rId27"/>
    <p:sldId id="1748" r:id="rId28"/>
    <p:sldId id="1750" r:id="rId29"/>
    <p:sldId id="1751" r:id="rId30"/>
    <p:sldId id="1753" r:id="rId31"/>
    <p:sldId id="1752" r:id="rId32"/>
    <p:sldId id="1754" r:id="rId33"/>
    <p:sldId id="1755" r:id="rId34"/>
    <p:sldId id="1756" r:id="rId35"/>
    <p:sldId id="1757" r:id="rId36"/>
    <p:sldId id="1758" r:id="rId37"/>
    <p:sldId id="1759" r:id="rId38"/>
    <p:sldId id="1760" r:id="rId39"/>
    <p:sldId id="1761" r:id="rId40"/>
    <p:sldId id="1762" r:id="rId41"/>
    <p:sldId id="1763" r:id="rId42"/>
    <p:sldId id="1764" r:id="rId43"/>
    <p:sldId id="1765" r:id="rId44"/>
    <p:sldId id="1766" r:id="rId45"/>
    <p:sldId id="1767" r:id="rId46"/>
    <p:sldId id="1768" r:id="rId47"/>
    <p:sldId id="1769" r:id="rId48"/>
    <p:sldId id="1770" r:id="rId49"/>
    <p:sldId id="1808" r:id="rId50"/>
    <p:sldId id="1772" r:id="rId51"/>
    <p:sldId id="1773" r:id="rId52"/>
    <p:sldId id="1774" r:id="rId53"/>
    <p:sldId id="1775" r:id="rId54"/>
    <p:sldId id="1776" r:id="rId55"/>
    <p:sldId id="1777" r:id="rId56"/>
    <p:sldId id="1778" r:id="rId57"/>
    <p:sldId id="1779" r:id="rId58"/>
    <p:sldId id="1780" r:id="rId59"/>
    <p:sldId id="1781" r:id="rId60"/>
    <p:sldId id="1782" r:id="rId61"/>
    <p:sldId id="1783" r:id="rId62"/>
    <p:sldId id="1784" r:id="rId63"/>
    <p:sldId id="1785" r:id="rId64"/>
    <p:sldId id="1786" r:id="rId65"/>
    <p:sldId id="1787" r:id="rId66"/>
    <p:sldId id="1789" r:id="rId67"/>
    <p:sldId id="1790" r:id="rId68"/>
    <p:sldId id="1791" r:id="rId69"/>
    <p:sldId id="1853" r:id="rId70"/>
    <p:sldId id="1854" r:id="rId71"/>
    <p:sldId id="1855" r:id="rId72"/>
    <p:sldId id="1856" r:id="rId73"/>
    <p:sldId id="1857" r:id="rId74"/>
    <p:sldId id="1792" r:id="rId75"/>
    <p:sldId id="1793" r:id="rId76"/>
    <p:sldId id="1794" r:id="rId77"/>
    <p:sldId id="1795" r:id="rId78"/>
    <p:sldId id="1796" r:id="rId79"/>
    <p:sldId id="1797" r:id="rId80"/>
    <p:sldId id="1798" r:id="rId81"/>
    <p:sldId id="1799" r:id="rId82"/>
    <p:sldId id="1800" r:id="rId83"/>
    <p:sldId id="1801" r:id="rId84"/>
    <p:sldId id="1802" r:id="rId85"/>
    <p:sldId id="1803" r:id="rId86"/>
    <p:sldId id="1804" r:id="rId87"/>
    <p:sldId id="1805" r:id="rId88"/>
    <p:sldId id="1806" r:id="rId89"/>
    <p:sldId id="1807" r:id="rId90"/>
    <p:sldId id="1809" r:id="rId91"/>
    <p:sldId id="1810" r:id="rId92"/>
    <p:sldId id="1811" r:id="rId93"/>
    <p:sldId id="1812" r:id="rId94"/>
    <p:sldId id="1813" r:id="rId95"/>
    <p:sldId id="1814" r:id="rId96"/>
    <p:sldId id="1815" r:id="rId97"/>
    <p:sldId id="1051" r:id="rId98"/>
  </p:sldIdLst>
  <p:sldSz cx="9144000" cy="6858000" type="screen4x3"/>
  <p:notesSz cx="6858000" cy="9144000"/>
  <p:custShowLst>
    <p:custShow name="自定义放映 1" id="0">
      <p:sldLst/>
    </p:custShow>
  </p:custShow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FF"/>
    <a:srgbClr val="66FF33"/>
    <a:srgbClr val="EEF173"/>
    <a:srgbClr val="FFFF66"/>
    <a:srgbClr val="FF6699"/>
    <a:srgbClr val="000099"/>
    <a:srgbClr val="006699"/>
    <a:srgbClr val="B2F17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57"/>
    <p:restoredTop sz="94682"/>
  </p:normalViewPr>
  <p:slideViewPr>
    <p:cSldViewPr snapToObjects="1" showGuides="1">
      <p:cViewPr varScale="1">
        <p:scale>
          <a:sx n="97" d="100"/>
          <a:sy n="97" d="100"/>
        </p:scale>
        <p:origin x="-114" y="-162"/>
      </p:cViewPr>
      <p:guideLst>
        <p:guide orient="horz" pos="2002"/>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spcBef>
                <a:spcPct val="20000"/>
              </a:spcBef>
              <a:buClr>
                <a:schemeClr val="accent2"/>
              </a:buClr>
              <a:buFont typeface="Wingdings" panose="05000000000000000000" pitchFamily="2" charset="2"/>
              <a:buNone/>
              <a:defRPr sz="1200"/>
            </a:lvl1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spcBef>
                <a:spcPct val="20000"/>
              </a:spcBef>
              <a:buClr>
                <a:schemeClr val="accent2"/>
              </a:buClr>
              <a:buFont typeface="Wingdings" panose="05000000000000000000" pitchFamily="2" charset="2"/>
              <a:buNone/>
              <a:defRPr sz="1200"/>
            </a:lvl1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spcBef>
                <a:spcPct val="20000"/>
              </a:spcBef>
              <a:buClr>
                <a:schemeClr val="accent2"/>
              </a:buClr>
              <a:buFont typeface="Wingdings" panose="05000000000000000000" pitchFamily="2" charset="2"/>
              <a:buNone/>
              <a:defRPr sz="1200"/>
            </a:lvl1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spcBef>
                <a:spcPct val="20000"/>
              </a:spcBef>
              <a:buClr>
                <a:schemeClr val="accent2"/>
              </a:buClr>
              <a:buFont typeface="Wingdings" panose="05000000000000000000" pitchFamily="2" charset="2"/>
              <a:buNone/>
              <a:defRPr sz="1200"/>
            </a:lvl1pPr>
          </a:lstStyle>
          <a:p>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fld id="{C5DA8748-CB97-4193-89CA-BE7E445F97E6}" type="slidenum">
              <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t>‹#›</a:t>
            </a:fld>
            <a:endParaRPr kumimoji="0" lang="zh-CN" altLang="en-US"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rotWithShape="0">
          <a:blip r:embed="rId2" cstate="print"/>
        </a:blipFill>
        <a:effectLst/>
      </p:bgPr>
    </p:bg>
    <p:spTree>
      <p:nvGrpSpPr>
        <p:cNvPr id="1" name=""/>
        <p:cNvGrpSpPr/>
        <p:nvPr/>
      </p:nvGrpSpPr>
      <p:grpSpPr>
        <a:xfrm>
          <a:off x="0" y="0"/>
          <a:ext cx="0" cy="0"/>
          <a:chOff x="0" y="0"/>
          <a:chExt cx="0" cy="0"/>
        </a:xfrm>
      </p:grpSpPr>
      <p:sp>
        <p:nvSpPr>
          <p:cNvPr id="2050" name="AutoShape 7"/>
          <p:cNvSpPr/>
          <p:nvPr/>
        </p:nvSpPr>
        <p:spPr>
          <a:xfrm>
            <a:off x="685800" y="2393950"/>
            <a:ext cx="7772400" cy="109538"/>
          </a:xfrm>
          <a:custGeom>
            <a:avLst/>
            <a:gdLst/>
            <a:ahLst/>
            <a:cxnLst>
              <a:cxn ang="0">
                <a:pos x="0" y="0"/>
              </a:cxn>
              <a:cxn ang="0">
                <a:pos x="2147483646" y="0"/>
              </a:cxn>
              <a:cxn ang="0">
                <a:pos x="2147483646" y="2147483646"/>
              </a:cxn>
              <a:cxn ang="0">
                <a:pos x="0" y="2147483646"/>
              </a:cxn>
              <a:cxn ang="0">
                <a:pos x="0" y="0"/>
              </a:cxn>
              <a:cxn ang="0">
                <a:pos x="2147483646"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86018" name="Rectangle 2"/>
          <p:cNvSpPr>
            <a:spLocks noGrp="1" noChangeArrowheads="1"/>
          </p:cNvSpPr>
          <p:nvPr>
            <p:ph type="ctrTitle"/>
          </p:nvPr>
        </p:nvSpPr>
        <p:spPr>
          <a:xfrm>
            <a:off x="685800" y="990600"/>
            <a:ext cx="7772400" cy="1371600"/>
          </a:xfrm>
        </p:spPr>
        <p:txBody>
          <a:bodyPr/>
          <a:lstStyle>
            <a:lvl1pPr>
              <a:defRPr sz="4000"/>
            </a:lvl1pPr>
          </a:lstStyle>
          <a:p>
            <a:pPr lvl="0"/>
            <a:r>
              <a:rPr lang="zh-CN" altLang="en-US" noProof="0" smtClean="0"/>
              <a:t>单击此处编辑母版标题样式</a:t>
            </a:r>
          </a:p>
        </p:txBody>
      </p:sp>
      <p:sp>
        <p:nvSpPr>
          <p:cNvPr id="86019" name="Rectangle 3"/>
          <p:cNvSpPr>
            <a:spLocks noGrp="1" noChangeArrowheads="1"/>
          </p:cNvSpPr>
          <p:nvPr>
            <p:ph type="subTitle" idx="1"/>
          </p:nvPr>
        </p:nvSpPr>
        <p:spPr>
          <a:xfrm>
            <a:off x="1447800" y="3429000"/>
            <a:ext cx="7010400" cy="1600200"/>
          </a:xfrm>
        </p:spPr>
        <p:txBody>
          <a:bodyPr/>
          <a:lstStyle>
            <a:lvl1pPr marL="0" indent="0">
              <a:buFont typeface="Wingdings" panose="05000000000000000000" pitchFamily="2" charset="2"/>
              <a:buNone/>
              <a:defRPr sz="2800"/>
            </a:lvl1pPr>
          </a:lstStyle>
          <a:p>
            <a:pPr lvl="0"/>
            <a:r>
              <a:rPr lang="zh-CN" altLang="en-US" noProof="0" smtClean="0"/>
              <a:t>单击此处编辑母版副标题样式</a:t>
            </a:r>
          </a:p>
        </p:txBody>
      </p:sp>
      <p:sp>
        <p:nvSpPr>
          <p:cNvPr id="10" name="Rectangle 4"/>
          <p:cNvSpPr>
            <a:spLocks noGrp="1" noChangeArrowheads="1"/>
          </p:cNvSpPr>
          <p:nvPr>
            <p:ph type="dt" sz="half" idx="2"/>
          </p:nvPr>
        </p:nvSpPr>
        <p:spPr bwMode="auto">
          <a:xfrm>
            <a:off x="685800" y="6248400"/>
            <a:ext cx="1905000" cy="45720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3124200" y="6248400"/>
            <a:ext cx="2895600" cy="45720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6553200" y="6248400"/>
            <a:ext cx="1905000" cy="457200"/>
          </a:xfrm>
          <a:prstGeom prst="rect">
            <a:avLst/>
          </a:prstGeom>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29D1339-6663-4096-8F13-B8F697904C65}"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667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3438" y="1752600"/>
            <a:ext cx="3924300" cy="4267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cstate="print"/>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574675" y="304800"/>
            <a:ext cx="8001000" cy="1216025"/>
          </a:xfrm>
          <a:prstGeom prst="rect">
            <a:avLst/>
          </a:prstGeom>
          <a:noFill/>
          <a:ln w="9525">
            <a:noFill/>
          </a:ln>
        </p:spPr>
        <p:txBody>
          <a:bodyPr anchor="b"/>
          <a:lstStyle/>
          <a:p>
            <a:pPr lvl="0"/>
            <a:r>
              <a:rPr lang="zh-CN" altLang="en-US" dirty="0"/>
              <a:t>单击此处编辑母版标题样式</a:t>
            </a:r>
          </a:p>
        </p:txBody>
      </p:sp>
      <p:sp>
        <p:nvSpPr>
          <p:cNvPr id="1027" name="Rectangle 3"/>
          <p:cNvSpPr>
            <a:spLocks noGrp="1"/>
          </p:cNvSpPr>
          <p:nvPr>
            <p:ph type="body" idx="1"/>
          </p:nvPr>
        </p:nvSpPr>
        <p:spPr>
          <a:xfrm>
            <a:off x="566738" y="1752600"/>
            <a:ext cx="8001000" cy="42672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p:nvPr/>
        </p:nvSpPr>
        <p:spPr>
          <a:xfrm>
            <a:off x="609600" y="1566863"/>
            <a:ext cx="7958138" cy="109537"/>
          </a:xfrm>
          <a:custGeom>
            <a:avLst/>
            <a:gdLst/>
            <a:ahLst/>
            <a:cxnLst>
              <a:cxn ang="0">
                <a:pos x="0" y="0"/>
              </a:cxn>
              <a:cxn ang="0">
                <a:pos x="2147483646" y="0"/>
              </a:cxn>
              <a:cxn ang="0">
                <a:pos x="2147483646" y="2147483646"/>
              </a:cxn>
              <a:cxn ang="0">
                <a:pos x="0" y="2147483646"/>
              </a:cxn>
              <a:cxn ang="0">
                <a:pos x="0" y="0"/>
              </a:cxn>
              <a:cxn ang="0">
                <a:pos x="2147483646" y="0"/>
              </a:cxn>
            </a:cxnLst>
            <a:rect l="0" t="0" r="0" b="0"/>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1029" name="Line 5"/>
          <p:cNvSpPr/>
          <p:nvPr/>
        </p:nvSpPr>
        <p:spPr>
          <a:xfrm flipV="1">
            <a:off x="609600" y="6172200"/>
            <a:ext cx="7924800" cy="0"/>
          </a:xfrm>
          <a:prstGeom prst="line">
            <a:avLst/>
          </a:prstGeom>
          <a:ln w="3175" cap="flat" cmpd="sng">
            <a:solidFill>
              <a:schemeClr val="accent2"/>
            </a:solidFill>
            <a:prstDash val="solid"/>
            <a:headEnd type="none" w="med" len="med"/>
            <a:tailEnd type="none" w="med" len="med"/>
          </a:ln>
        </p:spPr>
      </p:sp>
      <p:sp>
        <p:nvSpPr>
          <p:cNvPr id="84998" name="Rectangle 6"/>
          <p:cNvSpPr>
            <a:spLocks noGrp="1" noChangeArrowheads="1"/>
          </p:cNvSpPr>
          <p:nvPr>
            <p:ph type="dt" sz="half" idx="2"/>
          </p:nvPr>
        </p:nvSpPr>
        <p:spPr bwMode="auto">
          <a:xfrm>
            <a:off x="609600" y="6245225"/>
            <a:ext cx="19812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spcBef>
                <a:spcPct val="0"/>
              </a:spcBef>
              <a:buClrTx/>
              <a:buFontTx/>
              <a:buNone/>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4999" name="Rectangle 7"/>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spcBef>
                <a:spcPct val="0"/>
              </a:spcBef>
              <a:buClrTx/>
              <a:buFontTx/>
              <a:buNone/>
              <a:defRPr sz="12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85000" name="Rectangle 8"/>
          <p:cNvSpPr>
            <a:spLocks noGrp="1" noChangeArrowheads="1"/>
          </p:cNvSpPr>
          <p:nvPr>
            <p:ph type="sldNum" sz="quarter" idx="4"/>
          </p:nvPr>
        </p:nvSpPr>
        <p:spPr bwMode="auto">
          <a:xfrm>
            <a:off x="6553200" y="6245225"/>
            <a:ext cx="19812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spcBef>
                <a:spcPct val="0"/>
              </a:spcBef>
              <a:buClrTx/>
              <a:buFontTx/>
              <a:buNone/>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14CEB0E9-2AD2-4D95-9282-C2B5EAC4E8E7}" type="slidenum">
              <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zh-CN" sz="12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timing>
    <p:tnLst>
      <p:par>
        <p:cTn id="1" dur="indefinite" restart="never" nodeType="tmRoot"/>
      </p:par>
    </p:tnLst>
  </p:timing>
  <p:hf sldNum="0" hdr="0" ftr="0" dt="0"/>
  <p:txStyles>
    <p:titleStyle>
      <a:lvl1pPr algn="l" rtl="0" eaLnBrk="0" fontAlgn="base" hangingPunct="0">
        <a:spcBef>
          <a:spcPct val="0"/>
        </a:spcBef>
        <a:spcAft>
          <a:spcPct val="0"/>
        </a:spcAft>
        <a:defRPr sz="3800" kern="12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027" name="Rectangle 3"/>
          <p:cNvSpPr>
            <a:spLocks noChangeArrowheads="1"/>
          </p:cNvSpPr>
          <p:nvPr/>
        </p:nvSpPr>
        <p:spPr bwMode="auto">
          <a:xfrm>
            <a:off x="757238" y="2310666"/>
            <a:ext cx="777557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b">
            <a:spAutoFit/>
          </a:bodyPr>
          <a:lstStyle>
            <a:lvl1pPr>
              <a:spcBef>
                <a:spcPct val="0"/>
              </a:spcBef>
              <a:defRPr sz="4000">
                <a:solidFill>
                  <a:schemeClr val="tx2"/>
                </a:solidFill>
                <a:latin typeface="Verdana" panose="020B0604030504040204" pitchFamily="34" charset="0"/>
                <a:ea typeface="宋体" panose="02010600030101010101" pitchFamily="2" charset="-122"/>
              </a:defRPr>
            </a:lvl1pPr>
            <a:lvl2pPr>
              <a:spcBef>
                <a:spcPct val="0"/>
              </a:spcBef>
              <a:defRPr sz="4000">
                <a:solidFill>
                  <a:schemeClr val="tx2"/>
                </a:solidFill>
                <a:latin typeface="Verdana" panose="020B0604030504040204" pitchFamily="34" charset="0"/>
                <a:ea typeface="宋体" panose="02010600030101010101" pitchFamily="2" charset="-122"/>
              </a:defRPr>
            </a:lvl2pPr>
            <a:lvl3pPr>
              <a:spcBef>
                <a:spcPct val="0"/>
              </a:spcBef>
              <a:defRPr sz="4000">
                <a:solidFill>
                  <a:schemeClr val="tx2"/>
                </a:solidFill>
                <a:latin typeface="Verdana" panose="020B0604030504040204" pitchFamily="34" charset="0"/>
                <a:ea typeface="宋体" panose="02010600030101010101" pitchFamily="2" charset="-122"/>
              </a:defRPr>
            </a:lvl3pPr>
            <a:lvl4pPr>
              <a:spcBef>
                <a:spcPct val="0"/>
              </a:spcBef>
              <a:defRPr sz="4000">
                <a:solidFill>
                  <a:schemeClr val="tx2"/>
                </a:solidFill>
                <a:latin typeface="Verdana" panose="020B0604030504040204" pitchFamily="34" charset="0"/>
                <a:ea typeface="宋体" panose="02010600030101010101" pitchFamily="2" charset="-122"/>
              </a:defRPr>
            </a:lvl4pPr>
            <a:lvl5pPr>
              <a:spcBef>
                <a:spcPct val="0"/>
              </a:spcBef>
              <a:defRPr sz="4000">
                <a:solidFill>
                  <a:schemeClr val="tx2"/>
                </a:solidFill>
                <a:latin typeface="Verdana" panose="020B0604030504040204" pitchFamily="34" charset="0"/>
                <a:ea typeface="宋体" panose="02010600030101010101" pitchFamily="2" charset="-122"/>
              </a:defRPr>
            </a:lvl5pPr>
            <a:lvl6pPr marL="457200" fontAlgn="base">
              <a:spcBef>
                <a:spcPct val="0"/>
              </a:spcBef>
              <a:spcAft>
                <a:spcPct val="0"/>
              </a:spcAft>
              <a:defRPr sz="4000">
                <a:solidFill>
                  <a:schemeClr val="tx2"/>
                </a:solidFill>
                <a:latin typeface="Verdana" panose="020B0604030504040204" pitchFamily="34" charset="0"/>
                <a:ea typeface="宋体" panose="02010600030101010101" pitchFamily="2" charset="-122"/>
              </a:defRPr>
            </a:lvl6pPr>
            <a:lvl7pPr marL="914400" fontAlgn="base">
              <a:spcBef>
                <a:spcPct val="0"/>
              </a:spcBef>
              <a:spcAft>
                <a:spcPct val="0"/>
              </a:spcAft>
              <a:defRPr sz="4000">
                <a:solidFill>
                  <a:schemeClr val="tx2"/>
                </a:solidFill>
                <a:latin typeface="Verdana" panose="020B0604030504040204" pitchFamily="34" charset="0"/>
                <a:ea typeface="宋体" panose="02010600030101010101" pitchFamily="2" charset="-122"/>
              </a:defRPr>
            </a:lvl7pPr>
            <a:lvl8pPr marL="1371600" fontAlgn="base">
              <a:spcBef>
                <a:spcPct val="0"/>
              </a:spcBef>
              <a:spcAft>
                <a:spcPct val="0"/>
              </a:spcAft>
              <a:defRPr sz="4000">
                <a:solidFill>
                  <a:schemeClr val="tx2"/>
                </a:solidFill>
                <a:latin typeface="Verdana" panose="020B0604030504040204" pitchFamily="34" charset="0"/>
                <a:ea typeface="宋体" panose="02010600030101010101" pitchFamily="2" charset="-122"/>
              </a:defRPr>
            </a:lvl8pPr>
            <a:lvl9pPr marL="1828800" fontAlgn="base">
              <a:spcBef>
                <a:spcPct val="0"/>
              </a:spcBef>
              <a:spcAft>
                <a:spcPct val="0"/>
              </a:spcAft>
              <a:defRPr sz="4000">
                <a:solidFill>
                  <a:schemeClr val="tx2"/>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高</a:t>
            </a:r>
            <a:r>
              <a:rPr kumimoji="0" lang="zh-CN" altLang="en-US" sz="48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Arial" panose="020B0604020202020204" pitchFamily="34" charset="0"/>
                <a:ea typeface="黑体" panose="02010609060101010101" pitchFamily="49" charset="-122"/>
                <a:cs typeface="+mn-cs"/>
              </a:rPr>
              <a:t>中化学课程标准</a:t>
            </a:r>
            <a:r>
              <a:rPr lang="zh-CN" altLang="en-US" sz="4800" b="1" dirty="0" smtClean="0">
                <a:effectLst>
                  <a:outerShdw blurRad="38100" dist="38100" dir="2700000" algn="tl">
                    <a:srgbClr val="C0C0C0"/>
                  </a:outerShdw>
                </a:effectLst>
                <a:latin typeface="Arial" panose="020B0604020202020204" pitchFamily="34" charset="0"/>
                <a:ea typeface="黑体" panose="02010609060101010101" pitchFamily="49" charset="-122"/>
              </a:rPr>
              <a:t>解析</a:t>
            </a:r>
            <a:endParaRPr kumimoji="0" lang="zh-CN" altLang="en-US" sz="4000" b="0" i="0" u="none" strike="noStrike" kern="1200" cap="none" spc="0" normalizeH="0" baseline="0" noProof="0" dirty="0" smtClean="0">
              <a:ln>
                <a:noFill/>
              </a:ln>
              <a:solidFill>
                <a:schemeClr val="tx2"/>
              </a:solidFill>
              <a:effectLst/>
              <a:uLnTx/>
              <a:uFillTx/>
              <a:latin typeface="Verdana" panose="020B0604030504040204" pitchFamily="34" charset="0"/>
              <a:ea typeface="宋体" panose="02010600030101010101" pitchFamily="2" charset="-122"/>
              <a:cs typeface="+mn-cs"/>
            </a:endParaRPr>
          </a:p>
        </p:txBody>
      </p:sp>
      <p:sp>
        <p:nvSpPr>
          <p:cNvPr id="6" name="矩形 5"/>
          <p:cNvSpPr/>
          <p:nvPr/>
        </p:nvSpPr>
        <p:spPr>
          <a:xfrm>
            <a:off x="2555776" y="3526382"/>
            <a:ext cx="3749602" cy="769441"/>
          </a:xfrm>
          <a:prstGeom prst="rect">
            <a:avLst/>
          </a:prstGeom>
        </p:spPr>
        <p:txBody>
          <a:bodyPr wrap="square">
            <a:spAutoFit/>
          </a:bodyPr>
          <a:lstStyle/>
          <a:p>
            <a:pPr lvl="0" algn="ctr" eaLnBrk="1" hangingPunct="1">
              <a:defRPr/>
            </a:pPr>
            <a:r>
              <a:rPr lang="en-US" altLang="zh-CN" sz="4400" b="1" dirty="0" smtClean="0">
                <a:solidFill>
                  <a:schemeClr val="tx2"/>
                </a:solidFill>
                <a:effectLst>
                  <a:outerShdw blurRad="38100" dist="38100" dir="2700000" algn="tl">
                    <a:srgbClr val="C0C0C0"/>
                  </a:outerShdw>
                </a:effectLst>
                <a:latin typeface="楷体" pitchFamily="49" charset="-122"/>
                <a:ea typeface="楷体" pitchFamily="49" charset="-122"/>
              </a:rPr>
              <a:t>(2017</a:t>
            </a:r>
            <a:r>
              <a:rPr lang="zh-CN" altLang="en-US" sz="4400" b="1" dirty="0" smtClean="0">
                <a:solidFill>
                  <a:schemeClr val="tx2"/>
                </a:solidFill>
                <a:effectLst>
                  <a:outerShdw blurRad="38100" dist="38100" dir="2700000" algn="tl">
                    <a:srgbClr val="C0C0C0"/>
                  </a:outerShdw>
                </a:effectLst>
                <a:latin typeface="楷体" pitchFamily="49" charset="-122"/>
                <a:ea typeface="楷体" pitchFamily="49" charset="-122"/>
              </a:rPr>
              <a:t>年</a:t>
            </a:r>
            <a:r>
              <a:rPr lang="zh-CN" altLang="en-US" sz="4400" b="1" dirty="0" smtClean="0">
                <a:solidFill>
                  <a:schemeClr val="tx2"/>
                </a:solidFill>
                <a:effectLst>
                  <a:outerShdw blurRad="38100" dist="38100" dir="2700000" algn="tl">
                    <a:srgbClr val="C0C0C0"/>
                  </a:outerShdw>
                </a:effectLst>
                <a:latin typeface="楷体" pitchFamily="49" charset="-122"/>
                <a:ea typeface="楷体" pitchFamily="49" charset="-122"/>
              </a:rPr>
              <a:t>版</a:t>
            </a:r>
            <a:r>
              <a:rPr lang="en-US" altLang="zh-CN" sz="4400" b="1" dirty="0" smtClean="0">
                <a:solidFill>
                  <a:schemeClr val="tx2"/>
                </a:solidFill>
                <a:effectLst>
                  <a:outerShdw blurRad="38100" dist="38100" dir="2700000" algn="tl">
                    <a:srgbClr val="C0C0C0"/>
                  </a:outerShdw>
                </a:effectLst>
                <a:latin typeface="楷体" pitchFamily="49" charset="-122"/>
                <a:ea typeface="楷体" pitchFamily="49" charset="-122"/>
              </a:rPr>
              <a:t>)</a:t>
            </a:r>
            <a:endParaRPr lang="en-US" altLang="zh-CN" sz="4400" b="1" dirty="0" smtClean="0">
              <a:solidFill>
                <a:schemeClr val="tx2"/>
              </a:solidFill>
              <a:effectLst>
                <a:outerShdw blurRad="38100" dist="38100" dir="2700000" algn="tl">
                  <a:srgbClr val="C0C0C0"/>
                </a:outerShdw>
              </a:effectLst>
              <a:latin typeface="楷体" pitchFamily="49" charset="-122"/>
              <a:ea typeface="楷体" pitchFamily="49" charset="-122"/>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683568" y="2564904"/>
            <a:ext cx="7561262" cy="2064284"/>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从微观层次</a:t>
            </a:r>
            <a:r>
              <a:rPr lang="zh-CN" altLang="en-US" sz="3200" b="1" dirty="0" smtClean="0">
                <a:solidFill>
                  <a:srgbClr val="FF0000"/>
                </a:solidFill>
                <a:latin typeface="微软雅黑" panose="020B0503020204020204" pitchFamily="34" charset="-122"/>
                <a:ea typeface="微软雅黑" panose="020B0503020204020204" pitchFamily="34" charset="-122"/>
              </a:rPr>
              <a:t>认识</a:t>
            </a:r>
            <a:r>
              <a:rPr lang="zh-CN" altLang="en-US" sz="3200" b="1" dirty="0" smtClean="0">
                <a:latin typeface="微软雅黑" panose="020B0503020204020204" pitchFamily="34" charset="-122"/>
                <a:ea typeface="微软雅黑" panose="020B0503020204020204" pitchFamily="34" charset="-122"/>
              </a:rPr>
              <a:t>物质</a:t>
            </a:r>
            <a:endParaRPr lang="en-US" altLang="zh-CN" sz="3200" b="1" dirty="0" smtClean="0">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以符号形式</a:t>
            </a:r>
            <a:r>
              <a:rPr lang="zh-CN" altLang="en-US" sz="3200" b="1" dirty="0" smtClean="0">
                <a:solidFill>
                  <a:srgbClr val="0000FF"/>
                </a:solidFill>
                <a:latin typeface="微软雅黑" panose="020B0503020204020204" pitchFamily="34" charset="-122"/>
                <a:ea typeface="微软雅黑" panose="020B0503020204020204" pitchFamily="34" charset="-122"/>
              </a:rPr>
              <a:t>描述</a:t>
            </a:r>
            <a:r>
              <a:rPr lang="zh-CN" altLang="en-US" sz="3200" b="1" dirty="0" smtClean="0">
                <a:latin typeface="微软雅黑" panose="020B0503020204020204" pitchFamily="34" charset="-122"/>
                <a:ea typeface="微软雅黑" panose="020B0503020204020204" pitchFamily="34" charset="-122"/>
              </a:rPr>
              <a:t>物质</a:t>
            </a:r>
            <a:endParaRPr lang="en-US" altLang="zh-CN" sz="3200" b="1" dirty="0" smtClean="0">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在不同层面</a:t>
            </a:r>
            <a:r>
              <a:rPr lang="zh-CN" altLang="en-US" sz="3200" b="1" dirty="0" smtClean="0">
                <a:solidFill>
                  <a:srgbClr val="FF0000"/>
                </a:solidFill>
                <a:latin typeface="微软雅黑" panose="020B0503020204020204" pitchFamily="34" charset="-122"/>
                <a:ea typeface="微软雅黑" panose="020B0503020204020204" pitchFamily="34" charset="-122"/>
              </a:rPr>
              <a:t>创造</a:t>
            </a:r>
            <a:r>
              <a:rPr lang="zh-CN" altLang="en-US" sz="3200" b="1" dirty="0" smtClean="0">
                <a:latin typeface="微软雅黑" panose="020B0503020204020204" pitchFamily="34" charset="-122"/>
                <a:ea typeface="微软雅黑" panose="020B0503020204020204" pitchFamily="34" charset="-122"/>
              </a:rPr>
              <a:t>物质</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683568" y="2564904"/>
            <a:ext cx="7561262" cy="2064284"/>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对</a:t>
            </a:r>
            <a:r>
              <a:rPr lang="zh-CN" altLang="en-US" sz="3200" b="1" dirty="0" smtClean="0">
                <a:solidFill>
                  <a:srgbClr val="FF0000"/>
                </a:solidFill>
                <a:latin typeface="微软雅黑" panose="020B0503020204020204" pitchFamily="34" charset="-122"/>
                <a:ea typeface="微软雅黑" panose="020B0503020204020204" pitchFamily="34" charset="-122"/>
              </a:rPr>
              <a:t>认识</a:t>
            </a:r>
            <a:r>
              <a:rPr lang="zh-CN" altLang="en-US" sz="3200" b="1" dirty="0" smtClean="0">
                <a:latin typeface="微软雅黑" panose="020B0503020204020204" pitchFamily="34" charset="-122"/>
                <a:ea typeface="微软雅黑" panose="020B0503020204020204" pitchFamily="34" charset="-122"/>
              </a:rPr>
              <a:t>物质的</a:t>
            </a:r>
            <a:r>
              <a:rPr lang="en-US" altLang="zh-CN" sz="3200" b="1" dirty="0" smtClean="0">
                <a:latin typeface="微软雅黑" panose="020B0503020204020204" pitchFamily="34" charset="-122"/>
                <a:ea typeface="微软雅黑" panose="020B0503020204020204" pitchFamily="34" charset="-122"/>
              </a:rPr>
              <a:t>2</a:t>
            </a:r>
            <a:r>
              <a:rPr lang="zh-CN" altLang="en-US" sz="3200" b="1" dirty="0" smtClean="0">
                <a:latin typeface="微软雅黑" panose="020B0503020204020204" pitchFamily="34" charset="-122"/>
                <a:ea typeface="微软雅黑" panose="020B0503020204020204" pitchFamily="34" charset="-122"/>
              </a:rPr>
              <a:t>次限定</a:t>
            </a:r>
            <a:endParaRPr lang="en-US" altLang="zh-CN" sz="3200" b="1" dirty="0" smtClean="0">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微观</a:t>
            </a:r>
            <a:endParaRPr lang="en-US" altLang="zh-CN" sz="3200" b="1" dirty="0" smtClean="0">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原子、分子水平</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187450" y="3066415"/>
            <a:ext cx="7129780" cy="1728470"/>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文本框 8"/>
          <p:cNvSpPr txBox="1"/>
          <p:nvPr/>
        </p:nvSpPr>
        <p:spPr>
          <a:xfrm>
            <a:off x="1683385" y="3226435"/>
            <a:ext cx="6031230" cy="1322070"/>
          </a:xfrm>
          <a:prstGeom prst="rect">
            <a:avLst/>
          </a:prstGeom>
          <a:noFill/>
        </p:spPr>
        <p:txBody>
          <a:bodyPr wrap="square" rtlCol="0">
            <a:spAutoFit/>
          </a:bodyPr>
          <a:lstStyle/>
          <a:p>
            <a:pPr algn="ctr"/>
            <a:r>
              <a:rPr lang="zh-CN" sz="4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是揭示</a:t>
            </a:r>
            <a:r>
              <a:rPr lang="zh-CN" sz="4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元素</a:t>
            </a:r>
            <a:r>
              <a:rPr lang="zh-CN" sz="4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sym typeface="+mn-ea"/>
              </a:rPr>
              <a:t>到</a:t>
            </a:r>
            <a:r>
              <a:rPr lang="zh-CN" sz="40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sym typeface="+mn-ea"/>
              </a:rPr>
              <a:t>生命</a:t>
            </a:r>
            <a:r>
              <a:rPr lang="zh-CN" sz="4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奥秘</a:t>
            </a:r>
          </a:p>
          <a:p>
            <a:pPr algn="ctr"/>
            <a:r>
              <a:rPr lang="zh-CN" sz="4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的核心力量</a:t>
            </a:r>
          </a:p>
        </p:txBody>
      </p:sp>
      <p:sp>
        <p:nvSpPr>
          <p:cNvPr id="2" name="文本框 1"/>
          <p:cNvSpPr txBox="1"/>
          <p:nvPr/>
        </p:nvSpPr>
        <p:spPr>
          <a:xfrm>
            <a:off x="1864360" y="1955165"/>
            <a:ext cx="5156200" cy="645160"/>
          </a:xfrm>
          <a:prstGeom prst="rect">
            <a:avLst/>
          </a:prstGeom>
          <a:noFill/>
        </p:spPr>
        <p:txBody>
          <a:bodyPr wrap="square" rtlCol="0">
            <a:spAutoFit/>
          </a:bodyPr>
          <a:lstStyle/>
          <a:p>
            <a:pPr algn="ct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）化学学科价值</a:t>
            </a: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50415" y="2508885"/>
            <a:ext cx="5184775" cy="2363470"/>
            <a:chOff x="2664" y="5420"/>
            <a:chExt cx="8165" cy="3722"/>
          </a:xfrm>
        </p:grpSpPr>
        <p:sp>
          <p:nvSpPr>
            <p:cNvPr id="5" name="圆角矩形 1"/>
            <p:cNvSpPr/>
            <p:nvPr/>
          </p:nvSpPr>
          <p:spPr>
            <a:xfrm>
              <a:off x="2664" y="5420"/>
              <a:ext cx="2722" cy="80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物质科学</a:t>
              </a:r>
              <a:endParaRPr lang="zh-CN" altLang="en-US" sz="2400" b="1" dirty="0">
                <a:latin typeface="微软雅黑" panose="020B0503020204020204" pitchFamily="34" charset="-122"/>
                <a:ea typeface="微软雅黑" panose="020B0503020204020204" pitchFamily="34" charset="-122"/>
              </a:endParaRPr>
            </a:p>
          </p:txBody>
        </p:sp>
        <p:sp>
          <p:nvSpPr>
            <p:cNvPr id="6" name="圆角矩形 1"/>
            <p:cNvSpPr/>
            <p:nvPr/>
          </p:nvSpPr>
          <p:spPr>
            <a:xfrm>
              <a:off x="8107" y="5420"/>
              <a:ext cx="2722" cy="80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生命科学</a:t>
              </a:r>
              <a:endParaRPr lang="zh-CN" altLang="en-US" sz="2400" b="1" dirty="0">
                <a:latin typeface="微软雅黑" panose="020B0503020204020204" pitchFamily="34" charset="-122"/>
                <a:ea typeface="微软雅黑" panose="020B0503020204020204" pitchFamily="34" charset="-122"/>
              </a:endParaRPr>
            </a:p>
          </p:txBody>
        </p:sp>
        <p:sp>
          <p:nvSpPr>
            <p:cNvPr id="2" name="右箭头 1"/>
            <p:cNvSpPr/>
            <p:nvPr/>
          </p:nvSpPr>
          <p:spPr bwMode="auto">
            <a:xfrm>
              <a:off x="5402" y="5740"/>
              <a:ext cx="2722" cy="243"/>
            </a:xfrm>
            <a:prstGeom prst="rightArrow">
              <a:avLst/>
            </a:prstGeom>
            <a:solidFill>
              <a:schemeClr val="accent3">
                <a:lumMod val="50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圆角矩形 1"/>
            <p:cNvSpPr/>
            <p:nvPr/>
          </p:nvSpPr>
          <p:spPr>
            <a:xfrm>
              <a:off x="8107" y="6860"/>
              <a:ext cx="2722" cy="80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生命分子</a:t>
              </a:r>
              <a:endParaRPr lang="zh-CN" altLang="en-US" sz="2400" b="1" dirty="0">
                <a:latin typeface="微软雅黑" panose="020B0503020204020204" pitchFamily="34" charset="-122"/>
                <a:ea typeface="微软雅黑" panose="020B0503020204020204" pitchFamily="34" charset="-122"/>
              </a:endParaRPr>
            </a:p>
          </p:txBody>
        </p:sp>
        <p:sp>
          <p:nvSpPr>
            <p:cNvPr id="10" name="圆角矩形 1"/>
            <p:cNvSpPr/>
            <p:nvPr/>
          </p:nvSpPr>
          <p:spPr>
            <a:xfrm>
              <a:off x="2664" y="6874"/>
              <a:ext cx="2722" cy="80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化学分子</a:t>
              </a:r>
              <a:endParaRPr lang="zh-CN" altLang="en-US" sz="2400" b="1" dirty="0">
                <a:latin typeface="微软雅黑" panose="020B0503020204020204" pitchFamily="34" charset="-122"/>
                <a:ea typeface="微软雅黑" panose="020B0503020204020204" pitchFamily="34" charset="-122"/>
              </a:endParaRPr>
            </a:p>
          </p:txBody>
        </p:sp>
        <p:sp>
          <p:nvSpPr>
            <p:cNvPr id="12" name="右箭头 11"/>
            <p:cNvSpPr/>
            <p:nvPr/>
          </p:nvSpPr>
          <p:spPr bwMode="auto">
            <a:xfrm>
              <a:off x="5386" y="7085"/>
              <a:ext cx="2722" cy="243"/>
            </a:xfrm>
            <a:prstGeom prst="rightArrow">
              <a:avLst/>
            </a:prstGeom>
            <a:solidFill>
              <a:schemeClr val="accent3">
                <a:lumMod val="50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5" name="圆角矩形 1"/>
            <p:cNvSpPr/>
            <p:nvPr/>
          </p:nvSpPr>
          <p:spPr>
            <a:xfrm>
              <a:off x="2664" y="8334"/>
              <a:ext cx="2722" cy="80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元素</a:t>
              </a:r>
              <a:endParaRPr lang="zh-CN" altLang="en-US" sz="2400" b="1" dirty="0">
                <a:latin typeface="微软雅黑" panose="020B0503020204020204" pitchFamily="34" charset="-122"/>
                <a:ea typeface="微软雅黑" panose="020B0503020204020204" pitchFamily="34" charset="-122"/>
              </a:endParaRPr>
            </a:p>
          </p:txBody>
        </p:sp>
        <p:sp>
          <p:nvSpPr>
            <p:cNvPr id="16" name="圆角矩形 1"/>
            <p:cNvSpPr/>
            <p:nvPr/>
          </p:nvSpPr>
          <p:spPr>
            <a:xfrm>
              <a:off x="8107" y="8334"/>
              <a:ext cx="2722" cy="80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生命</a:t>
              </a:r>
              <a:endParaRPr lang="zh-CN" altLang="en-US" sz="2400" b="1" dirty="0">
                <a:latin typeface="微软雅黑" panose="020B0503020204020204" pitchFamily="34" charset="-122"/>
                <a:ea typeface="微软雅黑" panose="020B0503020204020204" pitchFamily="34" charset="-122"/>
              </a:endParaRPr>
            </a:p>
          </p:txBody>
        </p:sp>
        <p:sp>
          <p:nvSpPr>
            <p:cNvPr id="17" name="右箭头 16"/>
            <p:cNvSpPr/>
            <p:nvPr/>
          </p:nvSpPr>
          <p:spPr bwMode="auto">
            <a:xfrm>
              <a:off x="5386" y="8673"/>
              <a:ext cx="2722" cy="243"/>
            </a:xfrm>
            <a:prstGeom prst="rightArrow">
              <a:avLst/>
            </a:prstGeom>
            <a:solidFill>
              <a:schemeClr val="accent3">
                <a:lumMod val="50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gr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187450" y="2348865"/>
            <a:ext cx="7129780" cy="1728470"/>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文本框 8"/>
          <p:cNvSpPr txBox="1"/>
          <p:nvPr/>
        </p:nvSpPr>
        <p:spPr>
          <a:xfrm>
            <a:off x="1790065" y="2854960"/>
            <a:ext cx="5924550" cy="645160"/>
          </a:xfrm>
          <a:prstGeom prst="rect">
            <a:avLst/>
          </a:prstGeom>
          <a:noFill/>
        </p:spPr>
        <p:txBody>
          <a:bodyPr wrap="square" rtlCol="0">
            <a:spAutoFit/>
          </a:bodyPr>
          <a:lstStyle/>
          <a:p>
            <a:pPr algn="ctr"/>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、化学课程目标的变化</a:t>
            </a: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187450" y="3066415"/>
            <a:ext cx="7129780" cy="1728470"/>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文本框 8"/>
          <p:cNvSpPr txBox="1"/>
          <p:nvPr/>
        </p:nvSpPr>
        <p:spPr>
          <a:xfrm>
            <a:off x="1421130" y="3369945"/>
            <a:ext cx="6734810" cy="953135"/>
          </a:xfrm>
          <a:prstGeom prst="rect">
            <a:avLst/>
          </a:prstGeom>
          <a:noFill/>
        </p:spPr>
        <p:txBody>
          <a:bodyPr wrap="square" rtlCol="0">
            <a:spAutoFit/>
          </a:bodyPr>
          <a:lstStyle/>
          <a:p>
            <a:pPr algn="l"/>
            <a:r>
              <a:rPr lang="en-US" altLang="zh-CN" sz="2800" dirty="0">
                <a:latin typeface="微软雅黑" panose="020B0503020204020204" pitchFamily="34" charset="-122"/>
                <a:ea typeface="微软雅黑" panose="020B0503020204020204" pitchFamily="34" charset="-122"/>
                <a:sym typeface="+mn-ea"/>
              </a:rPr>
              <a:t>       </a:t>
            </a:r>
            <a:r>
              <a:rPr lang="zh-CN" altLang="zh-CN" sz="2800" b="1" dirty="0">
                <a:latin typeface="微软雅黑" panose="020B0503020204020204" pitchFamily="34" charset="-122"/>
                <a:ea typeface="微软雅黑" panose="020B0503020204020204" pitchFamily="34" charset="-122"/>
                <a:sym typeface="+mn-ea"/>
              </a:rPr>
              <a:t>指学生通过化学学科学习而逐步形成的正确</a:t>
            </a:r>
            <a:r>
              <a:rPr lang="zh-CN" altLang="zh-CN" sz="2800" b="1" dirty="0">
                <a:solidFill>
                  <a:srgbClr val="FF0000"/>
                </a:solidFill>
                <a:latin typeface="微软雅黑" panose="020B0503020204020204" pitchFamily="34" charset="-122"/>
                <a:ea typeface="微软雅黑" panose="020B0503020204020204" pitchFamily="34" charset="-122"/>
                <a:sym typeface="+mn-ea"/>
              </a:rPr>
              <a:t>价值观念</a:t>
            </a:r>
            <a:r>
              <a:rPr lang="zh-CN" altLang="zh-CN" sz="2800" b="1" dirty="0">
                <a:latin typeface="微软雅黑" panose="020B0503020204020204" pitchFamily="34" charset="-122"/>
                <a:ea typeface="微软雅黑" panose="020B0503020204020204" pitchFamily="34" charset="-122"/>
                <a:sym typeface="+mn-ea"/>
              </a:rPr>
              <a:t>、</a:t>
            </a:r>
            <a:r>
              <a:rPr lang="zh-CN" altLang="zh-CN" sz="2800" b="1" dirty="0">
                <a:solidFill>
                  <a:srgbClr val="FF0000"/>
                </a:solidFill>
                <a:latin typeface="微软雅黑" panose="020B0503020204020204" pitchFamily="34" charset="-122"/>
                <a:ea typeface="微软雅黑" panose="020B0503020204020204" pitchFamily="34" charset="-122"/>
                <a:sym typeface="+mn-ea"/>
              </a:rPr>
              <a:t>必备品格</a:t>
            </a:r>
            <a:r>
              <a:rPr lang="zh-CN" altLang="zh-CN" sz="2800" b="1" dirty="0">
                <a:latin typeface="微软雅黑" panose="020B0503020204020204" pitchFamily="34" charset="-122"/>
                <a:ea typeface="微软雅黑" panose="020B0503020204020204" pitchFamily="34" charset="-122"/>
                <a:sym typeface="+mn-ea"/>
              </a:rPr>
              <a:t>和</a:t>
            </a:r>
            <a:r>
              <a:rPr lang="zh-CN" altLang="zh-CN" sz="2800" b="1" dirty="0">
                <a:solidFill>
                  <a:srgbClr val="FF0000"/>
                </a:solidFill>
                <a:latin typeface="微软雅黑" panose="020B0503020204020204" pitchFamily="34" charset="-122"/>
                <a:ea typeface="微软雅黑" panose="020B0503020204020204" pitchFamily="34" charset="-122"/>
                <a:sym typeface="+mn-ea"/>
              </a:rPr>
              <a:t>关键能力。</a:t>
            </a:r>
            <a:endParaRPr lang="zh-CN" sz="40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 name="文本框 1"/>
          <p:cNvSpPr txBox="1"/>
          <p:nvPr/>
        </p:nvSpPr>
        <p:spPr>
          <a:xfrm>
            <a:off x="975360" y="1955165"/>
            <a:ext cx="7037070" cy="645160"/>
          </a:xfrm>
          <a:prstGeom prst="rect">
            <a:avLst/>
          </a:prstGeom>
          <a:noFill/>
        </p:spPr>
        <p:txBody>
          <a:bodyPr wrap="square" rtlCol="0">
            <a:spAutoFit/>
          </a:bodyPr>
          <a:lstStyle/>
          <a:p>
            <a:pPr algn="ctr"/>
            <a:r>
              <a:rPr lang="zh-CN" sz="3600" b="1">
                <a:latin typeface="微软雅黑" panose="020B0503020204020204" pitchFamily="34" charset="-122"/>
                <a:ea typeface="微软雅黑" panose="020B0503020204020204" pitchFamily="34" charset="-122"/>
                <a:cs typeface="微软雅黑" panose="020B0503020204020204" pitchFamily="34" charset="-122"/>
              </a:rPr>
              <a:t>（</a:t>
            </a:r>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）什么是</a:t>
            </a:r>
            <a:r>
              <a:rPr lang="zh-CN" sz="3600" b="1">
                <a:latin typeface="微软雅黑" panose="020B0503020204020204" pitchFamily="34" charset="-122"/>
                <a:ea typeface="微软雅黑" panose="020B0503020204020204" pitchFamily="34" charset="-122"/>
                <a:cs typeface="微软雅黑" panose="020B0503020204020204" pitchFamily="34" charset="-122"/>
              </a:rPr>
              <a:t>化学学科核心素养？</a:t>
            </a: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339752" y="2505323"/>
            <a:ext cx="91440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3" name="Group 1"/>
          <p:cNvGrpSpPr/>
          <p:nvPr/>
        </p:nvGrpSpPr>
        <p:grpSpPr bwMode="auto">
          <a:xfrm>
            <a:off x="1547664" y="2852226"/>
            <a:ext cx="5976664" cy="1415920"/>
            <a:chOff x="4859" y="5731"/>
            <a:chExt cx="4565" cy="662"/>
          </a:xfrm>
        </p:grpSpPr>
        <p:grpSp>
          <p:nvGrpSpPr>
            <p:cNvPr id="4" name="Group 3"/>
            <p:cNvGrpSpPr/>
            <p:nvPr/>
          </p:nvGrpSpPr>
          <p:grpSpPr bwMode="auto">
            <a:xfrm>
              <a:off x="4859" y="5731"/>
              <a:ext cx="4565" cy="662"/>
              <a:chOff x="4859" y="5731"/>
              <a:chExt cx="4565" cy="662"/>
            </a:xfrm>
          </p:grpSpPr>
          <p:sp>
            <p:nvSpPr>
              <p:cNvPr id="6" name="文本框 357"/>
              <p:cNvSpPr txBox="1">
                <a:spLocks noChangeArrowheads="1"/>
              </p:cNvSpPr>
              <p:nvPr/>
            </p:nvSpPr>
            <p:spPr bwMode="auto">
              <a:xfrm>
                <a:off x="4859" y="5731"/>
                <a:ext cx="1440" cy="330"/>
              </a:xfrm>
              <a:prstGeom prst="rect">
                <a:avLst/>
              </a:prstGeom>
              <a:solidFill>
                <a:srgbClr val="FFFFFF"/>
              </a:solidFill>
              <a:ln w="9525" cap="rnd">
                <a:solidFill>
                  <a:srgbClr val="000000"/>
                </a:solidFill>
                <a:prstDash val="sysDot"/>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关键能力</a:t>
                </a:r>
                <a:endParaRPr kumimoji="0" lang="zh-CN"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（智力因素）</a:t>
                </a:r>
                <a:endParaRPr kumimoji="0" lang="zh-CN" altLang="zh-CN" sz="40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7" name="文本框 362"/>
              <p:cNvSpPr txBox="1">
                <a:spLocks noChangeArrowheads="1"/>
              </p:cNvSpPr>
              <p:nvPr/>
            </p:nvSpPr>
            <p:spPr bwMode="auto">
              <a:xfrm>
                <a:off x="4859" y="6075"/>
                <a:ext cx="1446" cy="318"/>
              </a:xfrm>
              <a:prstGeom prst="rect">
                <a:avLst/>
              </a:prstGeom>
              <a:solidFill>
                <a:srgbClr val="FFFFFF"/>
              </a:solidFill>
              <a:ln w="9525" cap="rnd">
                <a:solidFill>
                  <a:srgbClr val="000000"/>
                </a:solidFill>
                <a:prstDash val="sysDot"/>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必备品格</a:t>
                </a:r>
                <a:endParaRPr kumimoji="0" lang="zh-CN" altLang="zh-CN" sz="1600" b="0"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（非智力因素）</a:t>
                </a:r>
                <a:endParaRPr kumimoji="0" lang="zh-CN" altLang="zh-CN" sz="40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sp>
            <p:nvSpPr>
              <p:cNvPr id="8" name="文本框 359"/>
              <p:cNvSpPr txBox="1">
                <a:spLocks noChangeArrowheads="1"/>
              </p:cNvSpPr>
              <p:nvPr/>
            </p:nvSpPr>
            <p:spPr bwMode="auto">
              <a:xfrm>
                <a:off x="8049" y="5857"/>
                <a:ext cx="1375" cy="413"/>
              </a:xfrm>
              <a:prstGeom prst="rect">
                <a:avLst/>
              </a:prstGeom>
              <a:solidFill>
                <a:srgbClr val="FFFFFF"/>
              </a:solidFill>
              <a:ln w="9525" cap="rnd">
                <a:solidFill>
                  <a:srgbClr val="000000"/>
                </a:solidFill>
                <a:prstDash val="sysDot"/>
                <a:miter lim="800000"/>
              </a:ln>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真实情境</a:t>
                </a:r>
                <a:endParaRPr kumimoji="0" lang="zh-CN" altLang="zh-CN" sz="16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zh-CN" altLang="zh-CN" sz="2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rPr>
                  <a:t>问题解决</a:t>
                </a:r>
                <a:endParaRPr kumimoji="0" lang="zh-CN" altLang="zh-CN" sz="5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sp>
            <p:nvSpPr>
              <p:cNvPr id="9" name="直线 361"/>
              <p:cNvSpPr>
                <a:spLocks noChangeShapeType="1"/>
              </p:cNvSpPr>
              <p:nvPr/>
            </p:nvSpPr>
            <p:spPr bwMode="auto">
              <a:xfrm flipV="1">
                <a:off x="6299" y="6055"/>
                <a:ext cx="1712" cy="13"/>
              </a:xfrm>
              <a:prstGeom prst="line">
                <a:avLst/>
              </a:prstGeom>
              <a:noFill/>
              <a:ln w="9525">
                <a:solidFill>
                  <a:srgbClr val="000000"/>
                </a:solidFill>
                <a:round/>
                <a:tailEnd type="arrow" w="med" len="med"/>
              </a:ln>
              <a:extLst>
                <a:ext uri="{909E8E84-426E-40DD-AFC4-6F175D3DCCD1}">
                  <a14:hiddenFill xmlns=""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10" name="文本框 358"/>
              <p:cNvSpPr txBox="1">
                <a:spLocks noChangeArrowheads="1"/>
              </p:cNvSpPr>
              <p:nvPr/>
            </p:nvSpPr>
            <p:spPr bwMode="auto">
              <a:xfrm>
                <a:off x="6491" y="5775"/>
                <a:ext cx="1352" cy="259"/>
              </a:xfrm>
              <a:prstGeom prst="rect">
                <a:avLst/>
              </a:prstGeom>
              <a:solidFill>
                <a:srgbClr val="FFFFFF"/>
              </a:solidFill>
              <a:ln w="9525" cap="rnd">
                <a:solidFill>
                  <a:srgbClr val="000000"/>
                </a:solidFill>
                <a:prstDash val="sysDot"/>
                <a:miter lim="800000"/>
              </a:ln>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0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cs typeface="黑体" panose="02010609060101010101" pitchFamily="49" charset="-122"/>
                  </a:rPr>
                  <a:t>正确价值观念</a:t>
                </a:r>
                <a:endParaRPr kumimoji="0" lang="zh-CN" altLang="zh-CN" sz="5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endParaRPr>
              </a:p>
            </p:txBody>
          </p:sp>
        </p:grpSp>
        <p:sp>
          <p:nvSpPr>
            <p:cNvPr id="5" name="文本框 360"/>
            <p:cNvSpPr txBox="1">
              <a:spLocks noChangeArrowheads="1"/>
            </p:cNvSpPr>
            <p:nvPr/>
          </p:nvSpPr>
          <p:spPr bwMode="auto">
            <a:xfrm>
              <a:off x="6511" y="6089"/>
              <a:ext cx="1263" cy="151"/>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algn="ct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价值</a:t>
              </a:r>
              <a:r>
                <a:rPr lang="zh-CN" altLang="zh-CN" sz="1600" b="1" dirty="0" smtClean="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取向</a:t>
              </a:r>
              <a:r>
                <a:rPr kumimoji="0" lang="zh-CN" altLang="en-US" sz="16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kumimoji="0" lang="zh-CN" altLang="zh-CN" sz="5400" b="1" i="0" u="none" strike="noStrike" cap="none" normalizeH="0" baseline="0" dirty="0" smtClean="0">
                <a:ln>
                  <a:noFill/>
                </a:ln>
                <a:solidFill>
                  <a:srgbClr val="FF0000"/>
                </a:solidFill>
                <a:effectLst/>
                <a:latin typeface="微软雅黑" panose="020B0503020204020204" pitchFamily="34" charset="-122"/>
                <a:ea typeface="微软雅黑" panose="020B0503020204020204" pitchFamily="34" charset="-122"/>
              </a:endParaRPr>
            </a:p>
          </p:txBody>
        </p:sp>
      </p:gr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827088" y="2535428"/>
            <a:ext cx="7561262" cy="1323340"/>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ea typeface="微软雅黑" panose="020B0503020204020204" pitchFamily="34" charset="-122"/>
              </a:rPr>
              <a:t>（</a:t>
            </a:r>
            <a:r>
              <a:rPr lang="en-US" altLang="zh-CN" sz="3200" b="1" dirty="0" smtClean="0">
                <a:ea typeface="微软雅黑" panose="020B0503020204020204" pitchFamily="34" charset="-122"/>
              </a:rPr>
              <a:t>2</a:t>
            </a:r>
            <a:r>
              <a:rPr lang="zh-CN" altLang="en-US" sz="3200" b="1" dirty="0" smtClean="0">
                <a:ea typeface="微软雅黑" panose="020B0503020204020204" pitchFamily="34" charset="-122"/>
              </a:rPr>
              <a:t>）化学学科核心素养</a:t>
            </a:r>
            <a:endParaRPr lang="en-US" altLang="zh-CN" sz="3200" b="1" dirty="0" smtClean="0">
              <a:ea typeface="微软雅黑" panose="020B0503020204020204" pitchFamily="34" charset="-122"/>
            </a:endParaRPr>
          </a:p>
          <a:p>
            <a:pPr marL="469900" lvl="0" indent="-469900" algn="ctr" eaLnBrk="1" hangingPunct="1">
              <a:spcBef>
                <a:spcPct val="50000"/>
              </a:spcBef>
              <a:buNone/>
            </a:pPr>
            <a:r>
              <a:rPr lang="zh-CN" altLang="en-US" sz="3200" b="1" dirty="0" smtClean="0">
                <a:ea typeface="微软雅黑" panose="020B0503020204020204" pitchFamily="34" charset="-122"/>
              </a:rPr>
              <a:t>与科学素养有什么区别和联系？</a:t>
            </a:r>
            <a:endParaRPr lang="zh-CN" altLang="en-US" sz="2800" dirty="0">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流程图: 联系 6147"/>
          <p:cNvSpPr/>
          <p:nvPr/>
        </p:nvSpPr>
        <p:spPr>
          <a:xfrm>
            <a:off x="2268538" y="1628775"/>
            <a:ext cx="4538662" cy="4103688"/>
          </a:xfrm>
          <a:prstGeom prst="flowChartConnector">
            <a:avLst/>
          </a:prstGeom>
          <a:solidFill>
            <a:schemeClr val="bg1"/>
          </a:solidFill>
          <a:ln w="9525" cap="flat" cmpd="sng">
            <a:solidFill>
              <a:schemeClr val="tx1"/>
            </a:solidFill>
            <a:prstDash val="solid"/>
            <a:headEnd type="none" w="med" len="med"/>
            <a:tailEnd type="none" w="med" len="med"/>
          </a:ln>
        </p:spPr>
        <p:txBody>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eaLnBrk="1" hangingPunct="1">
              <a:spcBef>
                <a:spcPct val="0"/>
              </a:spcBef>
              <a:buClrTx/>
              <a:buNone/>
            </a:pPr>
            <a:endParaRPr lang="zh-CN" altLang="zh-CN" sz="1800" dirty="0"/>
          </a:p>
        </p:txBody>
      </p:sp>
      <p:sp>
        <p:nvSpPr>
          <p:cNvPr id="14341" name="文本框 6148"/>
          <p:cNvSpPr txBox="1"/>
          <p:nvPr/>
        </p:nvSpPr>
        <p:spPr>
          <a:xfrm>
            <a:off x="3707131" y="1844675"/>
            <a:ext cx="1656704" cy="396875"/>
          </a:xfrm>
          <a:prstGeom prst="rect">
            <a:avLst/>
          </a:prstGeom>
          <a:solidFill>
            <a:srgbClr val="EEF173"/>
          </a:solidFill>
          <a:ln w="9525">
            <a:noFill/>
          </a:ln>
        </p:spPr>
        <p:txBody>
          <a:bodyPr wrap="squar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None/>
            </a:pPr>
            <a:r>
              <a:rPr lang="zh-CN" altLang="en-US" sz="2000" b="1" dirty="0" smtClean="0">
                <a:solidFill>
                  <a:schemeClr val="tx2"/>
                </a:solidFill>
                <a:ea typeface="微软雅黑" panose="020B0503020204020204" pitchFamily="34" charset="-122"/>
              </a:rPr>
              <a:t>化学教学</a:t>
            </a:r>
            <a:r>
              <a:rPr lang="zh-CN" altLang="en-US" sz="2000" b="1" dirty="0">
                <a:solidFill>
                  <a:schemeClr val="tx2"/>
                </a:solidFill>
                <a:ea typeface="微软雅黑" panose="020B0503020204020204" pitchFamily="34" charset="-122"/>
              </a:rPr>
              <a:t>层</a:t>
            </a:r>
          </a:p>
        </p:txBody>
      </p:sp>
      <p:sp>
        <p:nvSpPr>
          <p:cNvPr id="6150" name="椭圆 6149"/>
          <p:cNvSpPr/>
          <p:nvPr/>
        </p:nvSpPr>
        <p:spPr>
          <a:xfrm>
            <a:off x="2940050" y="2349500"/>
            <a:ext cx="3216275" cy="2730500"/>
          </a:xfrm>
          <a:prstGeom prst="ellipse">
            <a:avLst/>
          </a:prstGeom>
          <a:solidFill>
            <a:schemeClr val="accent5"/>
          </a:solidFill>
          <a:ln w="9525" cap="flat" cmpd="sng">
            <a:solidFill>
              <a:schemeClr val="tx1"/>
            </a:solidFill>
            <a:prstDash val="solid"/>
            <a:headEnd type="none" w="med" len="med"/>
            <a:tailEnd type="none" w="med" len="med"/>
          </a:ln>
        </p:spPr>
        <p: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18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343" name="文本框 6150"/>
          <p:cNvSpPr txBox="1"/>
          <p:nvPr/>
        </p:nvSpPr>
        <p:spPr>
          <a:xfrm>
            <a:off x="3707129" y="2565400"/>
            <a:ext cx="1656705" cy="400110"/>
          </a:xfrm>
          <a:prstGeom prst="rect">
            <a:avLst/>
          </a:prstGeom>
          <a:solidFill>
            <a:srgbClr val="EEF173"/>
          </a:solidFill>
          <a:ln w="9525">
            <a:noFill/>
          </a:ln>
        </p:spPr>
        <p:txBody>
          <a:bodyPr wrap="squar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None/>
            </a:pPr>
            <a:r>
              <a:rPr lang="zh-CN" altLang="en-US" sz="2000" b="1" dirty="0">
                <a:solidFill>
                  <a:schemeClr val="tx2"/>
                </a:solidFill>
                <a:ea typeface="微软雅黑" panose="020B0503020204020204" pitchFamily="34" charset="-122"/>
              </a:rPr>
              <a:t>化学</a:t>
            </a:r>
            <a:r>
              <a:rPr lang="zh-CN" altLang="en-US" sz="2000" b="1" dirty="0" smtClean="0">
                <a:solidFill>
                  <a:schemeClr val="tx2"/>
                </a:solidFill>
                <a:ea typeface="微软雅黑" panose="020B0503020204020204" pitchFamily="34" charset="-122"/>
              </a:rPr>
              <a:t>认识</a:t>
            </a:r>
            <a:r>
              <a:rPr lang="zh-CN" altLang="en-US" sz="2000" b="1" dirty="0">
                <a:solidFill>
                  <a:schemeClr val="tx2"/>
                </a:solidFill>
                <a:ea typeface="微软雅黑" panose="020B0503020204020204" pitchFamily="34" charset="-122"/>
              </a:rPr>
              <a:t>层</a:t>
            </a:r>
          </a:p>
        </p:txBody>
      </p:sp>
      <p:sp>
        <p:nvSpPr>
          <p:cNvPr id="6152" name="椭圆 6151"/>
          <p:cNvSpPr/>
          <p:nvPr/>
        </p:nvSpPr>
        <p:spPr>
          <a:xfrm>
            <a:off x="3635375" y="2997200"/>
            <a:ext cx="1871663" cy="1439863"/>
          </a:xfrm>
          <a:prstGeom prst="ellipse">
            <a:avLst/>
          </a:prstGeom>
          <a:solidFill>
            <a:schemeClr val="accent3">
              <a:lumMod val="95000"/>
            </a:schemeClr>
          </a:solidFill>
          <a:ln w="9525" cap="flat" cmpd="sng">
            <a:solidFill>
              <a:schemeClr val="tx1"/>
            </a:solidFill>
            <a:prstDash val="solid"/>
            <a:headEnd type="none" w="med" len="med"/>
            <a:tailEnd type="none" w="med" len="med"/>
          </a:ln>
        </p:spPr>
        <p:txBody>
          <a:body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1800" b="0" i="0" u="none" strike="noStrike" kern="1200" cap="none" spc="0" normalizeH="0" baseline="0" noProof="1">
              <a:ln>
                <a:noFill/>
              </a:ln>
              <a:solidFill>
                <a:schemeClr val="tx1"/>
              </a:solidFill>
              <a:effectLst/>
              <a:uLnTx/>
              <a:uFillTx/>
              <a:latin typeface="Verdana" panose="020B0604030504040204" pitchFamily="34" charset="0"/>
              <a:ea typeface="宋体" panose="02010600030101010101" pitchFamily="2" charset="-122"/>
              <a:cs typeface="+mn-cs"/>
            </a:endParaRPr>
          </a:p>
        </p:txBody>
      </p:sp>
      <p:sp>
        <p:nvSpPr>
          <p:cNvPr id="14345" name="文本框 6152"/>
          <p:cNvSpPr txBox="1"/>
          <p:nvPr/>
        </p:nvSpPr>
        <p:spPr>
          <a:xfrm>
            <a:off x="3779912" y="3500438"/>
            <a:ext cx="1512167" cy="400110"/>
          </a:xfrm>
          <a:prstGeom prst="rect">
            <a:avLst/>
          </a:prstGeom>
          <a:solidFill>
            <a:srgbClr val="EEF173"/>
          </a:solidFill>
          <a:ln w="9525">
            <a:noFill/>
          </a:ln>
        </p:spPr>
        <p:txBody>
          <a:bodyPr wrap="square">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None/>
            </a:pPr>
            <a:r>
              <a:rPr lang="zh-CN" altLang="en-US" sz="2000" b="1" dirty="0" smtClean="0">
                <a:solidFill>
                  <a:schemeClr val="tx2"/>
                </a:solidFill>
                <a:ea typeface="微软雅黑" panose="020B0503020204020204" pitchFamily="34" charset="-122"/>
              </a:rPr>
              <a:t>化学知识</a:t>
            </a:r>
            <a:r>
              <a:rPr lang="zh-CN" altLang="en-US" sz="2000" b="1" dirty="0">
                <a:solidFill>
                  <a:schemeClr val="tx2"/>
                </a:solidFill>
                <a:ea typeface="微软雅黑" panose="020B0503020204020204" pitchFamily="34" charset="-122"/>
              </a:rPr>
              <a:t>层</a:t>
            </a:r>
          </a:p>
        </p:txBody>
      </p:sp>
      <p:sp>
        <p:nvSpPr>
          <p:cNvPr id="14346" name="文本框 1"/>
          <p:cNvSpPr txBox="1"/>
          <p:nvPr/>
        </p:nvSpPr>
        <p:spPr>
          <a:xfrm>
            <a:off x="1547813" y="5805488"/>
            <a:ext cx="6048375" cy="396875"/>
          </a:xfrm>
          <a:prstGeom prst="rect">
            <a:avLst/>
          </a:prstGeom>
          <a:solidFill>
            <a:schemeClr val="accent1"/>
          </a:solid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0"/>
              </a:spcBef>
              <a:buClrTx/>
              <a:buNone/>
            </a:pPr>
            <a:r>
              <a:rPr lang="zh-CN" altLang="en-US" sz="2000" b="1" dirty="0">
                <a:latin typeface="微软雅黑" panose="020B0503020204020204" pitchFamily="34" charset="-122"/>
                <a:ea typeface="微软雅黑" panose="020B0503020204020204" pitchFamily="34" charset="-122"/>
              </a:rPr>
              <a:t>化学课堂教学系统的圈层结构（郑长龙，</a:t>
            </a:r>
            <a:r>
              <a:rPr lang="en-US" altLang="zh-CN" sz="2000" b="1" dirty="0">
                <a:latin typeface="微软雅黑" panose="020B0503020204020204" pitchFamily="34" charset="-122"/>
                <a:ea typeface="微软雅黑" panose="020B0503020204020204" pitchFamily="34" charset="-122"/>
              </a:rPr>
              <a:t>2011</a:t>
            </a:r>
            <a:r>
              <a:rPr lang="zh-CN" altLang="en-US" sz="2000" b="1" dirty="0">
                <a:latin typeface="微软雅黑" panose="020B0503020204020204" pitchFamily="34" charset="-122"/>
                <a:ea typeface="微软雅黑" panose="020B0503020204020204" pitchFamily="34" charset="-122"/>
              </a:rPr>
              <a:t>）</a:t>
            </a:r>
          </a:p>
        </p:txBody>
      </p:sp>
    </p:spTree>
  </p:cSld>
  <p:clrMapOvr>
    <a:masterClrMapping/>
  </p:clrMapOvr>
  <p:transition spd="slow" advTm="3124"/>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1"/>
          <p:cNvSpPr/>
          <p:nvPr/>
        </p:nvSpPr>
        <p:spPr>
          <a:xfrm>
            <a:off x="1475656" y="2204864"/>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哲学认识</a:t>
            </a:r>
            <a:endParaRPr lang="zh-CN" altLang="en-US" sz="2400" b="1" dirty="0">
              <a:latin typeface="微软雅黑" panose="020B0503020204020204" pitchFamily="34" charset="-122"/>
              <a:ea typeface="微软雅黑" panose="020B0503020204020204" pitchFamily="34" charset="-122"/>
            </a:endParaRPr>
          </a:p>
        </p:txBody>
      </p:sp>
      <p:sp>
        <p:nvSpPr>
          <p:cNvPr id="23" name="圆角矩形 1"/>
          <p:cNvSpPr/>
          <p:nvPr/>
        </p:nvSpPr>
        <p:spPr>
          <a:xfrm>
            <a:off x="1475656" y="3212976"/>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科学认识</a:t>
            </a:r>
            <a:endParaRPr lang="zh-CN" altLang="en-US" sz="2400" b="1" dirty="0">
              <a:latin typeface="微软雅黑" panose="020B0503020204020204" pitchFamily="34" charset="-122"/>
              <a:ea typeface="微软雅黑" panose="020B0503020204020204" pitchFamily="34" charset="-122"/>
            </a:endParaRPr>
          </a:p>
        </p:txBody>
      </p:sp>
      <p:sp>
        <p:nvSpPr>
          <p:cNvPr id="24" name="圆角矩形 1"/>
          <p:cNvSpPr/>
          <p:nvPr/>
        </p:nvSpPr>
        <p:spPr>
          <a:xfrm>
            <a:off x="1475656" y="4221088"/>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化学认识</a:t>
            </a:r>
            <a:endParaRPr lang="zh-CN" altLang="en-US" sz="2400" b="1" dirty="0">
              <a:latin typeface="微软雅黑" panose="020B0503020204020204" pitchFamily="34" charset="-122"/>
              <a:ea typeface="微软雅黑" panose="020B0503020204020204" pitchFamily="34" charset="-122"/>
            </a:endParaRPr>
          </a:p>
        </p:txBody>
      </p:sp>
      <p:sp>
        <p:nvSpPr>
          <p:cNvPr id="25" name="圆角矩形 1"/>
          <p:cNvSpPr/>
          <p:nvPr/>
        </p:nvSpPr>
        <p:spPr>
          <a:xfrm>
            <a:off x="3635896" y="2204864"/>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宏观</a:t>
            </a:r>
            <a:r>
              <a:rPr lang="zh-CN" altLang="en-US" sz="2400" b="1" dirty="0" smtClean="0">
                <a:latin typeface="微软雅黑" panose="020B0503020204020204" pitchFamily="34" charset="-122"/>
                <a:ea typeface="微软雅黑" panose="020B0503020204020204" pitchFamily="34" charset="-122"/>
              </a:rPr>
              <a:t>教育</a:t>
            </a:r>
            <a:endParaRPr lang="zh-CN" altLang="en-US" sz="2400" b="1" dirty="0">
              <a:latin typeface="微软雅黑" panose="020B0503020204020204" pitchFamily="34" charset="-122"/>
              <a:ea typeface="微软雅黑" panose="020B0503020204020204" pitchFamily="34" charset="-122"/>
            </a:endParaRPr>
          </a:p>
        </p:txBody>
      </p:sp>
      <p:sp>
        <p:nvSpPr>
          <p:cNvPr id="26" name="圆角矩形 1"/>
          <p:cNvSpPr/>
          <p:nvPr/>
        </p:nvSpPr>
        <p:spPr>
          <a:xfrm>
            <a:off x="3635896" y="3212976"/>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科学教育</a:t>
            </a:r>
            <a:endParaRPr lang="zh-CN" altLang="en-US" sz="2400" b="1" dirty="0">
              <a:latin typeface="微软雅黑" panose="020B0503020204020204" pitchFamily="34" charset="-122"/>
              <a:ea typeface="微软雅黑" panose="020B0503020204020204" pitchFamily="34" charset="-122"/>
            </a:endParaRPr>
          </a:p>
        </p:txBody>
      </p:sp>
      <p:sp>
        <p:nvSpPr>
          <p:cNvPr id="27" name="圆角矩形 1"/>
          <p:cNvSpPr/>
          <p:nvPr/>
        </p:nvSpPr>
        <p:spPr>
          <a:xfrm>
            <a:off x="3635896" y="4235132"/>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化学教育</a:t>
            </a:r>
            <a:endParaRPr lang="zh-CN" altLang="en-US" sz="2400" b="1" dirty="0">
              <a:latin typeface="微软雅黑" panose="020B0503020204020204" pitchFamily="34" charset="-122"/>
              <a:ea typeface="微软雅黑" panose="020B0503020204020204" pitchFamily="34" charset="-122"/>
            </a:endParaRPr>
          </a:p>
        </p:txBody>
      </p:sp>
      <p:sp>
        <p:nvSpPr>
          <p:cNvPr id="28" name="圆角矩形 1"/>
          <p:cNvSpPr/>
          <p:nvPr/>
        </p:nvSpPr>
        <p:spPr>
          <a:xfrm>
            <a:off x="6228184" y="2204863"/>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核心素养</a:t>
            </a:r>
            <a:endParaRPr lang="zh-CN" altLang="en-US" sz="2400" b="1" dirty="0">
              <a:latin typeface="微软雅黑" panose="020B0503020204020204" pitchFamily="34" charset="-122"/>
              <a:ea typeface="微软雅黑" panose="020B0503020204020204" pitchFamily="34" charset="-122"/>
            </a:endParaRPr>
          </a:p>
        </p:txBody>
      </p:sp>
      <p:sp>
        <p:nvSpPr>
          <p:cNvPr id="29" name="圆角矩形 1"/>
          <p:cNvSpPr/>
          <p:nvPr/>
        </p:nvSpPr>
        <p:spPr>
          <a:xfrm>
            <a:off x="6300192" y="3212975"/>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科学素养</a:t>
            </a:r>
            <a:endParaRPr lang="zh-CN" altLang="en-US" sz="2400" b="1" dirty="0">
              <a:latin typeface="微软雅黑" panose="020B0503020204020204" pitchFamily="34" charset="-122"/>
              <a:ea typeface="微软雅黑" panose="020B0503020204020204" pitchFamily="34" charset="-122"/>
            </a:endParaRPr>
          </a:p>
        </p:txBody>
      </p:sp>
      <p:sp>
        <p:nvSpPr>
          <p:cNvPr id="30" name="圆角矩形 1"/>
          <p:cNvSpPr/>
          <p:nvPr/>
        </p:nvSpPr>
        <p:spPr>
          <a:xfrm>
            <a:off x="5796136" y="4205821"/>
            <a:ext cx="2802078"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化学学科核心素养</a:t>
            </a:r>
            <a:endParaRPr lang="zh-CN" altLang="en-US" sz="2400" b="1" dirty="0">
              <a:latin typeface="微软雅黑" panose="020B0503020204020204" pitchFamily="34" charset="-122"/>
              <a:ea typeface="微软雅黑" panose="020B0503020204020204" pitchFamily="34" charset="-122"/>
            </a:endParaRPr>
          </a:p>
        </p:txBody>
      </p:sp>
      <p:sp>
        <p:nvSpPr>
          <p:cNvPr id="19" name="上下箭头 18"/>
          <p:cNvSpPr/>
          <p:nvPr/>
        </p:nvSpPr>
        <p:spPr bwMode="auto">
          <a:xfrm>
            <a:off x="2196083" y="2718055"/>
            <a:ext cx="215677" cy="494920"/>
          </a:xfrm>
          <a:prstGeom prst="upDownArrow">
            <a:avLst/>
          </a:prstGeom>
          <a:solidFill>
            <a:schemeClr val="accent3">
              <a:lumMod val="65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2" name="上下箭头 31"/>
          <p:cNvSpPr/>
          <p:nvPr/>
        </p:nvSpPr>
        <p:spPr bwMode="auto">
          <a:xfrm>
            <a:off x="2195736" y="3726168"/>
            <a:ext cx="215677" cy="494920"/>
          </a:xfrm>
          <a:prstGeom prst="upDownArrow">
            <a:avLst/>
          </a:prstGeom>
          <a:solidFill>
            <a:schemeClr val="accent3">
              <a:lumMod val="65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3" name="上下箭头 32"/>
          <p:cNvSpPr/>
          <p:nvPr/>
        </p:nvSpPr>
        <p:spPr bwMode="auto">
          <a:xfrm>
            <a:off x="4392501" y="2704011"/>
            <a:ext cx="215677" cy="494920"/>
          </a:xfrm>
          <a:prstGeom prst="upDownArrow">
            <a:avLst/>
          </a:prstGeom>
          <a:solidFill>
            <a:schemeClr val="accent3">
              <a:lumMod val="65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4" name="上下箭头 33"/>
          <p:cNvSpPr/>
          <p:nvPr/>
        </p:nvSpPr>
        <p:spPr bwMode="auto">
          <a:xfrm>
            <a:off x="4392501" y="3726168"/>
            <a:ext cx="215677" cy="494920"/>
          </a:xfrm>
          <a:prstGeom prst="upDownArrow">
            <a:avLst/>
          </a:prstGeom>
          <a:solidFill>
            <a:schemeClr val="accent3">
              <a:lumMod val="65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5" name="上下箭头 34"/>
          <p:cNvSpPr/>
          <p:nvPr/>
        </p:nvSpPr>
        <p:spPr bwMode="auto">
          <a:xfrm>
            <a:off x="7056449" y="2733320"/>
            <a:ext cx="215677" cy="494920"/>
          </a:xfrm>
          <a:prstGeom prst="upDownArrow">
            <a:avLst/>
          </a:prstGeom>
          <a:solidFill>
            <a:schemeClr val="accent3">
              <a:lumMod val="65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6" name="上下箭头 35"/>
          <p:cNvSpPr/>
          <p:nvPr/>
        </p:nvSpPr>
        <p:spPr bwMode="auto">
          <a:xfrm>
            <a:off x="7056448" y="3707895"/>
            <a:ext cx="215677" cy="494920"/>
          </a:xfrm>
          <a:prstGeom prst="upDownArrow">
            <a:avLst/>
          </a:prstGeom>
          <a:solidFill>
            <a:schemeClr val="accent3">
              <a:lumMod val="65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7" name="圆角矩形 1"/>
          <p:cNvSpPr/>
          <p:nvPr/>
        </p:nvSpPr>
        <p:spPr>
          <a:xfrm>
            <a:off x="1878333" y="5109287"/>
            <a:ext cx="6192688" cy="581295"/>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800" b="1" dirty="0" smtClean="0">
                <a:solidFill>
                  <a:srgbClr val="FF0000"/>
                </a:solidFill>
                <a:latin typeface="微软雅黑" panose="020B0503020204020204" pitchFamily="34" charset="-122"/>
                <a:ea typeface="微软雅黑" panose="020B0503020204020204" pitchFamily="34" charset="-122"/>
              </a:rPr>
              <a:t>是化学学科化了的科学素养</a:t>
            </a:r>
            <a:endParaRPr lang="zh-CN" altLang="en-US" sz="28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693251"/>
          <p:cNvSpPr txBox="1"/>
          <p:nvPr/>
        </p:nvSpPr>
        <p:spPr>
          <a:xfrm>
            <a:off x="684213" y="2565400"/>
            <a:ext cx="7704137" cy="829945"/>
          </a:xfrm>
          <a:prstGeom prst="rect">
            <a:avLst/>
          </a:prstGeom>
          <a:blipFill>
            <a:blip r:embed="rId2" cstate="print"/>
          </a:blipFill>
          <a:ln w="3175">
            <a:solidFill>
              <a:schemeClr val="accent5">
                <a:lumMod val="90000"/>
              </a:schemeClr>
            </a:solidFill>
            <a:prstDash val="sysDot"/>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50000"/>
              </a:spcBef>
              <a:buClrTx/>
              <a:buNone/>
            </a:pPr>
            <a:r>
              <a:rPr lang="zh-CN" sz="4800" b="1" dirty="0" smtClean="0">
                <a:ea typeface="微软雅黑" panose="020B0503020204020204" pitchFamily="34" charset="-122"/>
              </a:rPr>
              <a:t>一、改革背景</a:t>
            </a: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827088" y="2535428"/>
            <a:ext cx="7561262" cy="1323340"/>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ea typeface="微软雅黑" panose="020B0503020204020204" pitchFamily="34" charset="-122"/>
              </a:rPr>
              <a:t>（</a:t>
            </a:r>
            <a:r>
              <a:rPr lang="en-US" altLang="zh-CN" sz="3200" b="1" dirty="0" smtClean="0">
                <a:ea typeface="微软雅黑" panose="020B0503020204020204" pitchFamily="34" charset="-122"/>
              </a:rPr>
              <a:t>3</a:t>
            </a:r>
            <a:r>
              <a:rPr lang="zh-CN" altLang="en-US" sz="3200" b="1" dirty="0" smtClean="0">
                <a:ea typeface="微软雅黑" panose="020B0503020204020204" pitchFamily="34" charset="-122"/>
              </a:rPr>
              <a:t>）</a:t>
            </a:r>
            <a:r>
              <a:rPr lang="en-US" altLang="zh-CN" sz="3200" b="1" dirty="0" smtClean="0">
                <a:ea typeface="微软雅黑" panose="020B0503020204020204" pitchFamily="34" charset="-122"/>
              </a:rPr>
              <a:t>5</a:t>
            </a:r>
            <a:r>
              <a:rPr lang="zh-CN" altLang="en-US" sz="3200" b="1" dirty="0" smtClean="0">
                <a:ea typeface="微软雅黑" panose="020B0503020204020204" pitchFamily="34" charset="-122"/>
              </a:rPr>
              <a:t>条化学学科</a:t>
            </a:r>
          </a:p>
          <a:p>
            <a:pPr marL="469900" lvl="0" indent="-469900" algn="ctr" eaLnBrk="1" hangingPunct="1">
              <a:spcBef>
                <a:spcPct val="50000"/>
              </a:spcBef>
              <a:buNone/>
            </a:pPr>
            <a:r>
              <a:rPr lang="zh-CN" altLang="en-US" sz="3200" b="1" dirty="0" smtClean="0">
                <a:ea typeface="微软雅黑" panose="020B0503020204020204" pitchFamily="34" charset="-122"/>
              </a:rPr>
              <a:t>核心素养具有怎样的结构？</a:t>
            </a:r>
            <a:endParaRPr lang="en-US" altLang="zh-CN" sz="3200" b="1" dirty="0" smtClean="0">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Box 11"/>
          <p:cNvSpPr txBox="1">
            <a:spLocks noChangeArrowheads="1"/>
          </p:cNvSpPr>
          <p:nvPr/>
        </p:nvSpPr>
        <p:spPr bwMode="auto">
          <a:xfrm>
            <a:off x="1089343" y="1537653"/>
            <a:ext cx="6964362" cy="4799965"/>
          </a:xfrm>
          <a:prstGeom prst="rect">
            <a:avLst/>
          </a:prstGeom>
          <a:pattFill prst="smConfetti">
            <a:fgClr>
              <a:schemeClr val="accent1"/>
            </a:fgClr>
            <a:bgClr>
              <a:schemeClr val="bg1"/>
            </a:bgClr>
          </a:pattFill>
          <a:ln w="15875">
            <a:solidFill>
              <a:schemeClr val="tx1"/>
            </a:solidFill>
            <a:prstDash val="sysDash"/>
          </a:ln>
          <a:effectLst>
            <a:outerShdw blurRad="50800" dist="50800" dir="5400000" algn="ctr" rotWithShape="0">
              <a:schemeClr val="bg1"/>
            </a:outerShdw>
          </a:effectLst>
        </p:spPr>
        <p:txBody>
          <a:bodyPr>
            <a:spAutoFit/>
          </a:bodyPr>
          <a:lstStyle>
            <a:lvl1pPr eaLnBrk="0" hangingPunct="0">
              <a:defRPr>
                <a:solidFill>
                  <a:schemeClr val="tx1"/>
                </a:solidFill>
                <a:latin typeface="Calibri" panose="020F0502020204030204" charset="0"/>
                <a:ea typeface="宋体" panose="02010600030101010101" pitchFamily="2" charset="-122"/>
              </a:defRPr>
            </a:lvl1pPr>
            <a:lvl2pPr marL="742950" indent="-285750" eaLnBrk="0" hangingPunct="0">
              <a:defRPr>
                <a:solidFill>
                  <a:schemeClr val="tx1"/>
                </a:solidFill>
                <a:latin typeface="Calibri" panose="020F0502020204030204" charset="0"/>
                <a:ea typeface="宋体" panose="02010600030101010101" pitchFamily="2" charset="-122"/>
              </a:defRPr>
            </a:lvl2pPr>
            <a:lvl3pPr marL="1143000" indent="-228600" eaLnBrk="0" hangingPunct="0">
              <a:defRPr>
                <a:solidFill>
                  <a:schemeClr val="tx1"/>
                </a:solidFill>
                <a:latin typeface="Calibri" panose="020F0502020204030204" charset="0"/>
                <a:ea typeface="宋体" panose="02010600030101010101" pitchFamily="2" charset="-122"/>
              </a:defRPr>
            </a:lvl3pPr>
            <a:lvl4pPr marL="1600200" indent="-228600" eaLnBrk="0" hangingPunct="0">
              <a:defRPr>
                <a:solidFill>
                  <a:schemeClr val="tx1"/>
                </a:solidFill>
                <a:latin typeface="Calibri" panose="020F0502020204030204" charset="0"/>
                <a:ea typeface="宋体" panose="02010600030101010101" pitchFamily="2" charset="-122"/>
              </a:defRPr>
            </a:lvl4pPr>
            <a:lvl5pPr marL="2057400" indent="-228600" eaLnBrk="0" hangingPunc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charset="0"/>
                <a:ea typeface="宋体" panose="02010600030101010101" pitchFamily="2" charset="-122"/>
              </a:defRPr>
            </a:lvl9pPr>
          </a:lstStyle>
          <a:p>
            <a:pPr algn="ctr" defTabSz="685800" eaLnBrk="1" fontAlgn="auto" hangingPunct="1">
              <a:lnSpc>
                <a:spcPct val="150000"/>
              </a:lnSpc>
              <a:spcBef>
                <a:spcPts val="0"/>
              </a:spcBef>
              <a:spcAft>
                <a:spcPts val="0"/>
              </a:spcAft>
              <a:defRPr/>
            </a:pPr>
            <a:r>
              <a:rPr lang="zh-CN" altLang="en-US" sz="28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化学科学思维</a:t>
            </a:r>
            <a:r>
              <a:rPr lang="zh-CN" altLang="en-US" sz="2800" b="1" dirty="0">
                <a:solidFill>
                  <a:srgbClr val="FF0000"/>
                </a:solidFill>
                <a:latin typeface="微软雅黑" panose="020B0503020204020204" pitchFamily="34" charset="-122"/>
                <a:ea typeface="微软雅黑" panose="020B0503020204020204" pitchFamily="34" charset="-122"/>
                <a:sym typeface="Arial" panose="020B0604020202020204" pitchFamily="34" charset="0"/>
              </a:rPr>
              <a:t>方式和方法</a:t>
            </a:r>
            <a:endParaRPr lang="en-US" altLang="zh-CN" sz="2800" dirty="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algn="ctr" defTabSz="685800" eaLnBrk="1" fontAlgn="auto" hangingPunct="1">
              <a:lnSpc>
                <a:spcPct val="150000"/>
              </a:lnSpc>
              <a:spcBef>
                <a:spcPts val="0"/>
              </a:spcBef>
              <a:spcAft>
                <a:spcPts val="0"/>
              </a:spcAft>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宏观辨识与微观探析</a:t>
            </a:r>
            <a:endParaRPr lang="en-US" altLang="zh-CN" sz="2400" dirty="0" smtClean="0">
              <a:latin typeface="微软雅黑" panose="020B0503020204020204" pitchFamily="34" charset="-122"/>
              <a:ea typeface="微软雅黑" panose="020B0503020204020204" pitchFamily="34" charset="-122"/>
              <a:sym typeface="Arial" panose="020B0604020202020204" pitchFamily="34" charset="0"/>
            </a:endParaRPr>
          </a:p>
          <a:p>
            <a:pPr algn="ctr" defTabSz="685800" eaLnBrk="1" fontAlgn="auto" hangingPunct="1">
              <a:lnSpc>
                <a:spcPct val="150000"/>
              </a:lnSpc>
              <a:spcBef>
                <a:spcPts val="0"/>
              </a:spcBef>
              <a:spcAft>
                <a:spcPts val="0"/>
              </a:spcAft>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变化观念与平衡思想</a:t>
            </a:r>
            <a:endParaRPr lang="en-US" altLang="zh-CN" sz="2400" dirty="0" smtClean="0">
              <a:latin typeface="微软雅黑" panose="020B0503020204020204" pitchFamily="34" charset="-122"/>
              <a:ea typeface="微软雅黑" panose="020B0503020204020204" pitchFamily="34" charset="-122"/>
              <a:sym typeface="Arial" panose="020B0604020202020204" pitchFamily="34" charset="0"/>
            </a:endParaRPr>
          </a:p>
          <a:p>
            <a:pPr algn="ctr" defTabSz="685800" eaLnBrk="1" fontAlgn="auto" hangingPunct="1">
              <a:lnSpc>
                <a:spcPct val="150000"/>
              </a:lnSpc>
              <a:spcBef>
                <a:spcPts val="0"/>
              </a:spcBef>
              <a:spcAft>
                <a:spcPts val="0"/>
              </a:spcAft>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证据推理与模型认知</a:t>
            </a:r>
            <a:endParaRPr lang="en-US" altLang="zh-CN" sz="2400" dirty="0" smtClean="0">
              <a:latin typeface="微软雅黑" panose="020B0503020204020204" pitchFamily="34" charset="-122"/>
              <a:ea typeface="微软雅黑" panose="020B0503020204020204" pitchFamily="34" charset="-122"/>
              <a:sym typeface="Arial" panose="020B0604020202020204" pitchFamily="34" charset="0"/>
            </a:endParaRPr>
          </a:p>
          <a:p>
            <a:pPr algn="ctr" defTabSz="685800" eaLnBrk="1" fontAlgn="auto" hangingPunct="1">
              <a:lnSpc>
                <a:spcPct val="150000"/>
              </a:lnSpc>
              <a:spcBef>
                <a:spcPts val="0"/>
              </a:spcBef>
              <a:spcAft>
                <a:spcPts val="0"/>
              </a:spcAft>
              <a:defRPr/>
            </a:pPr>
            <a:r>
              <a:rPr lang="zh-CN" altLang="en-US" sz="28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化学科学实践</a:t>
            </a:r>
            <a:endParaRPr lang="en-US" altLang="zh-CN" sz="2800"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algn="ctr" defTabSz="685800" eaLnBrk="1" fontAlgn="auto" hangingPunct="1">
              <a:lnSpc>
                <a:spcPct val="150000"/>
              </a:lnSpc>
              <a:spcBef>
                <a:spcPts val="0"/>
              </a:spcBef>
              <a:spcAft>
                <a:spcPts val="0"/>
              </a:spcAft>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科学探究与创新意识</a:t>
            </a:r>
            <a:endParaRPr lang="en-US" altLang="zh-CN" sz="2400" dirty="0" smtClean="0">
              <a:latin typeface="微软雅黑" panose="020B0503020204020204" pitchFamily="34" charset="-122"/>
              <a:ea typeface="微软雅黑" panose="020B0503020204020204" pitchFamily="34" charset="-122"/>
              <a:sym typeface="Arial" panose="020B0604020202020204" pitchFamily="34" charset="0"/>
            </a:endParaRPr>
          </a:p>
          <a:p>
            <a:pPr algn="ctr" defTabSz="685800" eaLnBrk="1" fontAlgn="auto" hangingPunct="1">
              <a:lnSpc>
                <a:spcPct val="150000"/>
              </a:lnSpc>
              <a:spcBef>
                <a:spcPts val="0"/>
              </a:spcBef>
              <a:spcAft>
                <a:spcPts val="0"/>
              </a:spcAft>
              <a:defRPr/>
            </a:pPr>
            <a:r>
              <a:rPr lang="zh-CN" altLang="en-US" sz="2800" b="1"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rPr>
              <a:t>化学科学价值</a:t>
            </a:r>
            <a:endParaRPr lang="en-US" altLang="zh-CN" sz="2800" dirty="0" smtClean="0">
              <a:solidFill>
                <a:srgbClr val="FF0000"/>
              </a:solidFill>
              <a:latin typeface="微软雅黑" panose="020B0503020204020204" pitchFamily="34" charset="-122"/>
              <a:ea typeface="微软雅黑" panose="020B0503020204020204" pitchFamily="34" charset="-122"/>
              <a:sym typeface="Arial" panose="020B0604020202020204" pitchFamily="34" charset="0"/>
            </a:endParaRPr>
          </a:p>
          <a:p>
            <a:pPr algn="ctr" defTabSz="685800" eaLnBrk="1" fontAlgn="auto" hangingPunct="1">
              <a:lnSpc>
                <a:spcPct val="150000"/>
              </a:lnSpc>
              <a:spcBef>
                <a:spcPts val="0"/>
              </a:spcBef>
              <a:spcAft>
                <a:spcPts val="0"/>
              </a:spcAft>
              <a:defRPr/>
            </a:pPr>
            <a:r>
              <a:rPr lang="zh-CN" altLang="en-US" sz="2400" dirty="0" smtClean="0">
                <a:latin typeface="微软雅黑" panose="020B0503020204020204" pitchFamily="34" charset="-122"/>
                <a:ea typeface="微软雅黑" panose="020B0503020204020204" pitchFamily="34" charset="-122"/>
                <a:sym typeface="Arial" panose="020B0604020202020204" pitchFamily="34" charset="0"/>
              </a:rPr>
              <a:t>科学态度与社会责任</a:t>
            </a:r>
            <a:endParaRPr lang="en-US" altLang="zh-CN" sz="2400" dirty="0" smtClean="0">
              <a:latin typeface="微软雅黑" panose="020B0503020204020204" pitchFamily="34" charset="-122"/>
              <a:ea typeface="微软雅黑" panose="020B0503020204020204" pitchFamily="34" charset="-122"/>
              <a:sym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5"/>
          <p:cNvSpPr txBox="1">
            <a:spLocks noChangeArrowheads="1"/>
          </p:cNvSpPr>
          <p:nvPr/>
        </p:nvSpPr>
        <p:spPr bwMode="auto">
          <a:xfrm>
            <a:off x="969963" y="1773238"/>
            <a:ext cx="1873250" cy="1042987"/>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化学</a:t>
            </a:r>
          </a:p>
          <a:p>
            <a:pPr algn="ctr" eaLnBrk="1" hangingPunct="1">
              <a:spcBef>
                <a:spcPct val="50000"/>
              </a:spcBef>
            </a:pPr>
            <a:r>
              <a:rPr lang="zh-CN" altLang="en-US" sz="2400">
                <a:solidFill>
                  <a:schemeClr val="accent2"/>
                </a:solidFill>
                <a:ea typeface="微软雅黑" panose="020B0503020204020204" pitchFamily="34" charset="-122"/>
              </a:rPr>
              <a:t>科学实践</a:t>
            </a:r>
          </a:p>
        </p:txBody>
      </p:sp>
      <p:sp>
        <p:nvSpPr>
          <p:cNvPr id="20485" name="Text Box 6"/>
          <p:cNvSpPr txBox="1">
            <a:spLocks noChangeArrowheads="1"/>
          </p:cNvSpPr>
          <p:nvPr/>
        </p:nvSpPr>
        <p:spPr bwMode="auto">
          <a:xfrm>
            <a:off x="3708400" y="1773238"/>
            <a:ext cx="1873250" cy="1042987"/>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化学</a:t>
            </a:r>
          </a:p>
          <a:p>
            <a:pPr algn="ctr" eaLnBrk="1" hangingPunct="1">
              <a:spcBef>
                <a:spcPct val="50000"/>
              </a:spcBef>
            </a:pPr>
            <a:r>
              <a:rPr lang="zh-CN" altLang="en-US" sz="2400">
                <a:solidFill>
                  <a:schemeClr val="accent2"/>
                </a:solidFill>
                <a:ea typeface="微软雅黑" panose="020B0503020204020204" pitchFamily="34" charset="-122"/>
              </a:rPr>
              <a:t>科学思维</a:t>
            </a:r>
          </a:p>
        </p:txBody>
      </p:sp>
      <p:sp>
        <p:nvSpPr>
          <p:cNvPr id="20486" name="Text Box 7"/>
          <p:cNvSpPr txBox="1">
            <a:spLocks noChangeArrowheads="1"/>
          </p:cNvSpPr>
          <p:nvPr/>
        </p:nvSpPr>
        <p:spPr bwMode="auto">
          <a:xfrm>
            <a:off x="6443663" y="1773238"/>
            <a:ext cx="1873250" cy="1042987"/>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化学</a:t>
            </a:r>
          </a:p>
          <a:p>
            <a:pPr algn="ctr" eaLnBrk="1" hangingPunct="1">
              <a:spcBef>
                <a:spcPct val="50000"/>
              </a:spcBef>
            </a:pPr>
            <a:r>
              <a:rPr lang="zh-CN" altLang="en-US" sz="2400">
                <a:solidFill>
                  <a:schemeClr val="accent2"/>
                </a:solidFill>
                <a:ea typeface="微软雅黑" panose="020B0503020204020204" pitchFamily="34" charset="-122"/>
              </a:rPr>
              <a:t>科学价值</a:t>
            </a:r>
          </a:p>
        </p:txBody>
      </p:sp>
      <p:sp>
        <p:nvSpPr>
          <p:cNvPr id="20487" name="Text Box 8"/>
          <p:cNvSpPr txBox="1">
            <a:spLocks noChangeArrowheads="1"/>
          </p:cNvSpPr>
          <p:nvPr/>
        </p:nvSpPr>
        <p:spPr bwMode="auto">
          <a:xfrm>
            <a:off x="971550" y="2997200"/>
            <a:ext cx="1873250" cy="1023938"/>
          </a:xfrm>
          <a:prstGeom prst="rect">
            <a:avLst/>
          </a:prstGeom>
          <a:solidFill>
            <a:schemeClr val="bg2"/>
          </a:solidFill>
          <a:ln w="1905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科学探究与</a:t>
            </a:r>
          </a:p>
          <a:p>
            <a:pPr algn="ctr" eaLnBrk="1" hangingPunct="1">
              <a:spcBef>
                <a:spcPct val="50000"/>
              </a:spcBef>
            </a:pPr>
            <a:r>
              <a:rPr lang="zh-CN" altLang="en-US" sz="2400">
                <a:ea typeface="微软雅黑" panose="020B0503020204020204" pitchFamily="34" charset="-122"/>
              </a:rPr>
              <a:t>创新意识</a:t>
            </a:r>
          </a:p>
        </p:txBody>
      </p:sp>
      <p:sp>
        <p:nvSpPr>
          <p:cNvPr id="20488" name="Text Box 9"/>
          <p:cNvSpPr txBox="1">
            <a:spLocks noChangeArrowheads="1"/>
          </p:cNvSpPr>
          <p:nvPr/>
        </p:nvSpPr>
        <p:spPr bwMode="auto">
          <a:xfrm>
            <a:off x="3708400" y="2997200"/>
            <a:ext cx="1873250" cy="1023938"/>
          </a:xfrm>
          <a:prstGeom prst="rect">
            <a:avLst/>
          </a:prstGeom>
          <a:solidFill>
            <a:schemeClr val="bg2"/>
          </a:solidFill>
          <a:ln w="1905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宏观辨识与</a:t>
            </a:r>
          </a:p>
          <a:p>
            <a:pPr algn="ctr" eaLnBrk="1" hangingPunct="1">
              <a:spcBef>
                <a:spcPct val="50000"/>
              </a:spcBef>
            </a:pPr>
            <a:r>
              <a:rPr lang="zh-CN" altLang="en-US" sz="2400">
                <a:ea typeface="微软雅黑" panose="020B0503020204020204" pitchFamily="34" charset="-122"/>
              </a:rPr>
              <a:t>微观探析</a:t>
            </a:r>
          </a:p>
        </p:txBody>
      </p:sp>
      <p:sp>
        <p:nvSpPr>
          <p:cNvPr id="20489" name="Text Box 10"/>
          <p:cNvSpPr txBox="1">
            <a:spLocks noChangeArrowheads="1"/>
          </p:cNvSpPr>
          <p:nvPr/>
        </p:nvSpPr>
        <p:spPr bwMode="auto">
          <a:xfrm>
            <a:off x="3706813" y="4005263"/>
            <a:ext cx="1873250" cy="1023937"/>
          </a:xfrm>
          <a:prstGeom prst="rect">
            <a:avLst/>
          </a:prstGeom>
          <a:solidFill>
            <a:schemeClr val="bg2"/>
          </a:solidFill>
          <a:ln w="1905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变化观念与</a:t>
            </a:r>
          </a:p>
          <a:p>
            <a:pPr algn="ctr" eaLnBrk="1" hangingPunct="1">
              <a:spcBef>
                <a:spcPct val="50000"/>
              </a:spcBef>
            </a:pPr>
            <a:r>
              <a:rPr lang="zh-CN" altLang="en-US" sz="2400">
                <a:ea typeface="微软雅黑" panose="020B0503020204020204" pitchFamily="34" charset="-122"/>
              </a:rPr>
              <a:t>平衡思想</a:t>
            </a:r>
          </a:p>
        </p:txBody>
      </p:sp>
      <p:sp>
        <p:nvSpPr>
          <p:cNvPr id="20490" name="Text Box 11"/>
          <p:cNvSpPr txBox="1">
            <a:spLocks noChangeArrowheads="1"/>
          </p:cNvSpPr>
          <p:nvPr/>
        </p:nvSpPr>
        <p:spPr bwMode="auto">
          <a:xfrm>
            <a:off x="3708400" y="5013325"/>
            <a:ext cx="1873250" cy="1023938"/>
          </a:xfrm>
          <a:prstGeom prst="rect">
            <a:avLst/>
          </a:prstGeom>
          <a:solidFill>
            <a:schemeClr val="bg2"/>
          </a:solidFill>
          <a:ln w="1905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证据推理与</a:t>
            </a:r>
          </a:p>
          <a:p>
            <a:pPr algn="ctr" eaLnBrk="1" hangingPunct="1">
              <a:spcBef>
                <a:spcPct val="50000"/>
              </a:spcBef>
            </a:pPr>
            <a:r>
              <a:rPr lang="zh-CN" altLang="en-US" sz="2400">
                <a:ea typeface="微软雅黑" panose="020B0503020204020204" pitchFamily="34" charset="-122"/>
              </a:rPr>
              <a:t>模型认知</a:t>
            </a:r>
          </a:p>
        </p:txBody>
      </p:sp>
      <p:sp>
        <p:nvSpPr>
          <p:cNvPr id="20491" name="Text Box 12"/>
          <p:cNvSpPr txBox="1">
            <a:spLocks noChangeArrowheads="1"/>
          </p:cNvSpPr>
          <p:nvPr/>
        </p:nvSpPr>
        <p:spPr bwMode="auto">
          <a:xfrm>
            <a:off x="6443663" y="2981325"/>
            <a:ext cx="1873250" cy="1023938"/>
          </a:xfrm>
          <a:prstGeom prst="rect">
            <a:avLst/>
          </a:prstGeom>
          <a:solidFill>
            <a:schemeClr val="bg2"/>
          </a:solidFill>
          <a:ln w="1905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科学态度与</a:t>
            </a:r>
          </a:p>
          <a:p>
            <a:pPr algn="ctr" eaLnBrk="1" hangingPunct="1">
              <a:spcBef>
                <a:spcPct val="50000"/>
              </a:spcBef>
            </a:pPr>
            <a:r>
              <a:rPr lang="zh-CN" altLang="en-US" sz="2400">
                <a:ea typeface="微软雅黑" panose="020B0503020204020204" pitchFamily="34" charset="-122"/>
              </a:rPr>
              <a:t>社会责任</a:t>
            </a:r>
          </a:p>
        </p:txBody>
      </p:sp>
      <p:sp>
        <p:nvSpPr>
          <p:cNvPr id="20492" name="AutoShape 13"/>
          <p:cNvSpPr>
            <a:spLocks noChangeArrowheads="1"/>
          </p:cNvSpPr>
          <p:nvPr/>
        </p:nvSpPr>
        <p:spPr bwMode="auto">
          <a:xfrm>
            <a:off x="2843213" y="2205038"/>
            <a:ext cx="863600" cy="215900"/>
          </a:xfrm>
          <a:prstGeom prst="rightArrow">
            <a:avLst>
              <a:gd name="adj1" fmla="val 50000"/>
              <a:gd name="adj2" fmla="val 100000"/>
            </a:avLst>
          </a:prstGeom>
          <a:noFill/>
          <a:ln w="9525" algn="ctr">
            <a:solidFill>
              <a:schemeClr val="tx1"/>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lvl1pPr>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20493" name="AutoShape 14"/>
          <p:cNvSpPr>
            <a:spLocks noChangeArrowheads="1"/>
          </p:cNvSpPr>
          <p:nvPr/>
        </p:nvSpPr>
        <p:spPr bwMode="auto">
          <a:xfrm>
            <a:off x="5580063" y="2205038"/>
            <a:ext cx="863600" cy="215900"/>
          </a:xfrm>
          <a:prstGeom prst="rightArrow">
            <a:avLst>
              <a:gd name="adj1" fmla="val 50000"/>
              <a:gd name="adj2" fmla="val 100000"/>
            </a:avLst>
          </a:prstGeom>
          <a:noFill/>
          <a:ln w="9525" algn="ctr">
            <a:solidFill>
              <a:schemeClr val="tx1"/>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lvl1pPr>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4" name="圆角矩形 1"/>
          <p:cNvSpPr/>
          <p:nvPr/>
        </p:nvSpPr>
        <p:spPr>
          <a:xfrm>
            <a:off x="1116608" y="6165304"/>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实践</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5" name="圆角矩形 1"/>
          <p:cNvSpPr/>
          <p:nvPr/>
        </p:nvSpPr>
        <p:spPr>
          <a:xfrm>
            <a:off x="3779342" y="6169658"/>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认识</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6" name="圆角矩形 1"/>
          <p:cNvSpPr/>
          <p:nvPr/>
        </p:nvSpPr>
        <p:spPr>
          <a:xfrm>
            <a:off x="6588721" y="6165304"/>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再实践</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7" name="AutoShape 13"/>
          <p:cNvSpPr>
            <a:spLocks noChangeArrowheads="1"/>
          </p:cNvSpPr>
          <p:nvPr/>
        </p:nvSpPr>
        <p:spPr bwMode="auto">
          <a:xfrm>
            <a:off x="2875509" y="6313949"/>
            <a:ext cx="863600" cy="215900"/>
          </a:xfrm>
          <a:prstGeom prst="rightArrow">
            <a:avLst>
              <a:gd name="adj1" fmla="val 50000"/>
              <a:gd name="adj2" fmla="val 100000"/>
            </a:avLst>
          </a:prstGeom>
          <a:noFill/>
          <a:ln w="9525" algn="ctr">
            <a:solidFill>
              <a:schemeClr val="tx1"/>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lvl1pPr>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
        <p:nvSpPr>
          <p:cNvPr id="18" name="AutoShape 13"/>
          <p:cNvSpPr>
            <a:spLocks noChangeArrowheads="1"/>
          </p:cNvSpPr>
          <p:nvPr/>
        </p:nvSpPr>
        <p:spPr bwMode="auto">
          <a:xfrm>
            <a:off x="5616070" y="6333088"/>
            <a:ext cx="863600" cy="215900"/>
          </a:xfrm>
          <a:prstGeom prst="rightArrow">
            <a:avLst>
              <a:gd name="adj1" fmla="val 50000"/>
              <a:gd name="adj2" fmla="val 100000"/>
            </a:avLst>
          </a:prstGeom>
          <a:noFill/>
          <a:ln w="9525" algn="ctr">
            <a:solidFill>
              <a:schemeClr val="tx1"/>
            </a:solidFill>
            <a:miter lim="800000"/>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nchor="ctr">
            <a:spAutoFit/>
          </a:bodyPr>
          <a:lstStyle>
            <a:lvl1pPr>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187450" y="2348865"/>
            <a:ext cx="7129780" cy="1728470"/>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文本框 8"/>
          <p:cNvSpPr txBox="1"/>
          <p:nvPr/>
        </p:nvSpPr>
        <p:spPr>
          <a:xfrm>
            <a:off x="1790065" y="2854960"/>
            <a:ext cx="5924550" cy="645160"/>
          </a:xfrm>
          <a:prstGeom prst="rect">
            <a:avLst/>
          </a:prstGeom>
          <a:noFill/>
        </p:spPr>
        <p:txBody>
          <a:bodyPr wrap="square" rtlCol="0">
            <a:spAutoFit/>
          </a:bodyPr>
          <a:lstStyle/>
          <a:p>
            <a:pPr algn="ctr"/>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、化学课程结构的变化</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Text Box 5"/>
          <p:cNvSpPr txBox="1">
            <a:spLocks noChangeArrowheads="1"/>
          </p:cNvSpPr>
          <p:nvPr/>
        </p:nvSpPr>
        <p:spPr bwMode="auto">
          <a:xfrm>
            <a:off x="2410778" y="2379028"/>
            <a:ext cx="1873250" cy="1016000"/>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化学</a:t>
            </a:r>
            <a:r>
              <a:rPr lang="zh-CN" altLang="en-US" sz="2400">
                <a:solidFill>
                  <a:schemeClr val="accent2"/>
                </a:solidFill>
                <a:ea typeface="微软雅黑" panose="020B0503020204020204" pitchFamily="34" charset="-122"/>
                <a:sym typeface="+mn-ea"/>
              </a:rPr>
              <a:t>选择性</a:t>
            </a:r>
            <a:endParaRPr lang="zh-CN" altLang="en-US" sz="2400">
              <a:ea typeface="微软雅黑" panose="020B0503020204020204" pitchFamily="34" charset="-122"/>
            </a:endParaRPr>
          </a:p>
          <a:p>
            <a:pPr algn="ctr" eaLnBrk="1" hangingPunct="1">
              <a:spcBef>
                <a:spcPct val="50000"/>
              </a:spcBef>
            </a:pPr>
            <a:r>
              <a:rPr lang="zh-CN" altLang="en-US" sz="2400">
                <a:solidFill>
                  <a:schemeClr val="accent2"/>
                </a:solidFill>
                <a:ea typeface="微软雅黑" panose="020B0503020204020204" pitchFamily="34" charset="-122"/>
              </a:rPr>
              <a:t>必修课程</a:t>
            </a:r>
          </a:p>
        </p:txBody>
      </p:sp>
      <p:sp>
        <p:nvSpPr>
          <p:cNvPr id="2" name="Text Box 5"/>
          <p:cNvSpPr txBox="1">
            <a:spLocks noChangeArrowheads="1"/>
          </p:cNvSpPr>
          <p:nvPr/>
        </p:nvSpPr>
        <p:spPr bwMode="auto">
          <a:xfrm>
            <a:off x="4816158" y="2379028"/>
            <a:ext cx="1873250" cy="1016000"/>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化学</a:t>
            </a:r>
          </a:p>
          <a:p>
            <a:pPr algn="ctr" eaLnBrk="1" hangingPunct="1">
              <a:spcBef>
                <a:spcPct val="50000"/>
              </a:spcBef>
            </a:pPr>
            <a:r>
              <a:rPr lang="zh-CN" altLang="en-US" sz="2400">
                <a:solidFill>
                  <a:schemeClr val="accent2"/>
                </a:solidFill>
                <a:ea typeface="微软雅黑" panose="020B0503020204020204" pitchFamily="34" charset="-122"/>
              </a:rPr>
              <a:t>选修课程</a:t>
            </a:r>
          </a:p>
        </p:txBody>
      </p:sp>
      <p:sp>
        <p:nvSpPr>
          <p:cNvPr id="3" name="Text Box 5"/>
          <p:cNvSpPr txBox="1">
            <a:spLocks noChangeArrowheads="1"/>
          </p:cNvSpPr>
          <p:nvPr/>
        </p:nvSpPr>
        <p:spPr bwMode="auto">
          <a:xfrm>
            <a:off x="3635058" y="4224338"/>
            <a:ext cx="1873250" cy="1016000"/>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a:ea typeface="微软雅黑" panose="020B0503020204020204" pitchFamily="34" charset="-122"/>
              </a:rPr>
              <a:t>化学</a:t>
            </a:r>
          </a:p>
          <a:p>
            <a:pPr algn="ctr" eaLnBrk="1" hangingPunct="1">
              <a:spcBef>
                <a:spcPct val="50000"/>
              </a:spcBef>
            </a:pPr>
            <a:r>
              <a:rPr lang="zh-CN" altLang="en-US" sz="2400">
                <a:solidFill>
                  <a:schemeClr val="accent2"/>
                </a:solidFill>
                <a:ea typeface="微软雅黑" panose="020B0503020204020204" pitchFamily="34" charset="-122"/>
              </a:rPr>
              <a:t>必修课程</a:t>
            </a:r>
          </a:p>
        </p:txBody>
      </p:sp>
      <p:sp>
        <p:nvSpPr>
          <p:cNvPr id="4" name="右箭头 3"/>
          <p:cNvSpPr/>
          <p:nvPr/>
        </p:nvSpPr>
        <p:spPr>
          <a:xfrm>
            <a:off x="4284345" y="2853055"/>
            <a:ext cx="532130" cy="75565"/>
          </a:xfrm>
          <a:prstGeom prst="rightArrow">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5" name="上箭头 4"/>
          <p:cNvSpPr/>
          <p:nvPr/>
        </p:nvSpPr>
        <p:spPr>
          <a:xfrm>
            <a:off x="3848100" y="3395345"/>
            <a:ext cx="75565" cy="829310"/>
          </a:xfrm>
          <a:prstGeom prst="upArrow">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6" name="上箭头 5"/>
          <p:cNvSpPr/>
          <p:nvPr/>
        </p:nvSpPr>
        <p:spPr>
          <a:xfrm>
            <a:off x="5051425" y="3378835"/>
            <a:ext cx="75565" cy="829310"/>
          </a:xfrm>
          <a:prstGeom prst="upArrow">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流程图: 可选过程 12"/>
          <p:cNvSpPr/>
          <p:nvPr/>
        </p:nvSpPr>
        <p:spPr>
          <a:xfrm>
            <a:off x="971550" y="1917065"/>
            <a:ext cx="7704455" cy="3960495"/>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073743432" name="文本框 2"/>
          <p:cNvSpPr txBox="1"/>
          <p:nvPr/>
        </p:nvSpPr>
        <p:spPr>
          <a:xfrm>
            <a:off x="1503045" y="2156460"/>
            <a:ext cx="6666230" cy="3486785"/>
          </a:xfrm>
          <a:prstGeom prst="rect">
            <a:avLst/>
          </a:prstGeom>
          <a:solidFill>
            <a:srgbClr val="FFFFFF"/>
          </a:solidFill>
          <a:ln w="9525" cap="rnd" cmpd="sng">
            <a:solidFill>
              <a:srgbClr val="000000"/>
            </a:solidFill>
            <a:prstDash val="sysDot"/>
            <a:miter/>
            <a:headEnd type="none" w="med" len="med"/>
            <a:tailEnd type="none" w="med" len="med"/>
          </a:ln>
        </p:spPr>
        <p:txBody>
          <a:bodyPr wrap="square"/>
          <a:lstStyle/>
          <a:p>
            <a:pPr algn="ct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化学必修课程</a:t>
            </a:r>
          </a:p>
          <a:p>
            <a:pPr algn="ct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（4学分）</a:t>
            </a:r>
          </a:p>
          <a:p>
            <a:pPr marL="266700"/>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主题1：化学科学与实验探究</a:t>
            </a:r>
          </a:p>
          <a:p>
            <a:pPr marL="266700"/>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主题2：常见的无机物及其应用</a:t>
            </a:r>
          </a:p>
          <a:p>
            <a:pPr marL="266700"/>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主题3：物质结构基础与化学反应规律</a:t>
            </a:r>
          </a:p>
          <a:p>
            <a:pPr marL="266700"/>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主题4：简单的有机化合物及其应用</a:t>
            </a:r>
          </a:p>
          <a:p>
            <a:pPr marL="266700"/>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主题5：化学与社会发展</a:t>
            </a:r>
          </a:p>
          <a:p>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3743429" name="文本框 2"/>
          <p:cNvSpPr txBox="1"/>
          <p:nvPr/>
        </p:nvSpPr>
        <p:spPr>
          <a:xfrm>
            <a:off x="1583690" y="2273935"/>
            <a:ext cx="6619240" cy="3251835"/>
          </a:xfrm>
          <a:prstGeom prst="rect">
            <a:avLst/>
          </a:prstGeom>
          <a:solidFill>
            <a:srgbClr val="FFFFFF"/>
          </a:solidFill>
          <a:ln w="9525" cap="rnd" cmpd="sng">
            <a:solidFill>
              <a:srgbClr val="000000"/>
            </a:solidFill>
            <a:prstDash val="sysDot"/>
            <a:miter/>
            <a:headEnd type="none" w="med" len="med"/>
            <a:tailEnd type="none" w="med" len="med"/>
          </a:ln>
        </p:spPr>
        <p:txBody>
          <a:bodyPr wrap="square"/>
          <a:lstStyle/>
          <a:p>
            <a:pPr algn="ctr">
              <a:lnSpc>
                <a:spcPct val="13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化学选择性必修课程</a:t>
            </a:r>
          </a:p>
          <a:p>
            <a:pPr algn="ctr">
              <a:lnSpc>
                <a:spcPct val="13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（6学分）</a:t>
            </a:r>
          </a:p>
          <a:p>
            <a:pPr lvl="1" algn="l">
              <a:lnSpc>
                <a:spcPct val="13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模块1：化学反应原理（2学分）</a:t>
            </a:r>
          </a:p>
          <a:p>
            <a:pPr lvl="1" algn="l">
              <a:lnSpc>
                <a:spcPct val="13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模块2：物质结构与性质（2学分）</a:t>
            </a:r>
          </a:p>
          <a:p>
            <a:pPr lvl="1" algn="l">
              <a:lnSpc>
                <a:spcPct val="130000"/>
              </a:lnSpc>
            </a:pPr>
            <a:r>
              <a:rPr lang="zh-CN" altLang="en-US" sz="2800" b="1">
                <a:latin typeface="微软雅黑" panose="020B0503020204020204" pitchFamily="34" charset="-122"/>
                <a:ea typeface="微软雅黑" panose="020B0503020204020204" pitchFamily="34" charset="-122"/>
                <a:cs typeface="微软雅黑" panose="020B0503020204020204" pitchFamily="34" charset="-122"/>
              </a:rPr>
              <a:t>模块3：有机化学基础（2学分）</a:t>
            </a:r>
          </a:p>
          <a:p>
            <a:pPr algn="ctr">
              <a:lnSpc>
                <a:spcPct val="130000"/>
              </a:lnSpc>
            </a:pPr>
            <a:endParaRPr lang="zh-CN" altLang="en-US" sz="2800" b="1">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3" name="流程图: 可选过程 12"/>
          <p:cNvSpPr/>
          <p:nvPr/>
        </p:nvSpPr>
        <p:spPr>
          <a:xfrm>
            <a:off x="971550" y="1917065"/>
            <a:ext cx="7704455" cy="3960495"/>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流程图: 可选过程 12"/>
          <p:cNvSpPr/>
          <p:nvPr/>
        </p:nvSpPr>
        <p:spPr>
          <a:xfrm>
            <a:off x="971550" y="1917065"/>
            <a:ext cx="7704455" cy="3960495"/>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073743430" name="文本框 2"/>
          <p:cNvSpPr txBox="1"/>
          <p:nvPr/>
        </p:nvSpPr>
        <p:spPr>
          <a:xfrm>
            <a:off x="1892300" y="2416175"/>
            <a:ext cx="6014720" cy="2818765"/>
          </a:xfrm>
          <a:prstGeom prst="rect">
            <a:avLst/>
          </a:prstGeom>
          <a:solidFill>
            <a:srgbClr val="FFFFFF"/>
          </a:solidFill>
          <a:ln w="9525" cap="rnd" cmpd="sng">
            <a:solidFill>
              <a:srgbClr val="000000"/>
            </a:solidFill>
            <a:prstDash val="sysDot"/>
            <a:miter/>
            <a:headEnd type="none" w="med" len="med"/>
            <a:tailEnd type="none" w="med" len="med"/>
          </a:ln>
        </p:spPr>
        <p:txBody>
          <a:bodyPr wrap="square"/>
          <a:lstStyle/>
          <a:p>
            <a:pPr algn="ct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化学选修课程</a:t>
            </a:r>
          </a:p>
          <a:p>
            <a:pPr algn="ctr"/>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（0-4学分）</a:t>
            </a: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系列1：实验化学</a:t>
            </a: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系列2：化学与社会</a:t>
            </a:r>
          </a:p>
          <a:p>
            <a:r>
              <a:rPr lang="zh-CN" altLang="en-US" sz="3200" b="1">
                <a:latin typeface="微软雅黑" panose="020B0503020204020204" pitchFamily="34" charset="-122"/>
                <a:ea typeface="微软雅黑" panose="020B0503020204020204" pitchFamily="34" charset="-122"/>
                <a:cs typeface="微软雅黑" panose="020B0503020204020204" pitchFamily="34" charset="-122"/>
              </a:rPr>
              <a:t>系列3：发展中的化学科学</a:t>
            </a:r>
          </a:p>
          <a:p>
            <a:endParaRPr lang="zh-CN" altLang="en-US" sz="3200" b="1">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187450" y="2348865"/>
            <a:ext cx="7129780" cy="1728470"/>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文本框 8"/>
          <p:cNvSpPr txBox="1"/>
          <p:nvPr/>
        </p:nvSpPr>
        <p:spPr>
          <a:xfrm>
            <a:off x="1790065" y="2854960"/>
            <a:ext cx="5924550" cy="645160"/>
          </a:xfrm>
          <a:prstGeom prst="rect">
            <a:avLst/>
          </a:prstGeom>
          <a:noFill/>
        </p:spPr>
        <p:txBody>
          <a:bodyPr wrap="square" rtlCol="0">
            <a:spAutoFit/>
          </a:bodyPr>
          <a:lstStyle/>
          <a:p>
            <a:pPr algn="ctr"/>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、化学课程内容的变化</a:t>
            </a: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827088" y="2535428"/>
            <a:ext cx="7561262" cy="1323340"/>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ea typeface="微软雅黑" panose="020B0503020204020204" pitchFamily="34" charset="-122"/>
              </a:rPr>
              <a:t>（</a:t>
            </a:r>
            <a:r>
              <a:rPr lang="en-US" altLang="zh-CN" sz="3200" b="1" dirty="0" smtClean="0">
                <a:ea typeface="微软雅黑" panose="020B0503020204020204" pitchFamily="34" charset="-122"/>
              </a:rPr>
              <a:t>1</a:t>
            </a:r>
            <a:r>
              <a:rPr lang="zh-CN" altLang="en-US" sz="3200" b="1" dirty="0" smtClean="0">
                <a:ea typeface="微软雅黑" panose="020B0503020204020204" pitchFamily="34" charset="-122"/>
              </a:rPr>
              <a:t>）</a:t>
            </a:r>
            <a:r>
              <a:rPr lang="zh-CN" sz="3200" b="1" dirty="0" smtClean="0">
                <a:ea typeface="微软雅黑" panose="020B0503020204020204" pitchFamily="34" charset="-122"/>
              </a:rPr>
              <a:t>为什么</a:t>
            </a:r>
          </a:p>
          <a:p>
            <a:pPr marL="469900" lvl="0" indent="-469900" algn="ctr" eaLnBrk="1" hangingPunct="1">
              <a:spcBef>
                <a:spcPct val="50000"/>
              </a:spcBef>
              <a:buNone/>
            </a:pPr>
            <a:r>
              <a:rPr lang="zh-CN" sz="3200" b="1" dirty="0" smtClean="0">
                <a:ea typeface="微软雅黑" panose="020B0503020204020204" pitchFamily="34" charset="-122"/>
              </a:rPr>
              <a:t>基于学科主题设置课程内容</a:t>
            </a:r>
            <a:r>
              <a:rPr lang="zh-CN" altLang="en-US" sz="3200" b="1" dirty="0" smtClean="0">
                <a:ea typeface="微软雅黑" panose="020B0503020204020204" pitchFamily="34" charset="-122"/>
              </a:rPr>
              <a:t>？</a:t>
            </a:r>
            <a:endParaRPr lang="en-US" altLang="zh-CN" sz="3200" b="1" dirty="0" smtClean="0">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693251"/>
          <p:cNvSpPr txBox="1"/>
          <p:nvPr/>
        </p:nvSpPr>
        <p:spPr>
          <a:xfrm>
            <a:off x="827723" y="2493645"/>
            <a:ext cx="7704137" cy="2368550"/>
          </a:xfrm>
          <a:prstGeom prst="rect">
            <a:avLst/>
          </a:prstGeom>
          <a:solidFill>
            <a:schemeClr val="bg1">
              <a:lumMod val="95000"/>
            </a:schemeClr>
          </a:solidFill>
          <a:ln w="28575">
            <a:solidFill>
              <a:schemeClr val="tx1"/>
            </a:solidFill>
            <a:prstDash val="sysDot"/>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50000"/>
              </a:spcBef>
              <a:buClrTx/>
              <a:buNone/>
            </a:pPr>
            <a:r>
              <a:rPr lang="en-US" altLang="zh-CN" sz="4000" b="1" dirty="0" smtClean="0">
                <a:solidFill>
                  <a:schemeClr val="tx1"/>
                </a:solidFill>
                <a:ea typeface="微软雅黑" panose="020B0503020204020204" pitchFamily="34" charset="-122"/>
              </a:rPr>
              <a:t>1</a:t>
            </a:r>
            <a:r>
              <a:rPr lang="zh-CN" altLang="en-US" sz="4000" b="1" dirty="0" smtClean="0">
                <a:solidFill>
                  <a:schemeClr val="tx1"/>
                </a:solidFill>
                <a:ea typeface="微软雅黑" panose="020B0503020204020204" pitchFamily="34" charset="-122"/>
              </a:rPr>
              <a:t>、</a:t>
            </a:r>
            <a:r>
              <a:rPr lang="zh-CN" sz="4000" b="1" dirty="0" smtClean="0">
                <a:solidFill>
                  <a:schemeClr val="tx1"/>
                </a:solidFill>
                <a:ea typeface="微软雅黑" panose="020B0503020204020204" pitchFamily="34" charset="-122"/>
              </a:rPr>
              <a:t>国家层面：</a:t>
            </a:r>
            <a:r>
              <a:rPr lang="zh-CN" sz="4000" b="1" dirty="0" smtClean="0">
                <a:solidFill>
                  <a:srgbClr val="FF0000"/>
                </a:solidFill>
                <a:ea typeface="微软雅黑" panose="020B0503020204020204" pitchFamily="34" charset="-122"/>
              </a:rPr>
              <a:t>立德树人</a:t>
            </a:r>
            <a:endParaRPr lang="zh-CN" sz="4000" b="1" dirty="0" smtClean="0">
              <a:ea typeface="微软雅黑" panose="020B0503020204020204" pitchFamily="34" charset="-122"/>
            </a:endParaRPr>
          </a:p>
          <a:p>
            <a:pPr marL="0" lvl="0" indent="0" algn="ctr" eaLnBrk="1" hangingPunct="1">
              <a:spcBef>
                <a:spcPct val="50000"/>
              </a:spcBef>
              <a:buClrTx/>
              <a:buNone/>
            </a:pPr>
            <a:r>
              <a:rPr lang="en-US" altLang="zh-CN" sz="3600" b="1" dirty="0">
                <a:ea typeface="微软雅黑" panose="020B0503020204020204" pitchFamily="34" charset="-122"/>
              </a:rPr>
              <a:t>—</a:t>
            </a:r>
            <a:r>
              <a:rPr lang="zh-CN" altLang="en-US" sz="3600" b="1" dirty="0">
                <a:ea typeface="微软雅黑" panose="020B0503020204020204" pitchFamily="34" charset="-122"/>
              </a:rPr>
              <a:t>培养什么样的人？</a:t>
            </a:r>
          </a:p>
          <a:p>
            <a:pPr marL="0" lvl="0" indent="0" algn="ctr" eaLnBrk="1" hangingPunct="1">
              <a:spcBef>
                <a:spcPct val="50000"/>
              </a:spcBef>
              <a:buClrTx/>
              <a:buNone/>
            </a:pPr>
            <a:r>
              <a:rPr lang="zh-CN" altLang="en-US" sz="3600" b="1" dirty="0">
                <a:solidFill>
                  <a:srgbClr val="FF0000"/>
                </a:solidFill>
                <a:ea typeface="微软雅黑" panose="020B0503020204020204" pitchFamily="34" charset="-122"/>
                <a:sym typeface="+mn-ea"/>
              </a:rPr>
              <a:t>创新型人才</a:t>
            </a:r>
            <a:endParaRPr lang="zh-CN" altLang="en-US" sz="3600" b="1" dirty="0">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p:nvPr/>
        </p:nvSpPr>
        <p:spPr>
          <a:xfrm>
            <a:off x="611560" y="2060575"/>
            <a:ext cx="7561262" cy="2372061"/>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600" b="1" dirty="0" smtClean="0">
                <a:latin typeface="微软雅黑" panose="020B0503020204020204" pitchFamily="34" charset="-122"/>
                <a:ea typeface="微软雅黑" panose="020B0503020204020204" pitchFamily="34" charset="-122"/>
              </a:rPr>
              <a:t>化学学科主题</a:t>
            </a:r>
            <a:endParaRPr lang="en-US" altLang="zh-CN" sz="3600" b="1" dirty="0" smtClean="0">
              <a:latin typeface="微软雅黑" panose="020B0503020204020204" pitchFamily="34" charset="-122"/>
              <a:ea typeface="微软雅黑" panose="020B0503020204020204" pitchFamily="34" charset="-122"/>
            </a:endParaRPr>
          </a:p>
          <a:p>
            <a:pPr lvl="0" eaLnBrk="1" hangingPunct="1">
              <a:lnSpc>
                <a:spcPct val="150000"/>
              </a:lnSpc>
              <a:spcBef>
                <a:spcPct val="50000"/>
              </a:spcBef>
              <a:buNone/>
            </a:pPr>
            <a:r>
              <a:rPr lang="en-US" altLang="zh-CN" sz="3200" dirty="0" smtClean="0">
                <a:latin typeface="微软雅黑" panose="020B0503020204020204" pitchFamily="34" charset="-122"/>
                <a:ea typeface="微软雅黑" panose="020B0503020204020204" pitchFamily="34" charset="-122"/>
              </a:rPr>
              <a:t>          </a:t>
            </a:r>
            <a:r>
              <a:rPr lang="zh-CN" altLang="zh-CN" sz="3200" dirty="0" smtClean="0">
                <a:latin typeface="微软雅黑" panose="020B0503020204020204" pitchFamily="34" charset="-122"/>
                <a:ea typeface="微软雅黑" panose="020B0503020204020204" pitchFamily="34" charset="-122"/>
              </a:rPr>
              <a:t>是</a:t>
            </a:r>
            <a:r>
              <a:rPr lang="zh-CN" altLang="zh-CN" sz="3200" dirty="0">
                <a:latin typeface="微软雅黑" panose="020B0503020204020204" pitchFamily="34" charset="-122"/>
                <a:ea typeface="微软雅黑" panose="020B0503020204020204" pitchFamily="34" charset="-122"/>
              </a:rPr>
              <a:t>指能够统摄一类化学知识的化学学科</a:t>
            </a:r>
            <a:r>
              <a:rPr lang="zh-CN" altLang="zh-CN" sz="3200" b="1" dirty="0">
                <a:solidFill>
                  <a:srgbClr val="FF0000"/>
                </a:solidFill>
                <a:latin typeface="微软雅黑" panose="020B0503020204020204" pitchFamily="34" charset="-122"/>
                <a:ea typeface="微软雅黑" panose="020B0503020204020204" pitchFamily="34" charset="-122"/>
              </a:rPr>
              <a:t>核心概念</a:t>
            </a:r>
            <a:r>
              <a:rPr lang="zh-CN" altLang="zh-CN" sz="3200" dirty="0">
                <a:latin typeface="微软雅黑" panose="020B0503020204020204" pitchFamily="34" charset="-122"/>
                <a:ea typeface="微软雅黑" panose="020B0503020204020204" pitchFamily="34" charset="-122"/>
              </a:rPr>
              <a:t>或化学学科</a:t>
            </a:r>
            <a:r>
              <a:rPr lang="zh-CN" altLang="zh-CN" sz="3200" b="1" dirty="0" smtClean="0">
                <a:solidFill>
                  <a:srgbClr val="FF0000"/>
                </a:solidFill>
                <a:latin typeface="微软雅黑" panose="020B0503020204020204" pitchFamily="34" charset="-122"/>
                <a:ea typeface="微软雅黑" panose="020B0503020204020204" pitchFamily="34" charset="-122"/>
              </a:rPr>
              <a:t>思想与</a:t>
            </a:r>
            <a:r>
              <a:rPr lang="zh-CN" altLang="zh-CN" sz="3200" b="1" dirty="0">
                <a:solidFill>
                  <a:srgbClr val="FF0000"/>
                </a:solidFill>
                <a:latin typeface="微软雅黑" panose="020B0503020204020204" pitchFamily="34" charset="-122"/>
                <a:ea typeface="微软雅黑" panose="020B0503020204020204" pitchFamily="34" charset="-122"/>
              </a:rPr>
              <a:t>观念</a:t>
            </a:r>
            <a:r>
              <a:rPr lang="zh-CN" altLang="zh-CN" sz="3200" dirty="0">
                <a:latin typeface="微软雅黑" panose="020B0503020204020204" pitchFamily="34" charset="-122"/>
                <a:ea typeface="微软雅黑" panose="020B0503020204020204" pitchFamily="34" charset="-122"/>
              </a:rPr>
              <a:t>。</a:t>
            </a:r>
            <a:endParaRPr lang="zh-CN" altLang="en-US" sz="3200"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827088" y="2535428"/>
            <a:ext cx="7561262" cy="584835"/>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ea typeface="微软雅黑" panose="020B0503020204020204" pitchFamily="34" charset="-122"/>
              </a:rPr>
              <a:t>（</a:t>
            </a:r>
            <a:r>
              <a:rPr lang="en-US" altLang="zh-CN" sz="3200" b="1" dirty="0" smtClean="0">
                <a:ea typeface="微软雅黑" panose="020B0503020204020204" pitchFamily="34" charset="-122"/>
              </a:rPr>
              <a:t>2</a:t>
            </a:r>
            <a:r>
              <a:rPr lang="zh-CN" altLang="en-US" sz="3200" b="1" dirty="0" smtClean="0">
                <a:ea typeface="微软雅黑" panose="020B0503020204020204" pitchFamily="34" charset="-122"/>
              </a:rPr>
              <a:t>）</a:t>
            </a:r>
            <a:r>
              <a:rPr lang="zh-CN" sz="3200" b="1" dirty="0" smtClean="0">
                <a:ea typeface="微软雅黑" panose="020B0503020204020204" pitchFamily="34" charset="-122"/>
              </a:rPr>
              <a:t>学科主题具有怎样的层级结构</a:t>
            </a:r>
            <a:r>
              <a:rPr lang="zh-CN" altLang="en-US" sz="3200" b="1" dirty="0" smtClean="0">
                <a:ea typeface="微软雅黑" panose="020B0503020204020204" pitchFamily="34" charset="-122"/>
              </a:rPr>
              <a:t>？</a:t>
            </a:r>
            <a:endParaRPr lang="en-US" altLang="zh-CN" sz="3200" b="1" dirty="0" smtClean="0">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1"/>
          <p:cNvSpPr/>
          <p:nvPr/>
        </p:nvSpPr>
        <p:spPr>
          <a:xfrm>
            <a:off x="887947" y="3284984"/>
            <a:ext cx="1523813"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化学</a:t>
            </a:r>
            <a:endParaRPr lang="en-US" altLang="zh-CN" sz="2400" b="1" dirty="0" smtClean="0">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学科主题</a:t>
            </a:r>
            <a:endParaRPr lang="zh-CN" altLang="en-US" sz="2400" b="1" dirty="0">
              <a:latin typeface="微软雅黑" panose="020B0503020204020204" pitchFamily="34" charset="-122"/>
              <a:ea typeface="微软雅黑" panose="020B0503020204020204" pitchFamily="34" charset="-122"/>
            </a:endParaRPr>
          </a:p>
        </p:txBody>
      </p:sp>
      <p:sp>
        <p:nvSpPr>
          <p:cNvPr id="6" name="圆角矩形 1"/>
          <p:cNvSpPr/>
          <p:nvPr/>
        </p:nvSpPr>
        <p:spPr>
          <a:xfrm>
            <a:off x="2627462" y="2281446"/>
            <a:ext cx="1584176"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化学</a:t>
            </a:r>
            <a:endParaRPr lang="en-US" altLang="zh-CN" sz="2400" b="1" dirty="0" smtClean="0">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知识</a:t>
            </a:r>
            <a:r>
              <a:rPr lang="zh-CN" altLang="en-US" sz="2400" b="1" dirty="0" smtClean="0">
                <a:latin typeface="微软雅黑" panose="020B0503020204020204" pitchFamily="34" charset="-122"/>
                <a:ea typeface="微软雅黑" panose="020B0503020204020204" pitchFamily="34" charset="-122"/>
              </a:rPr>
              <a:t>主题</a:t>
            </a:r>
            <a:endParaRPr lang="zh-CN" altLang="en-US" sz="2400" b="1" dirty="0">
              <a:latin typeface="微软雅黑" panose="020B0503020204020204" pitchFamily="34" charset="-122"/>
              <a:ea typeface="微软雅黑" panose="020B0503020204020204" pitchFamily="34" charset="-122"/>
            </a:endParaRPr>
          </a:p>
        </p:txBody>
      </p:sp>
      <p:sp>
        <p:nvSpPr>
          <p:cNvPr id="7" name="圆角矩形 1"/>
          <p:cNvSpPr/>
          <p:nvPr/>
        </p:nvSpPr>
        <p:spPr>
          <a:xfrm>
            <a:off x="2627784" y="3289558"/>
            <a:ext cx="1584176"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化学</a:t>
            </a:r>
            <a:endParaRPr lang="en-US" altLang="zh-CN" sz="2400" b="1" dirty="0" smtClean="0">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方法</a:t>
            </a:r>
            <a:r>
              <a:rPr lang="zh-CN" altLang="en-US" sz="2400" b="1" dirty="0" smtClean="0">
                <a:latin typeface="微软雅黑" panose="020B0503020204020204" pitchFamily="34" charset="-122"/>
                <a:ea typeface="微软雅黑" panose="020B0503020204020204" pitchFamily="34" charset="-122"/>
              </a:rPr>
              <a:t>主题</a:t>
            </a:r>
            <a:endParaRPr lang="zh-CN" altLang="en-US" sz="2400" b="1" dirty="0">
              <a:latin typeface="微软雅黑" panose="020B0503020204020204" pitchFamily="34" charset="-122"/>
              <a:ea typeface="微软雅黑" panose="020B0503020204020204" pitchFamily="34" charset="-122"/>
            </a:endParaRPr>
          </a:p>
        </p:txBody>
      </p:sp>
      <p:sp>
        <p:nvSpPr>
          <p:cNvPr id="8" name="圆角矩形 1"/>
          <p:cNvSpPr/>
          <p:nvPr/>
        </p:nvSpPr>
        <p:spPr>
          <a:xfrm>
            <a:off x="2627784" y="4297670"/>
            <a:ext cx="1584176"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化学</a:t>
            </a:r>
            <a:endParaRPr lang="en-US" altLang="zh-CN" sz="2400" b="1" dirty="0" smtClean="0">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价值</a:t>
            </a:r>
            <a:r>
              <a:rPr lang="zh-CN" altLang="en-US" sz="2400" b="1" dirty="0" smtClean="0">
                <a:latin typeface="微软雅黑" panose="020B0503020204020204" pitchFamily="34" charset="-122"/>
                <a:ea typeface="微软雅黑" panose="020B0503020204020204" pitchFamily="34" charset="-122"/>
              </a:rPr>
              <a:t>主题</a:t>
            </a:r>
            <a:endParaRPr lang="zh-CN" altLang="en-US" sz="2400" b="1" dirty="0">
              <a:latin typeface="微软雅黑" panose="020B0503020204020204" pitchFamily="34" charset="-122"/>
              <a:ea typeface="微软雅黑" panose="020B0503020204020204" pitchFamily="34" charset="-122"/>
            </a:endParaRPr>
          </a:p>
        </p:txBody>
      </p:sp>
      <p:sp>
        <p:nvSpPr>
          <p:cNvPr id="9" name="圆角矩形 1"/>
          <p:cNvSpPr/>
          <p:nvPr/>
        </p:nvSpPr>
        <p:spPr>
          <a:xfrm>
            <a:off x="4572000" y="2987817"/>
            <a:ext cx="208823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物质性质</a:t>
            </a:r>
            <a:r>
              <a:rPr lang="zh-CN" altLang="en-US" sz="2400" b="1" dirty="0" smtClean="0">
                <a:latin typeface="微软雅黑" panose="020B0503020204020204" pitchFamily="34" charset="-122"/>
                <a:ea typeface="微软雅黑" panose="020B0503020204020204" pitchFamily="34" charset="-122"/>
              </a:rPr>
              <a:t>主题</a:t>
            </a:r>
            <a:endParaRPr lang="zh-CN" altLang="en-US" sz="2400" b="1" dirty="0">
              <a:latin typeface="微软雅黑" panose="020B0503020204020204" pitchFamily="34" charset="-122"/>
              <a:ea typeface="微软雅黑" panose="020B0503020204020204" pitchFamily="34" charset="-122"/>
            </a:endParaRPr>
          </a:p>
        </p:txBody>
      </p:sp>
      <p:sp>
        <p:nvSpPr>
          <p:cNvPr id="10" name="圆角矩形 1"/>
          <p:cNvSpPr/>
          <p:nvPr/>
        </p:nvSpPr>
        <p:spPr>
          <a:xfrm>
            <a:off x="4572000" y="2483761"/>
            <a:ext cx="208823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物质结构</a:t>
            </a:r>
            <a:r>
              <a:rPr lang="zh-CN" altLang="en-US" sz="2400" b="1" dirty="0" smtClean="0">
                <a:latin typeface="微软雅黑" panose="020B0503020204020204" pitchFamily="34" charset="-122"/>
                <a:ea typeface="微软雅黑" panose="020B0503020204020204" pitchFamily="34" charset="-122"/>
              </a:rPr>
              <a:t>主题</a:t>
            </a:r>
            <a:endParaRPr lang="zh-CN" altLang="en-US" sz="2400" b="1" dirty="0">
              <a:latin typeface="微软雅黑" panose="020B0503020204020204" pitchFamily="34" charset="-122"/>
              <a:ea typeface="微软雅黑" panose="020B0503020204020204" pitchFamily="34" charset="-122"/>
            </a:endParaRPr>
          </a:p>
        </p:txBody>
      </p:sp>
      <p:sp>
        <p:nvSpPr>
          <p:cNvPr id="11" name="圆角矩形 1"/>
          <p:cNvSpPr/>
          <p:nvPr/>
        </p:nvSpPr>
        <p:spPr>
          <a:xfrm>
            <a:off x="4572000" y="1979705"/>
            <a:ext cx="208823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反应原理</a:t>
            </a:r>
            <a:r>
              <a:rPr lang="zh-CN" altLang="en-US" sz="2400" b="1" dirty="0" smtClean="0">
                <a:latin typeface="微软雅黑" panose="020B0503020204020204" pitchFamily="34" charset="-122"/>
                <a:ea typeface="微软雅黑" panose="020B0503020204020204" pitchFamily="34" charset="-122"/>
              </a:rPr>
              <a:t>主题</a:t>
            </a:r>
            <a:endParaRPr lang="zh-CN" altLang="en-US" sz="2400" b="1" dirty="0">
              <a:latin typeface="微软雅黑" panose="020B0503020204020204" pitchFamily="34" charset="-122"/>
              <a:ea typeface="微软雅黑" panose="020B0503020204020204" pitchFamily="34" charset="-122"/>
            </a:endParaRPr>
          </a:p>
        </p:txBody>
      </p:sp>
      <p:sp>
        <p:nvSpPr>
          <p:cNvPr id="12" name="圆角矩形 1"/>
          <p:cNvSpPr/>
          <p:nvPr/>
        </p:nvSpPr>
        <p:spPr>
          <a:xfrm>
            <a:off x="7008305" y="2204864"/>
            <a:ext cx="1440657"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无机物</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性质主题</a:t>
            </a:r>
            <a:endParaRPr lang="zh-CN" altLang="en-US" sz="2400" b="1" dirty="0">
              <a:latin typeface="微软雅黑" panose="020B0503020204020204" pitchFamily="34" charset="-122"/>
              <a:ea typeface="微软雅黑" panose="020B0503020204020204" pitchFamily="34" charset="-122"/>
            </a:endParaRPr>
          </a:p>
        </p:txBody>
      </p:sp>
      <p:sp>
        <p:nvSpPr>
          <p:cNvPr id="14" name="圆角矩形 1"/>
          <p:cNvSpPr/>
          <p:nvPr/>
        </p:nvSpPr>
        <p:spPr>
          <a:xfrm>
            <a:off x="7020272" y="3212976"/>
            <a:ext cx="1440657"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有机物</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性质主题</a:t>
            </a:r>
            <a:endParaRPr lang="zh-CN" altLang="en-US" sz="2400" b="1" dirty="0">
              <a:latin typeface="微软雅黑" panose="020B0503020204020204" pitchFamily="34" charset="-122"/>
              <a:ea typeface="微软雅黑" panose="020B0503020204020204" pitchFamily="34" charset="-122"/>
            </a:endParaRPr>
          </a:p>
        </p:txBody>
      </p:sp>
      <p:sp>
        <p:nvSpPr>
          <p:cNvPr id="2" name="左大括号 1"/>
          <p:cNvSpPr/>
          <p:nvPr/>
        </p:nvSpPr>
        <p:spPr bwMode="auto">
          <a:xfrm>
            <a:off x="2411760" y="2740356"/>
            <a:ext cx="216024" cy="2059083"/>
          </a:xfrm>
          <a:prstGeom prst="leftBrace">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3" name="左大括号 2"/>
          <p:cNvSpPr/>
          <p:nvPr/>
        </p:nvSpPr>
        <p:spPr bwMode="auto">
          <a:xfrm>
            <a:off x="4211960" y="2281446"/>
            <a:ext cx="360040" cy="931530"/>
          </a:xfrm>
          <a:prstGeom prst="leftBrace">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4" name="左大括号 3"/>
          <p:cNvSpPr/>
          <p:nvPr/>
        </p:nvSpPr>
        <p:spPr bwMode="auto">
          <a:xfrm>
            <a:off x="6660232" y="2740356"/>
            <a:ext cx="348073" cy="1120692"/>
          </a:xfrm>
          <a:prstGeom prst="leftBrace">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18" name="圆角矩形 1"/>
          <p:cNvSpPr/>
          <p:nvPr/>
        </p:nvSpPr>
        <p:spPr>
          <a:xfrm>
            <a:off x="2688147" y="5556384"/>
            <a:ext cx="1523813"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一级主题</a:t>
            </a:r>
            <a:endParaRPr lang="zh-CN" altLang="en-US" sz="2400" b="1" dirty="0">
              <a:latin typeface="微软雅黑" panose="020B0503020204020204" pitchFamily="34" charset="-122"/>
              <a:ea typeface="微软雅黑" panose="020B0503020204020204" pitchFamily="34" charset="-122"/>
            </a:endParaRPr>
          </a:p>
        </p:txBody>
      </p:sp>
      <p:sp>
        <p:nvSpPr>
          <p:cNvPr id="19" name="圆角矩形 1"/>
          <p:cNvSpPr/>
          <p:nvPr/>
        </p:nvSpPr>
        <p:spPr>
          <a:xfrm>
            <a:off x="4854209" y="5556383"/>
            <a:ext cx="1523813"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二级主题</a:t>
            </a:r>
            <a:endParaRPr lang="zh-CN" altLang="en-US" sz="2400" b="1" dirty="0">
              <a:latin typeface="微软雅黑" panose="020B0503020204020204" pitchFamily="34" charset="-122"/>
              <a:ea typeface="微软雅黑" panose="020B0503020204020204" pitchFamily="34" charset="-122"/>
            </a:endParaRPr>
          </a:p>
        </p:txBody>
      </p:sp>
      <p:sp>
        <p:nvSpPr>
          <p:cNvPr id="20" name="圆角矩形 1"/>
          <p:cNvSpPr/>
          <p:nvPr/>
        </p:nvSpPr>
        <p:spPr>
          <a:xfrm>
            <a:off x="7037811" y="5556382"/>
            <a:ext cx="1523813"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三级主题</a:t>
            </a:r>
            <a:endParaRPr lang="zh-CN" altLang="en-US" sz="2400" b="1" dirty="0">
              <a:latin typeface="微软雅黑" panose="020B0503020204020204" pitchFamily="34" charset="-122"/>
              <a:ea typeface="微软雅黑" panose="020B0503020204020204" pitchFamily="34" charset="-122"/>
            </a:endParaRPr>
          </a:p>
        </p:txBody>
      </p:sp>
      <p:sp>
        <p:nvSpPr>
          <p:cNvPr id="15" name="右箭头 14"/>
          <p:cNvSpPr/>
          <p:nvPr/>
        </p:nvSpPr>
        <p:spPr bwMode="auto">
          <a:xfrm>
            <a:off x="4211638" y="5733256"/>
            <a:ext cx="642571" cy="136303"/>
          </a:xfrm>
          <a:prstGeom prst="rightArrow">
            <a:avLst/>
          </a:prstGeom>
          <a:solidFill>
            <a:schemeClr val="accent3">
              <a:lumMod val="50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22" name="右箭头 21"/>
          <p:cNvSpPr/>
          <p:nvPr/>
        </p:nvSpPr>
        <p:spPr bwMode="auto">
          <a:xfrm>
            <a:off x="6395240" y="5740969"/>
            <a:ext cx="642571" cy="136303"/>
          </a:xfrm>
          <a:prstGeom prst="rightArrow">
            <a:avLst/>
          </a:prstGeom>
          <a:solidFill>
            <a:schemeClr val="accent3">
              <a:lumMod val="50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827088" y="2535428"/>
            <a:ext cx="7561262" cy="584835"/>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ea typeface="微软雅黑" panose="020B0503020204020204" pitchFamily="34" charset="-122"/>
              </a:rPr>
              <a:t>（</a:t>
            </a:r>
            <a:r>
              <a:rPr lang="en-US" altLang="zh-CN" sz="3200" b="1" dirty="0" smtClean="0">
                <a:ea typeface="微软雅黑" panose="020B0503020204020204" pitchFamily="34" charset="-122"/>
              </a:rPr>
              <a:t>3</a:t>
            </a:r>
            <a:r>
              <a:rPr lang="zh-CN" altLang="en-US" sz="3200" b="1" dirty="0" smtClean="0">
                <a:ea typeface="微软雅黑" panose="020B0503020204020204" pitchFamily="34" charset="-122"/>
              </a:rPr>
              <a:t>）各</a:t>
            </a:r>
            <a:r>
              <a:rPr lang="zh-CN" sz="3200" b="1" dirty="0" smtClean="0">
                <a:ea typeface="微软雅黑" panose="020B0503020204020204" pitchFamily="34" charset="-122"/>
              </a:rPr>
              <a:t>学科主题内容有哪些重大变化</a:t>
            </a:r>
            <a:r>
              <a:rPr lang="zh-CN" altLang="en-US" sz="3200" b="1" dirty="0" smtClean="0">
                <a:ea typeface="微软雅黑" panose="020B0503020204020204" pitchFamily="34" charset="-122"/>
              </a:rPr>
              <a:t>？</a:t>
            </a:r>
            <a:endParaRPr lang="en-US" altLang="zh-CN" sz="3200" b="1" dirty="0" smtClean="0">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p:nvPr/>
        </p:nvSpPr>
        <p:spPr>
          <a:xfrm>
            <a:off x="251520" y="2060575"/>
            <a:ext cx="7992888" cy="3724275"/>
          </a:xfrm>
          <a:prstGeom prst="rect">
            <a:avLst/>
          </a:prstGeom>
          <a:noFill/>
          <a:ln w="9525">
            <a:noFill/>
          </a:ln>
        </p:spPr>
        <p:txBody>
          <a:bodyPr wrap="square"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600" b="1" dirty="0" smtClean="0">
                <a:latin typeface="微软雅黑" panose="020B0503020204020204" pitchFamily="34" charset="-122"/>
                <a:ea typeface="微软雅黑" panose="020B0503020204020204" pitchFamily="34" charset="-122"/>
              </a:rPr>
              <a:t>    化学</a:t>
            </a:r>
            <a:r>
              <a:rPr lang="zh-CN" altLang="en-US" sz="3600" b="1" dirty="0" smtClean="0">
                <a:solidFill>
                  <a:srgbClr val="FF0000"/>
                </a:solidFill>
                <a:latin typeface="微软雅黑" panose="020B0503020204020204" pitchFamily="34" charset="-122"/>
                <a:ea typeface="微软雅黑" panose="020B0503020204020204" pitchFamily="34" charset="-122"/>
              </a:rPr>
              <a:t>必修课程</a:t>
            </a:r>
            <a:r>
              <a:rPr lang="zh-CN" altLang="en-US" sz="3600" b="1" dirty="0" smtClean="0">
                <a:latin typeface="微软雅黑" panose="020B0503020204020204" pitchFamily="34" charset="-122"/>
                <a:ea typeface="微软雅黑" panose="020B0503020204020204" pitchFamily="34" charset="-122"/>
              </a:rPr>
              <a:t>主题</a:t>
            </a:r>
            <a:endParaRPr lang="en-US" altLang="zh-CN" sz="36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：化学科学与实验探究</a:t>
            </a:r>
            <a:endParaRPr lang="en-US" altLang="zh-CN" sz="20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：常见的无机物及其应用</a:t>
            </a:r>
            <a:endParaRPr lang="en-US" altLang="zh-CN" sz="20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：物质结构基础与化学反应规律</a:t>
            </a:r>
            <a:endParaRPr lang="en-US" altLang="zh-CN" sz="20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：简单的有机化合物及其应用</a:t>
            </a:r>
            <a:endParaRPr lang="en-US" altLang="zh-CN" sz="20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：化学与社会发展</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p:nvPr/>
        </p:nvSpPr>
        <p:spPr>
          <a:xfrm>
            <a:off x="755070" y="2491105"/>
            <a:ext cx="7561262" cy="1477645"/>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en-US" sz="3600" b="1" dirty="0" smtClean="0">
                <a:latin typeface="微软雅黑" panose="020B0503020204020204" pitchFamily="34" charset="-122"/>
                <a:ea typeface="微软雅黑" panose="020B0503020204020204" pitchFamily="34" charset="-122"/>
              </a:rPr>
              <a:t>8</a:t>
            </a:r>
            <a:r>
              <a:rPr lang="zh-CN" altLang="en-US" sz="3600" b="1" dirty="0" smtClean="0">
                <a:latin typeface="微软雅黑" panose="020B0503020204020204" pitchFamily="34" charset="-122"/>
                <a:ea typeface="微软雅黑" panose="020B0503020204020204" pitchFamily="34" charset="-122"/>
              </a:rPr>
              <a:t>大元素</a:t>
            </a:r>
            <a:r>
              <a:rPr lang="en-US" altLang="zh-CN" sz="3600" b="1" dirty="0" smtClean="0">
                <a:latin typeface="微软雅黑" panose="020B0503020204020204" pitchFamily="34" charset="-122"/>
                <a:ea typeface="微软雅黑" panose="020B0503020204020204" pitchFamily="34" charset="-122"/>
              </a:rPr>
              <a:t>—Na Fe Al Cu Cl S N Si</a:t>
            </a:r>
          </a:p>
          <a:p>
            <a:pPr marL="469900" lvl="0" indent="-469900" algn="ctr" eaLnBrk="1" hangingPunct="1">
              <a:spcBef>
                <a:spcPct val="50000"/>
              </a:spcBef>
              <a:buNone/>
            </a:pPr>
            <a:r>
              <a:rPr lang="en-US" altLang="zh-CN" sz="3600" b="1" dirty="0" smtClean="0">
                <a:latin typeface="微软雅黑" panose="020B0503020204020204" pitchFamily="34" charset="-122"/>
                <a:ea typeface="微软雅黑" panose="020B0503020204020204" pitchFamily="34" charset="-122"/>
              </a:rPr>
              <a:t>5</a:t>
            </a:r>
            <a:r>
              <a:rPr lang="zh-CN" altLang="en-US" sz="3600" b="1" dirty="0" smtClean="0">
                <a:latin typeface="微软雅黑" panose="020B0503020204020204" pitchFamily="34" charset="-122"/>
                <a:ea typeface="微软雅黑" panose="020B0503020204020204" pitchFamily="34" charset="-122"/>
              </a:rPr>
              <a:t>大元素</a:t>
            </a:r>
            <a:r>
              <a:rPr lang="en-US" altLang="zh-CN" sz="3600" b="1" dirty="0" smtClean="0">
                <a:latin typeface="微软雅黑" panose="020B0503020204020204" pitchFamily="34" charset="-122"/>
                <a:ea typeface="微软雅黑" panose="020B0503020204020204" pitchFamily="34" charset="-122"/>
              </a:rPr>
              <a:t>——</a:t>
            </a:r>
            <a:r>
              <a:rPr lang="en-US" altLang="zh-CN" sz="3600" b="1" dirty="0" smtClean="0">
                <a:latin typeface="微软雅黑" panose="020B0503020204020204" pitchFamily="34" charset="-122"/>
                <a:ea typeface="微软雅黑" panose="020B0503020204020204" pitchFamily="34" charset="-122"/>
                <a:sym typeface="+mn-ea"/>
              </a:rPr>
              <a:t>Na Fe  Cl S N </a:t>
            </a:r>
            <a:endParaRPr lang="en-US" altLang="zh-CN" sz="3600" b="1" dirty="0" smtClean="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p:nvPr/>
        </p:nvSpPr>
        <p:spPr>
          <a:xfrm>
            <a:off x="251520" y="2060575"/>
            <a:ext cx="7992888" cy="3047365"/>
          </a:xfrm>
          <a:prstGeom prst="rect">
            <a:avLst/>
          </a:prstGeom>
          <a:noFill/>
          <a:ln w="9525">
            <a:noFill/>
          </a:ln>
        </p:spPr>
        <p:txBody>
          <a:bodyPr wrap="square"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600" b="1" dirty="0" smtClean="0">
                <a:latin typeface="微软雅黑" panose="020B0503020204020204" pitchFamily="34" charset="-122"/>
                <a:ea typeface="微软雅黑" panose="020B0503020204020204" pitchFamily="34" charset="-122"/>
              </a:rPr>
              <a:t>    化学</a:t>
            </a:r>
            <a:r>
              <a:rPr lang="zh-CN" altLang="en-US" sz="3600" b="1" dirty="0" smtClean="0">
                <a:solidFill>
                  <a:srgbClr val="FF0000"/>
                </a:solidFill>
                <a:latin typeface="微软雅黑" panose="020B0503020204020204" pitchFamily="34" charset="-122"/>
                <a:ea typeface="微软雅黑" panose="020B0503020204020204" pitchFamily="34" charset="-122"/>
              </a:rPr>
              <a:t>选择性必修</a:t>
            </a:r>
            <a:r>
              <a:rPr lang="zh-CN" altLang="en-US" sz="3600" b="1" dirty="0" smtClean="0">
                <a:latin typeface="微软雅黑" panose="020B0503020204020204" pitchFamily="34" charset="-122"/>
                <a:ea typeface="微软雅黑" panose="020B0503020204020204" pitchFamily="34" charset="-122"/>
              </a:rPr>
              <a:t>课程主题</a:t>
            </a:r>
            <a:endParaRPr lang="en-US" altLang="zh-CN" sz="3600" b="1" dirty="0" smtClean="0">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化学反应原理</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：化学反应与能量</a:t>
            </a:r>
            <a:endParaRPr lang="en-US" altLang="zh-CN" sz="20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：化学反应的方向、限度与速率</a:t>
            </a:r>
            <a:endParaRPr lang="en-US" altLang="zh-CN" sz="20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：水溶液中的离子反应与平衡</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p:nvPr/>
        </p:nvSpPr>
        <p:spPr>
          <a:xfrm>
            <a:off x="826825" y="2275840"/>
            <a:ext cx="7561262" cy="2800985"/>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l" eaLnBrk="1" hangingPunct="1">
              <a:spcBef>
                <a:spcPct val="50000"/>
              </a:spcBef>
              <a:buNone/>
            </a:pPr>
            <a:r>
              <a:rPr lang="en-US"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引进体系和内能（物质的聚集状态）</a:t>
            </a:r>
          </a:p>
          <a:p>
            <a:pPr marL="469900" lvl="0" indent="-469900" algn="l" eaLnBrk="1" hangingPunct="1">
              <a:spcBef>
                <a:spcPct val="50000"/>
              </a:spcBef>
              <a:buNone/>
            </a:pP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引进浓度商</a:t>
            </a:r>
          </a:p>
          <a:p>
            <a:pPr marL="469900" lvl="0" indent="-469900" algn="l" eaLnBrk="1" hangingPunct="1">
              <a:spcBef>
                <a:spcPct val="50000"/>
              </a:spcBef>
              <a:buNone/>
            </a:pP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引进</a:t>
            </a:r>
            <a:r>
              <a:rPr lang="zh-CN" altLang="en-US" sz="3200" b="1" dirty="0" smtClean="0">
                <a:latin typeface="微软雅黑" panose="020B0503020204020204" pitchFamily="34" charset="-122"/>
                <a:ea typeface="微软雅黑" panose="020B0503020204020204" pitchFamily="34" charset="-122"/>
                <a:sym typeface="+mn-ea"/>
              </a:rPr>
              <a:t>基元反应和反应历程</a:t>
            </a:r>
          </a:p>
          <a:p>
            <a:pPr marL="469900" lvl="0" indent="-469900" algn="l" eaLnBrk="1" hangingPunct="1">
              <a:spcBef>
                <a:spcPct val="50000"/>
              </a:spcBef>
              <a:buNone/>
            </a:pPr>
            <a:r>
              <a:rPr lang="en-US" altLang="zh-CN" sz="3200" b="1" dirty="0" smtClean="0">
                <a:latin typeface="微软雅黑" panose="020B0503020204020204" pitchFamily="34" charset="-122"/>
                <a:ea typeface="微软雅黑" panose="020B0503020204020204" pitchFamily="34" charset="-122"/>
                <a:sym typeface="+mn-ea"/>
              </a:rPr>
              <a:t>· </a:t>
            </a:r>
            <a:r>
              <a:rPr lang="zh-CN" altLang="en-US" sz="3200" b="1" dirty="0" smtClean="0">
                <a:latin typeface="微软雅黑" panose="020B0503020204020204" pitchFamily="34" charset="-122"/>
                <a:ea typeface="微软雅黑" panose="020B0503020204020204" pitchFamily="34" charset="-122"/>
                <a:sym typeface="+mn-ea"/>
              </a:rPr>
              <a:t>重视化学反应的调控</a:t>
            </a: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p:nvPr/>
        </p:nvSpPr>
        <p:spPr>
          <a:xfrm>
            <a:off x="251520" y="2060575"/>
            <a:ext cx="7992888" cy="3047365"/>
          </a:xfrm>
          <a:prstGeom prst="rect">
            <a:avLst/>
          </a:prstGeom>
          <a:noFill/>
          <a:ln w="9525">
            <a:noFill/>
          </a:ln>
        </p:spPr>
        <p:txBody>
          <a:bodyPr wrap="square"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600" b="1" dirty="0" smtClean="0">
                <a:latin typeface="微软雅黑" panose="020B0503020204020204" pitchFamily="34" charset="-122"/>
                <a:ea typeface="微软雅黑" panose="020B0503020204020204" pitchFamily="34" charset="-122"/>
              </a:rPr>
              <a:t>    化学</a:t>
            </a:r>
            <a:r>
              <a:rPr lang="zh-CN" altLang="en-US" sz="3600" b="1" dirty="0" smtClean="0">
                <a:solidFill>
                  <a:srgbClr val="FF0000"/>
                </a:solidFill>
                <a:latin typeface="微软雅黑" panose="020B0503020204020204" pitchFamily="34" charset="-122"/>
                <a:ea typeface="微软雅黑" panose="020B0503020204020204" pitchFamily="34" charset="-122"/>
                <a:sym typeface="+mn-ea"/>
              </a:rPr>
              <a:t>选择性必修</a:t>
            </a:r>
            <a:r>
              <a:rPr lang="zh-CN" altLang="en-US" sz="3600" b="1" dirty="0" smtClean="0">
                <a:latin typeface="微软雅黑" panose="020B0503020204020204" pitchFamily="34" charset="-122"/>
                <a:ea typeface="微软雅黑" panose="020B0503020204020204" pitchFamily="34" charset="-122"/>
              </a:rPr>
              <a:t>课程主题</a:t>
            </a:r>
            <a:endParaRPr lang="en-US" altLang="zh-CN" sz="3600" b="1" dirty="0" smtClean="0">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物质结构与性质</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：原子结构与元素的性质</a:t>
            </a:r>
            <a:endParaRPr lang="en-US" altLang="zh-CN" sz="20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：微粒间的相互作用与物质的性质</a:t>
            </a:r>
            <a:endParaRPr lang="en-US" altLang="zh-CN" sz="20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：研究物质结构的方法与价值</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p:nvPr/>
        </p:nvSpPr>
        <p:spPr>
          <a:xfrm>
            <a:off x="826825" y="2275840"/>
            <a:ext cx="7561262" cy="2800985"/>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l" eaLnBrk="1" hangingPunct="1">
              <a:spcBef>
                <a:spcPct val="50000"/>
              </a:spcBef>
              <a:buNone/>
            </a:pPr>
            <a:r>
              <a:rPr lang="en-US"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引进量子化概念</a:t>
            </a:r>
          </a:p>
          <a:p>
            <a:pPr marL="469900" lvl="0" indent="-469900" algn="l" eaLnBrk="1" hangingPunct="1">
              <a:spcBef>
                <a:spcPct val="50000"/>
              </a:spcBef>
              <a:buNone/>
            </a:pP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引进过渡晶体和混合型晶体</a:t>
            </a:r>
          </a:p>
          <a:p>
            <a:pPr marL="469900" lvl="0" indent="-469900" algn="l" eaLnBrk="1" hangingPunct="1">
              <a:spcBef>
                <a:spcPct val="50000"/>
              </a:spcBef>
              <a:buNone/>
            </a:pP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重视从不同尺度认识物质结构</a:t>
            </a:r>
            <a:endParaRPr lang="zh-CN" altLang="en-US" sz="3200" b="1" dirty="0" smtClean="0">
              <a:latin typeface="微软雅黑" panose="020B0503020204020204" pitchFamily="34" charset="-122"/>
              <a:ea typeface="微软雅黑" panose="020B0503020204020204" pitchFamily="34" charset="-122"/>
              <a:sym typeface="+mn-ea"/>
            </a:endParaRPr>
          </a:p>
          <a:p>
            <a:pPr marL="469900" lvl="0" indent="-469900" algn="l" eaLnBrk="1" hangingPunct="1">
              <a:spcBef>
                <a:spcPct val="50000"/>
              </a:spcBef>
              <a:buNone/>
            </a:pPr>
            <a:r>
              <a:rPr lang="en-US" altLang="zh-CN" sz="3200" b="1" dirty="0" smtClean="0">
                <a:latin typeface="微软雅黑" panose="020B0503020204020204" pitchFamily="34" charset="-122"/>
                <a:ea typeface="微软雅黑" panose="020B0503020204020204" pitchFamily="34" charset="-122"/>
                <a:sym typeface="+mn-ea"/>
              </a:rPr>
              <a:t>· </a:t>
            </a:r>
            <a:r>
              <a:rPr lang="zh-CN" altLang="en-US" sz="3200" b="1" dirty="0" smtClean="0">
                <a:latin typeface="微软雅黑" panose="020B0503020204020204" pitchFamily="34" charset="-122"/>
                <a:ea typeface="微软雅黑" panose="020B0503020204020204" pitchFamily="34" charset="-122"/>
                <a:sym typeface="+mn-ea"/>
              </a:rPr>
              <a:t>重视物质结构的表征手段</a:t>
            </a: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693251"/>
          <p:cNvSpPr txBox="1"/>
          <p:nvPr/>
        </p:nvSpPr>
        <p:spPr>
          <a:xfrm>
            <a:off x="827723" y="2637155"/>
            <a:ext cx="7704137" cy="2368550"/>
          </a:xfrm>
          <a:prstGeom prst="rect">
            <a:avLst/>
          </a:prstGeom>
          <a:solidFill>
            <a:schemeClr val="bg1">
              <a:lumMod val="95000"/>
            </a:schemeClr>
          </a:solidFill>
          <a:ln w="28575">
            <a:solidFill>
              <a:schemeClr val="tx1"/>
            </a:solidFill>
            <a:prstDash val="sysDot"/>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50000"/>
              </a:spcBef>
              <a:buClrTx/>
              <a:buNone/>
            </a:pPr>
            <a:r>
              <a:rPr lang="en-US" altLang="zh-CN" sz="4000" b="1" dirty="0" smtClean="0">
                <a:solidFill>
                  <a:schemeClr val="tx1"/>
                </a:solidFill>
                <a:ea typeface="微软雅黑" panose="020B0503020204020204" pitchFamily="34" charset="-122"/>
              </a:rPr>
              <a:t>2</a:t>
            </a:r>
            <a:r>
              <a:rPr lang="zh-CN" altLang="en-US" sz="4000" b="1" dirty="0" smtClean="0">
                <a:solidFill>
                  <a:schemeClr val="tx1"/>
                </a:solidFill>
                <a:ea typeface="微软雅黑" panose="020B0503020204020204" pitchFamily="34" charset="-122"/>
              </a:rPr>
              <a:t>、</a:t>
            </a:r>
            <a:r>
              <a:rPr lang="zh-CN" sz="4000" b="1" dirty="0" smtClean="0">
                <a:solidFill>
                  <a:schemeClr val="tx1"/>
                </a:solidFill>
                <a:ea typeface="微软雅黑" panose="020B0503020204020204" pitchFamily="34" charset="-122"/>
              </a:rPr>
              <a:t>教育层面：</a:t>
            </a:r>
            <a:r>
              <a:rPr lang="en-US" sz="3600" b="1" dirty="0">
                <a:ea typeface="微软雅黑" panose="020B0503020204020204" pitchFamily="34" charset="-122"/>
                <a:sym typeface="+mn-ea"/>
              </a:rPr>
              <a:t>“</a:t>
            </a:r>
            <a:r>
              <a:rPr lang="zh-CN" altLang="en-US" sz="3600" b="1" dirty="0">
                <a:solidFill>
                  <a:srgbClr val="FF0000"/>
                </a:solidFill>
                <a:ea typeface="微软雅黑" panose="020B0503020204020204" pitchFamily="34" charset="-122"/>
                <a:sym typeface="+mn-ea"/>
              </a:rPr>
              <a:t>片追</a:t>
            </a:r>
            <a:r>
              <a:rPr lang="en-US" altLang="zh-CN" sz="3600" b="1" dirty="0">
                <a:ea typeface="微软雅黑" panose="020B0503020204020204" pitchFamily="34" charset="-122"/>
                <a:sym typeface="+mn-ea"/>
              </a:rPr>
              <a:t>”</a:t>
            </a:r>
            <a:r>
              <a:rPr lang="zh-CN" altLang="en-US" sz="3600" b="1" dirty="0">
                <a:ea typeface="微软雅黑" panose="020B0503020204020204" pitchFamily="34" charset="-122"/>
                <a:sym typeface="+mn-ea"/>
              </a:rPr>
              <a:t>问题</a:t>
            </a:r>
            <a:endParaRPr lang="zh-CN" sz="4000" b="1" dirty="0" smtClean="0">
              <a:ea typeface="微软雅黑" panose="020B0503020204020204" pitchFamily="34" charset="-122"/>
            </a:endParaRPr>
          </a:p>
          <a:p>
            <a:pPr marL="0" lvl="0" indent="0" algn="ctr" eaLnBrk="1" hangingPunct="1">
              <a:spcBef>
                <a:spcPct val="50000"/>
              </a:spcBef>
              <a:buClrTx/>
              <a:buNone/>
            </a:pPr>
            <a:r>
              <a:rPr lang="zh-CN" altLang="en-US" sz="3600" b="1" dirty="0">
                <a:ea typeface="微软雅黑" panose="020B0503020204020204" pitchFamily="34" charset="-122"/>
              </a:rPr>
              <a:t>有知识无素养</a:t>
            </a:r>
          </a:p>
          <a:p>
            <a:pPr marL="0" lvl="0" indent="0" algn="ctr" eaLnBrk="1" hangingPunct="1">
              <a:spcBef>
                <a:spcPct val="50000"/>
              </a:spcBef>
              <a:buClrTx/>
              <a:buNone/>
            </a:pPr>
            <a:r>
              <a:rPr lang="zh-CN" altLang="en-US" sz="3600" b="1" dirty="0">
                <a:ea typeface="微软雅黑" panose="020B0503020204020204" pitchFamily="34" charset="-122"/>
              </a:rPr>
              <a:t>教、学、考的一致性</a:t>
            </a: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p:nvPr/>
        </p:nvSpPr>
        <p:spPr>
          <a:xfrm>
            <a:off x="251520" y="2060575"/>
            <a:ext cx="7992888" cy="3047365"/>
          </a:xfrm>
          <a:prstGeom prst="rect">
            <a:avLst/>
          </a:prstGeom>
          <a:noFill/>
          <a:ln w="9525">
            <a:noFill/>
          </a:ln>
        </p:spPr>
        <p:txBody>
          <a:bodyPr wrap="square"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600" b="1" dirty="0" smtClean="0">
                <a:latin typeface="微软雅黑" panose="020B0503020204020204" pitchFamily="34" charset="-122"/>
                <a:ea typeface="微软雅黑" panose="020B0503020204020204" pitchFamily="34" charset="-122"/>
              </a:rPr>
              <a:t>    化学</a:t>
            </a:r>
            <a:r>
              <a:rPr lang="zh-CN" altLang="en-US" sz="3600" b="1" dirty="0" smtClean="0">
                <a:solidFill>
                  <a:srgbClr val="FF0000"/>
                </a:solidFill>
                <a:latin typeface="微软雅黑" panose="020B0503020204020204" pitchFamily="34" charset="-122"/>
                <a:ea typeface="微软雅黑" panose="020B0503020204020204" pitchFamily="34" charset="-122"/>
                <a:sym typeface="+mn-ea"/>
              </a:rPr>
              <a:t>选择性必修</a:t>
            </a:r>
            <a:r>
              <a:rPr lang="zh-CN" altLang="en-US" sz="3600" b="1" dirty="0" smtClean="0">
                <a:latin typeface="微软雅黑" panose="020B0503020204020204" pitchFamily="34" charset="-122"/>
                <a:ea typeface="微软雅黑" panose="020B0503020204020204" pitchFamily="34" charset="-122"/>
              </a:rPr>
              <a:t>课程主题</a:t>
            </a:r>
            <a:endParaRPr lang="en-US" altLang="zh-CN" sz="3600" b="1" dirty="0" smtClean="0">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en-US" altLang="zh-CN" sz="2400" b="1" dirty="0" smtClean="0">
                <a:solidFill>
                  <a:srgbClr val="FF0000"/>
                </a:solidFill>
                <a:latin typeface="微软雅黑" panose="020B0503020204020204" pitchFamily="34" charset="-122"/>
                <a:ea typeface="微软雅黑" panose="020B0503020204020204" pitchFamily="34" charset="-122"/>
              </a:rPr>
              <a:t>      —</a:t>
            </a:r>
            <a:r>
              <a:rPr lang="zh-CN" altLang="en-US" sz="2400" b="1" dirty="0" smtClean="0">
                <a:solidFill>
                  <a:srgbClr val="FF0000"/>
                </a:solidFill>
                <a:latin typeface="微软雅黑" panose="020B0503020204020204" pitchFamily="34" charset="-122"/>
                <a:ea typeface="微软雅黑" panose="020B0503020204020204" pitchFamily="34" charset="-122"/>
              </a:rPr>
              <a:t>有机化学基础</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：有机化合物的组成与结构</a:t>
            </a:r>
            <a:endParaRPr lang="en-US" altLang="zh-CN" sz="20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：烃及其衍生物的性质与应用</a:t>
            </a:r>
            <a:endParaRPr lang="en-US" altLang="zh-CN" sz="2000" b="1" dirty="0" smtClean="0">
              <a:latin typeface="微软雅黑" panose="020B0503020204020204" pitchFamily="34" charset="-122"/>
              <a:ea typeface="微软雅黑" panose="020B0503020204020204" pitchFamily="34" charset="-122"/>
            </a:endParaRPr>
          </a:p>
          <a:p>
            <a:pPr lvl="6" eaLnBrk="1" hangingPunct="1">
              <a:lnSpc>
                <a:spcPct val="150000"/>
              </a:lnSpc>
              <a:spcBef>
                <a:spcPct val="50000"/>
              </a:spcBef>
            </a:pPr>
            <a:r>
              <a:rPr lang="zh-CN" altLang="en-US" sz="2000" b="1" dirty="0" smtClean="0">
                <a:latin typeface="微软雅黑" panose="020B0503020204020204" pitchFamily="34" charset="-122"/>
                <a:ea typeface="微软雅黑" panose="020B0503020204020204" pitchFamily="34" charset="-122"/>
              </a:rPr>
              <a:t>主题</a:t>
            </a: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：生物大分子及合成高分子</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p:nvPr/>
        </p:nvSpPr>
        <p:spPr>
          <a:xfrm>
            <a:off x="970335" y="2491105"/>
            <a:ext cx="7561262" cy="1323340"/>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l" eaLnBrk="1" hangingPunct="1">
              <a:spcBef>
                <a:spcPct val="50000"/>
              </a:spcBef>
              <a:buNone/>
            </a:pPr>
            <a:r>
              <a:rPr lang="en-US"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引进生物大分子概念（跨学科）</a:t>
            </a:r>
          </a:p>
          <a:p>
            <a:pPr marL="469900" lvl="0" indent="-469900" algn="l" eaLnBrk="1" hangingPunct="1">
              <a:spcBef>
                <a:spcPct val="50000"/>
              </a:spcBef>
              <a:buNone/>
            </a:pP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重视认识思路</a:t>
            </a:r>
            <a:endParaRPr lang="zh-CN" altLang="en-US" sz="3200" b="1" dirty="0" smtClean="0">
              <a:latin typeface="微软雅黑" panose="020B0503020204020204" pitchFamily="34" charset="-122"/>
              <a:ea typeface="微软雅黑" panose="020B0503020204020204" pitchFamily="34" charset="-122"/>
              <a:sym typeface="+mn-ea"/>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5"/>
          <p:cNvSpPr txBox="1"/>
          <p:nvPr/>
        </p:nvSpPr>
        <p:spPr>
          <a:xfrm>
            <a:off x="611560" y="2422659"/>
            <a:ext cx="7561262" cy="2000885"/>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4000" b="1" dirty="0" smtClean="0">
                <a:ea typeface="微软雅黑" panose="020B0503020204020204" pitchFamily="34" charset="-122"/>
              </a:rPr>
              <a:t>明确必做实验</a:t>
            </a:r>
          </a:p>
          <a:p>
            <a:pPr marL="469900" lvl="0" indent="-469900" algn="ctr" eaLnBrk="1" hangingPunct="1">
              <a:spcBef>
                <a:spcPct val="50000"/>
              </a:spcBef>
              <a:buNone/>
            </a:pPr>
            <a:r>
              <a:rPr lang="zh-CN" altLang="en-US" sz="2800" b="1" dirty="0">
                <a:ea typeface="微软雅黑" panose="020B0503020204020204" pitchFamily="34" charset="-122"/>
              </a:rPr>
              <a:t>必修课程</a:t>
            </a:r>
            <a:r>
              <a:rPr lang="en-US" altLang="zh-CN" sz="2800" b="1" dirty="0">
                <a:ea typeface="微软雅黑" panose="020B0503020204020204" pitchFamily="34" charset="-122"/>
              </a:rPr>
              <a:t>9</a:t>
            </a:r>
            <a:r>
              <a:rPr lang="zh-CN" altLang="en-US" sz="2800" b="1" dirty="0">
                <a:ea typeface="微软雅黑" panose="020B0503020204020204" pitchFamily="34" charset="-122"/>
              </a:rPr>
              <a:t>个</a:t>
            </a:r>
          </a:p>
          <a:p>
            <a:pPr marL="469900" lvl="0" indent="-469900" algn="ctr" eaLnBrk="1" hangingPunct="1">
              <a:spcBef>
                <a:spcPct val="50000"/>
              </a:spcBef>
              <a:buNone/>
            </a:pPr>
            <a:r>
              <a:rPr lang="zh-CN" altLang="en-US" sz="2800" b="1" dirty="0">
                <a:ea typeface="微软雅黑" panose="020B0503020204020204" pitchFamily="34" charset="-122"/>
              </a:rPr>
              <a:t>选择性必修课程</a:t>
            </a:r>
            <a:r>
              <a:rPr lang="en-US" altLang="zh-CN" sz="2800" b="1" dirty="0">
                <a:ea typeface="微软雅黑" panose="020B0503020204020204" pitchFamily="34" charset="-122"/>
              </a:rPr>
              <a:t>9</a:t>
            </a:r>
            <a:r>
              <a:rPr lang="zh-CN" altLang="en-US" sz="2800" b="1" dirty="0">
                <a:ea typeface="微软雅黑" panose="020B0503020204020204" pitchFamily="34" charset="-122"/>
              </a:rPr>
              <a:t>个</a:t>
            </a: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827088" y="2535428"/>
            <a:ext cx="7561262" cy="584835"/>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ea typeface="微软雅黑" panose="020B0503020204020204" pitchFamily="34" charset="-122"/>
              </a:rPr>
              <a:t>（</a:t>
            </a:r>
            <a:r>
              <a:rPr lang="en-US" altLang="zh-CN" sz="3200" b="1" dirty="0" smtClean="0">
                <a:ea typeface="微软雅黑" panose="020B0503020204020204" pitchFamily="34" charset="-122"/>
              </a:rPr>
              <a:t>4</a:t>
            </a:r>
            <a:r>
              <a:rPr lang="zh-CN" altLang="en-US" sz="3200" b="1" dirty="0" smtClean="0">
                <a:ea typeface="微软雅黑" panose="020B0503020204020204" pitchFamily="34" charset="-122"/>
              </a:rPr>
              <a:t>）各</a:t>
            </a:r>
            <a:r>
              <a:rPr lang="zh-CN" sz="3200" b="1" dirty="0" smtClean="0">
                <a:ea typeface="微软雅黑" panose="020B0503020204020204" pitchFamily="34" charset="-122"/>
              </a:rPr>
              <a:t>学科主题内容呈现的变化</a:t>
            </a:r>
            <a:r>
              <a:rPr lang="zh-CN" altLang="en-US" sz="3200" b="1" dirty="0" smtClean="0">
                <a:ea typeface="微软雅黑" panose="020B0503020204020204" pitchFamily="34" charset="-122"/>
              </a:rPr>
              <a:t>？</a:t>
            </a:r>
            <a:endParaRPr lang="en-US" altLang="zh-CN" sz="3200" b="1" dirty="0" smtClean="0">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827088" y="2204864"/>
            <a:ext cx="7561262" cy="2525949"/>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ea typeface="微软雅黑" panose="020B0503020204020204" pitchFamily="34" charset="-122"/>
              </a:rPr>
              <a:t>化学学科主题的呈现</a:t>
            </a:r>
            <a:endParaRPr lang="en-US" altLang="zh-CN" sz="3200" b="1" dirty="0" smtClean="0">
              <a:ea typeface="微软雅黑" panose="020B0503020204020204" pitchFamily="34" charset="-122"/>
            </a:endParaRPr>
          </a:p>
          <a:p>
            <a:pPr marL="469900" lvl="0" indent="-469900" algn="ctr" eaLnBrk="1" hangingPunct="1">
              <a:spcBef>
                <a:spcPct val="50000"/>
              </a:spcBef>
              <a:buNone/>
            </a:pPr>
            <a:r>
              <a:rPr lang="en-US" altLang="zh-CN" sz="2800" dirty="0" smtClean="0">
                <a:ea typeface="微软雅黑" panose="020B0503020204020204" pitchFamily="34" charset="-122"/>
              </a:rPr>
              <a:t>【</a:t>
            </a:r>
            <a:r>
              <a:rPr lang="zh-CN" altLang="en-US" sz="2800" dirty="0" smtClean="0">
                <a:ea typeface="微软雅黑" panose="020B0503020204020204" pitchFamily="34" charset="-122"/>
              </a:rPr>
              <a:t>内容要求</a:t>
            </a:r>
            <a:r>
              <a:rPr lang="en-US" altLang="zh-CN" sz="2800" dirty="0" smtClean="0">
                <a:ea typeface="微软雅黑" panose="020B0503020204020204" pitchFamily="34" charset="-122"/>
              </a:rPr>
              <a:t>】</a:t>
            </a:r>
          </a:p>
          <a:p>
            <a:pPr marL="469900" lvl="0" indent="-469900" algn="ctr" eaLnBrk="1" hangingPunct="1">
              <a:spcBef>
                <a:spcPct val="50000"/>
              </a:spcBef>
              <a:buNone/>
            </a:pPr>
            <a:r>
              <a:rPr lang="en-US" altLang="zh-CN" sz="2800" dirty="0" smtClean="0">
                <a:ea typeface="微软雅黑" panose="020B0503020204020204" pitchFamily="34" charset="-122"/>
              </a:rPr>
              <a:t>【</a:t>
            </a:r>
            <a:r>
              <a:rPr lang="zh-CN" altLang="en-US" sz="2800" dirty="0" smtClean="0">
                <a:ea typeface="微软雅黑" panose="020B0503020204020204" pitchFamily="34" charset="-122"/>
              </a:rPr>
              <a:t>教学提示</a:t>
            </a:r>
            <a:r>
              <a:rPr lang="en-US" altLang="zh-CN" sz="2800" dirty="0" smtClean="0">
                <a:ea typeface="微软雅黑" panose="020B0503020204020204" pitchFamily="34" charset="-122"/>
              </a:rPr>
              <a:t>】</a:t>
            </a:r>
          </a:p>
          <a:p>
            <a:pPr marL="469900" lvl="0" indent="-469900" algn="ctr" eaLnBrk="1" hangingPunct="1">
              <a:spcBef>
                <a:spcPct val="50000"/>
              </a:spcBef>
              <a:buNone/>
            </a:pPr>
            <a:r>
              <a:rPr lang="en-US" altLang="zh-CN" sz="2800" dirty="0" smtClean="0">
                <a:ea typeface="微软雅黑" panose="020B0503020204020204" pitchFamily="34" charset="-122"/>
              </a:rPr>
              <a:t>【</a:t>
            </a:r>
            <a:r>
              <a:rPr lang="zh-CN" altLang="en-US" sz="2800" dirty="0" smtClean="0">
                <a:ea typeface="微软雅黑" panose="020B0503020204020204" pitchFamily="34" charset="-122"/>
              </a:rPr>
              <a:t>学业要求</a:t>
            </a:r>
            <a:r>
              <a:rPr lang="en-US" altLang="zh-CN" sz="2800" dirty="0" smtClean="0">
                <a:ea typeface="微软雅黑" panose="020B0503020204020204" pitchFamily="34" charset="-122"/>
              </a:rPr>
              <a:t>】</a:t>
            </a: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
          <p:cNvSpPr/>
          <p:nvPr/>
        </p:nvSpPr>
        <p:spPr>
          <a:xfrm>
            <a:off x="1115616" y="3140968"/>
            <a:ext cx="1080120"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内容</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要求</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8" name="圆角矩形 1"/>
          <p:cNvSpPr/>
          <p:nvPr/>
        </p:nvSpPr>
        <p:spPr>
          <a:xfrm>
            <a:off x="6516216" y="3140968"/>
            <a:ext cx="1152128"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学业</a:t>
            </a:r>
            <a:endParaRPr lang="en-US" altLang="zh-CN" sz="2400" b="1" dirty="0" smtClean="0">
              <a:solidFill>
                <a:srgbClr val="FF0000"/>
              </a:solidFill>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要求</a:t>
            </a:r>
            <a:endParaRPr lang="zh-CN" altLang="en-US" sz="2400" b="1" dirty="0">
              <a:solidFill>
                <a:srgbClr val="FF0000"/>
              </a:solidFill>
              <a:latin typeface="微软雅黑" panose="020B0503020204020204" pitchFamily="34" charset="-122"/>
              <a:ea typeface="微软雅黑" panose="020B0503020204020204" pitchFamily="34" charset="-122"/>
            </a:endParaRPr>
          </a:p>
        </p:txBody>
      </p:sp>
      <p:sp>
        <p:nvSpPr>
          <p:cNvPr id="19" name="圆角矩形 1"/>
          <p:cNvSpPr/>
          <p:nvPr/>
        </p:nvSpPr>
        <p:spPr>
          <a:xfrm>
            <a:off x="3563888" y="3140968"/>
            <a:ext cx="1584176"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化学学科</a:t>
            </a:r>
            <a:endParaRPr lang="en-US" altLang="zh-CN" sz="2400" b="1" dirty="0" smtClean="0">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核心素养</a:t>
            </a:r>
            <a:endParaRPr lang="zh-CN" altLang="en-US" sz="2400" b="1" dirty="0">
              <a:latin typeface="微软雅黑" panose="020B0503020204020204" pitchFamily="34" charset="-122"/>
              <a:ea typeface="微软雅黑" panose="020B0503020204020204" pitchFamily="34" charset="-122"/>
            </a:endParaRPr>
          </a:p>
        </p:txBody>
      </p:sp>
      <p:cxnSp>
        <p:nvCxnSpPr>
          <p:cNvPr id="15" name="直接箭头连接符 14"/>
          <p:cNvCxnSpPr>
            <a:stCxn id="17" idx="3"/>
            <a:endCxn id="19" idx="1"/>
          </p:cNvCxnSpPr>
          <p:nvPr/>
        </p:nvCxnSpPr>
        <p:spPr bwMode="auto">
          <a:xfrm>
            <a:off x="2195736" y="3642737"/>
            <a:ext cx="1368152" cy="0"/>
          </a:xfrm>
          <a:prstGeom prst="straightConnector1">
            <a:avLst/>
          </a:prstGeom>
          <a:noFill/>
          <a:ln w="9525" cap="flat" cmpd="sng" algn="ctr">
            <a:solidFill>
              <a:schemeClr val="tx1"/>
            </a:solidFill>
            <a:prstDash val="solid"/>
            <a:round/>
            <a:headEnd type="none" w="med" len="med"/>
            <a:tailEnd type="triangle"/>
          </a:ln>
        </p:spPr>
      </p:cxnSp>
      <p:cxnSp>
        <p:nvCxnSpPr>
          <p:cNvPr id="22" name="直接箭头连接符 21"/>
          <p:cNvCxnSpPr/>
          <p:nvPr/>
        </p:nvCxnSpPr>
        <p:spPr bwMode="auto">
          <a:xfrm>
            <a:off x="5148064" y="3642737"/>
            <a:ext cx="1368152" cy="0"/>
          </a:xfrm>
          <a:prstGeom prst="straightConnector1">
            <a:avLst/>
          </a:prstGeom>
          <a:noFill/>
          <a:ln w="9525" cap="flat" cmpd="sng" algn="ctr">
            <a:solidFill>
              <a:schemeClr val="tx1"/>
            </a:solidFill>
            <a:prstDash val="solid"/>
            <a:round/>
            <a:headEnd type="none" w="med" len="med"/>
            <a:tailEnd type="triangle"/>
          </a:ln>
        </p:spPr>
      </p:cxnSp>
      <p:sp>
        <p:nvSpPr>
          <p:cNvPr id="23" name="圆角矩形 1"/>
          <p:cNvSpPr/>
          <p:nvPr/>
        </p:nvSpPr>
        <p:spPr>
          <a:xfrm>
            <a:off x="2348136" y="3284984"/>
            <a:ext cx="1080120" cy="291854"/>
          </a:xfrm>
          <a:prstGeom prst="roundRect">
            <a:avLst>
              <a:gd name="adj" fmla="val 16667"/>
            </a:avLst>
          </a:prstGeom>
          <a:noFill/>
          <a:ln w="9525" cap="flat" cmpd="sng">
            <a:no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1100" b="1" dirty="0" smtClean="0">
                <a:latin typeface="微软雅黑" panose="020B0503020204020204" pitchFamily="34" charset="-122"/>
                <a:ea typeface="微软雅黑" panose="020B0503020204020204" pitchFamily="34" charset="-122"/>
              </a:rPr>
              <a:t>输入</a:t>
            </a:r>
            <a:r>
              <a:rPr lang="en-US" altLang="zh-CN" sz="1100" b="1" dirty="0" smtClean="0">
                <a:latin typeface="微软雅黑" panose="020B0503020204020204" pitchFamily="34" charset="-122"/>
                <a:ea typeface="微软雅黑" panose="020B0503020204020204" pitchFamily="34" charset="-122"/>
              </a:rPr>
              <a:t>-</a:t>
            </a:r>
            <a:r>
              <a:rPr lang="zh-CN" altLang="en-US" sz="1100" b="1" dirty="0" smtClean="0">
                <a:latin typeface="微软雅黑" panose="020B0503020204020204" pitchFamily="34" charset="-122"/>
                <a:ea typeface="微软雅黑" panose="020B0503020204020204" pitchFamily="34" charset="-122"/>
              </a:rPr>
              <a:t>建构</a:t>
            </a:r>
            <a:endParaRPr lang="zh-CN" altLang="en-US" sz="1100" b="1" dirty="0">
              <a:latin typeface="微软雅黑" panose="020B0503020204020204" pitchFamily="34" charset="-122"/>
              <a:ea typeface="微软雅黑" panose="020B0503020204020204" pitchFamily="34" charset="-122"/>
            </a:endParaRPr>
          </a:p>
        </p:txBody>
      </p:sp>
      <p:sp>
        <p:nvSpPr>
          <p:cNvPr id="24" name="圆角矩形 1"/>
          <p:cNvSpPr/>
          <p:nvPr/>
        </p:nvSpPr>
        <p:spPr>
          <a:xfrm>
            <a:off x="5292080" y="3260828"/>
            <a:ext cx="1080120" cy="291854"/>
          </a:xfrm>
          <a:prstGeom prst="roundRect">
            <a:avLst>
              <a:gd name="adj" fmla="val 16667"/>
            </a:avLst>
          </a:prstGeom>
          <a:noFill/>
          <a:ln w="9525" cap="flat" cmpd="sng">
            <a:no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1100" b="1" dirty="0" smtClean="0">
                <a:latin typeface="微软雅黑" panose="020B0503020204020204" pitchFamily="34" charset="-122"/>
                <a:ea typeface="微软雅黑" panose="020B0503020204020204" pitchFamily="34" charset="-122"/>
              </a:rPr>
              <a:t>输出</a:t>
            </a:r>
            <a:r>
              <a:rPr lang="en-US" altLang="zh-CN" sz="1100" b="1" dirty="0" smtClean="0">
                <a:latin typeface="微软雅黑" panose="020B0503020204020204" pitchFamily="34" charset="-122"/>
                <a:ea typeface="微软雅黑" panose="020B0503020204020204" pitchFamily="34" charset="-122"/>
              </a:rPr>
              <a:t>-</a:t>
            </a:r>
            <a:r>
              <a:rPr lang="zh-CN" altLang="en-US" sz="1100" b="1" dirty="0" smtClean="0">
                <a:latin typeface="微软雅黑" panose="020B0503020204020204" pitchFamily="34" charset="-122"/>
                <a:ea typeface="微软雅黑" panose="020B0503020204020204" pitchFamily="34" charset="-122"/>
              </a:rPr>
              <a:t>迁移</a:t>
            </a:r>
            <a:endParaRPr lang="zh-CN" altLang="en-US" sz="1100" b="1" dirty="0">
              <a:latin typeface="微软雅黑" panose="020B0503020204020204" pitchFamily="34" charset="-122"/>
              <a:ea typeface="微软雅黑" panose="020B0503020204020204" pitchFamily="34" charset="-122"/>
            </a:endParaRPr>
          </a:p>
        </p:txBody>
      </p:sp>
      <p:sp>
        <p:nvSpPr>
          <p:cNvPr id="25" name="圆角矩形 1"/>
          <p:cNvSpPr/>
          <p:nvPr/>
        </p:nvSpPr>
        <p:spPr>
          <a:xfrm>
            <a:off x="2318299" y="3717032"/>
            <a:ext cx="1173581" cy="342932"/>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1400" b="1" dirty="0" smtClean="0">
                <a:solidFill>
                  <a:srgbClr val="FF0000"/>
                </a:solidFill>
                <a:latin typeface="微软雅黑" panose="020B0503020204020204" pitchFamily="34" charset="-122"/>
                <a:ea typeface="微软雅黑" panose="020B0503020204020204" pitchFamily="34" charset="-122"/>
              </a:rPr>
              <a:t>教学提示</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
        <p:nvSpPr>
          <p:cNvPr id="26" name="圆角矩形 1"/>
          <p:cNvSpPr/>
          <p:nvPr/>
        </p:nvSpPr>
        <p:spPr>
          <a:xfrm>
            <a:off x="5274081" y="3732793"/>
            <a:ext cx="1173581" cy="342932"/>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1400" b="1" dirty="0" smtClean="0">
                <a:solidFill>
                  <a:srgbClr val="FF0000"/>
                </a:solidFill>
                <a:latin typeface="微软雅黑" panose="020B0503020204020204" pitchFamily="34" charset="-122"/>
                <a:ea typeface="微软雅黑" panose="020B0503020204020204" pitchFamily="34" charset="-122"/>
              </a:rPr>
              <a:t>教学提示</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p:nvPr/>
        </p:nvSpPr>
        <p:spPr>
          <a:xfrm>
            <a:off x="611188" y="2276872"/>
            <a:ext cx="7561262" cy="3572389"/>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4000" b="1" dirty="0" smtClean="0">
                <a:ea typeface="微软雅黑" panose="020B0503020204020204" pitchFamily="34" charset="-122"/>
              </a:rPr>
              <a:t>教学提示</a:t>
            </a:r>
            <a:endParaRPr lang="en-US" altLang="zh-CN" sz="4000" b="1" dirty="0" smtClean="0">
              <a:ea typeface="微软雅黑" panose="020B0503020204020204" pitchFamily="34" charset="-122"/>
            </a:endParaRPr>
          </a:p>
          <a:p>
            <a:pPr marL="469900" lvl="0" indent="-469900" algn="ctr" eaLnBrk="1" hangingPunct="1">
              <a:spcBef>
                <a:spcPct val="50000"/>
              </a:spcBef>
              <a:buNone/>
            </a:pPr>
            <a:r>
              <a:rPr lang="zh-CN" altLang="en-US" sz="3200" dirty="0" smtClean="0">
                <a:ea typeface="微软雅黑" panose="020B0503020204020204" pitchFamily="34" charset="-122"/>
              </a:rPr>
              <a:t>教学</a:t>
            </a:r>
            <a:r>
              <a:rPr lang="zh-CN" altLang="en-US" sz="3200" b="1" dirty="0" smtClean="0">
                <a:solidFill>
                  <a:srgbClr val="FF0000"/>
                </a:solidFill>
                <a:ea typeface="微软雅黑" panose="020B0503020204020204" pitchFamily="34" charset="-122"/>
              </a:rPr>
              <a:t>策略</a:t>
            </a:r>
            <a:endParaRPr lang="en-US" altLang="zh-CN" sz="3200" b="1" dirty="0" smtClean="0">
              <a:solidFill>
                <a:srgbClr val="FF0000"/>
              </a:solidFill>
              <a:ea typeface="微软雅黑" panose="020B0503020204020204" pitchFamily="34" charset="-122"/>
            </a:endParaRPr>
          </a:p>
          <a:p>
            <a:pPr marL="469900" lvl="0" indent="-469900" algn="ctr" eaLnBrk="1" hangingPunct="1">
              <a:spcBef>
                <a:spcPct val="50000"/>
              </a:spcBef>
              <a:buNone/>
            </a:pPr>
            <a:r>
              <a:rPr lang="zh-CN" altLang="en-US" sz="3200" dirty="0" smtClean="0">
                <a:ea typeface="微软雅黑" panose="020B0503020204020204" pitchFamily="34" charset="-122"/>
              </a:rPr>
              <a:t>学习</a:t>
            </a:r>
            <a:r>
              <a:rPr lang="zh-CN" altLang="en-US" sz="3200" b="1" dirty="0" smtClean="0">
                <a:solidFill>
                  <a:srgbClr val="FF0000"/>
                </a:solidFill>
                <a:ea typeface="微软雅黑" panose="020B0503020204020204" pitchFamily="34" charset="-122"/>
              </a:rPr>
              <a:t>活动</a:t>
            </a:r>
            <a:r>
              <a:rPr lang="zh-CN" altLang="en-US" sz="3200" dirty="0" smtClean="0">
                <a:ea typeface="微软雅黑" panose="020B0503020204020204" pitchFamily="34" charset="-122"/>
              </a:rPr>
              <a:t>建议</a:t>
            </a:r>
            <a:endParaRPr lang="en-US" altLang="zh-CN" sz="3200" dirty="0" smtClean="0">
              <a:ea typeface="微软雅黑" panose="020B0503020204020204" pitchFamily="34" charset="-122"/>
            </a:endParaRPr>
          </a:p>
          <a:p>
            <a:pPr marL="469900" lvl="0" indent="-469900" algn="ctr" eaLnBrk="1" hangingPunct="1">
              <a:spcBef>
                <a:spcPct val="50000"/>
              </a:spcBef>
              <a:buNone/>
            </a:pPr>
            <a:r>
              <a:rPr lang="zh-CN" altLang="en-US" sz="3200" b="1" dirty="0" smtClean="0">
                <a:solidFill>
                  <a:srgbClr val="FF0000"/>
                </a:solidFill>
                <a:ea typeface="微软雅黑" panose="020B0503020204020204" pitchFamily="34" charset="-122"/>
              </a:rPr>
              <a:t>情境</a:t>
            </a:r>
            <a:r>
              <a:rPr lang="zh-CN" altLang="en-US" sz="3200" dirty="0" smtClean="0">
                <a:ea typeface="微软雅黑" panose="020B0503020204020204" pitchFamily="34" charset="-122"/>
              </a:rPr>
              <a:t>素材建议</a:t>
            </a:r>
            <a:endParaRPr lang="en-US" altLang="zh-CN" sz="3200" dirty="0" smtClean="0">
              <a:ea typeface="微软雅黑" panose="020B0503020204020204" pitchFamily="34" charset="-122"/>
            </a:endParaRPr>
          </a:p>
          <a:p>
            <a:pPr marL="469900" lvl="0" indent="-469900" algn="ctr" eaLnBrk="1" hangingPunct="1">
              <a:spcBef>
                <a:spcPct val="50000"/>
              </a:spcBef>
              <a:buNone/>
            </a:pPr>
            <a:endParaRPr lang="en-US" altLang="zh-CN" sz="2800" b="1" dirty="0">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2" descr="CASE-S-T[1]"/>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33870" y="1700808"/>
            <a:ext cx="5404895" cy="3760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3"/>
          <p:cNvGrpSpPr/>
          <p:nvPr/>
        </p:nvGrpSpPr>
        <p:grpSpPr bwMode="auto">
          <a:xfrm>
            <a:off x="5436096" y="1772816"/>
            <a:ext cx="2981723" cy="3688984"/>
            <a:chOff x="5527" y="10376"/>
            <a:chExt cx="4697" cy="1975"/>
          </a:xfrm>
        </p:grpSpPr>
        <p:sp>
          <p:nvSpPr>
            <p:cNvPr id="3" name="文本框 414"/>
            <p:cNvSpPr txBox="1">
              <a:spLocks noChangeArrowheads="1"/>
            </p:cNvSpPr>
            <p:nvPr/>
          </p:nvSpPr>
          <p:spPr bwMode="auto">
            <a:xfrm>
              <a:off x="5527" y="10376"/>
              <a:ext cx="4697" cy="197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内容（</a:t>
              </a:r>
              <a:r>
                <a:rPr kumimoji="0" lang="en-US" altLang="zh-CN"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Content</a:t>
              </a: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活动（</a:t>
              </a:r>
              <a:r>
                <a:rPr kumimoji="0" lang="en-US" altLang="zh-CN"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Activity</a:t>
              </a: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情境（</a:t>
              </a:r>
              <a:r>
                <a:rPr kumimoji="0" lang="en-US" altLang="zh-CN"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Situation</a:t>
              </a: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评价（</a:t>
              </a:r>
              <a:r>
                <a:rPr kumimoji="0" lang="en-US" altLang="zh-CN"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Evaluation</a:t>
              </a: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策略（</a:t>
              </a:r>
              <a:r>
                <a:rPr kumimoji="0" lang="en-US" altLang="zh-CN"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Strategy</a:t>
              </a: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a:t>
              </a:r>
              <a:endParaRPr kumimoji="0"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just" defTabSz="914400" rtl="0" eaLnBrk="0" fontAlgn="base" latinLnBrk="0" hangingPunct="0">
                <a:lnSpc>
                  <a:spcPct val="100000"/>
                </a:lnSpc>
                <a:spcBef>
                  <a:spcPct val="0"/>
                </a:spcBef>
                <a:spcAft>
                  <a:spcPct val="0"/>
                </a:spcAft>
                <a:buClrTx/>
                <a:buSzTx/>
                <a:buFontTx/>
                <a:buNone/>
              </a:pPr>
              <a:r>
                <a:rPr kumimoji="0" lang="zh-CN" altLang="en-US"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目标（</a:t>
              </a:r>
              <a:r>
                <a:rPr kumimoji="0" lang="en-US" altLang="zh-CN" sz="20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Target</a:t>
              </a:r>
              <a:r>
                <a:rPr kumimoji="0" lang="zh-CN" altLang="en-US" sz="2000" b="0" i="0" u="none" strike="noStrike" cap="none" normalizeH="0" baseline="0" dirty="0" smtClean="0">
                  <a:ln>
                    <a:noFill/>
                  </a:ln>
                  <a:solidFill>
                    <a:schemeClr val="tx1"/>
                  </a:solidFill>
                  <a:effectLst/>
                  <a:latin typeface="Calibri" panose="020F0502020204030204" charset="0"/>
                  <a:ea typeface="宋体" panose="02010600030101010101" pitchFamily="2" charset="-122"/>
                </a:rPr>
                <a:t>）</a:t>
              </a:r>
              <a:endParaRPr kumimoji="0" lang="zh-CN" altLang="zh-CN" sz="4800" b="0" i="0" u="none" strike="noStrike" cap="none" normalizeH="0" baseline="0" dirty="0" smtClean="0">
                <a:ln>
                  <a:noFill/>
                </a:ln>
                <a:solidFill>
                  <a:schemeClr val="tx1"/>
                </a:solidFill>
                <a:effectLst/>
                <a:latin typeface="Arial" panose="020B0604020202020204" pitchFamily="34" charset="0"/>
              </a:endParaRPr>
            </a:p>
          </p:txBody>
        </p:sp>
        <p:sp>
          <p:nvSpPr>
            <p:cNvPr id="4" name="文本框 416"/>
            <p:cNvSpPr txBox="1">
              <a:spLocks noChangeArrowheads="1"/>
            </p:cNvSpPr>
            <p:nvPr/>
          </p:nvSpPr>
          <p:spPr bwMode="auto">
            <a:xfrm>
              <a:off x="5640" y="11494"/>
              <a:ext cx="3991" cy="46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CASES-T</a:t>
              </a:r>
              <a:r>
                <a:rPr kumimoji="0" lang="zh-CN" altLang="en-US" sz="16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是</a:t>
              </a:r>
              <a:r>
                <a:rPr kumimoji="0" lang="en-US" altLang="zh-CN" sz="16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6</a:t>
              </a:r>
              <a:r>
                <a:rPr kumimoji="0" lang="zh-CN" altLang="en-US" sz="1600" b="1" i="0" u="none" strike="noStrike" cap="none" normalizeH="0" baseline="0" dirty="0" smtClean="0">
                  <a:ln>
                    <a:noFill/>
                  </a:ln>
                  <a:solidFill>
                    <a:schemeClr val="tx1"/>
                  </a:solidFill>
                  <a:effectLst/>
                  <a:latin typeface="Calibri" panose="020F0502020204030204" charset="0"/>
                  <a:ea typeface="宋体" panose="02010600030101010101" pitchFamily="2" charset="-122"/>
                </a:rPr>
                <a:t>个英文单词的首字母组合，</a:t>
              </a: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CASES</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表示系统整体，</a:t>
              </a:r>
              <a:r>
                <a:rPr kumimoji="0" lang="en-US" altLang="zh-CN"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T</a:t>
              </a:r>
              <a:r>
                <a:rPr kumimoji="0" lang="zh-CN" altLang="en-US" sz="1600" b="1" i="0" u="none" strike="noStrike" cap="none" normalizeH="0" baseline="0" dirty="0" smtClean="0">
                  <a:ln>
                    <a:noFill/>
                  </a:ln>
                  <a:solidFill>
                    <a:schemeClr val="tx1"/>
                  </a:solidFill>
                  <a:effectLst/>
                  <a:latin typeface="宋体" panose="02010600030101010101" pitchFamily="2" charset="-122"/>
                  <a:ea typeface="宋体" panose="02010600030101010101" pitchFamily="2" charset="-122"/>
                </a:rPr>
                <a:t>是系统所要达成的目标。</a:t>
              </a:r>
              <a:endParaRPr kumimoji="0" lang="zh-CN" altLang="zh-CN" sz="4000" b="1" i="0" u="none" strike="noStrike" cap="none" normalizeH="0" baseline="0" dirty="0" smtClean="0">
                <a:ln>
                  <a:noFill/>
                </a:ln>
                <a:solidFill>
                  <a:schemeClr val="tx1"/>
                </a:solidFill>
                <a:effectLst/>
                <a:latin typeface="Arial" panose="020B0604020202020204" pitchFamily="34" charset="0"/>
              </a:endParaRPr>
            </a:p>
          </p:txBody>
        </p:sp>
      </p:grpSp>
      <p:sp>
        <p:nvSpPr>
          <p:cNvPr id="9" name="圆角矩形 1"/>
          <p:cNvSpPr/>
          <p:nvPr/>
        </p:nvSpPr>
        <p:spPr>
          <a:xfrm>
            <a:off x="1475656" y="5151961"/>
            <a:ext cx="6192688" cy="581295"/>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en-US" altLang="zh-CN" sz="2800" b="1" dirty="0" smtClean="0">
                <a:solidFill>
                  <a:srgbClr val="FF0000"/>
                </a:solidFill>
                <a:latin typeface="微软雅黑" panose="020B0503020204020204" pitchFamily="34" charset="-122"/>
                <a:ea typeface="微软雅黑" panose="020B0503020204020204" pitchFamily="34" charset="-122"/>
              </a:rPr>
              <a:t>CASES-T</a:t>
            </a:r>
            <a:r>
              <a:rPr lang="zh-CN" altLang="en-US" sz="2800" b="1" dirty="0" smtClean="0">
                <a:solidFill>
                  <a:srgbClr val="FF0000"/>
                </a:solidFill>
                <a:latin typeface="微软雅黑" panose="020B0503020204020204" pitchFamily="34" charset="-122"/>
                <a:ea typeface="微软雅黑" panose="020B0503020204020204" pitchFamily="34" charset="-122"/>
              </a:rPr>
              <a:t>模型</a:t>
            </a:r>
            <a:r>
              <a:rPr lang="zh-CN" altLang="en-US" sz="2800" b="1" dirty="0" smtClean="0">
                <a:latin typeface="微软雅黑" panose="020B0503020204020204" pitchFamily="34" charset="-122"/>
                <a:ea typeface="微软雅黑" panose="020B0503020204020204" pitchFamily="34" charset="-122"/>
              </a:rPr>
              <a:t>（郑长龙，</a:t>
            </a:r>
            <a:r>
              <a:rPr lang="en-US" altLang="zh-CN" sz="2800" b="1" dirty="0" smtClean="0">
                <a:latin typeface="微软雅黑" panose="020B0503020204020204" pitchFamily="34" charset="-122"/>
                <a:ea typeface="微软雅黑" panose="020B0503020204020204" pitchFamily="34" charset="-122"/>
              </a:rPr>
              <a:t>2015</a:t>
            </a:r>
            <a:r>
              <a:rPr lang="zh-CN" altLang="en-US" sz="2800" b="1" dirty="0" smtClean="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187450" y="2348865"/>
            <a:ext cx="7129780" cy="1728470"/>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文本框 8"/>
          <p:cNvSpPr txBox="1"/>
          <p:nvPr/>
        </p:nvSpPr>
        <p:spPr>
          <a:xfrm>
            <a:off x="1790065" y="2854960"/>
            <a:ext cx="5924550" cy="645160"/>
          </a:xfrm>
          <a:prstGeom prst="rect">
            <a:avLst/>
          </a:prstGeom>
          <a:noFill/>
        </p:spPr>
        <p:txBody>
          <a:bodyPr wrap="square" rtlCol="0">
            <a:spAutoFit/>
          </a:bodyPr>
          <a:lstStyle/>
          <a:p>
            <a:pPr algn="ctr"/>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、化学课程实施的变化</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187450" y="2348865"/>
            <a:ext cx="7129780" cy="1728470"/>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文本框 8"/>
          <p:cNvSpPr txBox="1"/>
          <p:nvPr/>
        </p:nvSpPr>
        <p:spPr>
          <a:xfrm>
            <a:off x="1790065" y="2854960"/>
            <a:ext cx="5924550" cy="645160"/>
          </a:xfrm>
          <a:prstGeom prst="rect">
            <a:avLst/>
          </a:prstGeom>
          <a:noFill/>
        </p:spPr>
        <p:txBody>
          <a:bodyPr wrap="square" rtlCol="0">
            <a:spAutoFit/>
          </a:bodyPr>
          <a:lstStyle/>
          <a:p>
            <a:pPr algn="ctr"/>
            <a:r>
              <a:rPr lang="zh-CN" sz="3600" b="1">
                <a:latin typeface="微软雅黑" panose="020B0503020204020204" pitchFamily="34" charset="-122"/>
                <a:ea typeface="微软雅黑" panose="020B0503020204020204" pitchFamily="34" charset="-122"/>
                <a:cs typeface="微软雅黑" panose="020B0503020204020204" pitchFamily="34" charset="-122"/>
              </a:rPr>
              <a:t>素养如何在课堂上落地？</a:t>
            </a: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693251"/>
          <p:cNvSpPr txBox="1"/>
          <p:nvPr/>
        </p:nvSpPr>
        <p:spPr>
          <a:xfrm>
            <a:off x="827723" y="2421890"/>
            <a:ext cx="7704137" cy="2553335"/>
          </a:xfrm>
          <a:prstGeom prst="rect">
            <a:avLst/>
          </a:prstGeom>
          <a:solidFill>
            <a:schemeClr val="bg1">
              <a:lumMod val="95000"/>
            </a:schemeClr>
          </a:solidFill>
          <a:ln w="28575">
            <a:solidFill>
              <a:schemeClr val="tx1"/>
            </a:solidFill>
            <a:prstDash val="sysDot"/>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50000"/>
              </a:spcBef>
              <a:buClrTx/>
              <a:buNone/>
            </a:pPr>
            <a:r>
              <a:rPr lang="zh-CN" altLang="en-US" sz="4000" b="1" dirty="0">
                <a:solidFill>
                  <a:schemeClr val="tx1"/>
                </a:solidFill>
                <a:ea typeface="微软雅黑" panose="020B0503020204020204" pitchFamily="34" charset="-122"/>
                <a:sym typeface="+mn-ea"/>
              </a:rPr>
              <a:t>核心素养</a:t>
            </a:r>
            <a:endParaRPr lang="zh-CN" altLang="en-US" sz="4000" b="1" dirty="0">
              <a:solidFill>
                <a:schemeClr val="tx1"/>
              </a:solidFill>
              <a:ea typeface="微软雅黑" panose="020B0503020204020204" pitchFamily="34" charset="-122"/>
            </a:endParaRPr>
          </a:p>
          <a:p>
            <a:pPr marL="0" lvl="0" indent="0" algn="ctr" eaLnBrk="1" hangingPunct="1">
              <a:spcBef>
                <a:spcPct val="50000"/>
              </a:spcBef>
              <a:buClrTx/>
              <a:buNone/>
            </a:pPr>
            <a:r>
              <a:rPr lang="zh-CN" altLang="en-US" sz="4000" b="1" dirty="0">
                <a:solidFill>
                  <a:schemeClr val="tx1"/>
                </a:solidFill>
                <a:ea typeface="微软雅黑" panose="020B0503020204020204" pitchFamily="34" charset="-122"/>
                <a:sym typeface="+mn-ea"/>
              </a:rPr>
              <a:t>学科核心素养</a:t>
            </a:r>
            <a:endParaRPr lang="zh-CN" altLang="en-US" sz="4000" b="1" dirty="0">
              <a:solidFill>
                <a:schemeClr val="tx1"/>
              </a:solidFill>
              <a:ea typeface="微软雅黑" panose="020B0503020204020204" pitchFamily="34" charset="-122"/>
            </a:endParaRPr>
          </a:p>
          <a:p>
            <a:pPr marL="0" lvl="0" indent="0" algn="ctr" eaLnBrk="1" hangingPunct="1">
              <a:spcBef>
                <a:spcPct val="50000"/>
              </a:spcBef>
              <a:buClrTx/>
              <a:buNone/>
            </a:pPr>
            <a:r>
              <a:rPr lang="zh-CN" altLang="en-US" sz="4000" b="1" dirty="0">
                <a:solidFill>
                  <a:schemeClr val="tx1"/>
                </a:solidFill>
                <a:ea typeface="微软雅黑" panose="020B0503020204020204" pitchFamily="34" charset="-122"/>
                <a:sym typeface="+mn-ea"/>
              </a:rPr>
              <a:t>化学学科核心素养</a:t>
            </a: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683568" y="2564904"/>
            <a:ext cx="7561262" cy="1510286"/>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solidFill>
                  <a:srgbClr val="FF0000"/>
                </a:solidFill>
                <a:latin typeface="微软雅黑" panose="020B0503020204020204" pitchFamily="34" charset="-122"/>
                <a:ea typeface="微软雅黑" panose="020B0503020204020204" pitchFamily="34" charset="-122"/>
              </a:rPr>
              <a:t>课程基本理念</a:t>
            </a:r>
            <a:endParaRPr lang="en-US" altLang="zh-CN" sz="3200" b="1" dirty="0" smtClean="0">
              <a:solidFill>
                <a:srgbClr val="FF0000"/>
              </a:solidFill>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zh-CN" altLang="en-US" sz="3600" b="1" dirty="0" smtClean="0">
                <a:latin typeface="微软雅黑" panose="020B0503020204020204" pitchFamily="34" charset="-122"/>
                <a:ea typeface="微软雅黑" panose="020B0503020204020204" pitchFamily="34" charset="-122"/>
              </a:rPr>
              <a:t>重视开展</a:t>
            </a:r>
            <a:r>
              <a:rPr lang="zh-CN" altLang="en-US" sz="4000" b="1" dirty="0" smtClean="0">
                <a:solidFill>
                  <a:srgbClr val="FF0000"/>
                </a:solidFill>
                <a:latin typeface="微软雅黑" panose="020B0503020204020204" pitchFamily="34" charset="-122"/>
                <a:ea typeface="微软雅黑" panose="020B0503020204020204" pitchFamily="34" charset="-122"/>
              </a:rPr>
              <a:t>“素养为本”</a:t>
            </a:r>
            <a:r>
              <a:rPr lang="zh-CN" altLang="en-US" sz="3600" b="1" dirty="0" smtClean="0">
                <a:latin typeface="微软雅黑" panose="020B0503020204020204" pitchFamily="34" charset="-122"/>
                <a:ea typeface="微软雅黑" panose="020B0503020204020204" pitchFamily="34" charset="-122"/>
              </a:rPr>
              <a:t>的教学</a:t>
            </a:r>
            <a:endParaRPr lang="zh-CN" altLang="en-US" sz="36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683568" y="2276872"/>
            <a:ext cx="7561262" cy="2587504"/>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solidFill>
                  <a:srgbClr val="FF0000"/>
                </a:solidFill>
                <a:latin typeface="微软雅黑" panose="020B0503020204020204" pitchFamily="34" charset="-122"/>
                <a:ea typeface="微软雅黑" panose="020B0503020204020204" pitchFamily="34" charset="-122"/>
              </a:rPr>
              <a:t>教学与评价建议</a:t>
            </a:r>
            <a:endParaRPr lang="en-US" altLang="zh-CN" sz="3200" b="1" dirty="0" smtClean="0">
              <a:solidFill>
                <a:srgbClr val="FF0000"/>
              </a:solidFill>
              <a:latin typeface="微软雅黑" panose="020B0503020204020204" pitchFamily="34" charset="-122"/>
              <a:ea typeface="微软雅黑" panose="020B0503020204020204" pitchFamily="34" charset="-122"/>
            </a:endParaRPr>
          </a:p>
          <a:p>
            <a:pPr marL="469900" lvl="0" indent="-469900" eaLnBrk="1" hangingPunct="1">
              <a:spcBef>
                <a:spcPct val="50000"/>
              </a:spcBef>
              <a:buNone/>
            </a:pPr>
            <a:r>
              <a:rPr lang="zh-CN" altLang="en-US" sz="2800" b="1" dirty="0" smtClean="0">
                <a:solidFill>
                  <a:srgbClr val="FF0000"/>
                </a:solidFill>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发展学生的化学学科核心素养，要求教师积极开展</a:t>
            </a:r>
            <a:r>
              <a:rPr lang="zh-CN" altLang="en-US" sz="3200" b="1" dirty="0" smtClean="0">
                <a:solidFill>
                  <a:srgbClr val="FF0000"/>
                </a:solidFill>
                <a:latin typeface="微软雅黑" panose="020B0503020204020204" pitchFamily="34" charset="-122"/>
                <a:ea typeface="微软雅黑" panose="020B0503020204020204" pitchFamily="34" charset="-122"/>
              </a:rPr>
              <a:t>“素养为本”</a:t>
            </a:r>
            <a:r>
              <a:rPr lang="zh-CN" altLang="en-US" sz="2800" b="1" dirty="0" smtClean="0">
                <a:latin typeface="微软雅黑" panose="020B0503020204020204" pitchFamily="34" charset="-122"/>
                <a:ea typeface="微软雅黑" panose="020B0503020204020204" pitchFamily="34" charset="-122"/>
              </a:rPr>
              <a:t>的课堂教学实践，主动探索“素养为本”的有效课堂教学模式和策略。</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683568" y="2276872"/>
            <a:ext cx="7776864" cy="2618282"/>
          </a:xfrm>
          <a:prstGeom prst="rect">
            <a:avLst/>
          </a:prstGeom>
          <a:noFill/>
          <a:ln w="9525">
            <a:noFill/>
          </a:ln>
        </p:spPr>
        <p:txBody>
          <a:bodyPr wrap="square"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solidFill>
                  <a:srgbClr val="FF0000"/>
                </a:solidFill>
                <a:latin typeface="微软雅黑" panose="020B0503020204020204" pitchFamily="34" charset="-122"/>
                <a:ea typeface="微软雅黑" panose="020B0503020204020204" pitchFamily="34" charset="-122"/>
              </a:rPr>
              <a:t>教学与评价建议</a:t>
            </a:r>
            <a:endParaRPr lang="en-US" altLang="zh-CN" sz="3200" b="1" dirty="0" smtClean="0">
              <a:solidFill>
                <a:srgbClr val="FF0000"/>
              </a:solidFill>
              <a:latin typeface="微软雅黑" panose="020B0503020204020204" pitchFamily="34" charset="-122"/>
              <a:ea typeface="微软雅黑" panose="020B0503020204020204" pitchFamily="34" charset="-122"/>
            </a:endParaRPr>
          </a:p>
          <a:p>
            <a:pPr marL="469900" lvl="0" indent="-469900" eaLnBrk="1" hangingPunct="1">
              <a:spcBef>
                <a:spcPct val="50000"/>
              </a:spcBef>
              <a:buNone/>
            </a:pPr>
            <a:r>
              <a:rPr lang="zh-CN" altLang="en-US" sz="2800" b="1" dirty="0" smtClean="0">
                <a:solidFill>
                  <a:srgbClr val="FF0000"/>
                </a:solidFill>
                <a:latin typeface="微软雅黑" panose="020B0503020204020204" pitchFamily="34" charset="-122"/>
                <a:ea typeface="微软雅黑" panose="020B0503020204020204" pitchFamily="34" charset="-122"/>
              </a:rPr>
              <a:t>           </a:t>
            </a:r>
            <a:r>
              <a:rPr lang="zh-CN" altLang="en-US" sz="3200" b="1" dirty="0" smtClean="0">
                <a:solidFill>
                  <a:srgbClr val="FF0000"/>
                </a:solidFill>
                <a:latin typeface="微软雅黑" panose="020B0503020204020204" pitchFamily="34" charset="-122"/>
                <a:ea typeface="微软雅黑" panose="020B0503020204020204" pitchFamily="34" charset="-122"/>
              </a:rPr>
              <a:t>“素养为本”</a:t>
            </a:r>
            <a:r>
              <a:rPr lang="zh-CN" altLang="en-US" sz="2800" b="1" dirty="0" smtClean="0">
                <a:latin typeface="微软雅黑" panose="020B0503020204020204" pitchFamily="34" charset="-122"/>
                <a:ea typeface="微软雅黑" panose="020B0503020204020204" pitchFamily="34" charset="-122"/>
              </a:rPr>
              <a:t>的化学课堂教学设计与实施，对教师来说是一个新的、富有挑战性的研究课题。教师要以改革的精神主动探索，积极开展“素养为本”的课堂教学</a:t>
            </a:r>
            <a:r>
              <a:rPr lang="zh-CN" altLang="en-US" sz="2800" b="1" dirty="0" smtClean="0">
                <a:solidFill>
                  <a:srgbClr val="FF0000"/>
                </a:solidFill>
                <a:latin typeface="微软雅黑" panose="020B0503020204020204" pitchFamily="34" charset="-122"/>
                <a:ea typeface="微软雅黑" panose="020B0503020204020204" pitchFamily="34" charset="-122"/>
              </a:rPr>
              <a:t>行动研究</a:t>
            </a:r>
            <a:r>
              <a:rPr lang="zh-CN" altLang="en-US" sz="2800" b="1" dirty="0" smtClean="0">
                <a:latin typeface="微软雅黑" panose="020B0503020204020204" pitchFamily="34" charset="-122"/>
                <a:ea typeface="微软雅黑" panose="020B0503020204020204" pitchFamily="34" charset="-122"/>
              </a:rPr>
              <a:t>。</a:t>
            </a:r>
            <a:endParaRPr lang="zh-CN" altLang="en-US" sz="28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683568" y="2276872"/>
            <a:ext cx="7561262" cy="1325620"/>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素养功能定位</a:t>
            </a:r>
            <a:endParaRPr lang="en-US" altLang="zh-CN" sz="2800" b="1" dirty="0">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en-US" altLang="zh-CN" sz="3200" b="1" dirty="0" smtClean="0">
                <a:solidFill>
                  <a:srgbClr val="FF0000"/>
                </a:solidFill>
                <a:latin typeface="微软雅黑" panose="020B0503020204020204" pitchFamily="34" charset="-122"/>
                <a:ea typeface="微软雅黑" panose="020B0503020204020204" pitchFamily="34" charset="-122"/>
              </a:rPr>
              <a:t>——</a:t>
            </a:r>
            <a:r>
              <a:rPr lang="zh-CN" altLang="en-US" sz="3200" b="1" dirty="0" smtClean="0">
                <a:solidFill>
                  <a:srgbClr val="FF0000"/>
                </a:solidFill>
                <a:latin typeface="微软雅黑" panose="020B0503020204020204" pitchFamily="34" charset="-122"/>
                <a:ea typeface="微软雅黑" panose="020B0503020204020204" pitchFamily="34" charset="-122"/>
              </a:rPr>
              <a:t>发展化学学科核心素养的价值</a:t>
            </a:r>
            <a:endParaRPr lang="en-US" altLang="zh-CN" sz="3200" b="1" dirty="0" smtClean="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395288" y="2270016"/>
            <a:ext cx="8137152" cy="1387176"/>
          </a:xfrm>
          <a:prstGeom prst="rect">
            <a:avLst/>
          </a:prstGeom>
          <a:noFill/>
          <a:ln w="9525">
            <a:noFill/>
          </a:ln>
        </p:spPr>
        <p:txBody>
          <a:bodyPr wrap="square"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600" b="1" dirty="0" smtClean="0">
                <a:solidFill>
                  <a:srgbClr val="FF0000"/>
                </a:solidFill>
                <a:latin typeface="微软雅黑" panose="020B0503020204020204" pitchFamily="34" charset="-122"/>
                <a:ea typeface="微软雅黑" panose="020B0503020204020204" pitchFamily="34" charset="-122"/>
              </a:rPr>
              <a:t>离子反应（第</a:t>
            </a:r>
            <a:r>
              <a:rPr lang="en-US" altLang="zh-CN" sz="3600" b="1" dirty="0" smtClean="0">
                <a:solidFill>
                  <a:srgbClr val="FF0000"/>
                </a:solidFill>
                <a:latin typeface="微软雅黑" panose="020B0503020204020204" pitchFamily="34" charset="-122"/>
                <a:ea typeface="微软雅黑" panose="020B0503020204020204" pitchFamily="34" charset="-122"/>
              </a:rPr>
              <a:t>1</a:t>
            </a:r>
            <a:r>
              <a:rPr lang="zh-CN" altLang="en-US" sz="3600" b="1" dirty="0" smtClean="0">
                <a:solidFill>
                  <a:srgbClr val="FF0000"/>
                </a:solidFill>
                <a:latin typeface="微软雅黑" panose="020B0503020204020204" pitchFamily="34" charset="-122"/>
                <a:ea typeface="微软雅黑" panose="020B0503020204020204" pitchFamily="34" charset="-122"/>
              </a:rPr>
              <a:t>课时）</a:t>
            </a:r>
            <a:endParaRPr lang="en-US" altLang="zh-CN" sz="3600" b="1" dirty="0">
              <a:solidFill>
                <a:srgbClr val="FF0000"/>
              </a:solidFill>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latin typeface="微软雅黑" panose="020B0503020204020204" pitchFamily="34" charset="-122"/>
                <a:ea typeface="微软雅黑" panose="020B0503020204020204" pitchFamily="34" charset="-122"/>
              </a:rPr>
              <a:t>电离与离子</a:t>
            </a:r>
            <a:endParaRPr lang="en-US" altLang="zh-CN" sz="3200" b="1" dirty="0" smtClean="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395288" y="2270016"/>
            <a:ext cx="7489080" cy="3603167"/>
          </a:xfrm>
          <a:prstGeom prst="rect">
            <a:avLst/>
          </a:prstGeom>
          <a:noFill/>
          <a:ln w="9525">
            <a:noFill/>
          </a:ln>
        </p:spPr>
        <p:txBody>
          <a:bodyPr wrap="square"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lvl="0" algn="ctr" eaLnBrk="1" hangingPunct="1">
              <a:spcBef>
                <a:spcPct val="50000"/>
              </a:spcBef>
              <a:buNone/>
            </a:pPr>
            <a:r>
              <a:rPr lang="zh-CN" altLang="en-US" sz="3600" b="1" dirty="0">
                <a:solidFill>
                  <a:srgbClr val="FF0000"/>
                </a:solidFill>
                <a:latin typeface="微软雅黑" panose="020B0503020204020204" pitchFamily="34" charset="-122"/>
                <a:ea typeface="微软雅黑" panose="020B0503020204020204" pitchFamily="34" charset="-122"/>
              </a:rPr>
              <a:t>“电离” 开启</a:t>
            </a:r>
            <a:r>
              <a:rPr lang="zh-CN" altLang="en-US" sz="3600" b="1" dirty="0" smtClean="0">
                <a:solidFill>
                  <a:srgbClr val="FF0000"/>
                </a:solidFill>
                <a:latin typeface="微软雅黑" panose="020B0503020204020204" pitchFamily="34" charset="-122"/>
                <a:ea typeface="微软雅黑" panose="020B0503020204020204" pitchFamily="34" charset="-122"/>
              </a:rPr>
              <a:t>了“离子世界”</a:t>
            </a:r>
            <a:endParaRPr lang="en-US" altLang="zh-CN" sz="3600" b="1" dirty="0" smtClean="0">
              <a:solidFill>
                <a:srgbClr val="FF0000"/>
              </a:solidFill>
              <a:latin typeface="微软雅黑" panose="020B0503020204020204" pitchFamily="34" charset="-122"/>
              <a:ea typeface="微软雅黑" panose="020B0503020204020204" pitchFamily="34" charset="-122"/>
            </a:endParaRPr>
          </a:p>
          <a:p>
            <a:pPr lvl="0" eaLnBrk="1" hangingPunct="1">
              <a:spcBef>
                <a:spcPct val="50000"/>
              </a:spcBef>
              <a:buNone/>
            </a:pP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基于</a:t>
            </a:r>
            <a:r>
              <a:rPr lang="zh-CN" altLang="en-US" sz="3200" b="1" dirty="0" smtClean="0">
                <a:solidFill>
                  <a:srgbClr val="FF0000"/>
                </a:solidFill>
                <a:latin typeface="微软雅黑" panose="020B0503020204020204" pitchFamily="34" charset="-122"/>
                <a:ea typeface="微软雅黑" panose="020B0503020204020204" pitchFamily="34" charset="-122"/>
              </a:rPr>
              <a:t>离子</a:t>
            </a:r>
            <a:r>
              <a:rPr lang="zh-CN" altLang="en-US" sz="3200" b="1" dirty="0" smtClean="0">
                <a:latin typeface="微软雅黑" panose="020B0503020204020204" pitchFamily="34" charset="-122"/>
                <a:ea typeface="微软雅黑" panose="020B0503020204020204" pitchFamily="34" charset="-122"/>
              </a:rPr>
              <a:t>认识物质</a:t>
            </a:r>
            <a:endParaRPr lang="en-US" altLang="zh-CN" sz="3200" b="1" dirty="0" smtClean="0">
              <a:latin typeface="微软雅黑" panose="020B0503020204020204" pitchFamily="34" charset="-122"/>
              <a:ea typeface="微软雅黑" panose="020B0503020204020204" pitchFamily="34" charset="-122"/>
            </a:endParaRPr>
          </a:p>
          <a:p>
            <a:pPr marL="469900" lvl="0" indent="-469900" eaLnBrk="1" hangingPunct="1">
              <a:spcBef>
                <a:spcPct val="50000"/>
              </a:spcBef>
              <a:buNone/>
            </a:pPr>
            <a:r>
              <a:rPr lang="en-US" altLang="zh-CN" sz="3200" b="1" dirty="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基于</a:t>
            </a:r>
            <a:r>
              <a:rPr lang="zh-CN" altLang="en-US" sz="3200" b="1" dirty="0" smtClean="0">
                <a:solidFill>
                  <a:srgbClr val="FF0000"/>
                </a:solidFill>
                <a:latin typeface="微软雅黑" panose="020B0503020204020204" pitchFamily="34" charset="-122"/>
                <a:ea typeface="微软雅黑" panose="020B0503020204020204" pitchFamily="34" charset="-122"/>
              </a:rPr>
              <a:t>离子</a:t>
            </a:r>
            <a:r>
              <a:rPr lang="zh-CN" altLang="en-US" sz="3200" b="1" dirty="0" smtClean="0">
                <a:latin typeface="微软雅黑" panose="020B0503020204020204" pitchFamily="34" charset="-122"/>
                <a:ea typeface="微软雅黑" panose="020B0503020204020204" pitchFamily="34" charset="-122"/>
              </a:rPr>
              <a:t>认识物质变化</a:t>
            </a:r>
            <a:endParaRPr lang="en-US" altLang="zh-CN" sz="3200" b="1" dirty="0" smtClean="0">
              <a:latin typeface="微软雅黑" panose="020B0503020204020204" pitchFamily="34" charset="-122"/>
              <a:ea typeface="微软雅黑" panose="020B0503020204020204" pitchFamily="34" charset="-122"/>
            </a:endParaRPr>
          </a:p>
          <a:p>
            <a:pPr marL="469900" lvl="0" indent="-469900" eaLnBrk="1" hangingPunct="1">
              <a:spcBef>
                <a:spcPct val="50000"/>
              </a:spcBef>
              <a:buNone/>
            </a:pPr>
            <a:r>
              <a:rPr lang="en-US" altLang="zh-CN" sz="3200" b="1" dirty="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基于</a:t>
            </a:r>
            <a:r>
              <a:rPr lang="zh-CN" altLang="en-US" sz="3200" b="1" dirty="0" smtClean="0">
                <a:solidFill>
                  <a:srgbClr val="FF0000"/>
                </a:solidFill>
                <a:latin typeface="微软雅黑" panose="020B0503020204020204" pitchFamily="34" charset="-122"/>
                <a:ea typeface="微软雅黑" panose="020B0503020204020204" pitchFamily="34" charset="-122"/>
              </a:rPr>
              <a:t>离子</a:t>
            </a:r>
            <a:r>
              <a:rPr lang="zh-CN" altLang="en-US" sz="3200" b="1" dirty="0" smtClean="0">
                <a:latin typeface="微软雅黑" panose="020B0503020204020204" pitchFamily="34" charset="-122"/>
                <a:ea typeface="微软雅黑" panose="020B0503020204020204" pitchFamily="34" charset="-122"/>
              </a:rPr>
              <a:t>认识物质间的转化关系</a:t>
            </a:r>
            <a:endParaRPr lang="en-US" altLang="zh-CN" sz="3200" b="1" dirty="0" smtClean="0">
              <a:latin typeface="微软雅黑" panose="020B0503020204020204" pitchFamily="34" charset="-122"/>
              <a:ea typeface="微软雅黑" panose="020B0503020204020204" pitchFamily="34" charset="-122"/>
            </a:endParaRPr>
          </a:p>
          <a:p>
            <a:pPr marL="469900" lvl="0" indent="-469900" eaLnBrk="1" hangingPunct="1">
              <a:spcBef>
                <a:spcPct val="50000"/>
              </a:spcBef>
              <a:buNone/>
            </a:pPr>
            <a:r>
              <a:rPr lang="en-US" altLang="zh-CN" sz="3200" b="1" dirty="0">
                <a:latin typeface="微软雅黑" panose="020B0503020204020204" pitchFamily="34" charset="-122"/>
                <a:ea typeface="微软雅黑" panose="020B0503020204020204" pitchFamily="34" charset="-122"/>
              </a:rPr>
              <a:t>	</a:t>
            </a:r>
            <a:r>
              <a:rPr lang="en-US" altLang="zh-CN" sz="3200" b="1" dirty="0" smtClean="0">
                <a:latin typeface="微软雅黑" panose="020B0503020204020204" pitchFamily="34" charset="-122"/>
                <a:ea typeface="微软雅黑" panose="020B0503020204020204" pitchFamily="34" charset="-122"/>
              </a:rPr>
              <a:t>	</a:t>
            </a:r>
            <a:r>
              <a:rPr lang="zh-CN" altLang="en-US" sz="3200" b="1" dirty="0" smtClean="0">
                <a:latin typeface="微软雅黑" panose="020B0503020204020204" pitchFamily="34" charset="-122"/>
                <a:ea typeface="微软雅黑" panose="020B0503020204020204" pitchFamily="34" charset="-122"/>
              </a:rPr>
              <a:t>基于</a:t>
            </a:r>
            <a:r>
              <a:rPr lang="zh-CN" altLang="en-US" sz="3200" b="1" dirty="0" smtClean="0">
                <a:solidFill>
                  <a:srgbClr val="FF0000"/>
                </a:solidFill>
                <a:latin typeface="微软雅黑" panose="020B0503020204020204" pitchFamily="34" charset="-122"/>
                <a:ea typeface="微软雅黑" panose="020B0503020204020204" pitchFamily="34" charset="-122"/>
              </a:rPr>
              <a:t>离子</a:t>
            </a:r>
            <a:r>
              <a:rPr lang="zh-CN" altLang="en-US" sz="3200" b="1" dirty="0" smtClean="0">
                <a:latin typeface="微软雅黑" panose="020B0503020204020204" pitchFamily="34" charset="-122"/>
                <a:ea typeface="微软雅黑" panose="020B0503020204020204" pitchFamily="34" charset="-122"/>
              </a:rPr>
              <a:t>认识化学导电机制</a:t>
            </a:r>
            <a:endParaRPr lang="en-US" altLang="zh-CN" sz="3200" b="1" dirty="0" smtClean="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7" name="Text Box 3"/>
          <p:cNvSpPr txBox="1">
            <a:spLocks noChangeArrowheads="1"/>
          </p:cNvSpPr>
          <p:nvPr/>
        </p:nvSpPr>
        <p:spPr bwMode="auto">
          <a:xfrm>
            <a:off x="688975" y="2420938"/>
            <a:ext cx="7872413" cy="768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buClrTx/>
              <a:buSzTx/>
              <a:buFontTx/>
              <a:buNone/>
              <a:defRPr/>
            </a:pPr>
            <a:r>
              <a:rPr kumimoji="1" lang="zh-CN" altLang="en-US"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a:t>
            </a:r>
            <a:r>
              <a:rPr kumimoji="1" lang="en-US" altLang="zh-CN"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1</a:t>
            </a:r>
            <a:r>
              <a:rPr kumimoji="1" lang="zh-CN" altLang="en-US"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）思路的</a:t>
            </a:r>
            <a:r>
              <a:rPr kumimoji="1" lang="zh-CN" altLang="en-US" sz="4400" b="1" kern="1200" cap="none" spc="0" normalizeH="0" baseline="0" noProof="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板块化设计</a:t>
            </a:r>
            <a:endParaRPr kumimoji="1" lang="zh-CN" altLang="en-US" sz="3200" b="1"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Text Box 3"/>
          <p:cNvSpPr txBox="1">
            <a:spLocks noChangeArrowheads="1"/>
          </p:cNvSpPr>
          <p:nvPr/>
        </p:nvSpPr>
        <p:spPr bwMode="auto">
          <a:xfrm>
            <a:off x="688975" y="1988840"/>
            <a:ext cx="7872413" cy="31331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30000"/>
              </a:lnSpc>
              <a:defRPr/>
            </a:pPr>
            <a:r>
              <a:rPr lang="zh-CN" altLang="en-US" sz="3200" b="1" dirty="0" smtClean="0">
                <a:latin typeface="微软雅黑" panose="020B0503020204020204" pitchFamily="34" charset="-122"/>
                <a:ea typeface="微软雅黑" panose="020B0503020204020204" pitchFamily="34" charset="-122"/>
              </a:rPr>
              <a:t>板块</a:t>
            </a:r>
            <a:endParaRPr lang="en-US" altLang="zh-CN" sz="3200" b="1" dirty="0" smtClean="0">
              <a:latin typeface="微软雅黑" panose="020B0503020204020204" pitchFamily="34" charset="-122"/>
              <a:ea typeface="微软雅黑" panose="020B0503020204020204" pitchFamily="34" charset="-122"/>
            </a:endParaRPr>
          </a:p>
          <a:p>
            <a:pPr eaLnBrk="1" hangingPunct="1">
              <a:lnSpc>
                <a:spcPct val="130000"/>
              </a:lnSpc>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“板块”</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Plate ,</a:t>
            </a:r>
            <a:r>
              <a:rPr lang="zh-CN" altLang="zh-CN" sz="2400" dirty="0">
                <a:latin typeface="微软雅黑" panose="020B0503020204020204" pitchFamily="34" charset="-122"/>
                <a:ea typeface="微软雅黑" panose="020B0503020204020204" pitchFamily="34" charset="-122"/>
              </a:rPr>
              <a:t>缩写为</a:t>
            </a:r>
            <a:r>
              <a:rPr lang="en-US" altLang="zh-CN" sz="2400" dirty="0">
                <a:latin typeface="微软雅黑" panose="020B0503020204020204" pitchFamily="34" charset="-122"/>
                <a:ea typeface="微软雅黑" panose="020B0503020204020204" pitchFamily="34" charset="-122"/>
              </a:rPr>
              <a:t>P</a:t>
            </a:r>
            <a:r>
              <a:rPr lang="zh-CN" altLang="zh-CN" sz="2400" dirty="0">
                <a:latin typeface="微软雅黑" panose="020B0503020204020204" pitchFamily="34" charset="-122"/>
                <a:ea typeface="微软雅黑" panose="020B0503020204020204" pitchFamily="34" charset="-122"/>
              </a:rPr>
              <a:t>）是化学课堂教学板块的</a:t>
            </a:r>
            <a:r>
              <a:rPr lang="zh-CN" altLang="zh-CN" sz="2400" dirty="0" smtClean="0">
                <a:latin typeface="微软雅黑" panose="020B0503020204020204" pitchFamily="34" charset="-122"/>
                <a:ea typeface="微软雅黑" panose="020B0503020204020204" pitchFamily="34" charset="-122"/>
              </a:rPr>
              <a:t>简称</a:t>
            </a:r>
            <a:r>
              <a:rPr lang="zh-CN" altLang="en-US" sz="2400" dirty="0" smtClean="0">
                <a:latin typeface="微软雅黑" panose="020B0503020204020204" pitchFamily="34" charset="-122"/>
                <a:ea typeface="微软雅黑" panose="020B0503020204020204" pitchFamily="34" charset="-122"/>
              </a:rPr>
              <a:t>，</a:t>
            </a:r>
            <a:r>
              <a:rPr lang="zh-CN" altLang="zh-CN" sz="2400" dirty="0" smtClean="0">
                <a:latin typeface="微软雅黑" panose="020B0503020204020204" pitchFamily="34" charset="-122"/>
                <a:ea typeface="微软雅黑" panose="020B0503020204020204" pitchFamily="34" charset="-122"/>
              </a:rPr>
              <a:t>指</a:t>
            </a:r>
            <a:r>
              <a:rPr lang="zh-CN" altLang="zh-CN" sz="2400" dirty="0">
                <a:latin typeface="微软雅黑" panose="020B0503020204020204" pitchFamily="34" charset="-122"/>
                <a:ea typeface="微软雅黑" panose="020B0503020204020204" pitchFamily="34" charset="-122"/>
              </a:rPr>
              <a:t>的是构成化学教学系统的一级子系统</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0000"/>
              </a:lnSpc>
              <a:defRPr/>
            </a:pP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教师</a:t>
            </a:r>
            <a:r>
              <a:rPr lang="zh-CN" altLang="zh-CN" sz="2400" dirty="0">
                <a:latin typeface="微软雅黑" panose="020B0503020204020204" pitchFamily="34" charset="-122"/>
                <a:ea typeface="微软雅黑" panose="020B0503020204020204" pitchFamily="34" charset="-122"/>
              </a:rPr>
              <a:t>在备课时，首先思考的就是这节课我要讲几个大问题，这个“大问题”就是板块，每一个大问题就是一个板块</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Tm="3124"/>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2348880"/>
            <a:ext cx="1296144" cy="2677656"/>
          </a:xfrm>
          <a:prstGeom prst="rect">
            <a:avLst/>
          </a:prstGeom>
          <a:noFill/>
          <a:ln>
            <a:solidFill>
              <a:schemeClr val="accent1"/>
            </a:solidFill>
          </a:ln>
          <a:effectLst>
            <a:glow rad="139700">
              <a:schemeClr val="accent1">
                <a:satMod val="175000"/>
                <a:alpha val="40000"/>
              </a:schemeClr>
            </a:glow>
          </a:effectLst>
        </p:spPr>
        <p:txBody>
          <a:bodyPr>
            <a:spAutoFit/>
          </a:bodyPr>
          <a:lstStyle/>
          <a:p>
            <a:pPr marR="0" algn="ctr" defTabSz="914400" eaLnBrk="0" hangingPunct="0">
              <a:buClrTx/>
              <a:buSzTx/>
              <a:buFontTx/>
              <a:buNone/>
              <a:defRPr/>
            </a:pP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rPr>
              <a:t>P1</a:t>
            </a:r>
            <a:r>
              <a:rPr kumimoji="0" lang="zh-CN" altLang="en-US" sz="2800" b="1" kern="1200" cap="none" spc="0" normalizeH="0" baseline="0" noProof="0" dirty="0">
                <a:latin typeface="微软雅黑" panose="020B0503020204020204" pitchFamily="34" charset="-122"/>
                <a:ea typeface="微软雅黑" panose="020B0503020204020204" pitchFamily="34" charset="-122"/>
                <a:cs typeface="+mn-cs"/>
                <a:sym typeface="+mn-ea"/>
              </a:rPr>
              <a:t>：氯化钠水溶液为什么会导电？</a:t>
            </a:r>
          </a:p>
        </p:txBody>
      </p:sp>
      <p:sp>
        <p:nvSpPr>
          <p:cNvPr id="6" name="文本框 5"/>
          <p:cNvSpPr txBox="1"/>
          <p:nvPr/>
        </p:nvSpPr>
        <p:spPr>
          <a:xfrm>
            <a:off x="2863525" y="2334358"/>
            <a:ext cx="1276427" cy="3108543"/>
          </a:xfrm>
          <a:prstGeom prst="rect">
            <a:avLst/>
          </a:prstGeom>
          <a:noFill/>
          <a:ln>
            <a:solidFill>
              <a:schemeClr val="accent1"/>
            </a:solidFill>
          </a:ln>
          <a:effectLst>
            <a:glow rad="139700">
              <a:schemeClr val="accent1">
                <a:satMod val="175000"/>
                <a:alpha val="40000"/>
              </a:schemeClr>
            </a:glow>
          </a:effectLst>
        </p:spPr>
        <p:txBody>
          <a:bodyPr>
            <a:spAutoFit/>
          </a:bodyPr>
          <a:lstStyle/>
          <a:p>
            <a:pPr marR="0" algn="ctr" defTabSz="914400" eaLnBrk="0" hangingPunct="0">
              <a:buClrTx/>
              <a:buSzTx/>
              <a:buFontTx/>
              <a:buNone/>
              <a:defRPr/>
            </a:pP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rPr>
              <a:t>P2</a:t>
            </a:r>
            <a:r>
              <a:rPr kumimoji="0" lang="zh-CN" altLang="en-US" sz="2800" b="1" kern="1200" cap="none" spc="0" normalizeH="0" baseline="0" noProof="0" dirty="0">
                <a:latin typeface="微软雅黑" panose="020B0503020204020204" pitchFamily="34" charset="-122"/>
                <a:ea typeface="微软雅黑" panose="020B0503020204020204" pitchFamily="34" charset="-122"/>
                <a:cs typeface="+mn-cs"/>
                <a:sym typeface="+mn-ea"/>
              </a:rPr>
              <a:t>：电解质在水溶液中</a:t>
            </a:r>
            <a:r>
              <a:rPr kumimoji="0" lang="zh-CN" altLang="en-US" sz="2800" b="1" kern="1200" cap="none" spc="0" normalizeH="0" baseline="0" noProof="0" dirty="0" smtClean="0">
                <a:latin typeface="微软雅黑" panose="020B0503020204020204" pitchFamily="34" charset="-122"/>
                <a:ea typeface="微软雅黑" panose="020B0503020204020204" pitchFamily="34" charset="-122"/>
                <a:cs typeface="+mn-cs"/>
                <a:sym typeface="+mn-ea"/>
              </a:rPr>
              <a:t>导电是因为通电</a:t>
            </a:r>
            <a:r>
              <a:rPr kumimoji="0" lang="zh-CN" altLang="en-US" sz="2800" b="1" kern="1200" cap="none" spc="0" normalizeH="0" baseline="0" noProof="0" dirty="0">
                <a:latin typeface="微软雅黑" panose="020B0503020204020204" pitchFamily="34" charset="-122"/>
                <a:ea typeface="微软雅黑" panose="020B0503020204020204" pitchFamily="34" charset="-122"/>
                <a:cs typeface="+mn-cs"/>
                <a:sym typeface="+mn-ea"/>
              </a:rPr>
              <a:t>吗？</a:t>
            </a:r>
          </a:p>
        </p:txBody>
      </p:sp>
      <p:sp>
        <p:nvSpPr>
          <p:cNvPr id="7" name="文本框 6"/>
          <p:cNvSpPr txBox="1"/>
          <p:nvPr/>
        </p:nvSpPr>
        <p:spPr>
          <a:xfrm>
            <a:off x="4738936" y="2348880"/>
            <a:ext cx="1345232" cy="3108543"/>
          </a:xfrm>
          <a:prstGeom prst="rect">
            <a:avLst/>
          </a:prstGeom>
          <a:noFill/>
          <a:ln>
            <a:solidFill>
              <a:schemeClr val="accent1"/>
            </a:solidFill>
          </a:ln>
          <a:effectLst>
            <a:glow rad="139700">
              <a:schemeClr val="accent1">
                <a:satMod val="175000"/>
                <a:alpha val="40000"/>
              </a:schemeClr>
            </a:glow>
          </a:effectLst>
        </p:spPr>
        <p:txBody>
          <a:bodyPr>
            <a:spAutoFit/>
          </a:bodyPr>
          <a:lstStyle/>
          <a:p>
            <a:pPr marR="0" algn="ctr" defTabSz="914400" eaLnBrk="0" hangingPunct="0">
              <a:buClrTx/>
              <a:buSzTx/>
              <a:buFontTx/>
              <a:buNone/>
              <a:defRPr/>
            </a:pP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rPr>
              <a:t>P3</a:t>
            </a:r>
            <a:r>
              <a:rPr kumimoji="0" lang="zh-CN" altLang="en-US" sz="2800" b="1" kern="1200" cap="none" spc="0" normalizeH="0" baseline="0" noProof="0" dirty="0">
                <a:latin typeface="微软雅黑" panose="020B0503020204020204" pitchFamily="34" charset="-122"/>
                <a:ea typeface="微软雅黑" panose="020B0503020204020204" pitchFamily="34" charset="-122"/>
                <a:cs typeface="+mn-cs"/>
                <a:sym typeface="+mn-ea"/>
              </a:rPr>
              <a:t>：电解质只有在水溶液中才能导电吗？</a:t>
            </a:r>
          </a:p>
        </p:txBody>
      </p:sp>
      <p:sp>
        <p:nvSpPr>
          <p:cNvPr id="8" name="文本框 7"/>
          <p:cNvSpPr txBox="1"/>
          <p:nvPr/>
        </p:nvSpPr>
        <p:spPr>
          <a:xfrm>
            <a:off x="6702869" y="2334359"/>
            <a:ext cx="1253507" cy="2246769"/>
          </a:xfrm>
          <a:prstGeom prst="rect">
            <a:avLst/>
          </a:prstGeom>
          <a:noFill/>
          <a:ln>
            <a:solidFill>
              <a:schemeClr val="accent1"/>
            </a:solidFill>
          </a:ln>
          <a:effectLst>
            <a:glow rad="139700">
              <a:schemeClr val="accent1">
                <a:satMod val="175000"/>
                <a:alpha val="40000"/>
              </a:schemeClr>
            </a:glow>
          </a:effectLst>
        </p:spPr>
        <p:txBody>
          <a:bodyPr>
            <a:spAutoFit/>
          </a:bodyPr>
          <a:lstStyle/>
          <a:p>
            <a:pPr marR="0" algn="ctr" defTabSz="914400" eaLnBrk="0" hangingPunct="0">
              <a:buClrTx/>
              <a:buSzTx/>
              <a:buFontTx/>
              <a:buNone/>
              <a:defRPr/>
            </a:pP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rPr>
              <a:t>P4</a:t>
            </a:r>
            <a:r>
              <a:rPr kumimoji="0" lang="zh-CN" altLang="en-US" sz="2800" b="1" kern="1200" cap="none" spc="0" normalizeH="0" baseline="0" noProof="0" dirty="0">
                <a:latin typeface="微软雅黑" panose="020B0503020204020204" pitchFamily="34" charset="-122"/>
                <a:ea typeface="微软雅黑" panose="020B0503020204020204" pitchFamily="34" charset="-122"/>
                <a:cs typeface="+mn-cs"/>
                <a:sym typeface="+mn-ea"/>
              </a:rPr>
              <a:t>：电解质的电离如何来表征？</a:t>
            </a:r>
          </a:p>
        </p:txBody>
      </p:sp>
      <p:sp>
        <p:nvSpPr>
          <p:cNvPr id="36872" name="右箭头 2"/>
          <p:cNvSpPr/>
          <p:nvPr/>
        </p:nvSpPr>
        <p:spPr>
          <a:xfrm>
            <a:off x="2263775" y="3429000"/>
            <a:ext cx="600075" cy="287338"/>
          </a:xfrm>
          <a:prstGeom prst="rightArrow">
            <a:avLst>
              <a:gd name="adj1" fmla="val 50000"/>
              <a:gd name="adj2" fmla="val 50198"/>
            </a:avLst>
          </a:prstGeom>
          <a:noFill/>
          <a:ln w="9525" cap="flat" cmpd="sng">
            <a:solidFill>
              <a:schemeClr val="tx1"/>
            </a:solidFill>
            <a:prstDash val="solid"/>
            <a:round/>
            <a:headEnd type="none" w="med" len="med"/>
            <a:tailEnd type="triangle" w="med" len="med"/>
          </a:ln>
        </p:spPr>
        <p:txBody>
          <a:bodyPr wrap="none" lIns="54000" tIns="46800" rIns="54000" bIns="46800" anchor="t">
            <a:spAutoFit/>
          </a:bodyPr>
          <a:lstStyle/>
          <a:p>
            <a:pPr marL="469900" indent="-469900">
              <a:spcBef>
                <a:spcPct val="20000"/>
              </a:spcBef>
              <a:buClr>
                <a:schemeClr val="accent2"/>
              </a:buCl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36873" name="右箭头 9"/>
          <p:cNvSpPr/>
          <p:nvPr/>
        </p:nvSpPr>
        <p:spPr>
          <a:xfrm>
            <a:off x="4140200" y="3429000"/>
            <a:ext cx="598488" cy="287338"/>
          </a:xfrm>
          <a:prstGeom prst="rightArrow">
            <a:avLst>
              <a:gd name="adj1" fmla="val 50000"/>
              <a:gd name="adj2" fmla="val 50066"/>
            </a:avLst>
          </a:prstGeom>
          <a:noFill/>
          <a:ln w="9525" cap="flat" cmpd="sng">
            <a:solidFill>
              <a:schemeClr val="tx1"/>
            </a:solidFill>
            <a:prstDash val="solid"/>
            <a:round/>
            <a:headEnd type="none" w="med" len="med"/>
            <a:tailEnd type="triangle" w="med" len="med"/>
          </a:ln>
        </p:spPr>
        <p:txBody>
          <a:bodyPr wrap="none" lIns="54000" tIns="46800" rIns="54000" bIns="46800" anchor="t">
            <a:spAutoFit/>
          </a:bodyPr>
          <a:lstStyle/>
          <a:p>
            <a:pPr marL="469900" indent="-469900">
              <a:spcBef>
                <a:spcPct val="20000"/>
              </a:spcBef>
              <a:buClr>
                <a:schemeClr val="accent2"/>
              </a:buCl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36874" name="右箭头 10"/>
          <p:cNvSpPr/>
          <p:nvPr/>
        </p:nvSpPr>
        <p:spPr>
          <a:xfrm>
            <a:off x="6084888" y="3429000"/>
            <a:ext cx="598487" cy="287338"/>
          </a:xfrm>
          <a:prstGeom prst="rightArrow">
            <a:avLst>
              <a:gd name="adj1" fmla="val 50000"/>
              <a:gd name="adj2" fmla="val 50065"/>
            </a:avLst>
          </a:prstGeom>
          <a:noFill/>
          <a:ln w="9525" cap="flat" cmpd="sng">
            <a:solidFill>
              <a:schemeClr val="tx1"/>
            </a:solidFill>
            <a:prstDash val="solid"/>
            <a:round/>
            <a:headEnd type="none" w="med" len="med"/>
            <a:tailEnd type="triangle" w="med" len="med"/>
          </a:ln>
        </p:spPr>
        <p:txBody>
          <a:bodyPr wrap="none" lIns="54000" tIns="46800" rIns="54000" bIns="46800" anchor="t">
            <a:spAutoFit/>
          </a:bodyPr>
          <a:lstStyle/>
          <a:p>
            <a:pPr marL="469900" indent="-469900">
              <a:spcBef>
                <a:spcPct val="20000"/>
              </a:spcBef>
              <a:buClr>
                <a:schemeClr val="accent2"/>
              </a:buCl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Tree>
  </p:cSld>
  <p:clrMapOvr>
    <a:masterClrMapping/>
  </p:clrMapOvr>
  <p:transition spd="slow" advTm="3124"/>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71600" y="2348880"/>
            <a:ext cx="1296144" cy="2306955"/>
          </a:xfrm>
          <a:prstGeom prst="rect">
            <a:avLst/>
          </a:prstGeom>
          <a:noFill/>
          <a:ln>
            <a:solidFill>
              <a:schemeClr val="accent1"/>
            </a:solidFill>
          </a:ln>
          <a:effectLst>
            <a:glow rad="139700">
              <a:schemeClr val="accent1">
                <a:satMod val="175000"/>
                <a:alpha val="40000"/>
              </a:schemeClr>
            </a:glow>
          </a:effectLst>
        </p:spPr>
        <p:txBody>
          <a:bodyPr>
            <a:spAutoFit/>
          </a:bodyPr>
          <a:lstStyle/>
          <a:p>
            <a:pPr marR="0" algn="ctr" defTabSz="914400" eaLnBrk="0" hangingPunct="0">
              <a:buClrTx/>
              <a:buSzTx/>
              <a:buFontTx/>
              <a:buNone/>
              <a:defRPr/>
            </a:pP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rPr>
              <a:t>P1</a:t>
            </a:r>
            <a:r>
              <a:rPr kumimoji="0" lang="zh-CN" altLang="en-US" sz="2800" b="1" kern="1200" cap="none" spc="0" normalizeH="0" baseline="0" noProof="0" dirty="0">
                <a:latin typeface="微软雅黑" panose="020B0503020204020204" pitchFamily="34" charset="-122"/>
                <a:ea typeface="微软雅黑" panose="020B0503020204020204" pitchFamily="34" charset="-122"/>
                <a:cs typeface="+mn-cs"/>
                <a:sym typeface="+mn-ea"/>
              </a:rPr>
              <a:t>：溶液导电现象</a:t>
            </a:r>
            <a:endPar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endParaRPr>
          </a:p>
          <a:p>
            <a:pPr marR="0" algn="ctr" defTabSz="914400" eaLnBrk="0" hangingPunct="0">
              <a:buClrTx/>
              <a:buSzTx/>
              <a:buFontTx/>
              <a:buNone/>
              <a:defRPr/>
            </a:pPr>
            <a:r>
              <a:rPr kumimoji="0" lang="zh-CN" altLang="en-US" sz="2000" b="1" kern="1200" cap="none" spc="0" normalizeH="0" baseline="0" noProof="0" dirty="0">
                <a:latin typeface="微软雅黑" panose="020B0503020204020204" pitchFamily="34" charset="-122"/>
                <a:ea typeface="微软雅黑" panose="020B0503020204020204" pitchFamily="34" charset="-122"/>
                <a:cs typeface="+mn-cs"/>
                <a:sym typeface="+mn-ea"/>
              </a:rPr>
              <a:t>离子的</a:t>
            </a:r>
          </a:p>
          <a:p>
            <a:pPr marR="0" algn="ctr" defTabSz="914400" eaLnBrk="0" hangingPunct="0">
              <a:buClrTx/>
              <a:buSzTx/>
              <a:buFontTx/>
              <a:buNone/>
              <a:defRPr/>
            </a:pPr>
            <a:r>
              <a:rPr kumimoji="0" lang="zh-CN" altLang="en-US" sz="2000" b="1" kern="1200" cap="none" spc="0" normalizeH="0" baseline="0" noProof="0" dirty="0">
                <a:latin typeface="微软雅黑" panose="020B0503020204020204" pitchFamily="34" charset="-122"/>
                <a:ea typeface="微软雅黑" panose="020B0503020204020204" pitchFamily="34" charset="-122"/>
                <a:cs typeface="+mn-cs"/>
                <a:sym typeface="+mn-ea"/>
              </a:rPr>
              <a:t>发现</a:t>
            </a:r>
          </a:p>
          <a:p>
            <a:pPr marR="0" algn="ctr" defTabSz="914400" eaLnBrk="0" hangingPunct="0">
              <a:buClrTx/>
              <a:buSzTx/>
              <a:buFontTx/>
              <a:buNone/>
              <a:defRPr/>
            </a:pPr>
            <a:endParaRPr kumimoji="0" lang="zh-CN" altLang="en-US" sz="2000" b="1" kern="1200" cap="none" spc="0" normalizeH="0" baseline="0" noProof="0" dirty="0">
              <a:latin typeface="微软雅黑" panose="020B0503020204020204" pitchFamily="34" charset="-122"/>
              <a:ea typeface="微软雅黑" panose="020B0503020204020204" pitchFamily="34" charset="-122"/>
              <a:cs typeface="+mn-cs"/>
              <a:sym typeface="+mn-ea"/>
            </a:endParaRPr>
          </a:p>
        </p:txBody>
      </p:sp>
      <p:sp>
        <p:nvSpPr>
          <p:cNvPr id="6" name="文本框 5"/>
          <p:cNvSpPr txBox="1"/>
          <p:nvPr/>
        </p:nvSpPr>
        <p:spPr>
          <a:xfrm>
            <a:off x="2863525" y="2334358"/>
            <a:ext cx="1276427" cy="2368550"/>
          </a:xfrm>
          <a:prstGeom prst="rect">
            <a:avLst/>
          </a:prstGeom>
          <a:noFill/>
          <a:ln>
            <a:solidFill>
              <a:schemeClr val="accent1"/>
            </a:solidFill>
          </a:ln>
          <a:effectLst>
            <a:glow rad="139700">
              <a:schemeClr val="accent1">
                <a:satMod val="175000"/>
                <a:alpha val="40000"/>
              </a:schemeClr>
            </a:glow>
          </a:effectLst>
        </p:spPr>
        <p:txBody>
          <a:bodyPr>
            <a:spAutoFit/>
          </a:bodyPr>
          <a:lstStyle/>
          <a:p>
            <a:pPr marR="0" algn="ctr" defTabSz="914400" eaLnBrk="0" hangingPunct="0">
              <a:buClrTx/>
              <a:buSzTx/>
              <a:buFontTx/>
              <a:buNone/>
              <a:defRPr/>
            </a:pP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rPr>
              <a:t>P2</a:t>
            </a:r>
            <a:r>
              <a:rPr kumimoji="0" lang="zh-CN" altLang="en-US" sz="2800" b="1" kern="1200" cap="none" spc="0" normalizeH="0" baseline="0" noProof="0" dirty="0">
                <a:latin typeface="微软雅黑" panose="020B0503020204020204" pitchFamily="34" charset="-122"/>
                <a:ea typeface="微软雅黑" panose="020B0503020204020204" pitchFamily="34" charset="-122"/>
                <a:cs typeface="+mn-cs"/>
                <a:sym typeface="+mn-ea"/>
              </a:rPr>
              <a:t>：离子的产生</a:t>
            </a: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rPr>
              <a:t>Ⅰ</a:t>
            </a:r>
            <a:r>
              <a:rPr kumimoji="0" lang="zh-CN" altLang="en-US" sz="2000" b="1" kern="1200" cap="none" spc="0" normalizeH="0" baseline="0" noProof="0" dirty="0">
                <a:latin typeface="微软雅黑" panose="020B0503020204020204" pitchFamily="34" charset="-122"/>
                <a:ea typeface="微软雅黑" panose="020B0503020204020204" pitchFamily="34" charset="-122"/>
                <a:cs typeface="+mn-cs"/>
                <a:sym typeface="+mn-ea"/>
              </a:rPr>
              <a:t>水分子</a:t>
            </a:r>
          </a:p>
          <a:p>
            <a:pPr marR="0" algn="ctr" defTabSz="914400" eaLnBrk="0" hangingPunct="0">
              <a:buClrTx/>
              <a:buSzTx/>
              <a:buFontTx/>
              <a:buNone/>
              <a:defRPr/>
            </a:pPr>
            <a:r>
              <a:rPr kumimoji="0" lang="zh-CN" altLang="en-US" sz="2000" b="1" kern="1200" cap="none" spc="0" normalizeH="0" baseline="0" noProof="0" dirty="0">
                <a:latin typeface="微软雅黑" panose="020B0503020204020204" pitchFamily="34" charset="-122"/>
                <a:ea typeface="微软雅黑" panose="020B0503020204020204" pitchFamily="34" charset="-122"/>
                <a:cs typeface="+mn-cs"/>
                <a:sym typeface="+mn-ea"/>
              </a:rPr>
              <a:t>作用</a:t>
            </a:r>
          </a:p>
          <a:p>
            <a:pPr marR="0" algn="ctr" defTabSz="914400" eaLnBrk="0" hangingPunct="0">
              <a:buClrTx/>
              <a:buSzTx/>
              <a:buFontTx/>
              <a:buNone/>
              <a:defRPr/>
            </a:pPr>
            <a:r>
              <a:rPr kumimoji="0" lang="zh-CN" altLang="en-US" sz="24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sym typeface="+mn-ea"/>
              </a:rPr>
              <a:t>电离</a:t>
            </a:r>
            <a:r>
              <a:rPr kumimoji="0" lang="en-US" altLang="zh-CN" sz="24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sym typeface="+mn-ea"/>
              </a:rPr>
              <a:t>Ⅰ</a:t>
            </a:r>
          </a:p>
        </p:txBody>
      </p:sp>
      <p:sp>
        <p:nvSpPr>
          <p:cNvPr id="7" name="文本框 6"/>
          <p:cNvSpPr txBox="1"/>
          <p:nvPr/>
        </p:nvSpPr>
        <p:spPr>
          <a:xfrm>
            <a:off x="4738936" y="2348880"/>
            <a:ext cx="1345232" cy="2306955"/>
          </a:xfrm>
          <a:prstGeom prst="rect">
            <a:avLst/>
          </a:prstGeom>
          <a:noFill/>
          <a:ln>
            <a:solidFill>
              <a:schemeClr val="accent1"/>
            </a:solidFill>
          </a:ln>
          <a:effectLst>
            <a:glow rad="139700">
              <a:schemeClr val="accent1">
                <a:satMod val="175000"/>
                <a:alpha val="40000"/>
              </a:schemeClr>
            </a:glow>
          </a:effectLst>
        </p:spPr>
        <p:txBody>
          <a:bodyPr>
            <a:spAutoFit/>
          </a:bodyPr>
          <a:lstStyle/>
          <a:p>
            <a:pPr marR="0" algn="ctr" defTabSz="914400" eaLnBrk="0" hangingPunct="0">
              <a:buClrTx/>
              <a:buSzTx/>
              <a:buFontTx/>
              <a:buNone/>
              <a:defRPr/>
            </a:pP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rPr>
              <a:t>P3</a:t>
            </a:r>
            <a:r>
              <a:rPr kumimoji="0" lang="zh-CN" altLang="en-US" sz="2800" b="1" kern="1200" cap="none" spc="0" normalizeH="0" baseline="0" noProof="0" dirty="0">
                <a:latin typeface="微软雅黑" panose="020B0503020204020204" pitchFamily="34" charset="-122"/>
                <a:ea typeface="微软雅黑" panose="020B0503020204020204" pitchFamily="34" charset="-122"/>
                <a:cs typeface="+mn-cs"/>
                <a:sym typeface="+mn-ea"/>
              </a:rPr>
              <a:t>：</a:t>
            </a:r>
            <a:endPar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endParaRPr>
          </a:p>
          <a:p>
            <a:pPr marR="0" algn="ctr" defTabSz="914400" eaLnBrk="0" hangingPunct="0">
              <a:buClrTx/>
              <a:buSzTx/>
              <a:buFontTx/>
              <a:buNone/>
              <a:defRPr/>
            </a:pPr>
            <a:r>
              <a:rPr kumimoji="0" lang="zh-CN" altLang="en-US" sz="2800" b="1" kern="1200" cap="none" spc="0" normalizeH="0" baseline="0" noProof="0" dirty="0">
                <a:latin typeface="微软雅黑" panose="020B0503020204020204" pitchFamily="34" charset="-122"/>
                <a:ea typeface="微软雅黑" panose="020B0503020204020204" pitchFamily="34" charset="-122"/>
                <a:cs typeface="+mn-cs"/>
                <a:sym typeface="+mn-ea"/>
              </a:rPr>
              <a:t>离子的产生</a:t>
            </a: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rPr>
              <a:t>Ⅱ</a:t>
            </a:r>
          </a:p>
          <a:p>
            <a:pPr marR="0" algn="ctr" defTabSz="914400" eaLnBrk="0" hangingPunct="0">
              <a:buClrTx/>
              <a:buSzTx/>
              <a:buFontTx/>
              <a:buNone/>
              <a:defRPr/>
            </a:pPr>
            <a:r>
              <a:rPr kumimoji="0" lang="zh-CN" altLang="en-US" sz="2000" b="1" kern="1200" cap="none" spc="0" normalizeH="0" baseline="0" noProof="0" dirty="0">
                <a:latin typeface="微软雅黑" panose="020B0503020204020204" pitchFamily="34" charset="-122"/>
                <a:ea typeface="微软雅黑" panose="020B0503020204020204" pitchFamily="34" charset="-122"/>
                <a:cs typeface="+mn-cs"/>
                <a:sym typeface="+mn-ea"/>
              </a:rPr>
              <a:t>加热至</a:t>
            </a:r>
          </a:p>
          <a:p>
            <a:pPr marR="0" algn="ctr" defTabSz="914400" eaLnBrk="0" hangingPunct="0">
              <a:buClrTx/>
              <a:buSzTx/>
              <a:buFontTx/>
              <a:buNone/>
              <a:defRPr/>
            </a:pPr>
            <a:r>
              <a:rPr kumimoji="0" lang="zh-CN" altLang="en-US" sz="2000" b="1" kern="1200" cap="none" spc="0" normalizeH="0" baseline="0" noProof="0" dirty="0">
                <a:latin typeface="微软雅黑" panose="020B0503020204020204" pitchFamily="34" charset="-122"/>
                <a:ea typeface="微软雅黑" panose="020B0503020204020204" pitchFamily="34" charset="-122"/>
                <a:cs typeface="+mn-cs"/>
                <a:sym typeface="+mn-ea"/>
              </a:rPr>
              <a:t>熔融</a:t>
            </a:r>
          </a:p>
          <a:p>
            <a:pPr marR="0" algn="ctr" defTabSz="914400" eaLnBrk="0" hangingPunct="0">
              <a:buClrTx/>
              <a:buSzTx/>
              <a:buFontTx/>
              <a:buNone/>
              <a:defRPr/>
            </a:pPr>
            <a:r>
              <a:rPr kumimoji="0" lang="zh-CN" altLang="en-US" sz="2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sym typeface="+mn-ea"/>
              </a:rPr>
              <a:t>电离</a:t>
            </a:r>
            <a:r>
              <a:rPr kumimoji="0" lang="en-US" altLang="zh-CN" sz="20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sym typeface="+mn-ea"/>
              </a:rPr>
              <a:t>Ⅱ</a:t>
            </a:r>
          </a:p>
        </p:txBody>
      </p:sp>
      <p:sp>
        <p:nvSpPr>
          <p:cNvPr id="8" name="文本框 7"/>
          <p:cNvSpPr txBox="1"/>
          <p:nvPr/>
        </p:nvSpPr>
        <p:spPr>
          <a:xfrm>
            <a:off x="6702869" y="2334359"/>
            <a:ext cx="1253507" cy="2214880"/>
          </a:xfrm>
          <a:prstGeom prst="rect">
            <a:avLst/>
          </a:prstGeom>
          <a:noFill/>
          <a:ln>
            <a:solidFill>
              <a:schemeClr val="accent1"/>
            </a:solidFill>
          </a:ln>
          <a:effectLst>
            <a:glow rad="139700">
              <a:schemeClr val="accent1">
                <a:satMod val="175000"/>
                <a:alpha val="40000"/>
              </a:schemeClr>
            </a:glow>
          </a:effectLst>
        </p:spPr>
        <p:txBody>
          <a:bodyPr>
            <a:spAutoFit/>
          </a:bodyPr>
          <a:lstStyle/>
          <a:p>
            <a:pPr marR="0" algn="ctr" defTabSz="914400" eaLnBrk="0" hangingPunct="0">
              <a:buClrTx/>
              <a:buSzTx/>
              <a:buFontTx/>
              <a:buNone/>
              <a:defRPr/>
            </a:pP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rPr>
              <a:t>P4</a:t>
            </a:r>
            <a:r>
              <a:rPr kumimoji="0" lang="zh-CN" altLang="en-US" sz="2800" b="1" kern="1200" cap="none" spc="0" normalizeH="0" baseline="0" noProof="0" dirty="0">
                <a:latin typeface="微软雅黑" panose="020B0503020204020204" pitchFamily="34" charset="-122"/>
                <a:ea typeface="微软雅黑" panose="020B0503020204020204" pitchFamily="34" charset="-122"/>
                <a:cs typeface="+mn-cs"/>
                <a:sym typeface="+mn-ea"/>
              </a:rPr>
              <a:t>：电离方程式</a:t>
            </a:r>
            <a:endPar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sym typeface="+mn-ea"/>
            </a:endParaRPr>
          </a:p>
          <a:p>
            <a:pPr marR="0" algn="ctr" defTabSz="914400" eaLnBrk="0" hangingPunct="0">
              <a:buClrTx/>
              <a:buSzTx/>
              <a:buFontTx/>
              <a:buNone/>
              <a:defRPr/>
            </a:pPr>
            <a:r>
              <a:rPr kumimoji="0" lang="zh-CN" altLang="en-US" sz="1800" b="1" kern="1200" cap="none" spc="0" normalizeH="0" baseline="0" noProof="0" dirty="0">
                <a:latin typeface="微软雅黑" panose="020B0503020204020204" pitchFamily="34" charset="-122"/>
                <a:ea typeface="微软雅黑" panose="020B0503020204020204" pitchFamily="34" charset="-122"/>
                <a:cs typeface="+mn-cs"/>
                <a:sym typeface="+mn-ea"/>
              </a:rPr>
              <a:t>电离的</a:t>
            </a:r>
          </a:p>
          <a:p>
            <a:pPr marR="0" algn="ctr" defTabSz="914400" eaLnBrk="0" hangingPunct="0">
              <a:buClrTx/>
              <a:buSzTx/>
              <a:buFontTx/>
              <a:buNone/>
              <a:defRPr/>
            </a:pPr>
            <a:r>
              <a:rPr kumimoji="0" lang="zh-CN" altLang="en-US" sz="1800" b="1" kern="1200" cap="none" spc="0" normalizeH="0" baseline="0" noProof="0" dirty="0">
                <a:latin typeface="微软雅黑" panose="020B0503020204020204" pitchFamily="34" charset="-122"/>
                <a:ea typeface="微软雅黑" panose="020B0503020204020204" pitchFamily="34" charset="-122"/>
                <a:cs typeface="+mn-cs"/>
                <a:sym typeface="+mn-ea"/>
              </a:rPr>
              <a:t>表征</a:t>
            </a:r>
          </a:p>
          <a:p>
            <a:pPr marR="0" algn="ctr" defTabSz="914400" eaLnBrk="0" hangingPunct="0">
              <a:buClrTx/>
              <a:buSzTx/>
              <a:buFontTx/>
              <a:buNone/>
              <a:defRPr/>
            </a:pPr>
            <a:endParaRPr kumimoji="0" lang="zh-CN" altLang="en-US" sz="1800" b="1" kern="1200" cap="none" spc="0" normalizeH="0" baseline="0" noProof="0" dirty="0">
              <a:latin typeface="微软雅黑" panose="020B0503020204020204" pitchFamily="34" charset="-122"/>
              <a:ea typeface="微软雅黑" panose="020B0503020204020204" pitchFamily="34" charset="-122"/>
              <a:cs typeface="+mn-cs"/>
              <a:sym typeface="+mn-ea"/>
            </a:endParaRPr>
          </a:p>
        </p:txBody>
      </p:sp>
      <p:sp>
        <p:nvSpPr>
          <p:cNvPr id="37895" name="右箭头 2"/>
          <p:cNvSpPr/>
          <p:nvPr/>
        </p:nvSpPr>
        <p:spPr>
          <a:xfrm>
            <a:off x="2263775" y="3429000"/>
            <a:ext cx="600075" cy="287338"/>
          </a:xfrm>
          <a:prstGeom prst="rightArrow">
            <a:avLst>
              <a:gd name="adj1" fmla="val 50000"/>
              <a:gd name="adj2" fmla="val 50198"/>
            </a:avLst>
          </a:prstGeom>
          <a:noFill/>
          <a:ln w="9525" cap="flat" cmpd="sng">
            <a:solidFill>
              <a:schemeClr val="tx1"/>
            </a:solidFill>
            <a:prstDash val="solid"/>
            <a:round/>
            <a:headEnd type="none" w="med" len="med"/>
            <a:tailEnd type="triangle" w="med" len="med"/>
          </a:ln>
        </p:spPr>
        <p:txBody>
          <a:bodyPr wrap="none" lIns="54000" tIns="46800" rIns="54000" bIns="46800" anchor="t">
            <a:spAutoFit/>
          </a:bodyPr>
          <a:lstStyle/>
          <a:p>
            <a:pPr marL="469900" indent="-469900">
              <a:spcBef>
                <a:spcPct val="20000"/>
              </a:spcBef>
              <a:buClr>
                <a:schemeClr val="accent2"/>
              </a:buCl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37896" name="右箭头 9"/>
          <p:cNvSpPr/>
          <p:nvPr/>
        </p:nvSpPr>
        <p:spPr>
          <a:xfrm>
            <a:off x="4140200" y="3429000"/>
            <a:ext cx="598488" cy="287338"/>
          </a:xfrm>
          <a:prstGeom prst="rightArrow">
            <a:avLst>
              <a:gd name="adj1" fmla="val 50000"/>
              <a:gd name="adj2" fmla="val 50066"/>
            </a:avLst>
          </a:prstGeom>
          <a:noFill/>
          <a:ln w="9525" cap="flat" cmpd="sng">
            <a:solidFill>
              <a:schemeClr val="tx1"/>
            </a:solidFill>
            <a:prstDash val="solid"/>
            <a:round/>
            <a:headEnd type="none" w="med" len="med"/>
            <a:tailEnd type="triangle" w="med" len="med"/>
          </a:ln>
        </p:spPr>
        <p:txBody>
          <a:bodyPr wrap="none" lIns="54000" tIns="46800" rIns="54000" bIns="46800" anchor="t">
            <a:spAutoFit/>
          </a:bodyPr>
          <a:lstStyle/>
          <a:p>
            <a:pPr marL="469900" indent="-469900">
              <a:spcBef>
                <a:spcPct val="20000"/>
              </a:spcBef>
              <a:buClr>
                <a:schemeClr val="accent2"/>
              </a:buCl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37897" name="右箭头 10"/>
          <p:cNvSpPr/>
          <p:nvPr/>
        </p:nvSpPr>
        <p:spPr>
          <a:xfrm>
            <a:off x="6084888" y="3429000"/>
            <a:ext cx="598487" cy="287338"/>
          </a:xfrm>
          <a:prstGeom prst="rightArrow">
            <a:avLst>
              <a:gd name="adj1" fmla="val 50000"/>
              <a:gd name="adj2" fmla="val 50065"/>
            </a:avLst>
          </a:prstGeom>
          <a:noFill/>
          <a:ln w="9525" cap="flat" cmpd="sng">
            <a:solidFill>
              <a:schemeClr val="tx1"/>
            </a:solidFill>
            <a:prstDash val="solid"/>
            <a:round/>
            <a:headEnd type="none" w="med" len="med"/>
            <a:tailEnd type="triangle" w="med" len="med"/>
          </a:ln>
        </p:spPr>
        <p:txBody>
          <a:bodyPr wrap="none" lIns="54000" tIns="46800" rIns="54000" bIns="46800" anchor="t">
            <a:spAutoFit/>
          </a:bodyPr>
          <a:lstStyle/>
          <a:p>
            <a:pPr marL="469900" indent="-469900">
              <a:spcBef>
                <a:spcPct val="20000"/>
              </a:spcBef>
              <a:buClr>
                <a:schemeClr val="accent2"/>
              </a:buCl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37898" name="文本框 3"/>
          <p:cNvSpPr txBox="1"/>
          <p:nvPr/>
        </p:nvSpPr>
        <p:spPr>
          <a:xfrm>
            <a:off x="1042988" y="5262563"/>
            <a:ext cx="1152525" cy="830262"/>
          </a:xfrm>
          <a:prstGeom prst="rect">
            <a:avLst/>
          </a:prstGeom>
          <a:noFill/>
          <a:ln w="9525">
            <a:noFill/>
          </a:ln>
        </p:spPr>
        <p:txBody>
          <a:bodyPr anchor="t">
            <a:spAutoFit/>
          </a:bodyPr>
          <a:lstStyle/>
          <a:p>
            <a:pPr algn="ctr" eaLnBrk="0" hangingPunct="0"/>
            <a:r>
              <a:rPr lang="zh-CN" altLang="en-US" sz="2400" b="1" dirty="0">
                <a:solidFill>
                  <a:srgbClr val="FF0000"/>
                </a:solidFill>
                <a:latin typeface="微软雅黑" panose="020B0503020204020204" pitchFamily="34" charset="-122"/>
                <a:ea typeface="微软雅黑" panose="020B0503020204020204" pitchFamily="34" charset="-122"/>
              </a:rPr>
              <a:t>宏观</a:t>
            </a:r>
            <a:endParaRPr lang="en-US" altLang="zh-CN" sz="2400" b="1" dirty="0">
              <a:solidFill>
                <a:srgbClr val="FF0000"/>
              </a:solidFill>
              <a:latin typeface="微软雅黑" panose="020B0503020204020204" pitchFamily="34" charset="-122"/>
              <a:ea typeface="微软雅黑" panose="020B0503020204020204" pitchFamily="34" charset="-122"/>
            </a:endParaRPr>
          </a:p>
          <a:p>
            <a:pPr algn="ctr" eaLnBrk="0" hangingPunct="0"/>
            <a:r>
              <a:rPr lang="zh-CN" altLang="en-US" sz="2400" b="1" dirty="0">
                <a:solidFill>
                  <a:srgbClr val="FF0000"/>
                </a:solidFill>
                <a:latin typeface="微软雅黑" panose="020B0503020204020204" pitchFamily="34" charset="-122"/>
                <a:ea typeface="微软雅黑" panose="020B0503020204020204" pitchFamily="34" charset="-122"/>
              </a:rPr>
              <a:t>现象</a:t>
            </a:r>
          </a:p>
        </p:txBody>
      </p:sp>
      <p:sp>
        <p:nvSpPr>
          <p:cNvPr id="37899" name="文本框 11"/>
          <p:cNvSpPr txBox="1"/>
          <p:nvPr/>
        </p:nvSpPr>
        <p:spPr>
          <a:xfrm>
            <a:off x="3924300" y="5300663"/>
            <a:ext cx="1152525" cy="831850"/>
          </a:xfrm>
          <a:prstGeom prst="rect">
            <a:avLst/>
          </a:prstGeom>
          <a:noFill/>
          <a:ln w="9525">
            <a:noFill/>
          </a:ln>
        </p:spPr>
        <p:txBody>
          <a:bodyPr anchor="t">
            <a:spAutoFit/>
          </a:bodyPr>
          <a:lstStyle/>
          <a:p>
            <a:pPr algn="ctr" eaLnBrk="0" hangingPunct="0"/>
            <a:r>
              <a:rPr lang="zh-CN" altLang="en-US" sz="2400" b="1" dirty="0">
                <a:solidFill>
                  <a:srgbClr val="FF0000"/>
                </a:solidFill>
                <a:latin typeface="微软雅黑" panose="020B0503020204020204" pitchFamily="34" charset="-122"/>
                <a:ea typeface="微软雅黑" panose="020B0503020204020204" pitchFamily="34" charset="-122"/>
              </a:rPr>
              <a:t>微观</a:t>
            </a:r>
            <a:endParaRPr lang="en-US" altLang="zh-CN" sz="2400" b="1" dirty="0">
              <a:solidFill>
                <a:srgbClr val="FF0000"/>
              </a:solidFill>
              <a:latin typeface="微软雅黑" panose="020B0503020204020204" pitchFamily="34" charset="-122"/>
              <a:ea typeface="微软雅黑" panose="020B0503020204020204" pitchFamily="34" charset="-122"/>
            </a:endParaRPr>
          </a:p>
          <a:p>
            <a:pPr algn="ctr" eaLnBrk="0" hangingPunct="0"/>
            <a:r>
              <a:rPr lang="zh-CN" altLang="en-US" sz="2400" b="1" dirty="0">
                <a:solidFill>
                  <a:srgbClr val="FF0000"/>
                </a:solidFill>
                <a:latin typeface="微软雅黑" panose="020B0503020204020204" pitchFamily="34" charset="-122"/>
                <a:ea typeface="微软雅黑" panose="020B0503020204020204" pitchFamily="34" charset="-122"/>
              </a:rPr>
              <a:t>本质</a:t>
            </a:r>
          </a:p>
        </p:txBody>
      </p:sp>
      <p:sp>
        <p:nvSpPr>
          <p:cNvPr id="37900" name="文本框 12"/>
          <p:cNvSpPr txBox="1"/>
          <p:nvPr/>
        </p:nvSpPr>
        <p:spPr>
          <a:xfrm>
            <a:off x="6804025" y="5229225"/>
            <a:ext cx="1152525" cy="830263"/>
          </a:xfrm>
          <a:prstGeom prst="rect">
            <a:avLst/>
          </a:prstGeom>
          <a:noFill/>
          <a:ln w="9525">
            <a:noFill/>
          </a:ln>
        </p:spPr>
        <p:txBody>
          <a:bodyPr anchor="t">
            <a:spAutoFit/>
          </a:bodyPr>
          <a:lstStyle/>
          <a:p>
            <a:pPr algn="ctr" eaLnBrk="0" hangingPunct="0"/>
            <a:r>
              <a:rPr lang="zh-CN" altLang="en-US" sz="2400" b="1" dirty="0">
                <a:solidFill>
                  <a:srgbClr val="FF0000"/>
                </a:solidFill>
                <a:latin typeface="微软雅黑" panose="020B0503020204020204" pitchFamily="34" charset="-122"/>
                <a:ea typeface="微软雅黑" panose="020B0503020204020204" pitchFamily="34" charset="-122"/>
              </a:rPr>
              <a:t>符号</a:t>
            </a:r>
            <a:endParaRPr lang="en-US" altLang="zh-CN" sz="2400" b="1" dirty="0">
              <a:solidFill>
                <a:srgbClr val="FF0000"/>
              </a:solidFill>
              <a:latin typeface="微软雅黑" panose="020B0503020204020204" pitchFamily="34" charset="-122"/>
              <a:ea typeface="微软雅黑" panose="020B0503020204020204" pitchFamily="34" charset="-122"/>
            </a:endParaRPr>
          </a:p>
          <a:p>
            <a:pPr algn="ctr" eaLnBrk="0" hangingPunct="0"/>
            <a:r>
              <a:rPr lang="zh-CN" altLang="en-US" sz="2400" b="1" dirty="0">
                <a:solidFill>
                  <a:srgbClr val="FF0000"/>
                </a:solidFill>
                <a:latin typeface="微软雅黑" panose="020B0503020204020204" pitchFamily="34" charset="-122"/>
                <a:ea typeface="微软雅黑" panose="020B0503020204020204" pitchFamily="34" charset="-122"/>
              </a:rPr>
              <a:t>表征</a:t>
            </a:r>
          </a:p>
        </p:txBody>
      </p:sp>
      <p:sp>
        <p:nvSpPr>
          <p:cNvPr id="37901" name="右箭头 4"/>
          <p:cNvSpPr/>
          <p:nvPr/>
        </p:nvSpPr>
        <p:spPr>
          <a:xfrm>
            <a:off x="2195513" y="5589588"/>
            <a:ext cx="1800225" cy="127000"/>
          </a:xfrm>
          <a:prstGeom prst="rightArrow">
            <a:avLst>
              <a:gd name="adj1" fmla="val 50000"/>
              <a:gd name="adj2" fmla="val 50137"/>
            </a:avLst>
          </a:prstGeom>
          <a:noFill/>
          <a:ln w="9525" cap="flat" cmpd="sng">
            <a:solidFill>
              <a:schemeClr val="tx1"/>
            </a:solidFill>
            <a:prstDash val="solid"/>
            <a:round/>
            <a:headEnd type="none" w="med" len="med"/>
            <a:tailEnd type="triangle" w="med" len="med"/>
          </a:ln>
        </p:spPr>
        <p:txBody>
          <a:bodyPr wrap="none" lIns="54000" tIns="46800" rIns="54000" bIns="46800" anchor="t">
            <a:spAutoFit/>
          </a:bodyPr>
          <a:lstStyle/>
          <a:p>
            <a:pPr marL="469900" indent="-469900">
              <a:spcBef>
                <a:spcPct val="20000"/>
              </a:spcBef>
              <a:buClr>
                <a:schemeClr val="accent2"/>
              </a:buCl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
        <p:nvSpPr>
          <p:cNvPr id="37902" name="右箭头 14"/>
          <p:cNvSpPr/>
          <p:nvPr/>
        </p:nvSpPr>
        <p:spPr>
          <a:xfrm>
            <a:off x="5076825" y="5589588"/>
            <a:ext cx="1798638" cy="127000"/>
          </a:xfrm>
          <a:prstGeom prst="rightArrow">
            <a:avLst>
              <a:gd name="adj1" fmla="val 50000"/>
              <a:gd name="adj2" fmla="val 50093"/>
            </a:avLst>
          </a:prstGeom>
          <a:noFill/>
          <a:ln w="9525" cap="flat" cmpd="sng">
            <a:solidFill>
              <a:schemeClr val="tx1"/>
            </a:solidFill>
            <a:prstDash val="solid"/>
            <a:round/>
            <a:headEnd type="none" w="med" len="med"/>
            <a:tailEnd type="triangle" w="med" len="med"/>
          </a:ln>
        </p:spPr>
        <p:txBody>
          <a:bodyPr wrap="none" lIns="54000" tIns="46800" rIns="54000" bIns="46800" anchor="t">
            <a:spAutoFit/>
          </a:bodyPr>
          <a:lstStyle/>
          <a:p>
            <a:pPr marL="469900" indent="-469900">
              <a:spcBef>
                <a:spcPct val="20000"/>
              </a:spcBef>
              <a:buClr>
                <a:schemeClr val="accent2"/>
              </a:buClr>
              <a:buFont typeface="Wingdings" panose="05000000000000000000" pitchFamily="2" charset="2"/>
              <a:buNone/>
            </a:pPr>
            <a:endParaRPr lang="zh-CN" altLang="en-US" dirty="0">
              <a:latin typeface="Verdana" panose="020B0604030504040204" pitchFamily="34" charset="0"/>
              <a:ea typeface="宋体" panose="02010600030101010101" pitchFamily="2" charset="-122"/>
            </a:endParaRPr>
          </a:p>
        </p:txBody>
      </p:sp>
    </p:spTree>
  </p:cSld>
  <p:clrMapOvr>
    <a:masterClrMapping/>
  </p:clrMapOvr>
  <p:transition spd="slow" advTm="3124"/>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693251"/>
          <p:cNvSpPr txBox="1"/>
          <p:nvPr/>
        </p:nvSpPr>
        <p:spPr>
          <a:xfrm>
            <a:off x="827723" y="2421890"/>
            <a:ext cx="7704137" cy="1630045"/>
          </a:xfrm>
          <a:prstGeom prst="rect">
            <a:avLst/>
          </a:prstGeom>
          <a:solidFill>
            <a:schemeClr val="bg1">
              <a:lumMod val="95000"/>
            </a:schemeClr>
          </a:solidFill>
          <a:ln w="28575">
            <a:solidFill>
              <a:schemeClr val="tx1"/>
            </a:solidFill>
            <a:prstDash val="sysDot"/>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50000"/>
              </a:spcBef>
              <a:buClrTx/>
              <a:buNone/>
            </a:pPr>
            <a:r>
              <a:rPr lang="zh-CN" altLang="en-US" sz="4000" b="1" dirty="0">
                <a:solidFill>
                  <a:srgbClr val="FF0000"/>
                </a:solidFill>
                <a:ea typeface="微软雅黑" panose="020B0503020204020204" pitchFamily="34" charset="-122"/>
                <a:sym typeface="+mn-ea"/>
              </a:rPr>
              <a:t>输入</a:t>
            </a:r>
            <a:r>
              <a:rPr lang="en-US" altLang="zh-CN" sz="4000" b="1" dirty="0">
                <a:solidFill>
                  <a:schemeClr val="tx1"/>
                </a:solidFill>
                <a:ea typeface="微软雅黑" panose="020B0503020204020204" pitchFamily="34" charset="-122"/>
                <a:sym typeface="+mn-ea"/>
              </a:rPr>
              <a:t>——</a:t>
            </a:r>
            <a:r>
              <a:rPr lang="zh-CN" altLang="en-US" sz="4000" b="1" dirty="0">
                <a:solidFill>
                  <a:srgbClr val="FF0000"/>
                </a:solidFill>
                <a:ea typeface="微软雅黑" panose="020B0503020204020204" pitchFamily="34" charset="-122"/>
                <a:sym typeface="+mn-ea"/>
              </a:rPr>
              <a:t>建构</a:t>
            </a:r>
            <a:endParaRPr lang="zh-CN" altLang="en-US" sz="4000" b="1" dirty="0">
              <a:solidFill>
                <a:schemeClr val="tx1"/>
              </a:solidFill>
              <a:ea typeface="微软雅黑" panose="020B0503020204020204" pitchFamily="34" charset="-122"/>
              <a:sym typeface="+mn-ea"/>
            </a:endParaRPr>
          </a:p>
          <a:p>
            <a:pPr marL="0" lvl="0" indent="0" algn="ctr" eaLnBrk="1" hangingPunct="1">
              <a:spcBef>
                <a:spcPct val="50000"/>
              </a:spcBef>
              <a:buClrTx/>
              <a:buNone/>
            </a:pPr>
            <a:r>
              <a:rPr lang="zh-CN" altLang="en-US" sz="4000" b="1" dirty="0">
                <a:solidFill>
                  <a:srgbClr val="FF0000"/>
                </a:solidFill>
                <a:ea typeface="微软雅黑" panose="020B0503020204020204" pitchFamily="34" charset="-122"/>
                <a:sym typeface="+mn-ea"/>
              </a:rPr>
              <a:t>输出</a:t>
            </a:r>
            <a:r>
              <a:rPr lang="en-US" altLang="zh-CN" sz="4000" b="1" dirty="0">
                <a:solidFill>
                  <a:schemeClr val="tx1"/>
                </a:solidFill>
                <a:ea typeface="微软雅黑" panose="020B0503020204020204" pitchFamily="34" charset="-122"/>
                <a:sym typeface="+mn-ea"/>
              </a:rPr>
              <a:t>——</a:t>
            </a:r>
            <a:r>
              <a:rPr lang="zh-CN" altLang="en-US" sz="4000" b="1" dirty="0">
                <a:solidFill>
                  <a:srgbClr val="FF0000"/>
                </a:solidFill>
                <a:ea typeface="微软雅黑" panose="020B0503020204020204" pitchFamily="34" charset="-122"/>
                <a:sym typeface="+mn-ea"/>
              </a:rPr>
              <a:t>迁移</a:t>
            </a: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7" name="Text Box 3"/>
          <p:cNvSpPr txBox="1">
            <a:spLocks noChangeArrowheads="1"/>
          </p:cNvSpPr>
          <p:nvPr/>
        </p:nvSpPr>
        <p:spPr bwMode="auto">
          <a:xfrm>
            <a:off x="688975" y="2420938"/>
            <a:ext cx="7872413" cy="768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buClrTx/>
              <a:buSzTx/>
              <a:buFontTx/>
              <a:buNone/>
              <a:defRPr/>
            </a:pPr>
            <a:r>
              <a:rPr kumimoji="1" lang="zh-CN" altLang="en-US" sz="4400" b="1" kern="1200" cap="none" spc="0" normalizeH="0" baseline="0" noProof="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a:t>
            </a:r>
            <a:r>
              <a:rPr kumimoji="1" lang="en-US" altLang="zh-CN" sz="4400" b="1" kern="1200" cap="none" spc="0" normalizeH="0" baseline="0" noProof="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2</a:t>
            </a:r>
            <a:r>
              <a:rPr kumimoji="1" lang="zh-CN" altLang="en-US" sz="4400" b="1" kern="1200" cap="none" spc="0" normalizeH="0" baseline="0" noProof="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a:t>
            </a:r>
            <a:r>
              <a:rPr kumimoji="1" lang="zh-CN" altLang="en-US"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内容</a:t>
            </a:r>
            <a:r>
              <a:rPr kumimoji="1" lang="zh-CN" altLang="en-US" sz="4400" b="1" kern="1200" cap="none" spc="0" normalizeH="0" baseline="0" noProof="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的任务化设计</a:t>
            </a:r>
            <a:endParaRPr kumimoji="1" lang="zh-CN" altLang="en-US" sz="3200" b="1"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250825" y="1773238"/>
            <a:ext cx="8642350" cy="33670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40000"/>
              </a:lnSpc>
              <a:buClrTx/>
              <a:buSzTx/>
              <a:buFontTx/>
              <a:buNone/>
              <a:defRPr/>
            </a:pPr>
            <a:r>
              <a:rPr kumimoji="0" lang="zh-CN" altLang="en-US" sz="3200" b="1" kern="1200" cap="none" spc="0" normalizeH="0" baseline="0" noProof="0" dirty="0">
                <a:latin typeface="微软雅黑" panose="020B0503020204020204" pitchFamily="34" charset="-122"/>
                <a:ea typeface="微软雅黑" panose="020B0503020204020204" pitchFamily="34" charset="-122"/>
                <a:cs typeface="+mn-cs"/>
              </a:rPr>
              <a:t>板块</a:t>
            </a:r>
            <a:r>
              <a:rPr kumimoji="0" lang="zh-CN" altLang="en-US" sz="32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3200" kern="1200" cap="none" spc="0" normalizeH="0" baseline="0" noProof="0" dirty="0">
                <a:latin typeface="微软雅黑" panose="020B0503020204020204" pitchFamily="34" charset="-122"/>
                <a:ea typeface="微软雅黑" panose="020B0503020204020204" pitchFamily="34" charset="-122"/>
                <a:cs typeface="+mn-cs"/>
              </a:rPr>
              <a:t>盐溶液呈现不同酸碱性的原因分析</a:t>
            </a:r>
            <a:endParaRPr kumimoji="0" lang="en-US" altLang="zh-CN" sz="320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a:lnSpc>
                <a:spcPct val="150000"/>
              </a:lnSpc>
              <a:buClrTx/>
              <a:buSzTx/>
              <a:buFontTx/>
              <a:buNone/>
              <a:defRPr/>
            </a:pP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800" b="1" kern="1200" cap="none" spc="0" normalizeH="0" baseline="0" noProof="0" dirty="0">
                <a:latin typeface="微软雅黑" panose="020B0503020204020204" pitchFamily="34" charset="-122"/>
                <a:ea typeface="微软雅黑" panose="020B0503020204020204" pitchFamily="34" charset="-122"/>
                <a:cs typeface="+mn-cs"/>
              </a:rPr>
              <a:t>学习任务</a:t>
            </a: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rPr>
              <a:t>1</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800" kern="1200" cap="none" spc="0" normalizeH="0" baseline="0" noProof="0" dirty="0" err="1">
                <a:latin typeface="微软雅黑" panose="020B0503020204020204" pitchFamily="34" charset="-122"/>
                <a:ea typeface="微软雅黑" panose="020B0503020204020204" pitchFamily="34" charset="-122"/>
                <a:cs typeface="+mn-cs"/>
              </a:rPr>
              <a:t>NaCl</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溶液呈中性的原因分析</a:t>
            </a:r>
          </a:p>
          <a:p>
            <a:pPr marR="0" defTabSz="914400">
              <a:lnSpc>
                <a:spcPct val="150000"/>
              </a:lnSpc>
              <a:buClrTx/>
              <a:buSzTx/>
              <a:buFontTx/>
              <a:buNone/>
              <a:defRPr/>
            </a:pP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800" b="1" kern="1200" cap="none" spc="0" normalizeH="0" baseline="0" noProof="0" dirty="0">
                <a:latin typeface="微软雅黑" panose="020B0503020204020204" pitchFamily="34" charset="-122"/>
                <a:ea typeface="微软雅黑" panose="020B0503020204020204" pitchFamily="34" charset="-122"/>
                <a:cs typeface="+mn-cs"/>
              </a:rPr>
              <a:t>学习任务</a:t>
            </a: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rPr>
              <a:t>2</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NH</a:t>
            </a:r>
            <a:r>
              <a:rPr kumimoji="0" lang="en-US" altLang="zh-CN" sz="2800" kern="1200" cap="none" spc="0" normalizeH="0" baseline="-25000" noProof="0" dirty="0">
                <a:latin typeface="微软雅黑" panose="020B0503020204020204" pitchFamily="34" charset="-122"/>
                <a:ea typeface="微软雅黑" panose="020B0503020204020204" pitchFamily="34" charset="-122"/>
                <a:cs typeface="+mn-cs"/>
              </a:rPr>
              <a:t>4</a:t>
            </a: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Cl</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溶液呈酸性的原因分析</a:t>
            </a:r>
          </a:p>
          <a:p>
            <a:pPr marR="0" defTabSz="914400">
              <a:lnSpc>
                <a:spcPct val="150000"/>
              </a:lnSpc>
              <a:buClrTx/>
              <a:buSzTx/>
              <a:buFontTx/>
              <a:buNone/>
              <a:defRPr/>
            </a:pP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800" b="1" kern="1200" cap="none" spc="0" normalizeH="0" baseline="0" noProof="0" dirty="0">
                <a:latin typeface="微软雅黑" panose="020B0503020204020204" pitchFamily="34" charset="-122"/>
                <a:ea typeface="微软雅黑" panose="020B0503020204020204" pitchFamily="34" charset="-122"/>
                <a:cs typeface="+mn-cs"/>
              </a:rPr>
              <a:t>学习任务</a:t>
            </a: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rPr>
              <a:t>3</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CH</a:t>
            </a:r>
            <a:r>
              <a:rPr kumimoji="0" lang="en-US" altLang="zh-CN" sz="2800" kern="1200" cap="none" spc="0" normalizeH="0" baseline="-25000" noProof="0" dirty="0">
                <a:latin typeface="微软雅黑" panose="020B0503020204020204" pitchFamily="34" charset="-122"/>
                <a:ea typeface="微软雅黑" panose="020B0503020204020204" pitchFamily="34" charset="-122"/>
                <a:cs typeface="+mn-cs"/>
              </a:rPr>
              <a:t>3</a:t>
            </a: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COONa</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溶液呈碱性的原因分析</a:t>
            </a:r>
          </a:p>
          <a:p>
            <a:pPr marR="0" defTabSz="914400">
              <a:lnSpc>
                <a:spcPct val="150000"/>
              </a:lnSpc>
              <a:buClrTx/>
              <a:buSzTx/>
              <a:buFontTx/>
              <a:buNone/>
              <a:defRPr/>
            </a:pP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zh-CN" sz="2800" b="1" kern="1200" cap="none" spc="0" normalizeH="0" baseline="0" noProof="0" dirty="0">
                <a:latin typeface="微软雅黑" panose="020B0503020204020204" pitchFamily="34" charset="-122"/>
                <a:ea typeface="微软雅黑" panose="020B0503020204020204" pitchFamily="34" charset="-122"/>
                <a:cs typeface="+mn-cs"/>
              </a:rPr>
              <a:t>学习任务</a:t>
            </a:r>
            <a:r>
              <a:rPr kumimoji="0" lang="en-US" altLang="zh-CN" sz="2800" b="1" kern="1200" cap="none" spc="0" normalizeH="0" baseline="0" noProof="0" dirty="0">
                <a:latin typeface="微软雅黑" panose="020B0503020204020204" pitchFamily="34" charset="-122"/>
                <a:ea typeface="微软雅黑" panose="020B0503020204020204" pitchFamily="34" charset="-122"/>
                <a:cs typeface="+mn-cs"/>
              </a:rPr>
              <a:t>4</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】分析盐溶液呈现酸碱性的一般思路</a:t>
            </a:r>
            <a:endParaRPr kumimoji="1" lang="zh-CN" altLang="en-US" sz="2000"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2205038"/>
            <a:ext cx="8153400" cy="31083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40000"/>
              </a:lnSpc>
              <a:buClrTx/>
              <a:buSzTx/>
              <a:buFontTx/>
              <a:buNone/>
              <a:defRPr/>
            </a:pP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学习任务</a:t>
            </a: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1</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2</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a:t>
            </a: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3</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的</a:t>
            </a:r>
            <a:r>
              <a:rPr kumimoji="0" lang="zh-CN" altLang="zh-CN" sz="28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素养功能</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在于：通过强酸强碱盐溶液呈中性、强酸弱碱盐溶液呈酸性、弱酸强碱盐溶液呈碱性的分析过程，发展学生基于“微粒”和“平衡关系”的视角进行“</a:t>
            </a:r>
            <a:r>
              <a:rPr kumimoji="0" lang="zh-CN" altLang="zh-CN" sz="28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微观探析</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”的素养。</a:t>
            </a:r>
            <a:endParaRPr kumimoji="1" lang="zh-CN" altLang="en-US"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2533650"/>
            <a:ext cx="8153400" cy="1831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40000"/>
              </a:lnSpc>
              <a:buClrTx/>
              <a:buSzTx/>
              <a:buFontTx/>
              <a:buNone/>
              <a:defRPr/>
            </a:pP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学习任务</a:t>
            </a: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4</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的</a:t>
            </a:r>
            <a:r>
              <a:rPr kumimoji="0" lang="zh-CN" altLang="zh-CN" sz="28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素养功能</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在于：通过对前面</a:t>
            </a: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3</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个学习任务的学习，引导学生建立盐溶液呈现酸碱性的微观分析模型，发展学生“</a:t>
            </a:r>
            <a:r>
              <a:rPr kumimoji="0" lang="zh-CN" altLang="zh-CN" sz="28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模型认知</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”的素养。</a:t>
            </a:r>
            <a:endParaRPr kumimoji="1" lang="zh-CN" altLang="en-US"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7" name="Text Box 3"/>
          <p:cNvSpPr txBox="1">
            <a:spLocks noChangeArrowheads="1"/>
          </p:cNvSpPr>
          <p:nvPr/>
        </p:nvSpPr>
        <p:spPr bwMode="auto">
          <a:xfrm>
            <a:off x="688975" y="2420938"/>
            <a:ext cx="7872413" cy="768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buClrTx/>
              <a:buSzTx/>
              <a:buFontTx/>
              <a:buNone/>
              <a:defRPr/>
            </a:pPr>
            <a:r>
              <a:rPr kumimoji="1" lang="zh-CN" altLang="en-US" sz="4400" b="1" kern="1200" cap="none" spc="0" normalizeH="0" baseline="0" noProof="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a:t>
            </a:r>
            <a:r>
              <a:rPr kumimoji="1" lang="en-US" altLang="zh-CN" sz="4400" b="1" kern="1200" cap="none" spc="0" normalizeH="0" baseline="0" noProof="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3</a:t>
            </a:r>
            <a:r>
              <a:rPr kumimoji="1" lang="zh-CN" altLang="en-US" sz="4400" b="1" kern="1200" cap="none" spc="0" normalizeH="0" baseline="0" noProof="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a:t>
            </a:r>
            <a:r>
              <a:rPr kumimoji="1" lang="zh-CN" altLang="en-US"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活动</a:t>
            </a:r>
            <a:r>
              <a:rPr kumimoji="1" lang="zh-CN" altLang="en-US" sz="4400" b="1" kern="1200" cap="none" spc="0" normalizeH="0" baseline="0" noProof="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的多样化设计</a:t>
            </a:r>
            <a:endParaRPr kumimoji="1" lang="zh-CN" altLang="en-US" sz="3200" b="1"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2533650"/>
            <a:ext cx="6281738" cy="1471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R="0" algn="ctr" defTabSz="914400">
              <a:lnSpc>
                <a:spcPct val="140000"/>
              </a:lnSpc>
              <a:buClrTx/>
              <a:buSzTx/>
              <a:buFontTx/>
              <a:buNone/>
              <a:defRPr/>
            </a:pPr>
            <a:r>
              <a:rPr kumimoji="0" lang="en-US" altLang="zh-CN" sz="3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3200" kern="1200" cap="none" spc="0" normalizeH="0" baseline="0" noProof="0" dirty="0" smtClean="0">
                <a:latin typeface="微软雅黑" panose="020B0503020204020204" pitchFamily="34" charset="-122"/>
                <a:ea typeface="微软雅黑" panose="020B0503020204020204" pitchFamily="34" charset="-122"/>
                <a:cs typeface="+mn-cs"/>
              </a:rPr>
              <a:t>一般性学习活动</a:t>
            </a:r>
            <a:endParaRPr kumimoji="0" lang="en-US" altLang="zh-CN" sz="3200" kern="1200" cap="none" spc="0" normalizeH="0" baseline="0" noProof="0" dirty="0" smtClean="0">
              <a:latin typeface="微软雅黑" panose="020B0503020204020204" pitchFamily="34" charset="-122"/>
              <a:ea typeface="微软雅黑" panose="020B0503020204020204" pitchFamily="34" charset="-122"/>
              <a:cs typeface="+mn-cs"/>
            </a:endParaRPr>
          </a:p>
          <a:p>
            <a:pPr marR="0" algn="ctr" defTabSz="914400">
              <a:lnSpc>
                <a:spcPct val="140000"/>
              </a:lnSpc>
              <a:buClrTx/>
              <a:buSzTx/>
              <a:buFontTx/>
              <a:buNone/>
              <a:defRPr/>
            </a:pPr>
            <a:r>
              <a:rPr kumimoji="1" lang="en-US" altLang="zh-CN" sz="3200"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 </a:t>
            </a:r>
            <a:r>
              <a:rPr kumimoji="1" lang="en-US" altLang="zh-CN" sz="3200" kern="1200" cap="none" spc="0" normalizeH="0" baseline="0" noProof="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      </a:t>
            </a:r>
            <a:r>
              <a:rPr kumimoji="1" lang="zh-CN" altLang="en-US" sz="3200"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学科性学习活动</a:t>
            </a:r>
            <a:endParaRPr kumimoji="1" lang="zh-CN" altLang="en-US" sz="2000" kern="1200" cap="none" spc="0" normalizeH="0" baseline="0" noProof="0" dirty="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2533650"/>
            <a:ext cx="8153400" cy="23317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40000"/>
              </a:lnSpc>
              <a:buClrTx/>
              <a:buSzTx/>
              <a:buFontTx/>
              <a:buNone/>
              <a:defRPr/>
            </a:pPr>
            <a:r>
              <a:rPr kumimoji="0" lang="zh-CN" altLang="en-US" sz="4000" b="1" kern="1200" cap="none" spc="0" normalizeH="0" baseline="0" noProof="0" dirty="0" smtClean="0">
                <a:latin typeface="微软雅黑" panose="020B0503020204020204" pitchFamily="34" charset="-122"/>
                <a:ea typeface="微软雅黑" panose="020B0503020204020204" pitchFamily="34" charset="-122"/>
                <a:cs typeface="+mn-cs"/>
              </a:rPr>
              <a:t>学科性学习活动</a:t>
            </a:r>
          </a:p>
          <a:p>
            <a:pPr marR="0" algn="ctr" defTabSz="914400">
              <a:lnSpc>
                <a:spcPct val="140000"/>
              </a:lnSpc>
              <a:buClrTx/>
              <a:buSzTx/>
              <a:buFontTx/>
              <a:buNone/>
              <a:defRPr/>
            </a:pPr>
            <a:r>
              <a:rPr kumimoji="1" lang="zh-CN" altLang="en-US" sz="3200" b="1" kern="1200" cap="none" spc="0" normalizeH="0" baseline="0" noProof="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化学科学实践活动</a:t>
            </a:r>
          </a:p>
          <a:p>
            <a:pPr marR="0" algn="ctr" defTabSz="914400">
              <a:lnSpc>
                <a:spcPct val="140000"/>
              </a:lnSpc>
              <a:buClrTx/>
              <a:buSzTx/>
              <a:buFontTx/>
              <a:buNone/>
              <a:defRPr/>
            </a:pPr>
            <a:r>
              <a:rPr kumimoji="1" lang="zh-CN" altLang="en-US" sz="3200" b="1" kern="1200" cap="none" spc="0" normalizeH="0" baseline="0" noProof="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化学科学思维活动</a:t>
            </a:r>
          </a:p>
        </p:txBody>
      </p:sp>
    </p:spTree>
  </p:cSld>
  <p:clrMapOvr>
    <a:masterClrMapping/>
  </p:clrMapOvr>
  <p:transition spd="slow" advTm="3124"/>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2533650"/>
            <a:ext cx="8153400" cy="14700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40000"/>
              </a:lnSpc>
              <a:buClrTx/>
              <a:buSzTx/>
              <a:buFontTx/>
              <a:buNone/>
              <a:defRPr/>
            </a:pPr>
            <a:r>
              <a:rPr kumimoji="0" lang="zh-CN" altLang="en-US" sz="3200" b="1" kern="1200" cap="none" spc="0" normalizeH="0" baseline="0" noProof="0" dirty="0" smtClean="0">
                <a:latin typeface="微软雅黑" panose="020B0503020204020204" pitchFamily="34" charset="-122"/>
                <a:ea typeface="微软雅黑" panose="020B0503020204020204" pitchFamily="34" charset="-122"/>
                <a:cs typeface="+mn-cs"/>
              </a:rPr>
              <a:t>化学科学实践活动</a:t>
            </a:r>
            <a:endParaRPr kumimoji="0" lang="en-US" altLang="zh-CN" sz="3200" b="1" kern="1200" cap="none" spc="0" normalizeH="0" baseline="0" noProof="0" dirty="0" smtClean="0">
              <a:latin typeface="微软雅黑" panose="020B0503020204020204" pitchFamily="34" charset="-122"/>
              <a:ea typeface="微软雅黑" panose="020B0503020204020204" pitchFamily="34" charset="-122"/>
              <a:cs typeface="+mn-cs"/>
            </a:endParaRPr>
          </a:p>
          <a:p>
            <a:pPr marR="0" algn="ctr" defTabSz="914400">
              <a:lnSpc>
                <a:spcPct val="140000"/>
              </a:lnSpc>
              <a:buClrTx/>
              <a:buSzTx/>
              <a:buFontTx/>
              <a:buNone/>
              <a:defRPr/>
            </a:pPr>
            <a:r>
              <a:rPr kumimoji="1" lang="zh-CN" altLang="en-US" sz="3200" b="1" kern="1200" cap="none" spc="0" normalizeH="0" baseline="0" noProof="0"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观察 实验 调查</a:t>
            </a:r>
          </a:p>
        </p:txBody>
      </p:sp>
    </p:spTree>
  </p:cSld>
  <p:clrMapOvr>
    <a:masterClrMapping/>
  </p:clrMapOvr>
  <p:transition spd="slow" advTm="3124"/>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2533650"/>
            <a:ext cx="8153400" cy="25888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40000"/>
              </a:lnSpc>
              <a:buClrTx/>
              <a:buSzTx/>
              <a:buFontTx/>
              <a:buNone/>
              <a:defRPr/>
            </a:pPr>
            <a:r>
              <a:rPr kumimoji="0" lang="zh-CN" altLang="en-US" sz="3200" b="1" kern="1200" cap="none" spc="0" normalizeH="0" baseline="0" noProof="0" dirty="0" smtClean="0">
                <a:latin typeface="微软雅黑" panose="020B0503020204020204" pitchFamily="34" charset="-122"/>
                <a:ea typeface="微软雅黑" panose="020B0503020204020204" pitchFamily="34" charset="-122"/>
                <a:cs typeface="+mn-cs"/>
              </a:rPr>
              <a:t>化学科学思维活动</a:t>
            </a:r>
          </a:p>
          <a:p>
            <a:pPr marR="0" defTabSz="914400">
              <a:lnSpc>
                <a:spcPct val="140000"/>
              </a:lnSpc>
              <a:buClrTx/>
              <a:buSzTx/>
              <a:buFontTx/>
              <a:buNone/>
              <a:defRPr/>
            </a:pPr>
            <a:r>
              <a:rPr kumimoji="0" lang="en-US" altLang="zh-CN" sz="2800"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       </a:t>
            </a:r>
            <a:r>
              <a:rPr kumimoji="0" lang="zh-CN" altLang="zh-CN" sz="28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描述</a:t>
            </a:r>
            <a:r>
              <a:rPr kumimoji="0" lang="zh-CN" altLang="zh-CN" sz="28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、比较、分类、推理（归纳推理、演绎推理、类比推理）、判断、预测、假设、分析、解释、说明、设计、评价、</a:t>
            </a:r>
            <a:r>
              <a:rPr kumimoji="0" lang="zh-CN" altLang="zh-CN" sz="28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选择</a:t>
            </a:r>
            <a:r>
              <a:rPr kumimoji="0" lang="zh-CN" altLang="en-US" sz="28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等</a:t>
            </a:r>
            <a:endParaRPr kumimoji="1" lang="zh-CN" altLang="en-US" b="1" kern="1200" cap="none" spc="0" normalizeH="0" baseline="0" noProof="0"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Text Box 3"/>
          <p:cNvSpPr txBox="1">
            <a:spLocks noChangeArrowheads="1"/>
          </p:cNvSpPr>
          <p:nvPr/>
        </p:nvSpPr>
        <p:spPr bwMode="auto">
          <a:xfrm>
            <a:off x="251520" y="2420888"/>
            <a:ext cx="8568951" cy="18503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30000"/>
              </a:lnSpc>
              <a:defRPr/>
            </a:pPr>
            <a:r>
              <a:rPr lang="en-US" sz="3200" b="1" dirty="0" smtClean="0">
                <a:solidFill>
                  <a:schemeClr val="accent2"/>
                </a:solidFill>
                <a:latin typeface="微软雅黑" panose="020B0503020204020204" pitchFamily="34" charset="-122"/>
                <a:ea typeface="微软雅黑" panose="020B0503020204020204" pitchFamily="34" charset="-122"/>
              </a:rPr>
              <a:t>· </a:t>
            </a:r>
            <a:r>
              <a:rPr lang="zh-CN" altLang="en-US" sz="3200" b="1" dirty="0" smtClean="0">
                <a:solidFill>
                  <a:schemeClr val="accent2"/>
                </a:solidFill>
                <a:latin typeface="微软雅黑" panose="020B0503020204020204" pitchFamily="34" charset="-122"/>
                <a:ea typeface="微软雅黑" panose="020B0503020204020204" pitchFamily="34" charset="-122"/>
              </a:rPr>
              <a:t>概括关联能力</a:t>
            </a:r>
            <a:endParaRPr lang="en-US" altLang="zh-CN" sz="3200" b="1" dirty="0" smtClean="0">
              <a:solidFill>
                <a:schemeClr val="accent2"/>
              </a:solidFill>
              <a:latin typeface="微软雅黑" panose="020B0503020204020204" pitchFamily="34" charset="-122"/>
              <a:ea typeface="微软雅黑" panose="020B0503020204020204" pitchFamily="34" charset="-122"/>
            </a:endParaRPr>
          </a:p>
          <a:p>
            <a:pPr eaLnBrk="1" hangingPunct="1">
              <a:lnSpc>
                <a:spcPct val="130000"/>
              </a:lnSpc>
              <a:defRPr/>
            </a:pPr>
            <a:r>
              <a:rPr lang="zh-CN" altLang="en-US" sz="2800" dirty="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能</a:t>
            </a:r>
            <a:r>
              <a:rPr lang="zh-CN" altLang="zh-CN" sz="2800" dirty="0">
                <a:latin typeface="微软雅黑" panose="020B0503020204020204" pitchFamily="34" charset="-122"/>
                <a:ea typeface="微软雅黑" panose="020B0503020204020204" pitchFamily="34" charset="-122"/>
              </a:rPr>
              <a:t>概括常见有机化合物分子中碳原子的成键</a:t>
            </a:r>
            <a:r>
              <a:rPr lang="zh-CN" altLang="zh-CN" sz="2800" dirty="0" smtClean="0">
                <a:latin typeface="微软雅黑" panose="020B0503020204020204" pitchFamily="34" charset="-122"/>
                <a:ea typeface="微软雅黑" panose="020B0503020204020204" pitchFamily="34" charset="-122"/>
              </a:rPr>
              <a:t>类型</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30000"/>
              </a:lnSpc>
              <a:defRPr/>
            </a:pPr>
            <a:r>
              <a:rPr lang="zh-CN" altLang="en-US" sz="2800" dirty="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能</a:t>
            </a:r>
            <a:r>
              <a:rPr lang="zh-CN" altLang="zh-CN" sz="2800" dirty="0">
                <a:latin typeface="微软雅黑" panose="020B0503020204020204" pitchFamily="34" charset="-122"/>
                <a:ea typeface="微软雅黑" panose="020B0503020204020204" pitchFamily="34" charset="-122"/>
              </a:rPr>
              <a:t>论证证据与模型建立及其发展之间的</a:t>
            </a:r>
            <a:r>
              <a:rPr lang="zh-CN" altLang="zh-CN" sz="2800" dirty="0" smtClean="0">
                <a:latin typeface="微软雅黑" panose="020B0503020204020204" pitchFamily="34" charset="-122"/>
                <a:ea typeface="微软雅黑" panose="020B0503020204020204" pitchFamily="34" charset="-122"/>
              </a:rPr>
              <a:t>关系</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Tm="3124"/>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文本框 693251"/>
          <p:cNvSpPr txBox="1"/>
          <p:nvPr/>
        </p:nvSpPr>
        <p:spPr>
          <a:xfrm>
            <a:off x="684213" y="2565400"/>
            <a:ext cx="7704137" cy="829945"/>
          </a:xfrm>
          <a:prstGeom prst="rect">
            <a:avLst/>
          </a:prstGeom>
          <a:blipFill>
            <a:blip r:embed="rId2" cstate="print"/>
          </a:blipFill>
          <a:ln w="3175">
            <a:solidFill>
              <a:schemeClr val="accent5">
                <a:lumMod val="90000"/>
              </a:schemeClr>
            </a:solidFill>
            <a:prstDash val="sysDot"/>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50000"/>
              </a:spcBef>
              <a:buClrTx/>
              <a:buNone/>
            </a:pPr>
            <a:r>
              <a:rPr lang="zh-CN" sz="4800" b="1" dirty="0" smtClean="0">
                <a:ea typeface="微软雅黑" panose="020B0503020204020204" pitchFamily="34" charset="-122"/>
              </a:rPr>
              <a:t>二、重大变化解析</a:t>
            </a: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Text Box 3"/>
          <p:cNvSpPr txBox="1">
            <a:spLocks noChangeArrowheads="1"/>
          </p:cNvSpPr>
          <p:nvPr/>
        </p:nvSpPr>
        <p:spPr bwMode="auto">
          <a:xfrm>
            <a:off x="251520" y="2420888"/>
            <a:ext cx="8568951" cy="24104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30000"/>
              </a:lnSpc>
              <a:defRPr/>
            </a:pPr>
            <a:r>
              <a:rPr lang="en-US" sz="3200" b="1" dirty="0" smtClean="0">
                <a:solidFill>
                  <a:schemeClr val="accent2"/>
                </a:solidFill>
                <a:latin typeface="微软雅黑" panose="020B0503020204020204" pitchFamily="34" charset="-122"/>
                <a:ea typeface="微软雅黑" panose="020B0503020204020204" pitchFamily="34" charset="-122"/>
              </a:rPr>
              <a:t>· </a:t>
            </a:r>
            <a:r>
              <a:rPr lang="zh-CN" altLang="en-US" sz="3200" b="1" dirty="0" smtClean="0">
                <a:solidFill>
                  <a:schemeClr val="accent2"/>
                </a:solidFill>
                <a:latin typeface="微软雅黑" panose="020B0503020204020204" pitchFamily="34" charset="-122"/>
                <a:ea typeface="微软雅黑" panose="020B0503020204020204" pitchFamily="34" charset="-122"/>
              </a:rPr>
              <a:t>解释说明能力</a:t>
            </a:r>
            <a:endParaRPr lang="en-US" altLang="zh-CN" sz="3200" b="1" dirty="0" smtClean="0">
              <a:solidFill>
                <a:schemeClr val="accent2"/>
              </a:solidFill>
              <a:latin typeface="微软雅黑" panose="020B0503020204020204" pitchFamily="34" charset="-122"/>
              <a:ea typeface="微软雅黑" panose="020B0503020204020204" pitchFamily="34" charset="-122"/>
            </a:endParaRPr>
          </a:p>
          <a:p>
            <a:pPr eaLnBrk="1" hangingPunct="1">
              <a:lnSpc>
                <a:spcPct val="130000"/>
              </a:lnSpc>
              <a:defRPr/>
            </a:pPr>
            <a:r>
              <a:rPr lang="zh-CN" altLang="en-US" sz="2800" dirty="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能</a:t>
            </a:r>
            <a:r>
              <a:rPr lang="zh-CN" altLang="zh-CN" sz="2800" dirty="0">
                <a:latin typeface="微软雅黑" panose="020B0503020204020204" pitchFamily="34" charset="-122"/>
                <a:ea typeface="微软雅黑" panose="020B0503020204020204" pitchFamily="34" charset="-122"/>
              </a:rPr>
              <a:t>利用相关理论解释简单的共价分子的</a:t>
            </a:r>
            <a:r>
              <a:rPr lang="zh-CN" altLang="zh-CN" sz="2800" dirty="0" smtClean="0">
                <a:latin typeface="微软雅黑" panose="020B0503020204020204" pitchFamily="34" charset="-122"/>
                <a:ea typeface="微软雅黑" panose="020B0503020204020204" pitchFamily="34" charset="-122"/>
              </a:rPr>
              <a:t>空间结构</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30000"/>
              </a:lnSpc>
              <a:defRPr/>
            </a:pPr>
            <a:r>
              <a:rPr lang="zh-CN" altLang="en-US" sz="2800" dirty="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能</a:t>
            </a:r>
            <a:r>
              <a:rPr lang="zh-CN" altLang="zh-CN" sz="2800" dirty="0">
                <a:latin typeface="微软雅黑" panose="020B0503020204020204" pitchFamily="34" charset="-122"/>
                <a:ea typeface="微软雅黑" panose="020B0503020204020204" pitchFamily="34" charset="-122"/>
              </a:rPr>
              <a:t>选择实例说明溶液</a:t>
            </a:r>
            <a:r>
              <a:rPr lang="en-US" altLang="zh-CN" sz="2800" dirty="0">
                <a:latin typeface="微软雅黑" panose="020B0503020204020204" pitchFamily="34" charset="-122"/>
                <a:ea typeface="微软雅黑" panose="020B0503020204020204" pitchFamily="34" charset="-122"/>
              </a:rPr>
              <a:t>pH</a:t>
            </a:r>
            <a:r>
              <a:rPr lang="zh-CN" altLang="zh-CN" sz="2800" dirty="0">
                <a:latin typeface="微软雅黑" panose="020B0503020204020204" pitchFamily="34" charset="-122"/>
                <a:ea typeface="微软雅黑" panose="020B0503020204020204" pitchFamily="34" charset="-122"/>
              </a:rPr>
              <a:t>的</a:t>
            </a:r>
            <a:r>
              <a:rPr lang="zh-CN" altLang="zh-CN" sz="2800" dirty="0" smtClean="0">
                <a:latin typeface="微软雅黑" panose="020B0503020204020204" pitchFamily="34" charset="-122"/>
                <a:ea typeface="微软雅黑" panose="020B0503020204020204" pitchFamily="34" charset="-122"/>
              </a:rPr>
              <a:t>调控在</a:t>
            </a:r>
            <a:r>
              <a:rPr lang="zh-CN" altLang="zh-CN" sz="2800" dirty="0">
                <a:latin typeface="微软雅黑" panose="020B0503020204020204" pitchFamily="34" charset="-122"/>
                <a:ea typeface="微软雅黑" panose="020B0503020204020204" pitchFamily="34" charset="-122"/>
              </a:rPr>
              <a:t>工农业生产和科学研究中的重要</a:t>
            </a:r>
            <a:r>
              <a:rPr lang="zh-CN" altLang="zh-CN" sz="2800" dirty="0" smtClean="0">
                <a:latin typeface="微软雅黑" panose="020B0503020204020204" pitchFamily="34" charset="-122"/>
                <a:ea typeface="微软雅黑" panose="020B0503020204020204" pitchFamily="34" charset="-122"/>
              </a:rPr>
              <a:t>作用</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Tm="3124"/>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Text Box 3"/>
          <p:cNvSpPr txBox="1">
            <a:spLocks noChangeArrowheads="1"/>
          </p:cNvSpPr>
          <p:nvPr/>
        </p:nvSpPr>
        <p:spPr bwMode="auto">
          <a:xfrm>
            <a:off x="395288" y="2204864"/>
            <a:ext cx="8568951" cy="29705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30000"/>
              </a:lnSpc>
              <a:defRPr/>
            </a:pPr>
            <a:r>
              <a:rPr lang="en-US" sz="3200" b="1" dirty="0" smtClean="0">
                <a:solidFill>
                  <a:schemeClr val="accent2"/>
                </a:solidFill>
                <a:latin typeface="微软雅黑" panose="020B0503020204020204" pitchFamily="34" charset="-122"/>
                <a:ea typeface="微软雅黑" panose="020B0503020204020204" pitchFamily="34" charset="-122"/>
              </a:rPr>
              <a:t>· </a:t>
            </a:r>
            <a:r>
              <a:rPr lang="zh-CN" altLang="en-US" sz="3200" b="1" dirty="0" smtClean="0">
                <a:solidFill>
                  <a:schemeClr val="accent2"/>
                </a:solidFill>
                <a:latin typeface="微软雅黑" panose="020B0503020204020204" pitchFamily="34" charset="-122"/>
                <a:ea typeface="微软雅黑" panose="020B0503020204020204" pitchFamily="34" charset="-122"/>
              </a:rPr>
              <a:t>推断预测能力</a:t>
            </a:r>
            <a:endParaRPr lang="en-US" altLang="zh-CN" sz="3200" b="1" dirty="0" smtClean="0">
              <a:solidFill>
                <a:schemeClr val="accent2"/>
              </a:solidFill>
              <a:latin typeface="微软雅黑" panose="020B0503020204020204" pitchFamily="34" charset="-122"/>
              <a:ea typeface="微软雅黑" panose="020B0503020204020204" pitchFamily="34" charset="-122"/>
            </a:endParaRPr>
          </a:p>
          <a:p>
            <a:pPr eaLnBrk="1" hangingPunct="1">
              <a:lnSpc>
                <a:spcPct val="130000"/>
              </a:lnSpc>
              <a:defRPr/>
            </a:pPr>
            <a:r>
              <a:rPr lang="zh-CN" altLang="en-US" sz="2800" dirty="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能</a:t>
            </a:r>
            <a:r>
              <a:rPr lang="zh-CN" altLang="zh-CN" sz="2800" dirty="0">
                <a:latin typeface="微软雅黑" panose="020B0503020204020204" pitchFamily="34" charset="-122"/>
                <a:ea typeface="微软雅黑" panose="020B0503020204020204" pitchFamily="34" charset="-122"/>
              </a:rPr>
              <a:t>利用电负性判断元素的金属性与非金属性的强弱，推测化学键的</a:t>
            </a:r>
            <a:r>
              <a:rPr lang="zh-CN" altLang="zh-CN" sz="2800" dirty="0" smtClean="0">
                <a:latin typeface="微软雅黑" panose="020B0503020204020204" pitchFamily="34" charset="-122"/>
                <a:ea typeface="微软雅黑" panose="020B0503020204020204" pitchFamily="34" charset="-122"/>
              </a:rPr>
              <a:t>极性</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30000"/>
              </a:lnSpc>
              <a:defRPr/>
            </a:pPr>
            <a:r>
              <a:rPr lang="zh-CN" altLang="en-US" sz="2800" dirty="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能</a:t>
            </a:r>
            <a:r>
              <a:rPr lang="zh-CN" altLang="zh-CN" sz="2800" dirty="0">
                <a:latin typeface="微软雅黑" panose="020B0503020204020204" pitchFamily="34" charset="-122"/>
                <a:ea typeface="微软雅黑" panose="020B0503020204020204" pitchFamily="34" charset="-122"/>
              </a:rPr>
              <a:t>基于官能团、化学键的特点及反应</a:t>
            </a:r>
            <a:r>
              <a:rPr lang="zh-CN" altLang="zh-CN" sz="2800" dirty="0" smtClean="0">
                <a:latin typeface="微软雅黑" panose="020B0503020204020204" pitchFamily="34" charset="-122"/>
                <a:ea typeface="微软雅黑" panose="020B0503020204020204" pitchFamily="34" charset="-122"/>
              </a:rPr>
              <a:t>规律</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分析</a:t>
            </a:r>
            <a:r>
              <a:rPr lang="zh-CN" altLang="zh-CN" sz="2800" dirty="0">
                <a:latin typeface="微软雅黑" panose="020B0503020204020204" pitchFamily="34" charset="-122"/>
                <a:ea typeface="微软雅黑" panose="020B0503020204020204" pitchFamily="34" charset="-122"/>
              </a:rPr>
              <a:t>和推断含有典型官能团的有机物的</a:t>
            </a:r>
            <a:r>
              <a:rPr lang="zh-CN" altLang="zh-CN" sz="2800" dirty="0" smtClean="0">
                <a:latin typeface="微软雅黑" panose="020B0503020204020204" pitchFamily="34" charset="-122"/>
                <a:ea typeface="微软雅黑" panose="020B0503020204020204" pitchFamily="34" charset="-122"/>
              </a:rPr>
              <a:t>化学性质</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Tm="3124"/>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Text Box 3"/>
          <p:cNvSpPr txBox="1">
            <a:spLocks noChangeArrowheads="1"/>
          </p:cNvSpPr>
          <p:nvPr/>
        </p:nvSpPr>
        <p:spPr bwMode="auto">
          <a:xfrm>
            <a:off x="251520" y="1916832"/>
            <a:ext cx="8568951" cy="3529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30000"/>
              </a:lnSpc>
              <a:defRPr/>
            </a:pPr>
            <a:r>
              <a:rPr lang="en-US" sz="3200" b="1" dirty="0" smtClean="0">
                <a:solidFill>
                  <a:schemeClr val="accent2"/>
                </a:solidFill>
                <a:latin typeface="微软雅黑" panose="020B0503020204020204" pitchFamily="34" charset="-122"/>
                <a:ea typeface="微软雅黑" panose="020B0503020204020204" pitchFamily="34" charset="-122"/>
              </a:rPr>
              <a:t>· </a:t>
            </a:r>
            <a:r>
              <a:rPr lang="zh-CN" altLang="en-US" sz="3200" b="1" dirty="0" smtClean="0">
                <a:solidFill>
                  <a:schemeClr val="accent2"/>
                </a:solidFill>
                <a:latin typeface="微软雅黑" panose="020B0503020204020204" pitchFamily="34" charset="-122"/>
                <a:ea typeface="微软雅黑" panose="020B0503020204020204" pitchFamily="34" charset="-122"/>
              </a:rPr>
              <a:t>设计验证能力</a:t>
            </a:r>
            <a:endParaRPr lang="en-US" altLang="zh-CN" sz="3200" b="1" dirty="0" smtClean="0">
              <a:solidFill>
                <a:schemeClr val="accent2"/>
              </a:solidFill>
              <a:latin typeface="微软雅黑" panose="020B0503020204020204" pitchFamily="34" charset="-122"/>
              <a:ea typeface="微软雅黑" panose="020B0503020204020204" pitchFamily="34" charset="-122"/>
            </a:endParaRPr>
          </a:p>
          <a:p>
            <a:pPr eaLnBrk="1" hangingPunct="1">
              <a:lnSpc>
                <a:spcPct val="130000"/>
              </a:lnSpc>
              <a:defRPr/>
            </a:pPr>
            <a:r>
              <a:rPr lang="zh-CN" altLang="en-US" sz="2800" dirty="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能</a:t>
            </a:r>
            <a:r>
              <a:rPr lang="zh-CN" altLang="zh-CN" sz="2800" dirty="0">
                <a:latin typeface="微软雅黑" panose="020B0503020204020204" pitchFamily="34" charset="-122"/>
                <a:ea typeface="微软雅黑" panose="020B0503020204020204" pitchFamily="34" charset="-122"/>
              </a:rPr>
              <a:t>设计</a:t>
            </a:r>
            <a:r>
              <a:rPr lang="zh-CN" altLang="zh-CN" sz="2800" dirty="0" smtClean="0">
                <a:latin typeface="微软雅黑" panose="020B0503020204020204" pitchFamily="34" charset="-122"/>
                <a:ea typeface="微软雅黑" panose="020B0503020204020204" pitchFamily="34" charset="-122"/>
              </a:rPr>
              <a:t>实验探究不同</a:t>
            </a:r>
            <a:r>
              <a:rPr lang="zh-CN" altLang="zh-CN" sz="2800" dirty="0">
                <a:latin typeface="微软雅黑" panose="020B0503020204020204" pitchFamily="34" charset="-122"/>
                <a:ea typeface="微软雅黑" panose="020B0503020204020204" pitchFamily="34" charset="-122"/>
              </a:rPr>
              <a:t>组分浓度改变对化学反应速率的</a:t>
            </a:r>
            <a:r>
              <a:rPr lang="zh-CN" altLang="zh-CN" sz="2800" dirty="0" smtClean="0">
                <a:latin typeface="微软雅黑" panose="020B0503020204020204" pitchFamily="34" charset="-122"/>
                <a:ea typeface="微软雅黑" panose="020B0503020204020204" pitchFamily="34" charset="-122"/>
              </a:rPr>
              <a:t>影响</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30000"/>
              </a:lnSpc>
              <a:defRPr/>
            </a:pPr>
            <a:r>
              <a:rPr lang="zh-CN" altLang="en-US" sz="2800" dirty="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能</a:t>
            </a:r>
            <a:r>
              <a:rPr lang="zh-CN" altLang="zh-CN" sz="2800" dirty="0">
                <a:latin typeface="微软雅黑" panose="020B0503020204020204" pitchFamily="34" charset="-122"/>
                <a:ea typeface="微软雅黑" panose="020B0503020204020204" pitchFamily="34" charset="-122"/>
              </a:rPr>
              <a:t>从物质类别、元素价态的角度</a:t>
            </a:r>
            <a:r>
              <a:rPr lang="zh-CN" altLang="zh-CN" sz="2800" dirty="0" smtClean="0">
                <a:latin typeface="微软雅黑" panose="020B0503020204020204" pitchFamily="34" charset="-122"/>
                <a:ea typeface="微软雅黑" panose="020B0503020204020204" pitchFamily="34" charset="-122"/>
              </a:rPr>
              <a:t>，依据</a:t>
            </a:r>
            <a:r>
              <a:rPr lang="zh-CN" altLang="zh-CN" sz="2800" dirty="0">
                <a:latin typeface="微软雅黑" panose="020B0503020204020204" pitchFamily="34" charset="-122"/>
                <a:ea typeface="微软雅黑" panose="020B0503020204020204" pitchFamily="34" charset="-122"/>
              </a:rPr>
              <a:t>复分解反应和氧化还原反应原理</a:t>
            </a:r>
            <a:r>
              <a:rPr lang="zh-CN" altLang="zh-CN" sz="2800" dirty="0" smtClean="0">
                <a:latin typeface="微软雅黑" panose="020B0503020204020204" pitchFamily="34" charset="-122"/>
                <a:ea typeface="微软雅黑" panose="020B0503020204020204" pitchFamily="34" charset="-122"/>
              </a:rPr>
              <a:t>，预测</a:t>
            </a:r>
            <a:r>
              <a:rPr lang="zh-CN" altLang="zh-CN" sz="2800" dirty="0">
                <a:latin typeface="微软雅黑" panose="020B0503020204020204" pitchFamily="34" charset="-122"/>
                <a:ea typeface="微软雅黑" panose="020B0503020204020204" pitchFamily="34" charset="-122"/>
              </a:rPr>
              <a:t>物质的化学性质和变化，设计实验进行初步</a:t>
            </a:r>
            <a:r>
              <a:rPr lang="zh-CN" altLang="zh-CN" sz="2800" dirty="0" smtClean="0">
                <a:latin typeface="微软雅黑" panose="020B0503020204020204" pitchFamily="34" charset="-122"/>
                <a:ea typeface="微软雅黑" panose="020B0503020204020204" pitchFamily="34" charset="-122"/>
              </a:rPr>
              <a:t>验证</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Tm="3124"/>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Text Box 3"/>
          <p:cNvSpPr txBox="1">
            <a:spLocks noChangeArrowheads="1"/>
          </p:cNvSpPr>
          <p:nvPr/>
        </p:nvSpPr>
        <p:spPr bwMode="auto">
          <a:xfrm>
            <a:off x="286624" y="1916832"/>
            <a:ext cx="8568951" cy="35299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lgn="ctr" eaLnBrk="1" hangingPunct="1">
              <a:lnSpc>
                <a:spcPct val="130000"/>
              </a:lnSpc>
              <a:defRPr/>
            </a:pPr>
            <a:r>
              <a:rPr lang="en-US" sz="3200" b="1" dirty="0" smtClean="0">
                <a:solidFill>
                  <a:schemeClr val="accent2"/>
                </a:solidFill>
                <a:latin typeface="微软雅黑" panose="020B0503020204020204" pitchFamily="34" charset="-122"/>
                <a:ea typeface="微软雅黑" panose="020B0503020204020204" pitchFamily="34" charset="-122"/>
              </a:rPr>
              <a:t>· </a:t>
            </a:r>
            <a:r>
              <a:rPr lang="zh-CN" altLang="en-US" sz="3200" b="1" dirty="0" smtClean="0">
                <a:solidFill>
                  <a:schemeClr val="accent2"/>
                </a:solidFill>
                <a:latin typeface="微软雅黑" panose="020B0503020204020204" pitchFamily="34" charset="-122"/>
                <a:ea typeface="微软雅黑" panose="020B0503020204020204" pitchFamily="34" charset="-122"/>
              </a:rPr>
              <a:t>分析评价能力</a:t>
            </a:r>
            <a:endParaRPr lang="en-US" altLang="zh-CN" sz="3200" b="1" dirty="0" smtClean="0">
              <a:solidFill>
                <a:schemeClr val="accent2"/>
              </a:solidFill>
              <a:latin typeface="微软雅黑" panose="020B0503020204020204" pitchFamily="34" charset="-122"/>
              <a:ea typeface="微软雅黑" panose="020B0503020204020204" pitchFamily="34" charset="-122"/>
            </a:endParaRPr>
          </a:p>
          <a:p>
            <a:pPr eaLnBrk="1" hangingPunct="1">
              <a:lnSpc>
                <a:spcPct val="130000"/>
              </a:lnSpc>
              <a:defRPr/>
            </a:pPr>
            <a:r>
              <a:rPr lang="zh-CN" altLang="en-US" sz="2800" dirty="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针对</a:t>
            </a:r>
            <a:r>
              <a:rPr lang="zh-CN" altLang="zh-CN" sz="2800" dirty="0">
                <a:latin typeface="微软雅黑" panose="020B0503020204020204" pitchFamily="34" charset="-122"/>
                <a:ea typeface="微软雅黑" panose="020B0503020204020204" pitchFamily="34" charset="-122"/>
              </a:rPr>
              <a:t>典型案例，能从限度、速率等</a:t>
            </a:r>
            <a:r>
              <a:rPr lang="zh-CN" altLang="zh-CN" sz="2800" dirty="0" smtClean="0">
                <a:latin typeface="微软雅黑" panose="020B0503020204020204" pitchFamily="34" charset="-122"/>
                <a:ea typeface="微软雅黑" panose="020B0503020204020204" pitchFamily="34" charset="-122"/>
              </a:rPr>
              <a:t>角度</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对</a:t>
            </a:r>
            <a:r>
              <a:rPr lang="zh-CN" altLang="zh-CN" sz="2800" dirty="0">
                <a:latin typeface="微软雅黑" panose="020B0503020204020204" pitchFamily="34" charset="-122"/>
                <a:ea typeface="微软雅黑" panose="020B0503020204020204" pitchFamily="34" charset="-122"/>
              </a:rPr>
              <a:t>化学反应和化工生产条件进行综合</a:t>
            </a:r>
            <a:r>
              <a:rPr lang="zh-CN" altLang="zh-CN" sz="2800" dirty="0" smtClean="0">
                <a:latin typeface="微软雅黑" panose="020B0503020204020204" pitchFamily="34" charset="-122"/>
                <a:ea typeface="微软雅黑" panose="020B0503020204020204" pitchFamily="34" charset="-122"/>
              </a:rPr>
              <a:t>分析</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eaLnBrk="1" hangingPunct="1">
              <a:lnSpc>
                <a:spcPct val="130000"/>
              </a:lnSpc>
              <a:defRPr/>
            </a:pPr>
            <a:r>
              <a:rPr lang="zh-CN" altLang="en-US" sz="2800" dirty="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能</a:t>
            </a:r>
            <a:r>
              <a:rPr lang="zh-CN" altLang="zh-CN" sz="2800" dirty="0">
                <a:latin typeface="微软雅黑" panose="020B0503020204020204" pitchFamily="34" charset="-122"/>
                <a:ea typeface="微软雅黑" panose="020B0503020204020204" pitchFamily="34" charset="-122"/>
              </a:rPr>
              <a:t>从有机化合物及其性质的</a:t>
            </a:r>
            <a:r>
              <a:rPr lang="zh-CN" altLang="zh-CN" sz="2800" dirty="0" smtClean="0">
                <a:latin typeface="微软雅黑" panose="020B0503020204020204" pitchFamily="34" charset="-122"/>
                <a:ea typeface="微软雅黑" panose="020B0503020204020204" pitchFamily="34" charset="-122"/>
              </a:rPr>
              <a:t>角度</a:t>
            </a:r>
            <a:r>
              <a:rPr lang="zh-CN" altLang="en-US" sz="2800" dirty="0" smtClean="0">
                <a:latin typeface="微软雅黑" panose="020B0503020204020204" pitchFamily="34" charset="-122"/>
                <a:ea typeface="微软雅黑" panose="020B0503020204020204" pitchFamily="34" charset="-122"/>
              </a:rPr>
              <a:t>，</a:t>
            </a:r>
            <a:r>
              <a:rPr lang="zh-CN" altLang="zh-CN" sz="2800" dirty="0" smtClean="0">
                <a:latin typeface="微软雅黑" panose="020B0503020204020204" pitchFamily="34" charset="-122"/>
                <a:ea typeface="微软雅黑" panose="020B0503020204020204" pitchFamily="34" charset="-122"/>
              </a:rPr>
              <a:t>对</a:t>
            </a:r>
            <a:r>
              <a:rPr lang="zh-CN" altLang="zh-CN" sz="2800" dirty="0">
                <a:latin typeface="微软雅黑" panose="020B0503020204020204" pitchFamily="34" charset="-122"/>
                <a:ea typeface="微软雅黑" panose="020B0503020204020204" pitchFamily="34" charset="-122"/>
              </a:rPr>
              <a:t>有关能源、材料、饮食、健康、环境等实际问题进行分析、讨论和</a:t>
            </a:r>
            <a:r>
              <a:rPr lang="zh-CN" altLang="zh-CN" sz="2800" dirty="0" smtClean="0">
                <a:latin typeface="微软雅黑" panose="020B0503020204020204" pitchFamily="34" charset="-122"/>
                <a:ea typeface="微软雅黑" panose="020B0503020204020204" pitchFamily="34" charset="-122"/>
              </a:rPr>
              <a:t>评价</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Tree>
  </p:cSld>
  <p:clrMapOvr>
    <a:masterClrMapping/>
  </p:clrMapOvr>
  <p:transition spd="slow" advTm="3124"/>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1700213"/>
            <a:ext cx="8153400" cy="43980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40000"/>
              </a:lnSpc>
              <a:buClrTx/>
              <a:buSzTx/>
              <a:buFontTx/>
              <a:buNone/>
              <a:defRPr/>
            </a:pPr>
            <a:r>
              <a:rPr kumimoji="0" lang="zh-CN" altLang="zh-CN" sz="3200" b="1" kern="1200" cap="none" spc="0" normalizeH="0" baseline="0" noProof="0" dirty="0" smtClean="0">
                <a:latin typeface="微软雅黑" panose="020B0503020204020204" pitchFamily="34" charset="-122"/>
                <a:ea typeface="微软雅黑" panose="020B0503020204020204" pitchFamily="34" charset="-122"/>
                <a:cs typeface="+mn-cs"/>
              </a:rPr>
              <a:t>硫及其化合物</a:t>
            </a:r>
            <a:endParaRPr kumimoji="0" lang="en-US" altLang="zh-CN" sz="3200" b="1" kern="1200" cap="none" spc="0" normalizeH="0" baseline="0" noProof="0" dirty="0" smtClean="0">
              <a:latin typeface="微软雅黑" panose="020B0503020204020204" pitchFamily="34" charset="-122"/>
              <a:ea typeface="微软雅黑" panose="020B0503020204020204" pitchFamily="34" charset="-122"/>
              <a:cs typeface="+mn-cs"/>
            </a:endParaRPr>
          </a:p>
          <a:p>
            <a:pPr marR="0" defTabSz="914400">
              <a:lnSpc>
                <a:spcPct val="140000"/>
              </a:lnSpc>
              <a:buClrTx/>
              <a:buSzTx/>
              <a:buFontTx/>
              <a:buNone/>
              <a:defRPr/>
            </a:pPr>
            <a:r>
              <a:rPr kumimoji="0" lang="zh-CN" altLang="en-US" sz="2400"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       </a:t>
            </a:r>
            <a:endParaRPr kumimoji="0" lang="en-US" altLang="zh-CN" sz="2400"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endParaRPr>
          </a:p>
          <a:p>
            <a:pPr marR="0" defTabSz="914400">
              <a:lnSpc>
                <a:spcPct val="140000"/>
              </a:lnSpc>
              <a:buClrTx/>
              <a:buSzTx/>
              <a:buFontTx/>
              <a:buNone/>
              <a:defRPr/>
            </a:pPr>
            <a:r>
              <a:rPr kumimoji="0" lang="en-US" altLang="zh-CN" sz="240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 </a:t>
            </a:r>
            <a:r>
              <a:rPr kumimoji="0" lang="en-US" altLang="zh-CN" sz="2400"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      </a:t>
            </a:r>
            <a:r>
              <a:rPr kumimoji="0" lang="zh-CN" altLang="en-US" sz="2400" kern="1200" cap="none" spc="0" normalizeH="0" baseline="0" noProof="0" dirty="0" smtClean="0">
                <a:latin typeface="微软雅黑" panose="020B0503020204020204" pitchFamily="34" charset="-122"/>
                <a:ea typeface="微软雅黑" panose="020B0503020204020204" pitchFamily="34" charset="-122"/>
                <a:cs typeface="+mn-cs"/>
              </a:rPr>
              <a:t>教学目标之一：</a:t>
            </a:r>
            <a:r>
              <a:rPr kumimoji="0" lang="zh-CN" altLang="zh-CN" sz="2400" kern="1200" cap="none" spc="0" normalizeH="0" baseline="0" noProof="0" dirty="0" smtClean="0">
                <a:latin typeface="微软雅黑" panose="020B0503020204020204" pitchFamily="34" charset="-122"/>
                <a:ea typeface="微软雅黑" panose="020B0503020204020204" pitchFamily="34" charset="-122"/>
                <a:cs typeface="+mn-cs"/>
              </a:rPr>
              <a:t>能从物质种类和元素价态视角选择硫及其化合物的转化路径</a:t>
            </a:r>
            <a:r>
              <a:rPr kumimoji="0" lang="zh-CN" altLang="en-US" sz="2400" kern="1200" cap="none" spc="0" normalizeH="0" baseline="0" noProof="0" dirty="0" smtClean="0">
                <a:latin typeface="微软雅黑" panose="020B0503020204020204" pitchFamily="34" charset="-122"/>
                <a:ea typeface="微软雅黑" panose="020B0503020204020204" pitchFamily="34" charset="-122"/>
                <a:cs typeface="+mn-cs"/>
              </a:rPr>
              <a:t>（</a:t>
            </a:r>
            <a:r>
              <a:rPr kumimoji="0" lang="zh-CN" altLang="en-US" sz="24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发展证据推理与模型认知素养</a:t>
            </a:r>
            <a:r>
              <a:rPr kumimoji="0" lang="zh-CN" altLang="en-US" sz="2400" kern="1200" cap="none" spc="0" normalizeH="0" baseline="0" noProof="0" dirty="0" smtClean="0">
                <a:latin typeface="微软雅黑" panose="020B0503020204020204" pitchFamily="34" charset="-122"/>
                <a:ea typeface="微软雅黑" panose="020B0503020204020204" pitchFamily="34" charset="-122"/>
                <a:cs typeface="+mn-cs"/>
              </a:rPr>
              <a:t>）</a:t>
            </a:r>
            <a:endParaRPr kumimoji="0" lang="en-US" altLang="zh-CN" sz="2400" kern="1200" cap="none" spc="0" normalizeH="0" baseline="0" noProof="0" dirty="0" smtClean="0">
              <a:latin typeface="微软雅黑" panose="020B0503020204020204" pitchFamily="34" charset="-122"/>
              <a:ea typeface="微软雅黑" panose="020B0503020204020204" pitchFamily="34" charset="-122"/>
              <a:cs typeface="+mn-cs"/>
            </a:endParaRPr>
          </a:p>
          <a:p>
            <a:pPr marR="0" defTabSz="914400">
              <a:lnSpc>
                <a:spcPct val="140000"/>
              </a:lnSpc>
              <a:buClrTx/>
              <a:buSzTx/>
              <a:buFontTx/>
              <a:buNone/>
              <a:defRPr/>
            </a:pPr>
            <a:r>
              <a:rPr kumimoji="0" lang="en-US" altLang="zh-CN" sz="2400" kern="1200" cap="none" spc="0" normalizeH="0" baseline="0" noProof="0" dirty="0" smtClean="0">
                <a:latin typeface="微软雅黑" panose="020B0503020204020204" pitchFamily="34" charset="-122"/>
                <a:ea typeface="微软雅黑" panose="020B0503020204020204" pitchFamily="34" charset="-122"/>
                <a:cs typeface="+mn-cs"/>
              </a:rPr>
              <a:t>       </a:t>
            </a:r>
            <a:r>
              <a:rPr kumimoji="0" lang="zh-CN" altLang="zh-CN" sz="2400" kern="1200" cap="none" spc="0" normalizeH="0" baseline="0" noProof="0" dirty="0" smtClean="0">
                <a:latin typeface="微软雅黑" panose="020B0503020204020204" pitchFamily="34" charset="-122"/>
                <a:ea typeface="微软雅黑" panose="020B0503020204020204" pitchFamily="34" charset="-122"/>
                <a:cs typeface="+mn-cs"/>
              </a:rPr>
              <a:t>教师</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可引导学生开展小组讨论交流</a:t>
            </a:r>
            <a:r>
              <a:rPr kumimoji="0" lang="zh-CN" altLang="zh-CN" sz="2400" kern="1200" cap="none" spc="0" normalizeH="0" baseline="0" noProof="0" dirty="0" smtClean="0">
                <a:latin typeface="微软雅黑" panose="020B0503020204020204" pitchFamily="34" charset="-122"/>
                <a:ea typeface="微软雅黑" panose="020B0503020204020204" pitchFamily="34" charset="-122"/>
                <a:cs typeface="+mn-cs"/>
              </a:rPr>
              <a:t>（</a:t>
            </a:r>
            <a:r>
              <a:rPr kumimoji="0" lang="zh-CN" altLang="en-US" sz="24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一般性学习活动</a:t>
            </a:r>
            <a:r>
              <a:rPr kumimoji="0" lang="zh-CN" altLang="zh-CN" sz="2400" kern="1200" cap="none" spc="0" normalizeH="0" baseline="0" noProof="0" dirty="0" smtClean="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运用设计、</a:t>
            </a:r>
            <a:r>
              <a:rPr kumimoji="0" lang="zh-CN" altLang="zh-CN" sz="2400" b="1" kern="1200" cap="none" spc="0" normalizeH="0" baseline="0" noProof="0" dirty="0">
                <a:latin typeface="微软雅黑" panose="020B0503020204020204" pitchFamily="34" charset="-122"/>
                <a:ea typeface="微软雅黑" panose="020B0503020204020204" pitchFamily="34" charset="-122"/>
                <a:cs typeface="+mn-cs"/>
              </a:rPr>
              <a:t>分析、比较、评价</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、选择等方法</a:t>
            </a:r>
            <a:r>
              <a:rPr kumimoji="0" lang="zh-CN" altLang="zh-CN" sz="2400" kern="1200" cap="none" spc="0" normalizeH="0" baseline="0" noProof="0" dirty="0" smtClean="0">
                <a:latin typeface="微软雅黑" panose="020B0503020204020204" pitchFamily="34" charset="-122"/>
                <a:ea typeface="微软雅黑" panose="020B0503020204020204" pitchFamily="34" charset="-122"/>
                <a:cs typeface="+mn-cs"/>
              </a:rPr>
              <a:t>（</a:t>
            </a:r>
            <a:r>
              <a:rPr kumimoji="0" lang="zh-CN" altLang="en-US" sz="24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学科性学习</a:t>
            </a:r>
            <a:r>
              <a:rPr kumimoji="0" lang="zh-CN" altLang="zh-CN" sz="24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活动</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），优选出硫及其化合物的转化路径</a:t>
            </a:r>
            <a:r>
              <a:rPr kumimoji="0" lang="zh-CN" altLang="zh-CN" sz="2400" kern="1200" cap="none" spc="0" normalizeH="0" baseline="0" noProof="0" dirty="0" smtClean="0">
                <a:latin typeface="微软雅黑" panose="020B0503020204020204" pitchFamily="34" charset="-122"/>
                <a:ea typeface="微软雅黑" panose="020B0503020204020204" pitchFamily="34" charset="-122"/>
                <a:cs typeface="+mn-cs"/>
              </a:rPr>
              <a:t>。</a:t>
            </a:r>
            <a:endParaRPr kumimoji="0" lang="en-US" altLang="zh-CN" sz="2400" kern="1200" cap="none" spc="0" normalizeH="0" baseline="0" noProof="0" dirty="0" smtClean="0">
              <a:latin typeface="微软雅黑" panose="020B0503020204020204" pitchFamily="34" charset="-122"/>
              <a:ea typeface="微软雅黑" panose="020B0503020204020204" pitchFamily="34" charset="-122"/>
              <a:cs typeface="+mn-cs"/>
            </a:endParaRPr>
          </a:p>
          <a:p>
            <a:pPr marR="0" defTabSz="914400">
              <a:lnSpc>
                <a:spcPct val="140000"/>
              </a:lnSpc>
              <a:buClrTx/>
              <a:buSzTx/>
              <a:buFontTx/>
              <a:buNone/>
              <a:defRPr/>
            </a:pPr>
            <a:r>
              <a:rPr kumimoji="1" lang="en-US" altLang="zh-CN" sz="2400"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 </a:t>
            </a:r>
            <a:r>
              <a:rPr kumimoji="1" lang="en-US" altLang="zh-CN" sz="2400" kern="1200" cap="none" spc="0" normalizeH="0" baseline="0" noProof="0" dirty="0" smtClean="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                       </a:t>
            </a:r>
            <a:endParaRPr kumimoji="1" lang="zh-CN" altLang="en-US" sz="2400"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7" name="Text Box 3"/>
          <p:cNvSpPr txBox="1">
            <a:spLocks noChangeArrowheads="1"/>
          </p:cNvSpPr>
          <p:nvPr/>
        </p:nvSpPr>
        <p:spPr bwMode="auto">
          <a:xfrm>
            <a:off x="688975" y="2420938"/>
            <a:ext cx="7872413" cy="768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buClrTx/>
              <a:buSzTx/>
              <a:buFontTx/>
              <a:buNone/>
              <a:defRPr/>
            </a:pPr>
            <a:r>
              <a:rPr kumimoji="1" lang="zh-CN" altLang="en-US"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a:t>
            </a:r>
            <a:r>
              <a:rPr kumimoji="1" lang="en-US" altLang="zh-CN"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4</a:t>
            </a:r>
            <a:r>
              <a:rPr kumimoji="1" lang="zh-CN" altLang="en-US"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）情境的真实化设计</a:t>
            </a:r>
            <a:endParaRPr kumimoji="1" lang="zh-CN" altLang="en-US" sz="3200" b="1"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2533650"/>
            <a:ext cx="8153400" cy="18999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40000"/>
              </a:lnSpc>
              <a:buClrTx/>
              <a:buSzTx/>
              <a:buFontTx/>
              <a:buNone/>
              <a:defRPr/>
            </a:pPr>
            <a:r>
              <a:rPr kumimoji="0" lang="en-US" altLang="zh-CN" sz="3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3200" b="1" kern="1200" cap="none" spc="0" normalizeH="0" baseline="0" noProof="0" dirty="0" smtClean="0">
                <a:latin typeface="微软雅黑" panose="020B0503020204020204" pitchFamily="34" charset="-122"/>
                <a:ea typeface="微软雅黑" panose="020B0503020204020204" pitchFamily="34" charset="-122"/>
                <a:cs typeface="+mn-cs"/>
              </a:rPr>
              <a:t>建构性化学学习情境的设计</a:t>
            </a:r>
            <a:endParaRPr kumimoji="0" lang="en-US" altLang="zh-CN" sz="3200" b="1" kern="1200" cap="none" spc="0" normalizeH="0" baseline="0" noProof="0" dirty="0" smtClean="0">
              <a:latin typeface="微软雅黑" panose="020B0503020204020204" pitchFamily="34" charset="-122"/>
              <a:ea typeface="微软雅黑" panose="020B0503020204020204" pitchFamily="34" charset="-122"/>
              <a:cs typeface="+mn-cs"/>
            </a:endParaRPr>
          </a:p>
          <a:p>
            <a:pPr marR="0" algn="ctr" defTabSz="914400">
              <a:lnSpc>
                <a:spcPct val="140000"/>
              </a:lnSpc>
              <a:buClrTx/>
              <a:buSzTx/>
              <a:buFontTx/>
              <a:buNone/>
              <a:defRPr/>
            </a:pPr>
            <a:endParaRPr kumimoji="0" lang="en-US" altLang="zh-CN" sz="2400" kern="1200" cap="none" spc="0" normalizeH="0" baseline="0" noProof="0" dirty="0" smtClean="0">
              <a:latin typeface="微软雅黑" panose="020B0503020204020204" pitchFamily="34" charset="-122"/>
              <a:ea typeface="微软雅黑" panose="020B0503020204020204" pitchFamily="34" charset="-122"/>
              <a:cs typeface="+mn-cs"/>
            </a:endParaRPr>
          </a:p>
          <a:p>
            <a:pPr marR="0" algn="ctr" defTabSz="914400">
              <a:lnSpc>
                <a:spcPct val="140000"/>
              </a:lnSpc>
              <a:buClrTx/>
              <a:buSzTx/>
              <a:buFontTx/>
              <a:buNone/>
              <a:defRPr/>
            </a:pPr>
            <a:r>
              <a:rPr kumimoji="0" lang="zh-CN" altLang="zh-CN" sz="2800" kern="1200" cap="none" spc="0" normalizeH="0" baseline="0" noProof="0" dirty="0" smtClean="0">
                <a:latin typeface="微软雅黑" panose="020B0503020204020204" pitchFamily="34" charset="-122"/>
                <a:ea typeface="微软雅黑" panose="020B0503020204020204" pitchFamily="34" charset="-122"/>
                <a:cs typeface="+mn-cs"/>
              </a:rPr>
              <a:t>帮助</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学生建构化学学科的核心概念和基本观念</a:t>
            </a:r>
            <a:endParaRPr kumimoji="0" lang="zh-CN" altLang="zh-CN" sz="2800"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2420938"/>
            <a:ext cx="8153400" cy="2439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40000"/>
              </a:lnSpc>
              <a:buClrTx/>
              <a:buSzTx/>
              <a:buFontTx/>
              <a:buNone/>
              <a:defRPr/>
            </a:pPr>
            <a:r>
              <a:rPr kumimoji="0" lang="en-US" altLang="zh-CN" sz="2800" kern="1200" cap="none" spc="0" normalizeH="0" baseline="0" noProof="0" dirty="0" smtClean="0">
                <a:latin typeface="微软雅黑" panose="020B0503020204020204" pitchFamily="34" charset="-122"/>
                <a:ea typeface="微软雅黑" panose="020B0503020204020204" pitchFamily="34" charset="-122"/>
                <a:cs typeface="+mn-cs"/>
              </a:rPr>
              <a:t>       </a:t>
            </a:r>
            <a:r>
              <a:rPr kumimoji="0" lang="zh-CN" altLang="zh-CN" sz="2800" kern="1200" cap="none" spc="0" normalizeH="0" baseline="0" noProof="0" dirty="0" smtClean="0">
                <a:latin typeface="微软雅黑" panose="020B0503020204020204" pitchFamily="34" charset="-122"/>
                <a:ea typeface="微软雅黑" panose="020B0503020204020204" pitchFamily="34" charset="-122"/>
                <a:cs typeface="+mn-cs"/>
              </a:rPr>
              <a:t>应</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注重发挥</a:t>
            </a:r>
            <a:r>
              <a:rPr kumimoji="0" lang="zh-CN" altLang="zh-CN" sz="28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化学史实</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的作用，将化学核心概念的建构与化学核心概念的发展过程有机结合起来，使学生能从</a:t>
            </a:r>
            <a:r>
              <a:rPr kumimoji="0" lang="zh-CN" altLang="zh-CN" sz="28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学科本原上</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把握化学核心概念发展中所蕴含的学科思想观念。</a:t>
            </a:r>
            <a:endParaRPr kumimoji="1" lang="zh-CN" altLang="en-US"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450850" y="1844675"/>
            <a:ext cx="8153400" cy="38846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40000"/>
              </a:lnSpc>
              <a:buClrTx/>
              <a:buSzTx/>
              <a:buFontTx/>
              <a:buNone/>
              <a:defRPr/>
            </a:pPr>
            <a:r>
              <a:rPr kumimoji="0" lang="zh-CN" altLang="zh-CN" sz="3200" b="1" kern="1200" cap="none" spc="0" normalizeH="0" baseline="0" noProof="0" dirty="0" smtClean="0">
                <a:latin typeface="微软雅黑" panose="020B0503020204020204" pitchFamily="34" charset="-122"/>
                <a:ea typeface="微软雅黑" panose="020B0503020204020204" pitchFamily="34" charset="-122"/>
                <a:cs typeface="+mn-cs"/>
              </a:rPr>
              <a:t>水</a:t>
            </a:r>
            <a:r>
              <a:rPr kumimoji="0" lang="zh-CN" altLang="en-US" sz="3200" b="1" kern="1200" cap="none" spc="0" normalizeH="0" baseline="0" noProof="0" dirty="0" smtClean="0">
                <a:latin typeface="微软雅黑" panose="020B0503020204020204" pitchFamily="34" charset="-122"/>
                <a:ea typeface="微软雅黑" panose="020B0503020204020204" pitchFamily="34" charset="-122"/>
                <a:cs typeface="+mn-cs"/>
              </a:rPr>
              <a:t>溶液</a:t>
            </a:r>
            <a:r>
              <a:rPr kumimoji="0" lang="zh-CN" altLang="zh-CN" sz="3200" b="1" kern="1200" cap="none" spc="0" normalizeH="0" baseline="0" noProof="0" dirty="0" smtClean="0">
                <a:latin typeface="微软雅黑" panose="020B0503020204020204" pitchFamily="34" charset="-122"/>
                <a:ea typeface="微软雅黑" panose="020B0503020204020204" pitchFamily="34" charset="-122"/>
                <a:cs typeface="+mn-cs"/>
              </a:rPr>
              <a:t>中</a:t>
            </a:r>
            <a:r>
              <a:rPr kumimoji="0" lang="zh-CN" altLang="zh-CN" sz="3200" b="1" kern="1200" cap="none" spc="0" normalizeH="0" baseline="0" noProof="0" dirty="0">
                <a:latin typeface="微软雅黑" panose="020B0503020204020204" pitchFamily="34" charset="-122"/>
                <a:ea typeface="微软雅黑" panose="020B0503020204020204" pitchFamily="34" charset="-122"/>
                <a:cs typeface="+mn-cs"/>
              </a:rPr>
              <a:t>离子的</a:t>
            </a:r>
            <a:r>
              <a:rPr kumimoji="0" lang="zh-CN" altLang="zh-CN" sz="3200" b="1" kern="1200" cap="none" spc="0" normalizeH="0" baseline="0" noProof="0" dirty="0" smtClean="0">
                <a:latin typeface="微软雅黑" panose="020B0503020204020204" pitchFamily="34" charset="-122"/>
                <a:ea typeface="微软雅黑" panose="020B0503020204020204" pitchFamily="34" charset="-122"/>
                <a:cs typeface="+mn-cs"/>
              </a:rPr>
              <a:t>产生</a:t>
            </a:r>
            <a:endParaRPr kumimoji="0" lang="en-US" altLang="zh-CN" sz="3200" b="1" kern="1200" cap="none" spc="0" normalizeH="0" baseline="0" noProof="0" dirty="0" smtClean="0">
              <a:latin typeface="微软雅黑" panose="020B0503020204020204" pitchFamily="34" charset="-122"/>
              <a:ea typeface="微软雅黑" panose="020B0503020204020204" pitchFamily="34" charset="-122"/>
              <a:cs typeface="+mn-cs"/>
            </a:endParaRPr>
          </a:p>
          <a:p>
            <a:pPr marR="0" defTabSz="914400">
              <a:lnSpc>
                <a:spcPct val="140000"/>
              </a:lnSpc>
              <a:buClrTx/>
              <a:buSzTx/>
              <a:buFontTx/>
              <a:buNone/>
              <a:defRPr/>
            </a:pPr>
            <a:r>
              <a:rPr kumimoji="0" lang="en-US" altLang="zh-CN" sz="2400" kern="1200" cap="none" spc="0" normalizeH="0" baseline="0" noProof="0" dirty="0" smtClean="0">
                <a:latin typeface="微软雅黑" panose="020B0503020204020204" pitchFamily="34" charset="-122"/>
                <a:ea typeface="微软雅黑" panose="020B0503020204020204" pitchFamily="34" charset="-122"/>
                <a:cs typeface="+mn-cs"/>
              </a:rPr>
              <a:t>       </a:t>
            </a:r>
            <a:r>
              <a:rPr kumimoji="0" lang="zh-CN" altLang="zh-CN" sz="2400" kern="1200" cap="none" spc="0" normalizeH="0" baseline="0" noProof="0" dirty="0" smtClean="0">
                <a:latin typeface="微软雅黑" panose="020B0503020204020204" pitchFamily="34" charset="-122"/>
                <a:ea typeface="微软雅黑" panose="020B0503020204020204" pitchFamily="34" charset="-122"/>
                <a:cs typeface="+mn-cs"/>
              </a:rPr>
              <a:t>教师</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可以分别提供“法拉第的电离理论”（认为电解质水溶液在通电情况下产生离子）和“阿伦尼乌斯的电离学说”（认为电解质在水溶液中自发产生离子），使学生产生认知冲突，提出“电解质水溶液中离子的产生到底需不需要通电？”“电解质在水溶液中真的能自发产生离子吗？”等学科本原性问题，形成实验探究的欲望和</a:t>
            </a:r>
            <a:r>
              <a:rPr kumimoji="0" lang="zh-CN" altLang="zh-CN" sz="2400" kern="1200" cap="none" spc="0" normalizeH="0" baseline="0" noProof="0" dirty="0" smtClean="0">
                <a:latin typeface="微软雅黑" panose="020B0503020204020204" pitchFamily="34" charset="-122"/>
                <a:ea typeface="微软雅黑" panose="020B0503020204020204" pitchFamily="34" charset="-122"/>
                <a:cs typeface="+mn-cs"/>
              </a:rPr>
              <a:t>冲动。</a:t>
            </a:r>
            <a:endParaRPr kumimoji="1" lang="zh-CN" altLang="en-US" sz="2400"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2276475"/>
            <a:ext cx="8153400" cy="250253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40000"/>
              </a:lnSpc>
              <a:buClrTx/>
              <a:buSzTx/>
              <a:buFontTx/>
              <a:buNone/>
              <a:defRPr/>
            </a:pPr>
            <a:r>
              <a:rPr kumimoji="0" lang="en-US" altLang="zh-CN" sz="3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3200" b="1" kern="1200" cap="none" spc="0" normalizeH="0" baseline="0" noProof="0" dirty="0" smtClean="0">
                <a:latin typeface="微软雅黑" panose="020B0503020204020204" pitchFamily="34" charset="-122"/>
                <a:ea typeface="微软雅黑" panose="020B0503020204020204" pitchFamily="34" charset="-122"/>
                <a:cs typeface="+mn-cs"/>
              </a:rPr>
              <a:t>迁移性化学学习情境的设计</a:t>
            </a:r>
            <a:endParaRPr kumimoji="0" lang="en-US" altLang="zh-CN" sz="3200" b="1" kern="1200" cap="none" spc="0" normalizeH="0" baseline="0" noProof="0" dirty="0" smtClean="0">
              <a:latin typeface="微软雅黑" panose="020B0503020204020204" pitchFamily="34" charset="-122"/>
              <a:ea typeface="微软雅黑" panose="020B0503020204020204" pitchFamily="34" charset="-122"/>
              <a:cs typeface="+mn-cs"/>
            </a:endParaRPr>
          </a:p>
          <a:p>
            <a:pPr marR="0" defTabSz="914400">
              <a:lnSpc>
                <a:spcPct val="140000"/>
              </a:lnSpc>
              <a:buClrTx/>
              <a:buSzTx/>
              <a:buFontTx/>
              <a:buNone/>
              <a:defRPr/>
            </a:pPr>
            <a:endParaRPr kumimoji="0" lang="en-US" altLang="zh-CN" sz="2400" kern="1200" cap="none" spc="0" normalizeH="0" baseline="0" noProof="0" dirty="0" smtClean="0">
              <a:latin typeface="微软雅黑" panose="020B0503020204020204" pitchFamily="34" charset="-122"/>
              <a:ea typeface="微软雅黑" panose="020B0503020204020204" pitchFamily="34" charset="-122"/>
              <a:cs typeface="+mn-cs"/>
            </a:endParaRPr>
          </a:p>
          <a:p>
            <a:pPr marR="0" defTabSz="914400">
              <a:lnSpc>
                <a:spcPct val="140000"/>
              </a:lnSpc>
              <a:buClrTx/>
              <a:buSzTx/>
              <a:buFontTx/>
              <a:buNone/>
              <a:defRPr/>
            </a:pPr>
            <a:r>
              <a:rPr kumimoji="0" lang="en-US" altLang="zh-CN" sz="2400" kern="1200" cap="none" spc="0" normalizeH="0" baseline="0" noProof="0" dirty="0" smtClean="0">
                <a:latin typeface="微软雅黑" panose="020B0503020204020204" pitchFamily="34" charset="-122"/>
                <a:ea typeface="微软雅黑" panose="020B0503020204020204" pitchFamily="34" charset="-122"/>
                <a:cs typeface="+mn-cs"/>
              </a:rPr>
              <a:t>       </a:t>
            </a:r>
            <a:r>
              <a:rPr kumimoji="0" lang="zh-CN" altLang="zh-CN" sz="2800" kern="1200" cap="none" spc="0" normalizeH="0" baseline="0" noProof="0" dirty="0" smtClean="0">
                <a:latin typeface="微软雅黑" panose="020B0503020204020204" pitchFamily="34" charset="-122"/>
                <a:ea typeface="微软雅黑" panose="020B0503020204020204" pitchFamily="34" charset="-122"/>
                <a:cs typeface="+mn-cs"/>
              </a:rPr>
              <a:t>帮助</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学生学以致用，运用所建构的化学核心概念和学科基本观念解决实际问题。</a:t>
            </a:r>
            <a:endParaRPr kumimoji="0" lang="zh-CN" altLang="zh-CN" sz="2800"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187450" y="2348865"/>
            <a:ext cx="7129780" cy="1728470"/>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文本框 8"/>
          <p:cNvSpPr txBox="1"/>
          <p:nvPr/>
        </p:nvSpPr>
        <p:spPr>
          <a:xfrm>
            <a:off x="1790065" y="2496185"/>
            <a:ext cx="5924550" cy="1309370"/>
          </a:xfrm>
          <a:prstGeom prst="rect">
            <a:avLst/>
          </a:prstGeom>
          <a:noFill/>
        </p:spPr>
        <p:txBody>
          <a:bodyPr wrap="square" rtlCol="0">
            <a:spAutoFit/>
          </a:bodyPr>
          <a:lstStyle/>
          <a:p>
            <a:pPr algn="ctr">
              <a:lnSpc>
                <a:spcPct val="110000"/>
              </a:lnSpc>
            </a:pPr>
            <a:r>
              <a:rPr lang="en-US" altLang="zh-CN" sz="3600" b="1">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、对化学学科</a:t>
            </a:r>
          </a:p>
          <a:p>
            <a:pPr algn="ctr">
              <a:lnSpc>
                <a:spcPct val="110000"/>
              </a:lnSpc>
            </a:pPr>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本质</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和</a:t>
            </a:r>
            <a:r>
              <a:rPr lang="zh-CN" altLang="en-US" sz="3600" b="1">
                <a:solidFill>
                  <a:srgbClr val="FF0000"/>
                </a:solidFill>
                <a:latin typeface="微软雅黑" panose="020B0503020204020204" pitchFamily="34" charset="-122"/>
                <a:ea typeface="微软雅黑" panose="020B0503020204020204" pitchFamily="34" charset="-122"/>
                <a:cs typeface="微软雅黑" panose="020B0503020204020204" pitchFamily="34" charset="-122"/>
              </a:rPr>
              <a:t>价值</a:t>
            </a:r>
            <a:r>
              <a:rPr lang="zh-CN" altLang="en-US" sz="3600" b="1">
                <a:latin typeface="微软雅黑" panose="020B0503020204020204" pitchFamily="34" charset="-122"/>
                <a:ea typeface="微软雅黑" panose="020B0503020204020204" pitchFamily="34" charset="-122"/>
                <a:cs typeface="微软雅黑" panose="020B0503020204020204" pitchFamily="34" charset="-122"/>
              </a:rPr>
              <a:t>认识的变化</a:t>
            </a: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2533650"/>
            <a:ext cx="8153400" cy="24399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defTabSz="914400">
              <a:lnSpc>
                <a:spcPct val="140000"/>
              </a:lnSpc>
              <a:buClrTx/>
              <a:buSzTx/>
              <a:buFontTx/>
              <a:buNone/>
              <a:defRPr/>
            </a:pPr>
            <a:r>
              <a:rPr kumimoji="0" lang="en-US" altLang="zh-CN" sz="2800" kern="1200" cap="none" spc="0" normalizeH="0" baseline="0" noProof="0" dirty="0" smtClean="0">
                <a:latin typeface="微软雅黑" panose="020B0503020204020204" pitchFamily="34" charset="-122"/>
                <a:ea typeface="微软雅黑" panose="020B0503020204020204" pitchFamily="34" charset="-122"/>
                <a:cs typeface="+mn-cs"/>
              </a:rPr>
              <a:t>       </a:t>
            </a:r>
            <a:r>
              <a:rPr kumimoji="0" lang="zh-CN" altLang="zh-CN" sz="2800" kern="1200" cap="none" spc="0" normalizeH="0" baseline="0" noProof="0" dirty="0" smtClean="0">
                <a:latin typeface="微软雅黑" panose="020B0503020204020204" pitchFamily="34" charset="-122"/>
                <a:ea typeface="微软雅黑" panose="020B0503020204020204" pitchFamily="34" charset="-122"/>
                <a:cs typeface="+mn-cs"/>
              </a:rPr>
              <a:t>应</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注重发挥真实</a:t>
            </a:r>
            <a:r>
              <a:rPr kumimoji="0" lang="zh-CN" altLang="zh-CN" sz="2800" kern="1200" cap="none" spc="0" normalizeH="0" baseline="0" noProof="0" dirty="0" smtClean="0">
                <a:latin typeface="微软雅黑" panose="020B0503020204020204" pitchFamily="34" charset="-122"/>
                <a:ea typeface="微软雅黑" panose="020B0503020204020204" pitchFamily="34" charset="-122"/>
                <a:cs typeface="+mn-cs"/>
              </a:rPr>
              <a:t>的</a:t>
            </a:r>
            <a:r>
              <a:rPr kumimoji="0" lang="en-US" altLang="zh-CN" sz="28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STSE</a:t>
            </a:r>
            <a:r>
              <a:rPr kumimoji="0" lang="zh-CN" altLang="zh-CN" sz="28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问题</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的作用，将化学核心</a:t>
            </a:r>
            <a:r>
              <a:rPr kumimoji="0" lang="zh-CN" altLang="zh-CN" sz="28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概念的迁移和应用</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与</a:t>
            </a:r>
            <a:r>
              <a:rPr kumimoji="0" lang="en-US" altLang="zh-CN" sz="2800" kern="1200" cap="none" spc="0" normalizeH="0" baseline="0" noProof="0" dirty="0">
                <a:latin typeface="微软雅黑" panose="020B0503020204020204" pitchFamily="34" charset="-122"/>
                <a:ea typeface="微软雅黑" panose="020B0503020204020204" pitchFamily="34" charset="-122"/>
                <a:cs typeface="+mn-cs"/>
              </a:rPr>
              <a:t>STSE</a:t>
            </a:r>
            <a:r>
              <a:rPr kumimoji="0" lang="zh-CN" altLang="zh-CN" sz="280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问题的解决</a:t>
            </a:r>
            <a:r>
              <a:rPr kumimoji="0" lang="zh-CN" altLang="zh-CN" sz="2800" kern="1200" cap="none" spc="0" normalizeH="0" baseline="0" noProof="0" dirty="0">
                <a:latin typeface="微软雅黑" panose="020B0503020204020204" pitchFamily="34" charset="-122"/>
                <a:ea typeface="微软雅黑" panose="020B0503020204020204" pitchFamily="34" charset="-122"/>
                <a:cs typeface="+mn-cs"/>
              </a:rPr>
              <a:t>过程有机结合起来，使学生能从学科价值上把握化学科学的社会功能和责任。</a:t>
            </a:r>
            <a:endParaRPr kumimoji="1" lang="zh-CN" altLang="en-US"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250825" y="1844675"/>
            <a:ext cx="8569325" cy="39703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marR="0" algn="ctr" defTabSz="914400">
              <a:lnSpc>
                <a:spcPct val="140000"/>
              </a:lnSpc>
              <a:buClrTx/>
              <a:buSzTx/>
              <a:buFontTx/>
              <a:buNone/>
              <a:defRPr/>
            </a:pPr>
            <a:r>
              <a:rPr kumimoji="0" lang="zh-CN" altLang="en-US" sz="3200" b="1" kern="1200" cap="none" spc="0" normalizeH="0" baseline="0" noProof="0" dirty="0" smtClean="0">
                <a:latin typeface="微软雅黑" panose="020B0503020204020204" pitchFamily="34" charset="-122"/>
                <a:ea typeface="微软雅黑" panose="020B0503020204020204" pitchFamily="34" charset="-122"/>
                <a:cs typeface="+mn-cs"/>
              </a:rPr>
              <a:t>氧化还原反应</a:t>
            </a:r>
            <a:endParaRPr kumimoji="0" lang="en-US" altLang="zh-CN" sz="3200" b="1" kern="1200" cap="none" spc="0" normalizeH="0" baseline="0" noProof="0" dirty="0" smtClean="0">
              <a:latin typeface="微软雅黑" panose="020B0503020204020204" pitchFamily="34" charset="-122"/>
              <a:ea typeface="微软雅黑" panose="020B0503020204020204" pitchFamily="34" charset="-122"/>
              <a:cs typeface="+mn-cs"/>
            </a:endParaRPr>
          </a:p>
          <a:p>
            <a:pPr marR="0" algn="ctr" defTabSz="914400">
              <a:lnSpc>
                <a:spcPct val="140000"/>
              </a:lnSpc>
              <a:buClrTx/>
              <a:buSzTx/>
              <a:buFontTx/>
              <a:buNone/>
              <a:defRPr/>
            </a:pPr>
            <a:r>
              <a:rPr kumimoji="0" lang="zh-CN" altLang="zh-CN" sz="2800" b="1" kern="1200" cap="none" spc="0" normalizeH="0" baseline="0" noProof="0" dirty="0">
                <a:latin typeface="微软雅黑" panose="020B0503020204020204" pitchFamily="34" charset="-122"/>
                <a:ea typeface="微软雅黑" panose="020B0503020204020204" pitchFamily="34" charset="-122"/>
                <a:cs typeface="+mn-cs"/>
              </a:rPr>
              <a:t>如何根据氧化还原原理对汽车尾气进行绿色化</a:t>
            </a:r>
            <a:r>
              <a:rPr kumimoji="0" lang="zh-CN" altLang="zh-CN" sz="2800" b="1" kern="1200" cap="none" spc="0" normalizeH="0" baseline="0" noProof="0" dirty="0" smtClean="0">
                <a:latin typeface="微软雅黑" panose="020B0503020204020204" pitchFamily="34" charset="-122"/>
                <a:ea typeface="微软雅黑" panose="020B0503020204020204" pitchFamily="34" charset="-122"/>
                <a:cs typeface="+mn-cs"/>
              </a:rPr>
              <a:t>处理</a:t>
            </a:r>
            <a:endParaRPr kumimoji="0" lang="en-US" altLang="zh-CN" sz="2400" kern="1200" cap="none" spc="0" normalizeH="0" baseline="0" noProof="0" dirty="0" smtClean="0">
              <a:latin typeface="微软雅黑" panose="020B0503020204020204" pitchFamily="34" charset="-122"/>
              <a:ea typeface="微软雅黑" panose="020B0503020204020204" pitchFamily="34" charset="-122"/>
              <a:cs typeface="+mn-cs"/>
            </a:endParaRPr>
          </a:p>
          <a:p>
            <a:pPr marR="0" defTabSz="914400">
              <a:lnSpc>
                <a:spcPct val="140000"/>
              </a:lnSpc>
              <a:buClrTx/>
              <a:buSzTx/>
              <a:buFontTx/>
              <a:buNone/>
              <a:defRPr/>
            </a:pPr>
            <a:r>
              <a:rPr kumimoji="0" lang="en-US" altLang="zh-CN" sz="2400" kern="1200" cap="none" spc="0" normalizeH="0" baseline="0" noProof="0" dirty="0" smtClean="0">
                <a:latin typeface="微软雅黑" panose="020B0503020204020204" pitchFamily="34" charset="-122"/>
                <a:ea typeface="微软雅黑" panose="020B0503020204020204" pitchFamily="34" charset="-122"/>
                <a:cs typeface="+mn-cs"/>
              </a:rPr>
              <a:t>     </a:t>
            </a:r>
            <a:r>
              <a:rPr kumimoji="0" lang="zh-CN" altLang="zh-CN" sz="2400" kern="1200" cap="none" spc="0" normalizeH="0" baseline="0" noProof="0" dirty="0" smtClean="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什么是绿色化处理？”“汽车尾气的最主要成分有哪些？”“如何将有毒有害物质转化为无毒无害物质、如何转化、转化需要哪些条件？”等</a:t>
            </a:r>
            <a:r>
              <a:rPr kumimoji="0" lang="zh-CN" altLang="zh-CN" sz="2400" kern="1200" cap="none" spc="0" normalizeH="0" baseline="0" noProof="0" dirty="0" smtClean="0">
                <a:latin typeface="微软雅黑" panose="020B0503020204020204" pitchFamily="34" charset="-122"/>
                <a:ea typeface="微软雅黑" panose="020B0503020204020204" pitchFamily="34" charset="-122"/>
                <a:cs typeface="+mn-cs"/>
              </a:rPr>
              <a:t>，</a:t>
            </a:r>
            <a:r>
              <a:rPr kumimoji="0" lang="zh-CN" altLang="zh-CN" sz="2400" kern="1200" cap="none" spc="0" normalizeH="0" baseline="0" noProof="0" dirty="0">
                <a:latin typeface="微软雅黑" panose="020B0503020204020204" pitchFamily="34" charset="-122"/>
                <a:ea typeface="微软雅黑" panose="020B0503020204020204" pitchFamily="34" charset="-122"/>
                <a:cs typeface="+mn-cs"/>
              </a:rPr>
              <a:t>这些具体的问题解决任务，促使学生查阅文献、设计方案、实验探究等，正是在这样的问题解决过程中学生的化学学科核心素养得到了提升和发展。</a:t>
            </a:r>
            <a:endParaRPr kumimoji="1" lang="zh-CN" altLang="en-US" sz="2400"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7" name="Text Box 3"/>
          <p:cNvSpPr txBox="1">
            <a:spLocks noChangeArrowheads="1"/>
          </p:cNvSpPr>
          <p:nvPr/>
        </p:nvSpPr>
        <p:spPr bwMode="auto">
          <a:xfrm>
            <a:off x="688975" y="2420938"/>
            <a:ext cx="7872413" cy="768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buClrTx/>
              <a:buSzTx/>
              <a:buFontTx/>
              <a:buNone/>
              <a:defRPr/>
            </a:pPr>
            <a:r>
              <a:rPr kumimoji="1" lang="zh-CN" altLang="en-US"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a:t>
            </a:r>
            <a:r>
              <a:rPr kumimoji="1" lang="en-US" altLang="zh-CN"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5</a:t>
            </a:r>
            <a:r>
              <a:rPr kumimoji="1" lang="zh-CN" altLang="en-US"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）目标的素养化设计</a:t>
            </a:r>
            <a:endParaRPr kumimoji="1" lang="zh-CN" altLang="en-US" sz="3200" b="1"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1146175" y="2489200"/>
            <a:ext cx="6933565" cy="1863725"/>
          </a:xfrm>
          <a:prstGeom prst="rect">
            <a:avLst/>
          </a:prstGeom>
          <a:noFill/>
        </p:spPr>
        <p:txBody>
          <a:bodyPr wrap="square" rtlCol="0">
            <a:spAutoFit/>
          </a:bodyPr>
          <a:lstStyle/>
          <a:p>
            <a:pPr algn="ctr">
              <a:lnSpc>
                <a:spcPct val="160000"/>
              </a:lnSpc>
            </a:pPr>
            <a:r>
              <a:rPr lang="zh-CN" altLang="en-US" sz="3600" b="1" dirty="0">
                <a:solidFill>
                  <a:srgbClr val="FF0000"/>
                </a:solidFill>
                <a:latin typeface="微软雅黑" panose="020B0503020204020204" pitchFamily="34" charset="-122"/>
                <a:ea typeface="微软雅黑" panose="020B0503020204020204" pitchFamily="34" charset="-122"/>
              </a:rPr>
              <a:t>输入</a:t>
            </a:r>
            <a:r>
              <a:rPr lang="zh-CN" altLang="en-US" sz="3600" b="1" dirty="0">
                <a:latin typeface="微软雅黑" panose="020B0503020204020204" pitchFamily="34" charset="-122"/>
                <a:ea typeface="微软雅黑" panose="020B0503020204020204" pitchFamily="34" charset="-122"/>
              </a:rPr>
              <a:t>：</a:t>
            </a:r>
            <a:r>
              <a:rPr lang="zh-CN" altLang="en-US" sz="3600" b="1" dirty="0">
                <a:solidFill>
                  <a:srgbClr val="FF0000"/>
                </a:solidFill>
                <a:latin typeface="微软雅黑" panose="020B0503020204020204" pitchFamily="34" charset="-122"/>
                <a:ea typeface="微软雅黑" panose="020B0503020204020204" pitchFamily="34" charset="-122"/>
              </a:rPr>
              <a:t>建构性</a:t>
            </a:r>
            <a:r>
              <a:rPr lang="zh-CN" altLang="en-US" sz="3600" b="1" dirty="0">
                <a:latin typeface="微软雅黑" panose="020B0503020204020204" pitchFamily="34" charset="-122"/>
                <a:ea typeface="微软雅黑" panose="020B0503020204020204" pitchFamily="34" charset="-122"/>
              </a:rPr>
              <a:t>化学教学目标</a:t>
            </a:r>
          </a:p>
          <a:p>
            <a:pPr algn="ctr">
              <a:lnSpc>
                <a:spcPct val="160000"/>
              </a:lnSpc>
            </a:pPr>
            <a:r>
              <a:rPr lang="zh-CN" altLang="en-US" sz="3600" b="1" dirty="0">
                <a:solidFill>
                  <a:srgbClr val="FF0000"/>
                </a:solidFill>
                <a:latin typeface="微软雅黑" panose="020B0503020204020204" pitchFamily="34" charset="-122"/>
                <a:ea typeface="微软雅黑" panose="020B0503020204020204" pitchFamily="34" charset="-122"/>
              </a:rPr>
              <a:t>输出</a:t>
            </a:r>
            <a:r>
              <a:rPr lang="zh-CN" altLang="en-US" sz="3600" b="1" dirty="0">
                <a:latin typeface="微软雅黑" panose="020B0503020204020204" pitchFamily="34" charset="-122"/>
                <a:ea typeface="微软雅黑" panose="020B0503020204020204" pitchFamily="34" charset="-122"/>
              </a:rPr>
              <a:t>：</a:t>
            </a:r>
            <a:r>
              <a:rPr lang="zh-CN" altLang="en-US" sz="3600" b="1" dirty="0">
                <a:solidFill>
                  <a:srgbClr val="FF0000"/>
                </a:solidFill>
                <a:latin typeface="微软雅黑" panose="020B0503020204020204" pitchFamily="34" charset="-122"/>
                <a:ea typeface="微软雅黑" panose="020B0503020204020204" pitchFamily="34" charset="-122"/>
              </a:rPr>
              <a:t>迁移性</a:t>
            </a:r>
            <a:r>
              <a:rPr lang="zh-CN" altLang="en-US" sz="3600" b="1" dirty="0">
                <a:latin typeface="微软雅黑" panose="020B0503020204020204" pitchFamily="34" charset="-122"/>
                <a:ea typeface="微软雅黑" panose="020B0503020204020204" pitchFamily="34" charset="-122"/>
              </a:rPr>
              <a:t>化学教学目标</a:t>
            </a:r>
          </a:p>
        </p:txBody>
      </p:sp>
    </p:spTree>
  </p:cSld>
  <p:clrMapOvr>
    <a:masterClrMapping/>
  </p:clrMapOvr>
  <p:transition spd="slow" advTm="3124"/>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43" name="Text Box 3"/>
          <p:cNvSpPr txBox="1">
            <a:spLocks noChangeArrowheads="1"/>
          </p:cNvSpPr>
          <p:nvPr/>
        </p:nvSpPr>
        <p:spPr bwMode="auto">
          <a:xfrm>
            <a:off x="666750" y="1728795"/>
            <a:ext cx="8153400" cy="19882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40000"/>
              </a:lnSpc>
              <a:buClrTx/>
              <a:buSzTx/>
              <a:buFontTx/>
              <a:buNone/>
              <a:defRPr/>
            </a:pPr>
            <a:r>
              <a:rPr kumimoji="0" lang="en-US" altLang="zh-CN" sz="3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32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建构性目标</a:t>
            </a:r>
            <a:endParaRPr kumimoji="0" lang="en-US" altLang="zh-CN" sz="32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endParaRPr>
          </a:p>
          <a:p>
            <a:pPr>
              <a:lnSpc>
                <a:spcPct val="140000"/>
              </a:lnSpc>
              <a:defRPr/>
            </a:pPr>
            <a:r>
              <a:rPr lang="en-US" altLang="zh-CN" sz="2800" dirty="0" smtClean="0">
                <a:latin typeface="微软雅黑" panose="020B0503020204020204" pitchFamily="34" charset="-122"/>
                <a:ea typeface="微软雅黑" panose="020B0503020204020204" pitchFamily="34" charset="-122"/>
              </a:rPr>
              <a:t>      </a:t>
            </a:r>
            <a:r>
              <a:rPr lang="zh-CN" altLang="zh-CN" sz="2800" dirty="0" smtClean="0">
                <a:latin typeface="微软雅黑" panose="020B0503020204020204" pitchFamily="34" charset="-122"/>
                <a:ea typeface="微软雅黑" panose="020B0503020204020204" pitchFamily="34" charset="-122"/>
              </a:rPr>
              <a:t>通过</a:t>
            </a:r>
            <a:r>
              <a:rPr lang="zh-CN" altLang="zh-CN" sz="2800" dirty="0">
                <a:latin typeface="微软雅黑" panose="020B0503020204020204" pitchFamily="34" charset="-122"/>
                <a:ea typeface="微软雅黑" panose="020B0503020204020204" pitchFamily="34" charset="-122"/>
              </a:rPr>
              <a:t>实验探究</a:t>
            </a:r>
            <a:r>
              <a:rPr lang="en-US" altLang="zh-CN" sz="2800" dirty="0">
                <a:latin typeface="微软雅黑" panose="020B0503020204020204" pitchFamily="34" charset="-122"/>
                <a:ea typeface="微软雅黑" panose="020B0503020204020204" pitchFamily="34" charset="-122"/>
              </a:rPr>
              <a:t>Fe</a:t>
            </a:r>
            <a:r>
              <a:rPr lang="en-US" altLang="zh-CN" sz="2800" baseline="30000" dirty="0">
                <a:latin typeface="微软雅黑" panose="020B0503020204020204" pitchFamily="34" charset="-122"/>
                <a:ea typeface="微软雅黑" panose="020B0503020204020204" pitchFamily="34" charset="-122"/>
              </a:rPr>
              <a:t>2+</a:t>
            </a:r>
            <a:r>
              <a:rPr lang="zh-CN" altLang="zh-CN" sz="2800" dirty="0">
                <a:latin typeface="微软雅黑" panose="020B0503020204020204" pitchFamily="34" charset="-122"/>
                <a:ea typeface="微软雅黑" panose="020B0503020204020204" pitchFamily="34" charset="-122"/>
              </a:rPr>
              <a:t>和</a:t>
            </a:r>
            <a:r>
              <a:rPr lang="en-US" altLang="zh-CN" sz="2800" dirty="0">
                <a:latin typeface="微软雅黑" panose="020B0503020204020204" pitchFamily="34" charset="-122"/>
                <a:ea typeface="微软雅黑" panose="020B0503020204020204" pitchFamily="34" charset="-122"/>
              </a:rPr>
              <a:t>Fe</a:t>
            </a:r>
            <a:r>
              <a:rPr lang="en-US" altLang="zh-CN" sz="2800" baseline="30000" dirty="0">
                <a:latin typeface="微软雅黑" panose="020B0503020204020204" pitchFamily="34" charset="-122"/>
                <a:ea typeface="微软雅黑" panose="020B0503020204020204" pitchFamily="34" charset="-122"/>
              </a:rPr>
              <a:t>3+</a:t>
            </a:r>
            <a:r>
              <a:rPr lang="zh-CN" altLang="zh-CN" sz="2800" dirty="0">
                <a:latin typeface="微软雅黑" panose="020B0503020204020204" pitchFamily="34" charset="-122"/>
                <a:ea typeface="微软雅黑" panose="020B0503020204020204" pitchFamily="34" charset="-122"/>
              </a:rPr>
              <a:t>的转化关系，了解铁盐和亚铁盐的性质。</a:t>
            </a:r>
            <a:endParaRPr kumimoji="1" lang="zh-CN" altLang="en-US" sz="2800" kern="1200" cap="none" spc="0" normalizeH="0" baseline="0" noProof="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
        <p:nvSpPr>
          <p:cNvPr id="5" name="Text Box 3"/>
          <p:cNvSpPr txBox="1">
            <a:spLocks noChangeArrowheads="1"/>
          </p:cNvSpPr>
          <p:nvPr/>
        </p:nvSpPr>
        <p:spPr bwMode="auto">
          <a:xfrm>
            <a:off x="755576" y="3573016"/>
            <a:ext cx="8153400" cy="138499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lnSpc>
                <a:spcPct val="140000"/>
              </a:lnSpc>
              <a:buClrTx/>
              <a:buSzTx/>
              <a:buFontTx/>
              <a:buNone/>
              <a:defRPr/>
            </a:pPr>
            <a:r>
              <a:rPr kumimoji="0" lang="en-US" altLang="zh-CN" sz="3200" kern="1200" cap="none" spc="0" normalizeH="0" baseline="0" noProof="0" dirty="0">
                <a:latin typeface="微软雅黑" panose="020B0503020204020204" pitchFamily="34" charset="-122"/>
                <a:ea typeface="微软雅黑" panose="020B0503020204020204" pitchFamily="34" charset="-122"/>
                <a:cs typeface="+mn-cs"/>
              </a:rPr>
              <a:t> </a:t>
            </a:r>
            <a:r>
              <a:rPr kumimoji="0" lang="zh-CN" altLang="en-US" sz="32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rPr>
              <a:t>迁移性目标</a:t>
            </a:r>
            <a:endParaRPr kumimoji="0" lang="en-US" altLang="zh-CN" sz="3200" b="1" kern="1200" cap="none" spc="0" normalizeH="0" baseline="0" noProof="0" dirty="0" smtClean="0">
              <a:solidFill>
                <a:srgbClr val="FF0000"/>
              </a:solidFill>
              <a:latin typeface="微软雅黑" panose="020B0503020204020204" pitchFamily="34" charset="-122"/>
              <a:ea typeface="微软雅黑" panose="020B0503020204020204" pitchFamily="34" charset="-122"/>
              <a:cs typeface="+mn-cs"/>
            </a:endParaRPr>
          </a:p>
          <a:p>
            <a:pPr>
              <a:lnSpc>
                <a:spcPct val="140000"/>
              </a:lnSpc>
              <a:defRPr/>
            </a:pPr>
            <a:r>
              <a:rPr lang="en-US" altLang="zh-CN" sz="2800" dirty="0" smtClean="0">
                <a:latin typeface="微软雅黑" panose="020B0503020204020204" pitchFamily="34" charset="-122"/>
                <a:ea typeface="微软雅黑" panose="020B0503020204020204" pitchFamily="34" charset="-122"/>
              </a:rPr>
              <a:t>      </a:t>
            </a:r>
            <a:r>
              <a:rPr lang="zh-CN" altLang="zh-CN" sz="2800" dirty="0" smtClean="0">
                <a:latin typeface="微软雅黑" panose="020B0503020204020204" pitchFamily="34" charset="-122"/>
                <a:ea typeface="微软雅黑" panose="020B0503020204020204" pitchFamily="34" charset="-122"/>
              </a:rPr>
              <a:t>实验</a:t>
            </a:r>
            <a:r>
              <a:rPr lang="zh-CN" altLang="zh-CN" sz="2800" dirty="0">
                <a:latin typeface="微软雅黑" panose="020B0503020204020204" pitchFamily="34" charset="-122"/>
                <a:ea typeface="微软雅黑" panose="020B0503020204020204" pitchFamily="34" charset="-122"/>
              </a:rPr>
              <a:t>探究铝盐和铁盐的净水效果。</a:t>
            </a:r>
            <a:endParaRPr kumimoji="1" lang="zh-CN" altLang="en-US" sz="2800" kern="1200" cap="none" spc="0" normalizeH="0" baseline="0" noProof="0" dirty="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slow" advTm="3124"/>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3747" name="Text Box 3"/>
          <p:cNvSpPr txBox="1">
            <a:spLocks noChangeArrowheads="1"/>
          </p:cNvSpPr>
          <p:nvPr/>
        </p:nvSpPr>
        <p:spPr bwMode="auto">
          <a:xfrm>
            <a:off x="688975" y="2420938"/>
            <a:ext cx="7872413" cy="768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marR="0" algn="ctr" defTabSz="914400">
              <a:buClrTx/>
              <a:buSzTx/>
              <a:buFontTx/>
              <a:buNone/>
              <a:defRPr/>
            </a:pPr>
            <a:r>
              <a:rPr kumimoji="1" lang="zh-CN" altLang="en-US"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a:t>
            </a:r>
            <a:r>
              <a:rPr kumimoji="1" lang="en-US" altLang="zh-CN"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6</a:t>
            </a:r>
            <a:r>
              <a:rPr kumimoji="1" lang="zh-CN" altLang="en-US" sz="4400" b="1" kern="1200" cap="none" spc="0" normalizeH="0" baseline="0" noProof="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rPr>
              <a:t>）教学评的一体化设计</a:t>
            </a:r>
            <a:endParaRPr kumimoji="1" lang="zh-CN" altLang="en-US" sz="3200" b="1" kern="1200" cap="none" spc="0" normalizeH="0" baseline="0" noProof="0" dirty="0">
              <a:solidFill>
                <a:schemeClr val="accent2"/>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sym typeface="+mn-ea"/>
            </a:endParaRPr>
          </a:p>
        </p:txBody>
      </p:sp>
    </p:spTree>
  </p:cSld>
  <p:clrMapOvr>
    <a:masterClrMapping/>
  </p:clrMapOvr>
  <p:transition spd="slow" advTm="3124"/>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Text Box 3"/>
          <p:cNvSpPr txBox="1">
            <a:spLocks noChangeArrowheads="1"/>
          </p:cNvSpPr>
          <p:nvPr/>
        </p:nvSpPr>
        <p:spPr bwMode="auto">
          <a:xfrm>
            <a:off x="467544" y="2636912"/>
            <a:ext cx="7872413" cy="225292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30000"/>
              </a:lnSpc>
              <a:defRPr/>
            </a:pPr>
            <a:r>
              <a:rPr kumimoji="1" lang="zh-CN" altLang="en-US"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围绕化学教学</a:t>
            </a:r>
            <a:r>
              <a:rPr kumimoji="1" lang="zh-CN" altLang="en-US" sz="36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重点内容</a:t>
            </a:r>
            <a:r>
              <a:rPr kumimoji="1" lang="zh-CN" altLang="en-US"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设计</a:t>
            </a:r>
            <a:endParaRPr kumimoji="1" lang="en-US" altLang="zh-CN"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lnSpc>
                <a:spcPct val="130000"/>
              </a:lnSpc>
              <a:defRPr/>
            </a:pPr>
            <a:r>
              <a:rPr kumimoji="1" lang="zh-CN" altLang="en-US"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注重两个“</a:t>
            </a:r>
            <a:r>
              <a:rPr kumimoji="1" lang="zh-CN" altLang="en-US" sz="36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一致性</a:t>
            </a:r>
            <a:r>
              <a:rPr kumimoji="1" lang="zh-CN" altLang="en-US"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a:t>
            </a:r>
            <a:endParaRPr kumimoji="1" lang="en-US" altLang="zh-CN"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lgn="ctr" eaLnBrk="1" hangingPunct="1">
              <a:lnSpc>
                <a:spcPct val="130000"/>
              </a:lnSpc>
              <a:defRPr/>
            </a:pPr>
            <a:endParaRPr kumimoji="1" lang="en-US" altLang="zh-CN"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3124"/>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Text Box 3"/>
          <p:cNvSpPr txBox="1">
            <a:spLocks noChangeArrowheads="1"/>
          </p:cNvSpPr>
          <p:nvPr/>
        </p:nvSpPr>
        <p:spPr bwMode="auto">
          <a:xfrm>
            <a:off x="688975" y="2564904"/>
            <a:ext cx="7872413" cy="742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130000"/>
              </a:lnSpc>
              <a:defRPr/>
            </a:pPr>
            <a:r>
              <a:rPr kumimoji="1" lang="zh-CN" altLang="en-US" sz="36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甲烷分子的结构</a:t>
            </a:r>
            <a:endParaRPr kumimoji="1" lang="en-US" altLang="zh-CN" sz="36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3124"/>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Text Box 3"/>
          <p:cNvSpPr txBox="1">
            <a:spLocks noChangeArrowheads="1"/>
          </p:cNvSpPr>
          <p:nvPr/>
        </p:nvSpPr>
        <p:spPr bwMode="auto">
          <a:xfrm>
            <a:off x="688975" y="1772816"/>
            <a:ext cx="7872413" cy="393338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defRPr/>
            </a:pP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教学目标</a:t>
            </a: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a:p>
            <a:pPr eaLnBrk="1" hangingPunct="1">
              <a:lnSpc>
                <a:spcPct val="130000"/>
              </a:lnSpc>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通过</a:t>
            </a:r>
            <a:r>
              <a:rPr lang="zh-CN" altLang="zh-CN" sz="2400" dirty="0">
                <a:latin typeface="微软雅黑" panose="020B0503020204020204" pitchFamily="34" charset="-122"/>
                <a:ea typeface="微软雅黑" panose="020B0503020204020204" pitchFamily="34" charset="-122"/>
              </a:rPr>
              <a:t>对甲烷分子中</a:t>
            </a:r>
            <a:r>
              <a:rPr lang="en-US" altLang="zh-CN" sz="2400" dirty="0">
                <a:latin typeface="微软雅黑" panose="020B0503020204020204" pitchFamily="34" charset="-122"/>
                <a:ea typeface="微软雅黑" panose="020B0503020204020204" pitchFamily="34" charset="-122"/>
              </a:rPr>
              <a:t>C</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a:t>
            </a:r>
            <a:r>
              <a:rPr lang="zh-CN" altLang="zh-CN" sz="2400" dirty="0">
                <a:latin typeface="微软雅黑" panose="020B0503020204020204" pitchFamily="34" charset="-122"/>
                <a:ea typeface="微软雅黑" panose="020B0503020204020204" pitchFamily="34" charset="-122"/>
              </a:rPr>
              <a:t>原子间相互作用方式和空间排布方式的辨识，认识甲烷分子的结构</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0000"/>
              </a:lnSpc>
              <a:defRPr/>
            </a:pP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学习任务</a:t>
            </a: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讨论交流甲烷分子中</a:t>
            </a:r>
            <a:r>
              <a:rPr lang="en-US" altLang="zh-CN" sz="2400" dirty="0">
                <a:latin typeface="微软雅黑" panose="020B0503020204020204" pitchFamily="34" charset="-122"/>
                <a:ea typeface="微软雅黑" panose="020B0503020204020204" pitchFamily="34" charset="-122"/>
              </a:rPr>
              <a:t>C</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a:t>
            </a:r>
            <a:r>
              <a:rPr lang="zh-CN" altLang="zh-CN" sz="2400" dirty="0">
                <a:latin typeface="微软雅黑" panose="020B0503020204020204" pitchFamily="34" charset="-122"/>
                <a:ea typeface="微软雅黑" panose="020B0503020204020204" pitchFamily="34" charset="-122"/>
              </a:rPr>
              <a:t>原子间相互作用方式</a:t>
            </a:r>
            <a:r>
              <a:rPr lang="zh-CN" altLang="zh-CN" sz="2400" dirty="0" smtClean="0">
                <a:latin typeface="微软雅黑" panose="020B0503020204020204" pitchFamily="34" charset="-122"/>
                <a:ea typeface="微软雅黑" panose="020B0503020204020204" pitchFamily="34" charset="-122"/>
              </a:rPr>
              <a:t>。</a:t>
            </a:r>
            <a:endParaRPr kumimoji="1" lang="en-US" altLang="zh-CN" sz="2400" b="1"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130000"/>
              </a:lnSpc>
              <a:defRPr/>
            </a:pPr>
            <a:r>
              <a:rPr kumimoji="1" lang="en-US" altLang="zh-CN"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学习</a:t>
            </a:r>
            <a:r>
              <a:rPr kumimoji="1" lang="zh-CN" altLang="en-US"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任务</a:t>
            </a: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2】</a:t>
            </a:r>
            <a:r>
              <a:rPr lang="zh-CN" altLang="zh-CN" sz="2400" dirty="0">
                <a:latin typeface="微软雅黑" panose="020B0503020204020204" pitchFamily="34" charset="-122"/>
                <a:ea typeface="微软雅黑" panose="020B0503020204020204" pitchFamily="34" charset="-122"/>
              </a:rPr>
              <a:t>制作甲烷分子模型。</a:t>
            </a:r>
            <a:endParaRPr kumimoji="1"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130000"/>
              </a:lnSpc>
              <a:defRPr/>
            </a:pPr>
            <a:r>
              <a:rPr kumimoji="1" lang="en-US" altLang="zh-CN"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学习</a:t>
            </a:r>
            <a:r>
              <a:rPr kumimoji="1" lang="zh-CN" altLang="en-US"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任务</a:t>
            </a: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3】</a:t>
            </a:r>
            <a:r>
              <a:rPr lang="zh-CN" altLang="zh-CN" sz="2400" dirty="0">
                <a:latin typeface="微软雅黑" panose="020B0503020204020204" pitchFamily="34" charset="-122"/>
                <a:ea typeface="微软雅黑" panose="020B0503020204020204" pitchFamily="34" charset="-122"/>
              </a:rPr>
              <a:t>学习用结构式表征有机物的方法。</a:t>
            </a:r>
            <a:endParaRPr kumimoji="1"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lnSpc>
                <a:spcPct val="130000"/>
              </a:lnSpc>
              <a:defRPr/>
            </a:pPr>
            <a:endParaRPr kumimoji="1"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3124"/>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3" name="Text Box 3"/>
          <p:cNvSpPr txBox="1">
            <a:spLocks noChangeArrowheads="1"/>
          </p:cNvSpPr>
          <p:nvPr/>
        </p:nvSpPr>
        <p:spPr bwMode="auto">
          <a:xfrm>
            <a:off x="755577" y="1772816"/>
            <a:ext cx="7805812" cy="34532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bg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lnSpc>
                <a:spcPct val="130000"/>
              </a:lnSpc>
              <a:defRPr/>
            </a:pP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评价目标</a:t>
            </a: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a:p>
            <a:pPr eaLnBrk="1" hangingPunct="1">
              <a:lnSpc>
                <a:spcPct val="130000"/>
              </a:lnSpc>
              <a:defRPr/>
            </a:pPr>
            <a:r>
              <a:rPr lang="en-US" altLang="zh-CN" sz="2400" dirty="0" smtClean="0">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通过</a:t>
            </a:r>
            <a:r>
              <a:rPr lang="zh-CN" altLang="zh-CN" sz="2400" dirty="0">
                <a:latin typeface="微软雅黑" panose="020B0503020204020204" pitchFamily="34" charset="-122"/>
                <a:ea typeface="微软雅黑" panose="020B0503020204020204" pitchFamily="34" charset="-122"/>
              </a:rPr>
              <a:t>对甲烷分子中</a:t>
            </a:r>
            <a:r>
              <a:rPr lang="en-US" altLang="zh-CN" sz="2400" dirty="0">
                <a:latin typeface="微软雅黑" panose="020B0503020204020204" pitchFamily="34" charset="-122"/>
                <a:ea typeface="微软雅黑" panose="020B0503020204020204" pitchFamily="34" charset="-122"/>
              </a:rPr>
              <a:t>C</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H</a:t>
            </a:r>
            <a:r>
              <a:rPr lang="zh-CN" altLang="zh-CN" sz="2400" dirty="0">
                <a:latin typeface="微软雅黑" panose="020B0503020204020204" pitchFamily="34" charset="-122"/>
                <a:ea typeface="微软雅黑" panose="020B0503020204020204" pitchFamily="34" charset="-122"/>
              </a:rPr>
              <a:t>原子间相互作用方式的讨论和甲烷分子模型的制作，诊断并发展学生物质结构的认识水平</a:t>
            </a:r>
            <a:r>
              <a:rPr lang="zh-CN" altLang="zh-CN"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eaLnBrk="1" hangingPunct="1">
              <a:lnSpc>
                <a:spcPct val="130000"/>
              </a:lnSpc>
              <a:defRPr/>
            </a:pP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r>
              <a:rPr kumimoji="1" lang="zh-CN" altLang="en-US"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评价任务</a:t>
            </a: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a:t>
            </a:r>
          </a:p>
          <a:p>
            <a:pPr eaLnBrk="1" hangingPunct="1">
              <a:lnSpc>
                <a:spcPct val="130000"/>
              </a:lnSpc>
              <a:defRPr/>
            </a:pPr>
            <a:r>
              <a:rPr kumimoji="1" lang="en-US" altLang="zh-CN" sz="2400" b="1" dirty="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en-US" altLang="zh-CN" sz="2400" b="1" dirty="0" smtClean="0">
                <a:solidFill>
                  <a:srgbClr val="FF0000"/>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lang="zh-CN" altLang="zh-CN" sz="2400" dirty="0" smtClean="0">
                <a:latin typeface="微软雅黑" panose="020B0503020204020204" pitchFamily="34" charset="-122"/>
                <a:ea typeface="微软雅黑" panose="020B0503020204020204" pitchFamily="34" charset="-122"/>
              </a:rPr>
              <a:t>诊断</a:t>
            </a:r>
            <a:r>
              <a:rPr lang="zh-CN" altLang="zh-CN" sz="2400" dirty="0">
                <a:latin typeface="微软雅黑" panose="020B0503020204020204" pitchFamily="34" charset="-122"/>
                <a:ea typeface="微软雅黑" panose="020B0503020204020204" pitchFamily="34" charset="-122"/>
              </a:rPr>
              <a:t>并发展学生物质结构的认识水平（</a:t>
            </a:r>
            <a:r>
              <a:rPr lang="zh-CN" altLang="zh-CN" sz="2400" dirty="0">
                <a:solidFill>
                  <a:srgbClr val="FF0000"/>
                </a:solidFill>
                <a:latin typeface="微软雅黑" panose="020B0503020204020204" pitchFamily="34" charset="-122"/>
                <a:ea typeface="微软雅黑" panose="020B0503020204020204" pitchFamily="34" charset="-122"/>
              </a:rPr>
              <a:t>原子相互作用方式</a:t>
            </a:r>
            <a:r>
              <a:rPr lang="zh-CN" altLang="zh-CN" sz="2400" dirty="0">
                <a:latin typeface="微软雅黑" panose="020B0503020204020204" pitchFamily="34" charset="-122"/>
                <a:ea typeface="微软雅黑" panose="020B0503020204020204" pitchFamily="34" charset="-122"/>
              </a:rPr>
              <a:t>视角、</a:t>
            </a:r>
            <a:r>
              <a:rPr lang="zh-CN" altLang="zh-CN" sz="2400" dirty="0">
                <a:solidFill>
                  <a:srgbClr val="FF0000"/>
                </a:solidFill>
                <a:latin typeface="微软雅黑" panose="020B0503020204020204" pitchFamily="34" charset="-122"/>
                <a:ea typeface="微软雅黑" panose="020B0503020204020204" pitchFamily="34" charset="-122"/>
              </a:rPr>
              <a:t>原子空间排布方式</a:t>
            </a:r>
            <a:r>
              <a:rPr lang="zh-CN" altLang="zh-CN" sz="2400" dirty="0">
                <a:latin typeface="微软雅黑" panose="020B0503020204020204" pitchFamily="34" charset="-122"/>
                <a:ea typeface="微软雅黑" panose="020B0503020204020204" pitchFamily="34" charset="-122"/>
              </a:rPr>
              <a:t>视角、</a:t>
            </a:r>
            <a:r>
              <a:rPr lang="zh-CN" altLang="zh-CN" sz="2400" dirty="0">
                <a:solidFill>
                  <a:srgbClr val="FF0000"/>
                </a:solidFill>
                <a:latin typeface="微软雅黑" panose="020B0503020204020204" pitchFamily="34" charset="-122"/>
                <a:ea typeface="微软雅黑" panose="020B0503020204020204" pitchFamily="34" charset="-122"/>
              </a:rPr>
              <a:t>综合</a:t>
            </a:r>
            <a:r>
              <a:rPr lang="zh-CN" altLang="zh-CN" sz="2400" dirty="0">
                <a:latin typeface="微软雅黑" panose="020B0503020204020204" pitchFamily="34" charset="-122"/>
                <a:ea typeface="微软雅黑" panose="020B0503020204020204" pitchFamily="34" charset="-122"/>
              </a:rPr>
              <a:t>视角）</a:t>
            </a:r>
            <a:endParaRPr kumimoji="1"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ransition spd="slow" advTm="3124"/>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827088" y="2193971"/>
            <a:ext cx="7561262" cy="584835"/>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ea typeface="微软雅黑" panose="020B0503020204020204" pitchFamily="34" charset="-122"/>
              </a:rPr>
              <a:t>（</a:t>
            </a:r>
            <a:r>
              <a:rPr lang="en-US" altLang="zh-CN" sz="3200" b="1" dirty="0" smtClean="0">
                <a:ea typeface="微软雅黑" panose="020B0503020204020204" pitchFamily="34" charset="-122"/>
              </a:rPr>
              <a:t>1</a:t>
            </a:r>
            <a:r>
              <a:rPr lang="zh-CN" altLang="en-US" sz="3200" b="1" dirty="0" smtClean="0">
                <a:ea typeface="微软雅黑" panose="020B0503020204020204" pitchFamily="34" charset="-122"/>
              </a:rPr>
              <a:t>）化学学科特征</a:t>
            </a:r>
            <a:endParaRPr lang="zh-CN" altLang="en-US" sz="2800" dirty="0">
              <a:ea typeface="微软雅黑" panose="020B0503020204020204" pitchFamily="34" charset="-122"/>
            </a:endParaRPr>
          </a:p>
        </p:txBody>
      </p:sp>
      <p:sp>
        <p:nvSpPr>
          <p:cNvPr id="5" name="圆角矩形 1"/>
          <p:cNvSpPr/>
          <p:nvPr/>
        </p:nvSpPr>
        <p:spPr>
          <a:xfrm>
            <a:off x="1691680" y="3441479"/>
            <a:ext cx="1728192"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以</a:t>
            </a:r>
            <a:r>
              <a:rPr lang="zh-CN" altLang="en-US" sz="2400" b="1" dirty="0" smtClean="0">
                <a:latin typeface="微软雅黑" panose="020B0503020204020204" pitchFamily="34" charset="-122"/>
                <a:ea typeface="微软雅黑" panose="020B0503020204020204" pitchFamily="34" charset="-122"/>
              </a:rPr>
              <a:t>实验</a:t>
            </a:r>
            <a:endParaRPr lang="en-US" altLang="zh-CN" sz="2400" b="1" dirty="0" smtClean="0">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smtClean="0">
                <a:latin typeface="微软雅黑" panose="020B0503020204020204" pitchFamily="34" charset="-122"/>
                <a:ea typeface="微软雅黑" panose="020B0503020204020204" pitchFamily="34" charset="-122"/>
              </a:rPr>
              <a:t>为</a:t>
            </a:r>
            <a:r>
              <a:rPr lang="zh-CN" altLang="en-US" sz="2400" b="1" dirty="0">
                <a:latin typeface="微软雅黑" panose="020B0503020204020204" pitchFamily="34" charset="-122"/>
                <a:ea typeface="微软雅黑" panose="020B0503020204020204" pitchFamily="34" charset="-122"/>
              </a:rPr>
              <a:t>基础</a:t>
            </a:r>
          </a:p>
        </p:txBody>
      </p:sp>
      <p:sp>
        <p:nvSpPr>
          <p:cNvPr id="6" name="圆角矩形 1"/>
          <p:cNvSpPr/>
          <p:nvPr/>
        </p:nvSpPr>
        <p:spPr>
          <a:xfrm>
            <a:off x="5148064" y="3441479"/>
            <a:ext cx="1728192" cy="1003538"/>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认识</a:t>
            </a:r>
            <a:r>
              <a:rPr lang="zh-CN" altLang="en-US" sz="2400" b="1" dirty="0" smtClean="0">
                <a:latin typeface="微软雅黑" panose="020B0503020204020204" pitchFamily="34" charset="-122"/>
                <a:ea typeface="微软雅黑" panose="020B0503020204020204" pitchFamily="34" charset="-122"/>
              </a:rPr>
              <a:t>物质</a:t>
            </a:r>
            <a:endParaRPr lang="en-US" altLang="zh-CN" sz="2400" b="1" dirty="0" smtClean="0">
              <a:latin typeface="微软雅黑" panose="020B0503020204020204" pitchFamily="34" charset="-122"/>
              <a:ea typeface="微软雅黑" panose="020B0503020204020204" pitchFamily="34" charset="-122"/>
            </a:endParaRPr>
          </a:p>
          <a:p>
            <a:pPr marL="469900" indent="-469900" algn="ctr" eaLnBrk="1" hangingPunct="1">
              <a:spcBef>
                <a:spcPct val="20000"/>
              </a:spcBef>
              <a:buClr>
                <a:schemeClr val="accent2"/>
              </a:buClr>
              <a:buFont typeface="Wingdings" panose="05000000000000000000" pitchFamily="2" charset="2"/>
              <a:buNone/>
            </a:pPr>
            <a:r>
              <a:rPr lang="zh-CN" altLang="en-US" sz="2400" b="1" dirty="0">
                <a:latin typeface="微软雅黑" panose="020B0503020204020204" pitchFamily="34" charset="-122"/>
                <a:ea typeface="微软雅黑" panose="020B0503020204020204" pitchFamily="34" charset="-122"/>
              </a:rPr>
              <a:t>创造物质</a:t>
            </a:r>
          </a:p>
        </p:txBody>
      </p:sp>
      <p:sp>
        <p:nvSpPr>
          <p:cNvPr id="2" name="右箭头 1"/>
          <p:cNvSpPr/>
          <p:nvPr/>
        </p:nvSpPr>
        <p:spPr bwMode="auto">
          <a:xfrm>
            <a:off x="3430271" y="3830848"/>
            <a:ext cx="1728192" cy="154208"/>
          </a:xfrm>
          <a:prstGeom prst="rightArrow">
            <a:avLst/>
          </a:prstGeom>
          <a:solidFill>
            <a:schemeClr val="accent3">
              <a:lumMod val="50000"/>
            </a:schemeClr>
          </a:solid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圆角矩形 1"/>
          <p:cNvSpPr/>
          <p:nvPr/>
        </p:nvSpPr>
        <p:spPr>
          <a:xfrm>
            <a:off x="5158463" y="4657710"/>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本体论</a:t>
            </a:r>
            <a:r>
              <a:rPr lang="zh-CN" altLang="en-US" sz="2400" b="1" dirty="0" smtClean="0">
                <a:latin typeface="微软雅黑" panose="020B0503020204020204" pitchFamily="34" charset="-122"/>
                <a:ea typeface="微软雅黑" panose="020B0503020204020204" pitchFamily="34" charset="-122"/>
              </a:rPr>
              <a:t>特征</a:t>
            </a:r>
            <a:endParaRPr lang="zh-CN" altLang="en-US" sz="2400" b="1" dirty="0">
              <a:latin typeface="微软雅黑" panose="020B0503020204020204" pitchFamily="34" charset="-122"/>
              <a:ea typeface="微软雅黑" panose="020B0503020204020204" pitchFamily="34" charset="-122"/>
            </a:endParaRPr>
          </a:p>
        </p:txBody>
      </p:sp>
      <p:sp>
        <p:nvSpPr>
          <p:cNvPr id="10" name="圆角矩形 1"/>
          <p:cNvSpPr/>
          <p:nvPr/>
        </p:nvSpPr>
        <p:spPr>
          <a:xfrm>
            <a:off x="1709354" y="4716009"/>
            <a:ext cx="1728192" cy="513191"/>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spcBef>
                <a:spcPct val="20000"/>
              </a:spcBef>
              <a:buClr>
                <a:schemeClr val="accent2"/>
              </a:buClr>
              <a:buFont typeface="Wingdings" panose="05000000000000000000" pitchFamily="2" charset="2"/>
              <a:buNone/>
            </a:pPr>
            <a:r>
              <a:rPr lang="zh-CN" altLang="en-US" sz="2400" b="1" dirty="0" smtClean="0">
                <a:solidFill>
                  <a:srgbClr val="FF0000"/>
                </a:solidFill>
                <a:latin typeface="微软雅黑" panose="020B0503020204020204" pitchFamily="34" charset="-122"/>
                <a:ea typeface="微软雅黑" panose="020B0503020204020204" pitchFamily="34" charset="-122"/>
              </a:rPr>
              <a:t>认识论</a:t>
            </a:r>
            <a:r>
              <a:rPr lang="zh-CN" altLang="en-US" sz="2400" b="1" dirty="0" smtClean="0">
                <a:latin typeface="微软雅黑" panose="020B0503020204020204" pitchFamily="34" charset="-122"/>
                <a:ea typeface="微软雅黑" panose="020B0503020204020204" pitchFamily="34" charset="-122"/>
              </a:rPr>
              <a:t>特征</a:t>
            </a:r>
            <a:endParaRPr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流程图: 可选过程 7"/>
          <p:cNvSpPr/>
          <p:nvPr/>
        </p:nvSpPr>
        <p:spPr>
          <a:xfrm>
            <a:off x="1187450" y="2348865"/>
            <a:ext cx="7129780" cy="1728470"/>
          </a:xfrm>
          <a:prstGeom prst="flowChartAlternateProcess">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sp>
        <p:nvSpPr>
          <p:cNvPr id="9" name="文本框 8"/>
          <p:cNvSpPr txBox="1"/>
          <p:nvPr/>
        </p:nvSpPr>
        <p:spPr>
          <a:xfrm>
            <a:off x="1790065" y="2854960"/>
            <a:ext cx="5924550" cy="645160"/>
          </a:xfrm>
          <a:prstGeom prst="rect">
            <a:avLst/>
          </a:prstGeom>
          <a:noFill/>
        </p:spPr>
        <p:txBody>
          <a:bodyPr wrap="square" rtlCol="0">
            <a:spAutoFit/>
          </a:bodyPr>
          <a:lstStyle/>
          <a:p>
            <a:pPr algn="ctr"/>
            <a:r>
              <a:rPr lang="zh-CN" sz="3600" b="1">
                <a:latin typeface="微软雅黑" panose="020B0503020204020204" pitchFamily="34" charset="-122"/>
                <a:ea typeface="微软雅黑" panose="020B0503020204020204" pitchFamily="34" charset="-122"/>
                <a:cs typeface="微软雅黑" panose="020B0503020204020204" pitchFamily="34" charset="-122"/>
              </a:rPr>
              <a:t>素养如何在考试上落地？</a:t>
            </a: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p:nvPr/>
        </p:nvSpPr>
        <p:spPr>
          <a:xfrm>
            <a:off x="467544" y="2237523"/>
            <a:ext cx="7993384" cy="1479509"/>
          </a:xfrm>
          <a:prstGeom prst="rect">
            <a:avLst/>
          </a:prstGeom>
          <a:noFill/>
          <a:ln w="9525">
            <a:noFill/>
          </a:ln>
        </p:spPr>
        <p:txBody>
          <a:bodyPr wrap="square"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lvl="0" algn="ctr" eaLnBrk="1" hangingPunct="1">
              <a:spcBef>
                <a:spcPct val="50000"/>
              </a:spcBef>
              <a:buNone/>
            </a:pPr>
            <a:r>
              <a:rPr lang="zh-CN" altLang="en-US" sz="3600" b="1" dirty="0" smtClean="0"/>
              <a:t>输入性要求</a:t>
            </a:r>
            <a:r>
              <a:rPr lang="en-US" altLang="zh-CN" sz="3600" b="1" dirty="0" smtClean="0"/>
              <a:t>—</a:t>
            </a:r>
            <a:r>
              <a:rPr lang="zh-CN" altLang="en-US" sz="3600" b="1" dirty="0" smtClean="0"/>
              <a:t>课标</a:t>
            </a:r>
            <a:r>
              <a:rPr lang="en-US" altLang="zh-CN" sz="3600" b="1" dirty="0" smtClean="0"/>
              <a:t>—</a:t>
            </a:r>
            <a:r>
              <a:rPr lang="zh-CN" altLang="en-US" sz="3600" b="1" dirty="0" smtClean="0">
                <a:solidFill>
                  <a:srgbClr val="FF0000"/>
                </a:solidFill>
              </a:rPr>
              <a:t>教</a:t>
            </a:r>
            <a:r>
              <a:rPr lang="zh-CN" altLang="en-US" sz="3600" b="1" dirty="0" smtClean="0"/>
              <a:t>学</a:t>
            </a:r>
            <a:endParaRPr lang="en-US" altLang="zh-CN" sz="3600" b="1" dirty="0" smtClean="0"/>
          </a:p>
          <a:p>
            <a:pPr lvl="0" algn="ctr" eaLnBrk="1" hangingPunct="1">
              <a:spcBef>
                <a:spcPct val="50000"/>
              </a:spcBef>
              <a:buNone/>
            </a:pPr>
            <a:r>
              <a:rPr lang="zh-CN" altLang="en-US" sz="3600" b="1" dirty="0"/>
              <a:t>输出</a:t>
            </a:r>
            <a:r>
              <a:rPr lang="zh-CN" altLang="en-US" sz="3600" b="1" dirty="0" smtClean="0"/>
              <a:t>性要求</a:t>
            </a:r>
            <a:r>
              <a:rPr lang="en-US" altLang="zh-CN" sz="3600" b="1" dirty="0" smtClean="0"/>
              <a:t>—</a:t>
            </a:r>
            <a:r>
              <a:rPr lang="zh-CN" altLang="en-US" sz="3600" b="1" dirty="0" smtClean="0"/>
              <a:t>考纲</a:t>
            </a:r>
            <a:r>
              <a:rPr lang="en-US" altLang="zh-CN" sz="3600" b="1" dirty="0" smtClean="0"/>
              <a:t>—</a:t>
            </a:r>
            <a:r>
              <a:rPr lang="zh-CN" altLang="en-US" sz="3600" b="1" dirty="0" smtClean="0">
                <a:solidFill>
                  <a:srgbClr val="FF0000"/>
                </a:solidFill>
              </a:rPr>
              <a:t>考</a:t>
            </a:r>
            <a:r>
              <a:rPr lang="zh-CN" altLang="en-US" sz="3600" b="1" dirty="0" smtClean="0"/>
              <a:t>试</a:t>
            </a:r>
            <a:endParaRPr lang="en-US" altLang="zh-CN" sz="3600" b="1" dirty="0" smtClean="0"/>
          </a:p>
        </p:txBody>
      </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683568" y="2564904"/>
            <a:ext cx="7561262" cy="586957"/>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如何解决教、考分离问题？</a:t>
            </a:r>
            <a:endParaRPr lang="en-US" altLang="zh-CN" sz="3200" b="1" dirty="0" smtClean="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圆角矩形 1"/>
          <p:cNvSpPr/>
          <p:nvPr/>
        </p:nvSpPr>
        <p:spPr>
          <a:xfrm>
            <a:off x="1403648" y="2405517"/>
            <a:ext cx="6192688" cy="915642"/>
          </a:xfrm>
          <a:prstGeom prst="roundRect">
            <a:avLst>
              <a:gd name="adj" fmla="val 16667"/>
            </a:avLst>
          </a:prstGeom>
          <a:noFill/>
          <a:ln w="9525" cap="flat" cmpd="sng">
            <a:solidFill>
              <a:schemeClr val="tx1"/>
            </a:solidFill>
            <a:prstDash val="solid"/>
            <a:headEnd type="none" w="med" len="med"/>
            <a:tailEnd type="triangle" w="med" len="med"/>
          </a:ln>
        </p:spPr>
        <p:txBody>
          <a:bodyPr wrap="square" lIns="54000" tIns="46800" rIns="54000" bIns="46800">
            <a:spAutoFit/>
          </a:bodyPr>
          <a:lstStyle/>
          <a:p>
            <a:pPr marL="469900" indent="-469900" algn="ctr" eaLnBrk="1" hangingPunct="1">
              <a:lnSpc>
                <a:spcPct val="150000"/>
              </a:lnSpc>
              <a:spcBef>
                <a:spcPct val="20000"/>
              </a:spcBef>
              <a:buClr>
                <a:schemeClr val="accent2"/>
              </a:buClr>
              <a:buFont typeface="Wingdings" panose="05000000000000000000" pitchFamily="2" charset="2"/>
              <a:buNone/>
            </a:pPr>
            <a:r>
              <a:rPr lang="zh-CN" altLang="en-US" sz="3600" b="1" dirty="0" smtClean="0">
                <a:solidFill>
                  <a:srgbClr val="FF0000"/>
                </a:solidFill>
                <a:latin typeface="微软雅黑" panose="020B0503020204020204" pitchFamily="34" charset="-122"/>
                <a:ea typeface="微软雅黑" panose="020B0503020204020204" pitchFamily="34" charset="-122"/>
              </a:rPr>
              <a:t>教、学、考的一致性</a:t>
            </a:r>
            <a:endParaRPr lang="zh-CN" altLang="en-US" sz="36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611560" y="2564904"/>
            <a:ext cx="7561262" cy="1325620"/>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469900" lvl="0" indent="-46990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输入性要求和输出性要求</a:t>
            </a:r>
            <a:r>
              <a:rPr lang="zh-CN" altLang="en-US" sz="3200" b="1" dirty="0" smtClean="0">
                <a:solidFill>
                  <a:srgbClr val="FF0000"/>
                </a:solidFill>
                <a:latin typeface="微软雅黑" panose="020B0503020204020204" pitchFamily="34" charset="-122"/>
                <a:ea typeface="微软雅黑" panose="020B0503020204020204" pitchFamily="34" charset="-122"/>
              </a:rPr>
              <a:t>整体设计</a:t>
            </a:r>
            <a:endParaRPr lang="en-US" altLang="zh-CN" sz="3200" b="1" dirty="0" smtClean="0">
              <a:solidFill>
                <a:srgbClr val="FF0000"/>
              </a:solidFill>
              <a:latin typeface="微软雅黑" panose="020B0503020204020204" pitchFamily="34" charset="-122"/>
              <a:ea typeface="微软雅黑" panose="020B0503020204020204" pitchFamily="34" charset="-122"/>
            </a:endParaRPr>
          </a:p>
          <a:p>
            <a:pPr marL="469900" lvl="0" indent="-46990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课程标准</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p:nvPr/>
        </p:nvSpPr>
        <p:spPr>
          <a:xfrm>
            <a:off x="683568" y="2103380"/>
            <a:ext cx="7561262" cy="1325620"/>
          </a:xfrm>
          <a:prstGeom prst="rect">
            <a:avLst/>
          </a:prstGeom>
          <a:noFill/>
          <a:ln w="9525">
            <a:noFill/>
          </a:ln>
        </p:spPr>
        <p:txBody>
          <a:bodyPr lIns="54000" tIns="46800" rIns="54000" bIns="46800">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lvl="0" algn="ctr" eaLnBrk="1" hangingPunct="1">
              <a:spcBef>
                <a:spcPct val="50000"/>
              </a:spcBef>
              <a:buNone/>
            </a:pPr>
            <a:r>
              <a:rPr lang="zh-CN" altLang="en-US" sz="3200" b="1" dirty="0" smtClean="0">
                <a:latin typeface="微软雅黑" panose="020B0503020204020204" pitchFamily="34" charset="-122"/>
                <a:ea typeface="微软雅黑" panose="020B0503020204020204" pitchFamily="34" charset="-122"/>
              </a:rPr>
              <a:t>输入性要求</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solidFill>
                  <a:srgbClr val="FF0000"/>
                </a:solidFill>
                <a:latin typeface="微软雅黑" panose="020B0503020204020204" pitchFamily="34" charset="-122"/>
                <a:ea typeface="微软雅黑" panose="020B0503020204020204" pitchFamily="34" charset="-122"/>
              </a:rPr>
              <a:t>内容要求</a:t>
            </a:r>
            <a:endParaRPr lang="en-US" altLang="zh-CN" sz="3200" b="1" dirty="0" smtClean="0">
              <a:solidFill>
                <a:srgbClr val="FF0000"/>
              </a:solidFill>
              <a:latin typeface="微软雅黑" panose="020B0503020204020204" pitchFamily="34" charset="-122"/>
              <a:ea typeface="微软雅黑" panose="020B0503020204020204" pitchFamily="34" charset="-122"/>
            </a:endParaRPr>
          </a:p>
          <a:p>
            <a:pPr lvl="0" algn="ctr" eaLnBrk="1" hangingPunct="1">
              <a:spcBef>
                <a:spcPct val="50000"/>
              </a:spcBef>
              <a:buNone/>
            </a:pPr>
            <a:r>
              <a:rPr lang="zh-CN" altLang="en-US" sz="3200" b="1" dirty="0">
                <a:latin typeface="微软雅黑" panose="020B0503020204020204" pitchFamily="34" charset="-122"/>
                <a:ea typeface="微软雅黑" panose="020B0503020204020204" pitchFamily="34" charset="-122"/>
              </a:rPr>
              <a:t>输出</a:t>
            </a:r>
            <a:r>
              <a:rPr lang="zh-CN" altLang="en-US" sz="3200" b="1" dirty="0" smtClean="0">
                <a:latin typeface="微软雅黑" panose="020B0503020204020204" pitchFamily="34" charset="-122"/>
                <a:ea typeface="微软雅黑" panose="020B0503020204020204" pitchFamily="34" charset="-122"/>
              </a:rPr>
              <a:t>性要求</a:t>
            </a:r>
            <a:r>
              <a:rPr lang="en-US" altLang="zh-CN" sz="3200" b="1" dirty="0" smtClean="0">
                <a:latin typeface="微软雅黑" panose="020B0503020204020204" pitchFamily="34" charset="-122"/>
                <a:ea typeface="微软雅黑" panose="020B0503020204020204" pitchFamily="34" charset="-122"/>
              </a:rPr>
              <a:t>——</a:t>
            </a:r>
            <a:r>
              <a:rPr lang="zh-CN" altLang="en-US" sz="3200" b="1" dirty="0" smtClean="0">
                <a:solidFill>
                  <a:srgbClr val="FF0000"/>
                </a:solidFill>
                <a:latin typeface="微软雅黑" panose="020B0503020204020204" pitchFamily="34" charset="-122"/>
                <a:ea typeface="微软雅黑" panose="020B0503020204020204" pitchFamily="34" charset="-122"/>
              </a:rPr>
              <a:t>学业质量要求</a:t>
            </a:r>
            <a:endParaRPr lang="zh-CN" altLang="en-US" sz="32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258590" y="3068960"/>
            <a:ext cx="1657226" cy="1017844"/>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dirty="0" smtClean="0">
                <a:solidFill>
                  <a:srgbClr val="FF0000"/>
                </a:solidFill>
                <a:ea typeface="微软雅黑" panose="020B0503020204020204" pitchFamily="34" charset="-122"/>
              </a:rPr>
              <a:t>学业</a:t>
            </a:r>
            <a:endParaRPr lang="en-US" altLang="zh-CN" sz="2400" dirty="0" smtClean="0">
              <a:solidFill>
                <a:srgbClr val="FF0000"/>
              </a:solidFill>
              <a:ea typeface="微软雅黑" panose="020B0503020204020204" pitchFamily="34" charset="-122"/>
            </a:endParaRPr>
          </a:p>
          <a:p>
            <a:pPr algn="ctr" eaLnBrk="1" hangingPunct="1">
              <a:spcBef>
                <a:spcPct val="50000"/>
              </a:spcBef>
            </a:pPr>
            <a:r>
              <a:rPr lang="zh-CN" altLang="en-US" sz="2400" dirty="0" smtClean="0">
                <a:solidFill>
                  <a:srgbClr val="FF0000"/>
                </a:solidFill>
                <a:ea typeface="微软雅黑" panose="020B0503020204020204" pitchFamily="34" charset="-122"/>
              </a:rPr>
              <a:t>质量要求</a:t>
            </a:r>
            <a:endParaRPr lang="zh-CN" altLang="en-US" sz="2400" dirty="0">
              <a:solidFill>
                <a:srgbClr val="FF0000"/>
              </a:solidFill>
              <a:ea typeface="微软雅黑" panose="020B0503020204020204" pitchFamily="34" charset="-122"/>
            </a:endParaRPr>
          </a:p>
        </p:txBody>
      </p:sp>
      <p:sp>
        <p:nvSpPr>
          <p:cNvPr id="6" name="Text Box 5"/>
          <p:cNvSpPr txBox="1">
            <a:spLocks noChangeArrowheads="1"/>
          </p:cNvSpPr>
          <p:nvPr/>
        </p:nvSpPr>
        <p:spPr bwMode="auto">
          <a:xfrm>
            <a:off x="3347864" y="2555172"/>
            <a:ext cx="2088232" cy="1017844"/>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dirty="0" smtClean="0">
                <a:ea typeface="微软雅黑" panose="020B0503020204020204" pitchFamily="34" charset="-122"/>
              </a:rPr>
              <a:t>基于</a:t>
            </a:r>
            <a:r>
              <a:rPr lang="zh-CN" altLang="en-US" sz="2400" dirty="0" smtClean="0">
                <a:solidFill>
                  <a:srgbClr val="FF0000"/>
                </a:solidFill>
                <a:ea typeface="微软雅黑" panose="020B0503020204020204" pitchFamily="34" charset="-122"/>
              </a:rPr>
              <a:t>主题</a:t>
            </a:r>
            <a:r>
              <a:rPr lang="zh-CN" altLang="en-US" sz="2400" dirty="0" smtClean="0">
                <a:ea typeface="微软雅黑" panose="020B0503020204020204" pitchFamily="34" charset="-122"/>
              </a:rPr>
              <a:t>的</a:t>
            </a:r>
            <a:endParaRPr lang="en-US" altLang="zh-CN" sz="2400" dirty="0" smtClean="0">
              <a:ea typeface="微软雅黑" panose="020B0503020204020204" pitchFamily="34" charset="-122"/>
            </a:endParaRPr>
          </a:p>
          <a:p>
            <a:pPr algn="ctr" eaLnBrk="1" hangingPunct="1">
              <a:spcBef>
                <a:spcPct val="50000"/>
              </a:spcBef>
            </a:pPr>
            <a:r>
              <a:rPr lang="zh-CN" altLang="en-US" sz="2400" dirty="0" smtClean="0">
                <a:ea typeface="微软雅黑" panose="020B0503020204020204" pitchFamily="34" charset="-122"/>
              </a:rPr>
              <a:t>学业质量要求</a:t>
            </a:r>
            <a:endParaRPr lang="zh-CN" altLang="en-US" sz="2400" dirty="0">
              <a:solidFill>
                <a:schemeClr val="accent2"/>
              </a:solidFill>
              <a:ea typeface="微软雅黑" panose="020B0503020204020204" pitchFamily="34" charset="-122"/>
            </a:endParaRPr>
          </a:p>
        </p:txBody>
      </p:sp>
      <p:sp>
        <p:nvSpPr>
          <p:cNvPr id="7" name="Text Box 5"/>
          <p:cNvSpPr txBox="1">
            <a:spLocks noChangeArrowheads="1"/>
          </p:cNvSpPr>
          <p:nvPr/>
        </p:nvSpPr>
        <p:spPr bwMode="auto">
          <a:xfrm>
            <a:off x="3347864" y="3577882"/>
            <a:ext cx="2088232" cy="1017844"/>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dirty="0" smtClean="0">
                <a:ea typeface="微软雅黑" panose="020B0503020204020204" pitchFamily="34" charset="-122"/>
              </a:rPr>
              <a:t>基于</a:t>
            </a:r>
            <a:r>
              <a:rPr lang="zh-CN" altLang="en-US" sz="2400" dirty="0" smtClean="0">
                <a:solidFill>
                  <a:srgbClr val="FF0000"/>
                </a:solidFill>
                <a:ea typeface="微软雅黑" panose="020B0503020204020204" pitchFamily="34" charset="-122"/>
              </a:rPr>
              <a:t>课程</a:t>
            </a:r>
            <a:r>
              <a:rPr lang="zh-CN" altLang="en-US" sz="2400" dirty="0" smtClean="0">
                <a:ea typeface="微软雅黑" panose="020B0503020204020204" pitchFamily="34" charset="-122"/>
              </a:rPr>
              <a:t>的</a:t>
            </a:r>
            <a:endParaRPr lang="en-US" altLang="zh-CN" sz="2400" dirty="0" smtClean="0">
              <a:ea typeface="微软雅黑" panose="020B0503020204020204" pitchFamily="34" charset="-122"/>
            </a:endParaRPr>
          </a:p>
          <a:p>
            <a:pPr algn="ctr" eaLnBrk="1" hangingPunct="1">
              <a:spcBef>
                <a:spcPct val="50000"/>
              </a:spcBef>
            </a:pPr>
            <a:r>
              <a:rPr lang="zh-CN" altLang="en-US" sz="2400" dirty="0" smtClean="0">
                <a:ea typeface="微软雅黑" panose="020B0503020204020204" pitchFamily="34" charset="-122"/>
              </a:rPr>
              <a:t>学业质量要求</a:t>
            </a:r>
            <a:endParaRPr lang="zh-CN" altLang="en-US" sz="2400" dirty="0">
              <a:solidFill>
                <a:schemeClr val="accent2"/>
              </a:solidFill>
              <a:ea typeface="微软雅黑" panose="020B0503020204020204" pitchFamily="34" charset="-122"/>
            </a:endParaRPr>
          </a:p>
        </p:txBody>
      </p:sp>
      <p:sp>
        <p:nvSpPr>
          <p:cNvPr id="8" name="Text Box 5"/>
          <p:cNvSpPr txBox="1">
            <a:spLocks noChangeArrowheads="1"/>
          </p:cNvSpPr>
          <p:nvPr/>
        </p:nvSpPr>
        <p:spPr bwMode="auto">
          <a:xfrm>
            <a:off x="5796136" y="2677122"/>
            <a:ext cx="2088232" cy="463846"/>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dirty="0" smtClean="0">
                <a:solidFill>
                  <a:srgbClr val="FF0000"/>
                </a:solidFill>
                <a:ea typeface="微软雅黑" panose="020B0503020204020204" pitchFamily="34" charset="-122"/>
              </a:rPr>
              <a:t>学业要求</a:t>
            </a:r>
            <a:endParaRPr lang="zh-CN" altLang="en-US" sz="2400" dirty="0">
              <a:solidFill>
                <a:srgbClr val="FF0000"/>
              </a:solidFill>
              <a:ea typeface="微软雅黑" panose="020B0503020204020204" pitchFamily="34" charset="-122"/>
            </a:endParaRPr>
          </a:p>
        </p:txBody>
      </p:sp>
      <p:sp>
        <p:nvSpPr>
          <p:cNvPr id="9" name="Text Box 5"/>
          <p:cNvSpPr txBox="1">
            <a:spLocks noChangeArrowheads="1"/>
          </p:cNvSpPr>
          <p:nvPr/>
        </p:nvSpPr>
        <p:spPr bwMode="auto">
          <a:xfrm>
            <a:off x="5796136" y="3854881"/>
            <a:ext cx="2088232" cy="463846"/>
          </a:xfrm>
          <a:prstGeom prst="rect">
            <a:avLst/>
          </a:prstGeom>
          <a:solidFill>
            <a:schemeClr val="bg2"/>
          </a:solidFill>
          <a:ln w="38100" algn="ctr">
            <a:solidFill>
              <a:schemeClr val="tx1"/>
            </a:solidFill>
            <a:prstDash val="sysDot"/>
            <a:miter lim="800000"/>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lIns="54000" tIns="46800" rIns="54000" bIns="46800">
            <a:spAutoFit/>
          </a:bodyPr>
          <a:lstStyle>
            <a:lvl1pPr marL="469900" indent="-4699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Font typeface="Wingdings" panose="05000000000000000000" pitchFamily="2" charset="2"/>
              <a:defRPr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400" dirty="0" smtClean="0">
                <a:solidFill>
                  <a:srgbClr val="FF0000"/>
                </a:solidFill>
                <a:ea typeface="微软雅黑" panose="020B0503020204020204" pitchFamily="34" charset="-122"/>
              </a:rPr>
              <a:t>学业质量水平</a:t>
            </a:r>
            <a:endParaRPr lang="zh-CN" altLang="en-US" sz="2400" dirty="0">
              <a:solidFill>
                <a:srgbClr val="FF0000"/>
              </a:solidFill>
              <a:ea typeface="微软雅黑" panose="020B0503020204020204" pitchFamily="34" charset="-122"/>
            </a:endParaRPr>
          </a:p>
        </p:txBody>
      </p:sp>
      <p:sp>
        <p:nvSpPr>
          <p:cNvPr id="2" name="左大括号 1"/>
          <p:cNvSpPr/>
          <p:nvPr/>
        </p:nvSpPr>
        <p:spPr bwMode="auto">
          <a:xfrm>
            <a:off x="2915816" y="2996952"/>
            <a:ext cx="432048" cy="1152128"/>
          </a:xfrm>
          <a:prstGeom prst="leftBrace">
            <a:avLst/>
          </a:prstGeom>
          <a:noFill/>
          <a:ln w="9525" cap="flat" cmpd="sng" algn="ctr">
            <a:solidFill>
              <a:schemeClr val="tx1"/>
            </a:solidFill>
            <a:prstDash val="solid"/>
            <a:round/>
            <a:headEnd type="none" w="med" len="med"/>
            <a:tailEnd type="triangle" w="med" len="med"/>
          </a:ln>
        </p:spPr>
        <p:txBody>
          <a:bodyPr vert="horz" wrap="none" lIns="54000" tIns="46800" rIns="54000" bIns="46800" numCol="1" rtlCol="0" anchor="t" anchorCtr="0" compatLnSpc="1">
            <a:spAutoFit/>
          </a:bodyPr>
          <a:lstStyle/>
          <a:p>
            <a: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endPara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endParaRPr>
          </a:p>
        </p:txBody>
      </p:sp>
      <p:cxnSp>
        <p:nvCxnSpPr>
          <p:cNvPr id="4" name="直接连接符 3"/>
          <p:cNvCxnSpPr>
            <a:endCxn id="8" idx="1"/>
          </p:cNvCxnSpPr>
          <p:nvPr/>
        </p:nvCxnSpPr>
        <p:spPr bwMode="auto">
          <a:xfrm flipV="1">
            <a:off x="5436096" y="2909045"/>
            <a:ext cx="360040" cy="15900"/>
          </a:xfrm>
          <a:prstGeom prst="line">
            <a:avLst/>
          </a:prstGeom>
          <a:noFill/>
          <a:ln w="9525" cap="flat" cmpd="sng" algn="ctr">
            <a:solidFill>
              <a:schemeClr val="tx1"/>
            </a:solidFill>
            <a:prstDash val="solid"/>
            <a:round/>
            <a:headEnd type="none" w="med" len="med"/>
            <a:tailEnd type="triangle" w="med" len="med"/>
          </a:ln>
        </p:spPr>
      </p:cxnSp>
      <p:cxnSp>
        <p:nvCxnSpPr>
          <p:cNvPr id="14" name="直接连接符 13"/>
          <p:cNvCxnSpPr/>
          <p:nvPr/>
        </p:nvCxnSpPr>
        <p:spPr bwMode="auto">
          <a:xfrm flipV="1">
            <a:off x="5436096" y="4061172"/>
            <a:ext cx="360040" cy="15900"/>
          </a:xfrm>
          <a:prstGeom prst="line">
            <a:avLst/>
          </a:prstGeom>
          <a:noFill/>
          <a:ln w="9525" cap="flat" cmpd="sng" algn="ctr">
            <a:solidFill>
              <a:schemeClr val="tx1"/>
            </a:solidFill>
            <a:prstDash val="solid"/>
            <a:round/>
            <a:headEnd type="none" w="med" len="med"/>
            <a:tailEnd type="triangle" w="med" len="med"/>
          </a:ln>
        </p:spPr>
      </p:cxn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ext Box 2"/>
          <p:cNvSpPr txBox="1"/>
          <p:nvPr/>
        </p:nvSpPr>
        <p:spPr>
          <a:xfrm>
            <a:off x="384175" y="2617788"/>
            <a:ext cx="8442325" cy="1098550"/>
          </a:xfrm>
          <a:prstGeom prst="rect">
            <a:avLst/>
          </a:prstGeom>
          <a:noFill/>
          <a:ln w="9525">
            <a:noFill/>
          </a:ln>
        </p:spPr>
        <p:txBody>
          <a:bodyPr>
            <a:spAutoFit/>
          </a:bodyPr>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kern="12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kern="1200">
                <a:solidFill>
                  <a:schemeClr val="tx1"/>
                </a:solidFill>
                <a:latin typeface="+mn-lt"/>
                <a:ea typeface="+mn-ea"/>
                <a:cs typeface="+mn-cs"/>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kern="1200">
                <a:solidFill>
                  <a:schemeClr val="tx1"/>
                </a:solidFill>
                <a:latin typeface="+mn-lt"/>
                <a:ea typeface="+mn-ea"/>
                <a:cs typeface="+mn-cs"/>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kern="1200">
                <a:solidFill>
                  <a:schemeClr val="tx1"/>
                </a:solidFill>
                <a:latin typeface="+mn-lt"/>
                <a:ea typeface="+mn-ea"/>
                <a:cs typeface="+mn-cs"/>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kern="1200">
                <a:solidFill>
                  <a:schemeClr val="tx1"/>
                </a:solidFill>
                <a:latin typeface="+mn-lt"/>
                <a:ea typeface="+mn-ea"/>
                <a:cs typeface="+mn-cs"/>
              </a:defRPr>
            </a:lvl5pPr>
          </a:lstStyle>
          <a:p>
            <a:pPr marL="0" lvl="0" indent="0" algn="ctr" eaLnBrk="1" hangingPunct="1">
              <a:spcBef>
                <a:spcPct val="50000"/>
              </a:spcBef>
              <a:buClrTx/>
              <a:buNone/>
            </a:pPr>
            <a:r>
              <a:rPr lang="zh-CN" altLang="en-US" sz="6600" b="1" dirty="0">
                <a:solidFill>
                  <a:schemeClr val="accent2"/>
                </a:solidFill>
                <a:latin typeface="黑体" panose="02010609060101010101" pitchFamily="49" charset="-122"/>
                <a:ea typeface="黑体" panose="02010609060101010101" pitchFamily="49" charset="-122"/>
              </a:rPr>
              <a:t>谢  谢！</a:t>
            </a: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spPr>
      <a:bodyPr vert="horz" wrap="none" lIns="54000" tIns="46800" rIns="54000" bIns="46800" numCol="1" anchor="t" anchorCtr="0" compatLnSpc="1">
        <a:spAutoFit/>
      </a:bodyPr>
      <a:lstStyle>
        <a:def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spPr>
      <a:bodyPr vert="horz" wrap="none" lIns="54000" tIns="46800" rIns="54000" bIns="46800" numCol="1" anchor="t" anchorCtr="0" compatLnSpc="1">
        <a:spAutoFit/>
      </a:bodyPr>
      <a:lstStyle>
        <a:defPPr marL="469900" marR="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kumimoji="0" lang="zh-CN" altLang="en-US" sz="1800" b="0" i="0" u="none" strike="noStrike" cap="none" normalizeH="0" baseline="0" smtClean="0">
            <a:ln>
              <a:noFill/>
            </a:ln>
            <a:solidFill>
              <a:schemeClr val="tx1"/>
            </a:solidFill>
            <a:effectLst/>
            <a:latin typeface="Verdana" panose="020B060403050404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Profile</Template>
  <TotalTime>12</TotalTime>
  <Words>4029</Words>
  <Application>Microsoft Office PowerPoint</Application>
  <PresentationFormat>全屏显示(4:3)</PresentationFormat>
  <Paragraphs>342</Paragraphs>
  <Slides>97</Slides>
  <Notes>0</Notes>
  <HiddenSlides>0</HiddenSlides>
  <MMClips>0</MMClips>
  <ScaleCrop>false</ScaleCrop>
  <HeadingPairs>
    <vt:vector size="6" baseType="variant">
      <vt:variant>
        <vt:lpstr>主题</vt:lpstr>
      </vt:variant>
      <vt:variant>
        <vt:i4>1</vt:i4>
      </vt:variant>
      <vt:variant>
        <vt:lpstr>幻灯片标题</vt:lpstr>
      </vt:variant>
      <vt:variant>
        <vt:i4>97</vt:i4>
      </vt:variant>
      <vt:variant>
        <vt:lpstr>自定义放映</vt:lpstr>
      </vt:variant>
      <vt:variant>
        <vt:i4>1</vt:i4>
      </vt:variant>
    </vt:vector>
  </HeadingPairs>
  <TitlesOfParts>
    <vt:vector size="99" baseType="lpstr">
      <vt:lpstr>Profile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自定义放映 1</vt:lpstr>
    </vt:vector>
  </TitlesOfParts>
  <Company>微软中国</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东北师范大学美术学院</dc:title>
  <dc:creator>微软用户</dc:creator>
  <cp:lastModifiedBy>Administrator</cp:lastModifiedBy>
  <cp:revision>657</cp:revision>
  <dcterms:created xsi:type="dcterms:W3CDTF">2006-12-25T03:00:00Z</dcterms:created>
  <dcterms:modified xsi:type="dcterms:W3CDTF">2018-08-02T00:37:56Z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