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5" r:id="rId15"/>
    <p:sldId id="273" r:id="rId16"/>
    <p:sldId id="279" r:id="rId17"/>
    <p:sldId id="281" r:id="rId18"/>
    <p:sldId id="280" r:id="rId19"/>
    <p:sldId id="278" r:id="rId20"/>
    <p:sldId id="282" r:id="rId21"/>
    <p:sldId id="283" r:id="rId22"/>
    <p:sldId id="304" r:id="rId23"/>
    <p:sldId id="284" r:id="rId24"/>
    <p:sldId id="287" r:id="rId25"/>
    <p:sldId id="288" r:id="rId26"/>
    <p:sldId id="289" r:id="rId27"/>
    <p:sldId id="290" r:id="rId28"/>
    <p:sldId id="293" r:id="rId29"/>
    <p:sldId id="296" r:id="rId30"/>
    <p:sldId id="300" r:id="rId31"/>
    <p:sldId id="303" r:id="rId32"/>
    <p:sldId id="30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2015-39.TI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16SX-38.TI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__5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5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7.doc"/><Relationship Id="rId5" Type="http://schemas.openxmlformats.org/officeDocument/2006/relationships/oleObject" Target="../embeddings/oleObject7.bin"/><Relationship Id="rId4" Type="http://schemas.openxmlformats.org/officeDocument/2006/relationships/image" Target="7SXS12.T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__1.doc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2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3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1-4</a:t>
            </a:r>
            <a:r>
              <a:rPr lang="zh-CN" altLang="en-US" dirty="0" smtClean="0"/>
              <a:t>章复习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zh-CN" b="1" dirty="0" smtClean="0"/>
              <a:t>．第</a:t>
            </a:r>
            <a:r>
              <a:rPr lang="zh-CN" altLang="zh-CN" b="1" dirty="0"/>
              <a:t>一步：取一个自然数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＝</a:t>
            </a:r>
            <a:r>
              <a:rPr lang="en-US" altLang="zh-CN" b="1" dirty="0"/>
              <a:t>5</a:t>
            </a:r>
            <a:r>
              <a:rPr lang="zh-CN" altLang="zh-CN" b="1" dirty="0"/>
              <a:t>，计算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1</a:t>
            </a:r>
            <a:r>
              <a:rPr lang="en-US" altLang="zh-CN" b="1" baseline="30000" dirty="0"/>
              <a:t>2</a:t>
            </a:r>
            <a:r>
              <a:rPr lang="zh-CN" altLang="zh-CN" b="1" dirty="0"/>
              <a:t>＋</a:t>
            </a:r>
            <a:r>
              <a:rPr lang="en-US" altLang="zh-CN" b="1" dirty="0"/>
              <a:t>1</a:t>
            </a:r>
            <a:r>
              <a:rPr lang="zh-CN" altLang="zh-CN" b="1" dirty="0"/>
              <a:t>得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；第二步：算出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的各位数字之和得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，计算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2</a:t>
            </a:r>
            <a:r>
              <a:rPr lang="en-US" altLang="zh-CN" b="1" baseline="30000" dirty="0"/>
              <a:t>2</a:t>
            </a:r>
            <a:r>
              <a:rPr lang="zh-CN" altLang="zh-CN" b="1" dirty="0"/>
              <a:t>＋</a:t>
            </a:r>
            <a:r>
              <a:rPr lang="en-US" altLang="zh-CN" b="1" dirty="0"/>
              <a:t>1</a:t>
            </a:r>
            <a:r>
              <a:rPr lang="zh-CN" altLang="zh-CN" b="1" dirty="0"/>
              <a:t>得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；第三步：算出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的各位数字之和得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3</a:t>
            </a:r>
            <a:r>
              <a:rPr lang="zh-CN" altLang="zh-CN" b="1" dirty="0"/>
              <a:t>，计算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3</a:t>
            </a:r>
            <a:r>
              <a:rPr lang="en-US" altLang="zh-CN" b="1" baseline="30000" dirty="0"/>
              <a:t>2</a:t>
            </a:r>
            <a:r>
              <a:rPr lang="zh-CN" altLang="zh-CN" b="1" dirty="0"/>
              <a:t>＋</a:t>
            </a:r>
            <a:r>
              <a:rPr lang="en-US" altLang="zh-CN" b="1" dirty="0"/>
              <a:t>1</a:t>
            </a:r>
            <a:r>
              <a:rPr lang="zh-CN" altLang="zh-CN" b="1" dirty="0"/>
              <a:t>得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……</a:t>
            </a:r>
            <a:r>
              <a:rPr lang="zh-CN" altLang="zh-CN" b="1" dirty="0"/>
              <a:t>依此类推，则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2015</a:t>
            </a:r>
            <a:r>
              <a:rPr lang="zh-CN" altLang="zh-CN" b="1" dirty="0"/>
              <a:t>＝</a:t>
            </a:r>
            <a:r>
              <a:rPr lang="en-US" altLang="zh-CN" b="1" dirty="0"/>
              <a:t>__</a:t>
            </a:r>
            <a:r>
              <a:rPr lang="en-US" altLang="zh-CN" b="1" u="sng" dirty="0"/>
              <a:t>65</a:t>
            </a:r>
            <a:r>
              <a:rPr lang="en-US" altLang="zh-CN" b="1" dirty="0"/>
              <a:t>__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94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15418133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7514" y="-5071"/>
            <a:ext cx="5400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、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844824"/>
            <a:ext cx="583264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193557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5496" y="2348880"/>
            <a:ext cx="9984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（</a:t>
            </a: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33675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(3)</a:t>
            </a:r>
            <a:r>
              <a:rPr lang="zh-CN" altLang="zh-CN" b="1" dirty="0" smtClean="0"/>
              <a:t>绝对值大于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，且不大于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的所有整数的积为</a:t>
            </a:r>
            <a:r>
              <a:rPr lang="en-US" altLang="zh-CN" b="1" dirty="0" smtClean="0"/>
              <a:t>______</a:t>
            </a:r>
            <a:r>
              <a:rPr lang="zh-CN" altLang="zh-CN" b="1" dirty="0" smtClean="0"/>
              <a:t>．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(4)</a:t>
            </a:r>
            <a:r>
              <a:rPr lang="zh-CN" altLang="zh-CN" b="1" dirty="0"/>
              <a:t>四个各不相等的整数</a:t>
            </a:r>
            <a:r>
              <a:rPr lang="en-US" altLang="zh-CN" b="1" i="1" dirty="0"/>
              <a:t>a</a:t>
            </a:r>
            <a:r>
              <a:rPr lang="zh-CN" altLang="zh-CN" b="1" dirty="0"/>
              <a:t>，</a:t>
            </a:r>
            <a:r>
              <a:rPr lang="en-US" altLang="zh-CN" b="1" i="1" dirty="0"/>
              <a:t>b</a:t>
            </a:r>
            <a:r>
              <a:rPr lang="zh-CN" altLang="zh-CN" b="1" dirty="0"/>
              <a:t>，</a:t>
            </a:r>
            <a:r>
              <a:rPr lang="en-US" altLang="zh-CN" b="1" i="1" dirty="0"/>
              <a:t>c</a:t>
            </a:r>
            <a:r>
              <a:rPr lang="zh-CN" altLang="zh-CN" b="1" dirty="0"/>
              <a:t>，</a:t>
            </a:r>
            <a:r>
              <a:rPr lang="en-US" altLang="zh-CN" b="1" i="1" dirty="0"/>
              <a:t>d</a:t>
            </a:r>
            <a:r>
              <a:rPr lang="zh-CN" altLang="zh-CN" b="1" dirty="0"/>
              <a:t>，若它们的积为</a:t>
            </a:r>
            <a:r>
              <a:rPr lang="en-US" altLang="zh-CN" b="1" dirty="0"/>
              <a:t>121</a:t>
            </a:r>
            <a:r>
              <a:rPr lang="zh-CN" altLang="zh-CN" b="1" dirty="0"/>
              <a:t>，求</a:t>
            </a:r>
            <a:r>
              <a:rPr lang="en-US" altLang="zh-CN" b="1" i="1" dirty="0"/>
              <a:t>a</a:t>
            </a:r>
            <a:r>
              <a:rPr lang="zh-CN" altLang="zh-CN" b="1" dirty="0"/>
              <a:t>＋</a:t>
            </a:r>
            <a:r>
              <a:rPr lang="en-US" altLang="zh-CN" b="1" i="1" dirty="0"/>
              <a:t>b</a:t>
            </a:r>
            <a:r>
              <a:rPr lang="zh-CN" altLang="zh-CN" b="1" dirty="0"/>
              <a:t>＋</a:t>
            </a:r>
            <a:r>
              <a:rPr lang="en-US" altLang="zh-CN" b="1" i="1" dirty="0"/>
              <a:t>c</a:t>
            </a:r>
            <a:r>
              <a:rPr lang="zh-CN" altLang="zh-CN" b="1" dirty="0"/>
              <a:t>＋</a:t>
            </a:r>
            <a:r>
              <a:rPr lang="en-US" altLang="zh-CN" b="1" i="1" dirty="0"/>
              <a:t>d</a:t>
            </a:r>
            <a:r>
              <a:rPr lang="zh-CN" altLang="zh-CN" b="1" dirty="0"/>
              <a:t>的</a:t>
            </a:r>
            <a:r>
              <a:rPr lang="zh-CN" altLang="zh-CN" b="1" dirty="0" smtClean="0"/>
              <a:t>值</a:t>
            </a:r>
            <a:r>
              <a:rPr lang="zh-CN" altLang="zh-CN" b="1" dirty="0"/>
              <a:t>为</a:t>
            </a:r>
            <a:r>
              <a:rPr lang="en-US" altLang="zh-CN" b="1" dirty="0"/>
              <a:t>______ </a:t>
            </a:r>
            <a:r>
              <a:rPr lang="zh-CN" altLang="zh-CN" b="1" dirty="0" smtClean="0"/>
              <a:t>．</a:t>
            </a:r>
          </a:p>
          <a:p>
            <a:pPr marL="0" indent="0">
              <a:buFont typeface="Arial" pitchFamily="34" charset="0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69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8736" y="260648"/>
            <a:ext cx="9065231" cy="5832648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 smtClean="0"/>
              <a:t>．</a:t>
            </a:r>
            <a:r>
              <a:rPr lang="zh-CN" altLang="zh-CN" b="1" dirty="0"/>
              <a:t>数学活动课上，王老师在</a:t>
            </a:r>
            <a:r>
              <a:rPr lang="en-US" altLang="zh-CN" b="1" dirty="0"/>
              <a:t>6</a:t>
            </a:r>
            <a:r>
              <a:rPr lang="zh-CN" altLang="zh-CN" b="1" dirty="0"/>
              <a:t>张卡片上写了</a:t>
            </a:r>
            <a:r>
              <a:rPr lang="en-US" altLang="zh-CN" b="1" dirty="0"/>
              <a:t>6</a:t>
            </a:r>
            <a:r>
              <a:rPr lang="zh-CN" altLang="zh-CN" b="1" dirty="0"/>
              <a:t>个不同的数字：</a:t>
            </a:r>
          </a:p>
          <a:p>
            <a:r>
              <a:rPr lang="zh-CN" altLang="zh-CN" b="1" dirty="0"/>
              <a:t>　　　　　</a:t>
            </a:r>
          </a:p>
          <a:p>
            <a:endParaRPr lang="en-US" altLang="zh-CN" b="1" dirty="0" smtClean="0"/>
          </a:p>
          <a:p>
            <a:r>
              <a:rPr lang="zh-CN" altLang="zh-CN" b="1" dirty="0" smtClean="0"/>
              <a:t>从</a:t>
            </a:r>
            <a:r>
              <a:rPr lang="zh-CN" altLang="zh-CN" b="1" dirty="0"/>
              <a:t>中任意抽取</a:t>
            </a:r>
            <a:r>
              <a:rPr lang="en-US" altLang="zh-CN" b="1" dirty="0"/>
              <a:t>3</a:t>
            </a:r>
            <a:r>
              <a:rPr lang="zh-CN" altLang="zh-CN" b="1" dirty="0"/>
              <a:t>张．</a:t>
            </a:r>
          </a:p>
          <a:p>
            <a:r>
              <a:rPr lang="en-US" altLang="zh-CN" b="1" dirty="0"/>
              <a:t>(1)</a:t>
            </a:r>
            <a:r>
              <a:rPr lang="zh-CN" altLang="zh-CN" b="1" dirty="0"/>
              <a:t>若要使这</a:t>
            </a:r>
            <a:r>
              <a:rPr lang="en-US" altLang="zh-CN" b="1" dirty="0"/>
              <a:t>3</a:t>
            </a:r>
            <a:r>
              <a:rPr lang="zh-CN" altLang="zh-CN" b="1" dirty="0"/>
              <a:t>张卡片上的数字之积最小，应如何抽取？最小的积为多少？</a:t>
            </a:r>
          </a:p>
          <a:p>
            <a:r>
              <a:rPr lang="en-US" altLang="zh-CN" b="1" dirty="0"/>
              <a:t>(2)</a:t>
            </a:r>
            <a:r>
              <a:rPr lang="zh-CN" altLang="zh-CN" b="1" dirty="0"/>
              <a:t>若要使这</a:t>
            </a:r>
            <a:r>
              <a:rPr lang="en-US" altLang="zh-CN" b="1" dirty="0"/>
              <a:t>3</a:t>
            </a:r>
            <a:r>
              <a:rPr lang="zh-CN" altLang="zh-CN" b="1" dirty="0"/>
              <a:t>张卡片上的数字之积最大，应如何抽取？最大的积为多少？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3056" y="980727"/>
            <a:ext cx="19082120" cy="141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740775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7" y="2276872"/>
            <a:ext cx="1742017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5496" y="2564904"/>
            <a:ext cx="9984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（</a:t>
            </a: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21909539" cy="163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17840"/>
            <a:ext cx="1935575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5496" y="116632"/>
            <a:ext cx="9984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5.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46" y="188640"/>
            <a:ext cx="8800325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6</a:t>
            </a:r>
            <a:r>
              <a:rPr lang="zh-CN" altLang="zh-CN" b="1" dirty="0" smtClean="0"/>
              <a:t>．</a:t>
            </a:r>
            <a:r>
              <a:rPr lang="zh-CN" altLang="zh-CN" b="1" dirty="0"/>
              <a:t>已知</a:t>
            </a:r>
            <a:r>
              <a:rPr lang="en-US" altLang="zh-CN" b="1" dirty="0"/>
              <a:t>2</a:t>
            </a:r>
            <a:r>
              <a:rPr lang="en-US" altLang="zh-CN" b="1" i="1" baseline="30000" dirty="0"/>
              <a:t>a</a:t>
            </a:r>
            <a:r>
              <a:rPr lang="en-US" altLang="zh-CN" b="1" dirty="0"/>
              <a:t>·3</a:t>
            </a:r>
            <a:r>
              <a:rPr lang="en-US" altLang="zh-CN" b="1" i="1" baseline="30000" dirty="0"/>
              <a:t>b</a:t>
            </a:r>
            <a:r>
              <a:rPr lang="en-US" altLang="zh-CN" b="1" dirty="0"/>
              <a:t>·37</a:t>
            </a:r>
            <a:r>
              <a:rPr lang="en-US" altLang="zh-CN" b="1" i="1" baseline="30000" dirty="0"/>
              <a:t>c</a:t>
            </a:r>
            <a:r>
              <a:rPr lang="zh-CN" altLang="zh-CN" b="1" dirty="0"/>
              <a:t>＝</a:t>
            </a:r>
            <a:r>
              <a:rPr lang="en-US" altLang="zh-CN" b="1" dirty="0"/>
              <a:t>1998(</a:t>
            </a:r>
            <a:r>
              <a:rPr lang="zh-CN" altLang="zh-CN" b="1" dirty="0"/>
              <a:t>其中</a:t>
            </a:r>
            <a:r>
              <a:rPr lang="en-US" altLang="zh-CN" b="1" i="1" dirty="0"/>
              <a:t>a</a:t>
            </a:r>
            <a:r>
              <a:rPr lang="zh-CN" altLang="zh-CN" b="1" dirty="0"/>
              <a:t>，</a:t>
            </a:r>
            <a:r>
              <a:rPr lang="en-US" altLang="zh-CN" b="1" i="1" dirty="0"/>
              <a:t>b</a:t>
            </a:r>
            <a:r>
              <a:rPr lang="zh-CN" altLang="zh-CN" b="1" dirty="0"/>
              <a:t>，</a:t>
            </a:r>
            <a:r>
              <a:rPr lang="en-US" altLang="zh-CN" b="1" i="1" dirty="0"/>
              <a:t>c</a:t>
            </a:r>
            <a:r>
              <a:rPr lang="zh-CN" altLang="zh-CN" b="1" dirty="0"/>
              <a:t>为自然数</a:t>
            </a:r>
            <a:r>
              <a:rPr lang="en-US" altLang="zh-CN" b="1" dirty="0"/>
              <a:t>)</a:t>
            </a:r>
            <a:r>
              <a:rPr lang="zh-CN" altLang="zh-CN" b="1" dirty="0"/>
              <a:t>，则</a:t>
            </a:r>
            <a:r>
              <a:rPr lang="en-US" altLang="zh-CN" b="1" dirty="0"/>
              <a:t>(</a:t>
            </a:r>
            <a:r>
              <a:rPr lang="en-US" altLang="zh-CN" b="1" i="1" dirty="0"/>
              <a:t>a</a:t>
            </a:r>
            <a:r>
              <a:rPr lang="zh-CN" altLang="zh-CN" b="1" dirty="0"/>
              <a:t>－</a:t>
            </a:r>
            <a:r>
              <a:rPr lang="en-US" altLang="zh-CN" b="1" i="1" dirty="0"/>
              <a:t>b</a:t>
            </a:r>
            <a:r>
              <a:rPr lang="zh-CN" altLang="zh-CN" b="1" dirty="0"/>
              <a:t>＋</a:t>
            </a:r>
            <a:r>
              <a:rPr lang="en-US" altLang="zh-CN" b="1" i="1" dirty="0"/>
              <a:t>c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2015</a:t>
            </a:r>
            <a:r>
              <a:rPr lang="zh-CN" altLang="zh-CN" b="1" dirty="0"/>
              <a:t>的值为 </a:t>
            </a:r>
            <a:r>
              <a:rPr lang="en-US" altLang="zh-CN" b="1" dirty="0" smtClean="0"/>
              <a:t>____</a:t>
            </a:r>
            <a:r>
              <a:rPr lang="zh-CN" altLang="zh-CN" b="1" dirty="0"/>
              <a:t>．</a:t>
            </a: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mtClean="0"/>
              <a:t>7</a:t>
            </a:r>
            <a:r>
              <a:rPr lang="zh-CN" altLang="zh-CN" smtClean="0"/>
              <a:t>．求</a:t>
            </a:r>
            <a:r>
              <a:rPr lang="en-US" altLang="zh-CN" smtClean="0"/>
              <a:t>1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3</a:t>
            </a:r>
            <a:r>
              <a:rPr lang="zh-CN" altLang="zh-CN" smtClean="0"/>
              <a:t>＋</a:t>
            </a:r>
            <a:r>
              <a:rPr lang="en-US" altLang="zh-CN" smtClean="0"/>
              <a:t>…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2015</a:t>
            </a:r>
            <a:r>
              <a:rPr lang="zh-CN" altLang="zh-CN" smtClean="0"/>
              <a:t>的值，可令</a:t>
            </a:r>
            <a:r>
              <a:rPr lang="en-US" altLang="zh-CN" i="1" smtClean="0"/>
              <a:t>S</a:t>
            </a:r>
            <a:r>
              <a:rPr lang="zh-CN" altLang="zh-CN" smtClean="0"/>
              <a:t>＝</a:t>
            </a:r>
            <a:r>
              <a:rPr lang="en-US" altLang="zh-CN" smtClean="0"/>
              <a:t>1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3</a:t>
            </a:r>
            <a:r>
              <a:rPr lang="zh-CN" altLang="zh-CN" smtClean="0"/>
              <a:t>＋</a:t>
            </a:r>
            <a:r>
              <a:rPr lang="en-US" altLang="zh-CN" smtClean="0"/>
              <a:t>…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2015</a:t>
            </a:r>
            <a:r>
              <a:rPr lang="zh-CN" altLang="zh-CN" smtClean="0"/>
              <a:t>，则</a:t>
            </a:r>
            <a:r>
              <a:rPr lang="en-US" altLang="zh-CN" smtClean="0"/>
              <a:t>2</a:t>
            </a:r>
            <a:r>
              <a:rPr lang="en-US" altLang="zh-CN" i="1" smtClean="0"/>
              <a:t>S</a:t>
            </a:r>
            <a:r>
              <a:rPr lang="zh-CN" altLang="zh-CN" smtClean="0"/>
              <a:t>＝</a:t>
            </a:r>
            <a:r>
              <a:rPr lang="en-US" altLang="zh-CN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3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4</a:t>
            </a:r>
            <a:r>
              <a:rPr lang="zh-CN" altLang="zh-CN" smtClean="0"/>
              <a:t>＋</a:t>
            </a:r>
            <a:r>
              <a:rPr lang="en-US" altLang="zh-CN" smtClean="0"/>
              <a:t>…</a:t>
            </a:r>
            <a:r>
              <a:rPr lang="zh-CN" altLang="zh-CN" smtClean="0"/>
              <a:t>＋</a:t>
            </a:r>
            <a:r>
              <a:rPr lang="en-US" altLang="zh-CN" smtClean="0"/>
              <a:t>2</a:t>
            </a:r>
            <a:r>
              <a:rPr lang="en-US" altLang="zh-CN" baseline="30000" smtClean="0"/>
              <a:t>2016</a:t>
            </a:r>
            <a:r>
              <a:rPr lang="zh-CN" altLang="zh-CN" smtClean="0"/>
              <a:t>，因此</a:t>
            </a:r>
            <a:r>
              <a:rPr lang="en-US" altLang="zh-CN" i="1" smtClean="0"/>
              <a:t>S</a:t>
            </a:r>
            <a:r>
              <a:rPr lang="zh-CN" altLang="zh-CN" smtClean="0"/>
              <a:t>＝</a:t>
            </a:r>
            <a:r>
              <a:rPr lang="en-US" altLang="zh-CN" smtClean="0"/>
              <a:t>2</a:t>
            </a:r>
            <a:r>
              <a:rPr lang="en-US" altLang="zh-CN" i="1" smtClean="0"/>
              <a:t>S</a:t>
            </a:r>
            <a:r>
              <a:rPr lang="zh-CN" altLang="zh-CN" smtClean="0"/>
              <a:t>－</a:t>
            </a:r>
            <a:r>
              <a:rPr lang="en-US" altLang="zh-CN" i="1" smtClean="0"/>
              <a:t>S</a:t>
            </a:r>
            <a:r>
              <a:rPr lang="zh-CN" altLang="zh-CN" smtClean="0"/>
              <a:t>＝</a:t>
            </a:r>
            <a:r>
              <a:rPr lang="en-US" altLang="zh-CN" smtClean="0"/>
              <a:t>2</a:t>
            </a:r>
            <a:r>
              <a:rPr lang="en-US" altLang="zh-CN" baseline="30000" smtClean="0"/>
              <a:t>2016</a:t>
            </a:r>
            <a:r>
              <a:rPr lang="zh-CN" altLang="zh-CN" smtClean="0"/>
              <a:t>－</a:t>
            </a:r>
            <a:r>
              <a:rPr lang="en-US" altLang="zh-CN" smtClean="0"/>
              <a:t>1.</a:t>
            </a:r>
            <a:r>
              <a:rPr lang="zh-CN" altLang="zh-CN" smtClean="0"/>
              <a:t>仿照以上推理，计算</a:t>
            </a:r>
            <a:r>
              <a:rPr lang="en-US" altLang="zh-CN" smtClean="0"/>
              <a:t>1</a:t>
            </a:r>
            <a:r>
              <a:rPr lang="zh-CN" altLang="zh-CN" smtClean="0"/>
              <a:t>＋</a:t>
            </a:r>
            <a:r>
              <a:rPr lang="en-US" altLang="zh-CN" smtClean="0"/>
              <a:t>5</a:t>
            </a:r>
            <a:r>
              <a:rPr lang="zh-CN" altLang="zh-CN" smtClean="0"/>
              <a:t>＋</a:t>
            </a:r>
            <a:r>
              <a:rPr lang="en-US" altLang="zh-CN" smtClean="0"/>
              <a:t>5</a:t>
            </a:r>
            <a:r>
              <a:rPr lang="en-US" altLang="zh-CN" baseline="30000" smtClean="0"/>
              <a:t>2</a:t>
            </a:r>
            <a:r>
              <a:rPr lang="zh-CN" altLang="zh-CN" smtClean="0"/>
              <a:t>＋</a:t>
            </a:r>
            <a:r>
              <a:rPr lang="en-US" altLang="zh-CN" smtClean="0"/>
              <a:t>5</a:t>
            </a:r>
            <a:r>
              <a:rPr lang="en-US" altLang="zh-CN" baseline="30000" smtClean="0"/>
              <a:t>3</a:t>
            </a:r>
            <a:r>
              <a:rPr lang="zh-CN" altLang="zh-CN" smtClean="0"/>
              <a:t>＋</a:t>
            </a:r>
            <a:r>
              <a:rPr lang="en-US" altLang="zh-CN" smtClean="0"/>
              <a:t>…</a:t>
            </a:r>
            <a:r>
              <a:rPr lang="zh-CN" altLang="zh-CN" smtClean="0"/>
              <a:t>＋</a:t>
            </a:r>
            <a:r>
              <a:rPr lang="en-US" altLang="zh-CN" smtClean="0"/>
              <a:t>5</a:t>
            </a:r>
            <a:r>
              <a:rPr lang="en-US" altLang="zh-CN" baseline="30000" smtClean="0"/>
              <a:t>2015</a:t>
            </a:r>
            <a:r>
              <a:rPr lang="zh-CN" altLang="zh-CN" smtClean="0"/>
              <a:t>的值．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79512" y="37995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smtClean="0"/>
              <a:t>8</a:t>
            </a:r>
            <a:r>
              <a:rPr lang="zh-CN" altLang="zh-CN" sz="3600" b="1" dirty="0" smtClean="0"/>
              <a:t>．计算</a:t>
            </a:r>
            <a:r>
              <a:rPr lang="en-US" altLang="zh-CN" sz="3600" b="1" dirty="0" smtClean="0"/>
              <a:t>(</a:t>
            </a:r>
            <a:r>
              <a:rPr lang="zh-CN" altLang="zh-CN" sz="3600" b="1" dirty="0" smtClean="0"/>
              <a:t>－</a:t>
            </a:r>
            <a:r>
              <a:rPr lang="en-US" altLang="zh-CN" sz="3600" b="1" dirty="0" smtClean="0"/>
              <a:t>2)</a:t>
            </a:r>
            <a:r>
              <a:rPr lang="en-US" altLang="zh-CN" sz="3600" b="1" baseline="30000" dirty="0" smtClean="0"/>
              <a:t>2014</a:t>
            </a:r>
            <a:r>
              <a:rPr lang="zh-CN" altLang="zh-CN" sz="3600" b="1" dirty="0" smtClean="0"/>
              <a:t>＋</a:t>
            </a:r>
            <a:r>
              <a:rPr lang="en-US" altLang="zh-CN" sz="3600" b="1" dirty="0" smtClean="0"/>
              <a:t>(</a:t>
            </a:r>
            <a:r>
              <a:rPr lang="zh-CN" altLang="zh-CN" sz="3600" b="1" dirty="0" smtClean="0"/>
              <a:t>－</a:t>
            </a:r>
            <a:r>
              <a:rPr lang="en-US" altLang="zh-CN" sz="3600" b="1" dirty="0" smtClean="0"/>
              <a:t>2)</a:t>
            </a:r>
            <a:r>
              <a:rPr lang="en-US" altLang="zh-CN" sz="3600" b="1" baseline="30000" dirty="0" smtClean="0"/>
              <a:t>2015</a:t>
            </a:r>
            <a:r>
              <a:rPr lang="zh-CN" altLang="zh-CN" sz="3600" b="1" dirty="0" smtClean="0"/>
              <a:t>的结果是</a:t>
            </a:r>
            <a:r>
              <a:rPr lang="en-US" altLang="zh-CN" sz="3600" b="1" dirty="0" smtClean="0"/>
              <a:t>(    )</a:t>
            </a:r>
            <a:endParaRPr lang="zh-CN" altLang="zh-CN" sz="3600" b="1" dirty="0" smtClean="0"/>
          </a:p>
          <a:p>
            <a:r>
              <a:rPr lang="en-US" altLang="zh-CN" sz="3600" b="1" dirty="0" smtClean="0"/>
              <a:t>A. </a:t>
            </a:r>
            <a:r>
              <a:rPr lang="zh-CN" altLang="zh-CN" sz="3600" b="1" dirty="0" smtClean="0"/>
              <a:t>－</a:t>
            </a:r>
            <a:r>
              <a:rPr lang="en-US" altLang="zh-CN" sz="3600" b="1" dirty="0" smtClean="0"/>
              <a:t>1</a:t>
            </a:r>
            <a:r>
              <a:rPr lang="zh-CN" altLang="zh-CN" sz="3600" b="1" dirty="0" smtClean="0"/>
              <a:t>　</a:t>
            </a:r>
            <a:r>
              <a:rPr lang="en-US" altLang="zh-CN" sz="3600" b="1" dirty="0" smtClean="0"/>
              <a:t>  B. </a:t>
            </a:r>
            <a:r>
              <a:rPr lang="zh-CN" altLang="zh-CN" sz="3600" b="1" dirty="0" smtClean="0"/>
              <a:t>－</a:t>
            </a:r>
            <a:r>
              <a:rPr lang="en-US" altLang="zh-CN" sz="3600" b="1" dirty="0" smtClean="0"/>
              <a:t>2</a:t>
            </a:r>
            <a:endParaRPr lang="zh-CN" altLang="zh-CN" sz="3600" b="1" dirty="0" smtClean="0"/>
          </a:p>
          <a:p>
            <a:r>
              <a:rPr lang="en-US" altLang="zh-CN" sz="3600" b="1" dirty="0" smtClean="0"/>
              <a:t>C. </a:t>
            </a:r>
            <a:r>
              <a:rPr lang="zh-CN" altLang="zh-CN" sz="3600" b="1" dirty="0" smtClean="0"/>
              <a:t>－</a:t>
            </a:r>
            <a:r>
              <a:rPr lang="en-US" altLang="zh-CN" sz="3600" b="1" dirty="0" smtClean="0"/>
              <a:t>2</a:t>
            </a:r>
            <a:r>
              <a:rPr lang="en-US" altLang="zh-CN" sz="3600" b="1" baseline="30000" dirty="0" smtClean="0"/>
              <a:t>2014</a:t>
            </a:r>
            <a:r>
              <a:rPr lang="zh-CN" altLang="zh-CN" sz="3600" b="1" dirty="0" smtClean="0"/>
              <a:t>　 </a:t>
            </a:r>
            <a:r>
              <a:rPr lang="en-US" altLang="zh-CN" sz="3600" b="1" dirty="0" smtClean="0"/>
              <a:t> D. 2</a:t>
            </a:r>
            <a:r>
              <a:rPr lang="en-US" altLang="zh-CN" sz="3600" b="1" baseline="30000" dirty="0" smtClean="0"/>
              <a:t>2014</a:t>
            </a:r>
            <a:endParaRPr lang="zh-CN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1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178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260648"/>
            <a:ext cx="9984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9.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83568" y="3140968"/>
            <a:ext cx="350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3" y="260648"/>
            <a:ext cx="1790275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260648"/>
            <a:ext cx="9984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10.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45259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11</a:t>
            </a:r>
            <a:r>
              <a:rPr lang="zh-CN" altLang="zh-CN" dirty="0" smtClean="0"/>
              <a:t>．</a:t>
            </a:r>
            <a:r>
              <a:rPr lang="zh-CN" altLang="zh-CN" dirty="0"/>
              <a:t>某原料供应商对购买其原料的顾客实行如下优惠办法：</a:t>
            </a:r>
          </a:p>
          <a:p>
            <a:r>
              <a:rPr lang="en-US" altLang="zh-CN" dirty="0"/>
              <a:t>(1)</a:t>
            </a:r>
            <a:r>
              <a:rPr lang="zh-CN" altLang="zh-CN" dirty="0"/>
              <a:t>一次购买金额不超过</a:t>
            </a:r>
            <a:r>
              <a:rPr lang="en-US" altLang="zh-CN" dirty="0"/>
              <a:t>1</a:t>
            </a:r>
            <a:r>
              <a:rPr lang="zh-CN" altLang="zh-CN" dirty="0"/>
              <a:t>万元，不予优惠．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一次购买金额超过</a:t>
            </a:r>
            <a:r>
              <a:rPr lang="en-US" altLang="zh-CN" dirty="0"/>
              <a:t>1</a:t>
            </a:r>
            <a:r>
              <a:rPr lang="zh-CN" altLang="zh-CN" dirty="0"/>
              <a:t>万元，但不超过</a:t>
            </a:r>
            <a:r>
              <a:rPr lang="en-US" altLang="zh-CN" dirty="0"/>
              <a:t>3</a:t>
            </a:r>
            <a:r>
              <a:rPr lang="zh-CN" altLang="zh-CN" dirty="0"/>
              <a:t>万元，给予九折优惠．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一次购买金额超过</a:t>
            </a:r>
            <a:r>
              <a:rPr lang="en-US" altLang="zh-CN" dirty="0"/>
              <a:t>3</a:t>
            </a:r>
            <a:r>
              <a:rPr lang="zh-CN" altLang="zh-CN" dirty="0"/>
              <a:t>万元，其中</a:t>
            </a:r>
            <a:r>
              <a:rPr lang="en-US" altLang="zh-CN" dirty="0"/>
              <a:t>3</a:t>
            </a:r>
            <a:r>
              <a:rPr lang="zh-CN" altLang="zh-CN" dirty="0"/>
              <a:t>万元给予九折优惠，超过</a:t>
            </a:r>
            <a:r>
              <a:rPr lang="en-US" altLang="zh-CN" dirty="0"/>
              <a:t>3</a:t>
            </a:r>
            <a:r>
              <a:rPr lang="zh-CN" altLang="zh-CN" dirty="0"/>
              <a:t>万元的部分给予八折优惠．</a:t>
            </a:r>
          </a:p>
          <a:p>
            <a:r>
              <a:rPr lang="zh-CN" altLang="zh-CN" dirty="0"/>
              <a:t>某厂仓库因容量原因，第一次在该供应商处购买原料付款</a:t>
            </a:r>
            <a:r>
              <a:rPr lang="en-US" altLang="zh-CN" dirty="0"/>
              <a:t>8000</a:t>
            </a:r>
            <a:r>
              <a:rPr lang="zh-CN" altLang="zh-CN" dirty="0"/>
              <a:t>元，第二次购买原料付款</a:t>
            </a:r>
            <a:r>
              <a:rPr lang="en-US" altLang="zh-CN" dirty="0"/>
              <a:t>25200</a:t>
            </a:r>
            <a:r>
              <a:rPr lang="zh-CN" altLang="zh-CN" dirty="0"/>
              <a:t>元．如果该厂一次购买同样数量的原料，可比原先少付的金额</a:t>
            </a:r>
            <a:r>
              <a:rPr lang="zh-CN" altLang="zh-CN" dirty="0" smtClean="0"/>
              <a:t>为</a:t>
            </a:r>
            <a:r>
              <a:rPr lang="en-US" altLang="zh-CN" dirty="0" smtClean="0"/>
              <a:t>______</a:t>
            </a:r>
            <a:r>
              <a:rPr lang="zh-CN" altLang="zh-CN" dirty="0" smtClean="0"/>
              <a:t>元</a:t>
            </a:r>
            <a:r>
              <a:rPr lang="zh-CN" altLang="zh-CN" dirty="0"/>
              <a:t>．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383889"/>
              </p:ext>
            </p:extLst>
          </p:nvPr>
        </p:nvGraphicFramePr>
        <p:xfrm>
          <a:off x="107504" y="692696"/>
          <a:ext cx="9144002" cy="47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2324"/>
                <a:gridCol w="2637709"/>
                <a:gridCol w="4283969"/>
              </a:tblGrid>
              <a:tr h="950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effectLst/>
                        </a:rPr>
                        <a:t>近似数</a:t>
                      </a: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</a:rPr>
                        <a:t>精确到</a:t>
                      </a:r>
                      <a:endParaRPr lang="zh-CN" sz="32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effectLst/>
                        </a:rPr>
                        <a:t>其值</a:t>
                      </a:r>
                      <a:r>
                        <a:rPr lang="en-US" sz="3200" b="1" kern="100">
                          <a:effectLst/>
                        </a:rPr>
                        <a:t>x</a:t>
                      </a:r>
                      <a:r>
                        <a:rPr lang="zh-CN" sz="3200" b="1" kern="100">
                          <a:effectLst/>
                        </a:rPr>
                        <a:t>所表示的范围</a:t>
                      </a:r>
                      <a:endParaRPr lang="zh-CN" sz="32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950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effectLst/>
                        </a:rPr>
                        <a:t>2.4</a:t>
                      </a: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950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2.4</a:t>
                      </a:r>
                      <a:r>
                        <a:rPr lang="zh-CN" sz="3200" b="1" kern="100">
                          <a:effectLst/>
                        </a:rPr>
                        <a:t>万</a:t>
                      </a:r>
                      <a:endParaRPr lang="zh-CN" sz="32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950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effectLst/>
                        </a:rPr>
                        <a:t>2.4×10</a:t>
                      </a:r>
                      <a:r>
                        <a:rPr lang="en-US" sz="3200" b="1" kern="100" baseline="30000">
                          <a:effectLst/>
                        </a:rPr>
                        <a:t>3</a:t>
                      </a:r>
                      <a:endParaRPr lang="zh-CN" sz="32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  <a:tr h="950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 smtClean="0">
                          <a:effectLst/>
                        </a:rPr>
                        <a:t>2.40</a:t>
                      </a: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4624"/>
            <a:ext cx="140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12.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03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803"/>
            <a:ext cx="17903368" cy="133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1645238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4" y="3231854"/>
            <a:ext cx="17929094" cy="1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0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8" y="-27384"/>
            <a:ext cx="918357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FF8FZNV%L~%UH[DXY642@S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824"/>
            <a:ext cx="9791656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8" y="116632"/>
            <a:ext cx="1743006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308304" y="116632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24128" y="764704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9712" y="1412776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2112" y="2060848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7944" y="2708920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12160" y="3429000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1520" y="188640"/>
            <a:ext cx="4320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193419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67544" y="4293096"/>
            <a:ext cx="7200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(7)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5661248"/>
            <a:ext cx="72008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(8)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0072" y="4221088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96136" y="5517232"/>
            <a:ext cx="12961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96" y="188641"/>
                <a:ext cx="8229600" cy="10081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计算：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3.14−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/>
                  <a:t>—|3.15-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 smtClean="0"/>
                  <a:t>|=_____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6" y="188641"/>
                <a:ext cx="8229600" cy="100811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35496" y="1052736"/>
                <a:ext cx="9433048" cy="1008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 smtClean="0"/>
                  <a:t>3.</a:t>
                </a:r>
                <a:r>
                  <a:rPr lang="zh-CN" altLang="en-US" b="1" dirty="0" smtClean="0"/>
                  <a:t>观察以下数据：</a:t>
                </a:r>
                <a:r>
                  <a:rPr lang="en-US" altLang="zh-CN" b="1" dirty="0" smtClean="0"/>
                  <a:t>1,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e>
                    </m:rad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ad>
                      <m:radPr>
                        <m:ctrlPr>
                          <a:rPr lang="en-US" altLang="zh-CN" b="1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rad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ad>
                      <m:radPr>
                        <m:ctrlPr>
                          <a:rPr lang="en-US" altLang="zh-CN" b="1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rad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  <m:r>
                      <a:rPr lang="en-US" altLang="zh-CN" b="1" i="1">
                        <a:latin typeface="Cambria Math"/>
                      </a:rPr>
                      <m:t>……</m:t>
                    </m:r>
                    <m:r>
                      <a:rPr lang="zh-CN" altLang="en-US" b="1" i="1" smtClean="0">
                        <a:latin typeface="Cambria Math"/>
                      </a:rPr>
                      <m:t>，则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b="1" dirty="0" smtClean="0"/>
                  <a:t>第</a:t>
                </a:r>
                <a:r>
                  <a:rPr lang="en-US" altLang="zh-CN" b="1" dirty="0" smtClean="0"/>
                  <a:t>5</a:t>
                </a:r>
                <a:r>
                  <a:rPr lang="zh-CN" altLang="en-US" b="1" dirty="0" smtClean="0"/>
                  <a:t>个数据为</a:t>
                </a:r>
                <a:r>
                  <a:rPr lang="en-US" altLang="zh-CN" b="1" dirty="0"/>
                  <a:t>_____</a:t>
                </a:r>
                <a:endParaRPr lang="zh-CN" altLang="en-US" b="1" dirty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052736"/>
                <a:ext cx="9433048" cy="1008112"/>
              </a:xfrm>
              <a:prstGeom prst="rect">
                <a:avLst/>
              </a:prstGeom>
              <a:blipFill rotWithShape="1">
                <a:blip r:embed="rId3"/>
                <a:stretch>
                  <a:fillRect l="-1681" t="-6667" b="-4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107504" y="2276872"/>
                <a:ext cx="9217024" cy="1008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i="1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/>
                          </a:rPr>
                          <m:t>15</m:t>
                        </m:r>
                        <m:r>
                          <a:rPr lang="en-US" altLang="zh-CN" i="1">
                            <a:latin typeface="Cambria Math"/>
                          </a:rPr>
                          <m:t>.9</m:t>
                        </m:r>
                      </m:e>
                    </m:rad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  <m:r>
                      <a:rPr lang="en-US" altLang="zh-CN" i="1">
                        <a:latin typeface="Cambria Math"/>
                      </a:rPr>
                      <m:t>.5</m:t>
                    </m:r>
                    <m:r>
                      <a:rPr lang="en-US" altLang="zh-CN" b="0" i="1" smtClean="0">
                        <a:latin typeface="Cambria Math"/>
                      </a:rPr>
                      <m:t>15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0.</m:t>
                    </m:r>
                    <m:r>
                      <a:rPr lang="en-US" altLang="zh-CN" i="1">
                        <a:latin typeface="Cambria Math"/>
                      </a:rPr>
                      <m:t>2515</m:t>
                    </m:r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zh-CN" altLang="en-US" b="0" i="1" smtClean="0">
                        <a:latin typeface="Cambria Math"/>
                      </a:rPr>
                      <m:t>则</m:t>
                    </m:r>
                  </m:oMath>
                </a14:m>
                <a:r>
                  <a:rPr lang="en-US" altLang="zh-CN" dirty="0" smtClean="0"/>
                  <a:t>x=_____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76872"/>
                <a:ext cx="9217024" cy="1008112"/>
              </a:xfrm>
              <a:prstGeom prst="rect">
                <a:avLst/>
              </a:prstGeom>
              <a:blipFill rotWithShape="1">
                <a:blip r:embed="rId4"/>
                <a:stretch>
                  <a:fillRect l="-1720" t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2996952"/>
                <a:ext cx="8496944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5.</a:t>
                </a:r>
                <a:r>
                  <a:rPr lang="zh-CN" altLang="en-US" sz="3200" b="1" dirty="0" smtClean="0"/>
                  <a:t>不小于</a:t>
                </a:r>
                <a:r>
                  <a:rPr lang="en-US" altLang="zh-CN" sz="3200" b="1" dirty="0" smtClean="0"/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𝟓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3200" b="1" dirty="0" smtClean="0"/>
                  <a:t>的最小整数是</a:t>
                </a:r>
                <a:r>
                  <a:rPr lang="en-US" altLang="zh-CN" sz="3200" b="1" dirty="0" smtClean="0"/>
                  <a:t>_____</a:t>
                </a:r>
                <a:endParaRPr lang="zh-CN" altLang="en-US" sz="3200" b="1" dirty="0"/>
              </a:p>
              <a:p>
                <a:endParaRPr lang="zh-CN" alt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96952"/>
                <a:ext cx="8496944" cy="1586909"/>
              </a:xfrm>
              <a:prstGeom prst="rect">
                <a:avLst/>
              </a:prstGeom>
              <a:blipFill rotWithShape="1">
                <a:blip r:embed="rId5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-36512" y="4005064"/>
                <a:ext cx="9649072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 smtClean="0"/>
                  <a:t>6.</a:t>
                </a:r>
                <a:r>
                  <a:rPr lang="zh-CN" altLang="en-US" b="1" dirty="0" smtClean="0"/>
                  <a:t>已知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𝟐𝟎𝟎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rad>
                    <m:r>
                      <a:rPr lang="zh-CN" altLang="en-US" b="1" i="1" smtClean="0">
                        <a:latin typeface="Cambria Math"/>
                      </a:rPr>
                      <m:t>是</m:t>
                    </m:r>
                    <m:r>
                      <a:rPr lang="zh-CN" altLang="en-US" b="1" i="1">
                        <a:latin typeface="Cambria Math"/>
                      </a:rPr>
                      <m:t>一个</m:t>
                    </m:r>
                    <m:r>
                      <a:rPr lang="zh-CN" altLang="en-US" b="1" i="1" smtClean="0">
                        <a:latin typeface="Cambria Math"/>
                      </a:rPr>
                      <m:t>正整数，则</m:t>
                    </m:r>
                    <m:r>
                      <a:rPr lang="zh-CN" altLang="en-US" b="1" i="1">
                        <a:latin typeface="Cambria Math"/>
                      </a:rPr>
                      <m:t>满足条件的</m:t>
                    </m:r>
                    <m:r>
                      <a:rPr lang="zh-CN" altLang="en-US" b="1" i="1" smtClean="0">
                        <a:latin typeface="Cambria Math"/>
                      </a:rPr>
                      <m:t>最小</m:t>
                    </m:r>
                    <m:r>
                      <a:rPr lang="zh-CN" altLang="en-US" b="1" i="1">
                        <a:latin typeface="Cambria Math"/>
                      </a:rPr>
                      <m:t>正整数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X</a:t>
                </a:r>
                <a:r>
                  <a:rPr lang="zh-CN" altLang="en-US" b="1" dirty="0" smtClean="0"/>
                  <a:t>的值为</a:t>
                </a:r>
                <a:r>
                  <a:rPr lang="en-US" altLang="zh-CN" b="1" dirty="0" smtClean="0"/>
                  <a:t>_______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005064"/>
                <a:ext cx="9649072" cy="1224136"/>
              </a:xfrm>
              <a:prstGeom prst="rect">
                <a:avLst/>
              </a:prstGeom>
              <a:blipFill rotWithShape="1">
                <a:blip r:embed="rId6"/>
                <a:stretch>
                  <a:fillRect l="-1453" t="-4975" b="-9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35496" y="5157192"/>
                <a:ext cx="9217024" cy="1008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 smtClean="0"/>
                  <a:t>7.</a:t>
                </a:r>
                <a:r>
                  <a:rPr lang="zh-CN" altLang="en-US" b="1" dirty="0" smtClean="0"/>
                  <a:t>已知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ra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ra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zh-CN" altLang="en-US" b="1" i="1">
                        <a:latin typeface="Cambria Math"/>
                      </a:rPr>
                      <m:t>成立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zh-CN" altLang="en-US" b="1" i="1" smtClean="0">
                        <a:latin typeface="Cambria Math"/>
                      </a:rPr>
                      <m:t>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=___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157192"/>
                <a:ext cx="9217024" cy="1008112"/>
              </a:xfrm>
              <a:prstGeom prst="rect">
                <a:avLst/>
              </a:prstGeom>
              <a:blipFill rotWithShape="1">
                <a:blip r:embed="rId7"/>
                <a:stretch>
                  <a:fillRect l="-1587" t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35496" y="5733256"/>
                <a:ext cx="9217024" cy="1008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 smtClean="0"/>
                  <a:t>8.</a:t>
                </a:r>
                <a:r>
                  <a:rPr lang="zh-CN" altLang="en-US" b="1" dirty="0" smtClean="0"/>
                  <a:t>已知</a:t>
                </a:r>
                <a:r>
                  <a:rPr lang="en-US" altLang="zh-CN" b="1" dirty="0" smtClean="0"/>
                  <a:t>a</a:t>
                </a:r>
                <a:r>
                  <a:rPr lang="zh-CN" altLang="en-US" b="1" dirty="0" smtClean="0"/>
                  <a:t>是</a:t>
                </a:r>
                <a:r>
                  <a:rPr lang="en-US" altLang="zh-CN" b="1" dirty="0" smtClean="0"/>
                  <a:t>-8</a:t>
                </a:r>
                <a:r>
                  <a:rPr lang="zh-CN" altLang="en-US" b="1" dirty="0" smtClean="0"/>
                  <a:t>的立方根，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𝟓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zh-CN" altLang="en-US" b="1" i="1" smtClean="0">
                        <a:latin typeface="Cambria Math"/>
                      </a:rPr>
                      <m:t>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=____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733256"/>
                <a:ext cx="9217024" cy="1008112"/>
              </a:xfrm>
              <a:prstGeom prst="rect">
                <a:avLst/>
              </a:prstGeom>
              <a:blipFill rotWithShape="1">
                <a:blip r:embed="rId8"/>
                <a:stretch>
                  <a:fillRect l="-1720" t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5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1835138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193172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947" y="346667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9.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1844824"/>
            <a:ext cx="9361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10.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36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G42VA((6QIQRR}I5Y}$LUH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60648"/>
            <a:ext cx="951970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zh-CN" b="1" dirty="0" smtClean="0"/>
              <a:t>．</a:t>
            </a:r>
            <a:r>
              <a:rPr lang="zh-CN" altLang="zh-CN" b="1" dirty="0"/>
              <a:t>甲、乙两人从同一地点出发，甲的速度是</a:t>
            </a:r>
            <a:r>
              <a:rPr lang="en-US" altLang="zh-CN" b="1" dirty="0"/>
              <a:t>5 km/h</a:t>
            </a:r>
            <a:r>
              <a:rPr lang="zh-CN" altLang="zh-CN" b="1" dirty="0"/>
              <a:t>，乙的速度是</a:t>
            </a:r>
            <a:r>
              <a:rPr lang="en-US" altLang="zh-CN" b="1" dirty="0"/>
              <a:t>3 km/h</a:t>
            </a:r>
            <a:r>
              <a:rPr lang="zh-CN" altLang="zh-CN" b="1" dirty="0"/>
              <a:t>，用代数式填空：</a:t>
            </a:r>
          </a:p>
          <a:p>
            <a:pPr marL="0" indent="0">
              <a:buNone/>
            </a:pPr>
            <a:r>
              <a:rPr lang="zh-CN" altLang="zh-CN" b="1" dirty="0" smtClean="0"/>
              <a:t>两</a:t>
            </a:r>
            <a:r>
              <a:rPr lang="zh-CN" altLang="zh-CN" b="1" dirty="0"/>
              <a:t>人同向行走，甲比乙晚出发</a:t>
            </a:r>
            <a:r>
              <a:rPr lang="en-US" altLang="zh-CN" b="1" i="1" dirty="0"/>
              <a:t>m</a:t>
            </a:r>
            <a:r>
              <a:rPr lang="en-US" altLang="zh-CN" b="1" dirty="0"/>
              <a:t>(h)</a:t>
            </a:r>
            <a:r>
              <a:rPr lang="zh-CN" altLang="zh-CN" b="1" dirty="0"/>
              <a:t>，乙走了</a:t>
            </a:r>
            <a:r>
              <a:rPr lang="en-US" altLang="zh-CN" b="1" i="1" dirty="0"/>
              <a:t>n</a:t>
            </a:r>
            <a:r>
              <a:rPr lang="en-US" altLang="zh-CN" b="1" dirty="0"/>
              <a:t>(h)(</a:t>
            </a:r>
            <a:r>
              <a:rPr lang="en-US" altLang="zh-CN" b="1" i="1" dirty="0"/>
              <a:t>n</a:t>
            </a:r>
            <a:r>
              <a:rPr lang="zh-CN" altLang="zh-CN" b="1" dirty="0"/>
              <a:t>＞</a:t>
            </a:r>
            <a:r>
              <a:rPr lang="en-US" altLang="zh-CN" b="1" i="1" dirty="0"/>
              <a:t>m</a:t>
            </a:r>
            <a:r>
              <a:rPr lang="en-US" altLang="zh-CN" b="1" dirty="0"/>
              <a:t>)</a:t>
            </a:r>
            <a:r>
              <a:rPr lang="zh-CN" altLang="zh-CN" b="1" dirty="0"/>
              <a:t>，两人相</a:t>
            </a:r>
            <a:r>
              <a:rPr lang="zh-CN" altLang="zh-CN" b="1" dirty="0" smtClean="0"/>
              <a:t>距</a:t>
            </a:r>
            <a:r>
              <a:rPr lang="en-US" altLang="zh-CN" b="1" u="sng" dirty="0" smtClean="0"/>
              <a:t>________</a:t>
            </a:r>
            <a:r>
              <a:rPr lang="en-US" altLang="zh-CN" b="1" dirty="0" smtClean="0"/>
              <a:t>km</a:t>
            </a:r>
            <a:r>
              <a:rPr lang="en-US" altLang="zh-CN" b="1" dirty="0"/>
              <a:t>.</a:t>
            </a:r>
            <a:endParaRPr lang="zh-CN" altLang="zh-CN" b="1" dirty="0"/>
          </a:p>
          <a:p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9512" y="2503437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zh-CN" b="1" dirty="0" smtClean="0"/>
              <a:t>．已知当</a:t>
            </a:r>
            <a:r>
              <a:rPr lang="en-US" altLang="zh-CN" b="1" i="1" dirty="0" smtClean="0"/>
              <a:t>x</a:t>
            </a:r>
            <a:r>
              <a:rPr lang="zh-CN" altLang="zh-CN" b="1" dirty="0" smtClean="0"/>
              <a:t>＝－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时，代数式</a:t>
            </a:r>
            <a:r>
              <a:rPr lang="en-US" altLang="zh-CN" b="1" i="1" dirty="0" smtClean="0"/>
              <a:t>ax</a:t>
            </a:r>
            <a:r>
              <a:rPr lang="en-US" altLang="zh-CN" b="1" baseline="30000" dirty="0" smtClean="0"/>
              <a:t>5</a:t>
            </a:r>
            <a:r>
              <a:rPr lang="zh-CN" altLang="zh-CN" b="1" dirty="0" smtClean="0"/>
              <a:t>－</a:t>
            </a:r>
            <a:r>
              <a:rPr lang="en-US" altLang="zh-CN" b="1" i="1" dirty="0" smtClean="0"/>
              <a:t>bx</a:t>
            </a:r>
            <a:r>
              <a:rPr lang="en-US" altLang="zh-CN" b="1" baseline="30000" dirty="0" smtClean="0"/>
              <a:t>3</a:t>
            </a:r>
            <a:r>
              <a:rPr lang="zh-CN" altLang="zh-CN" b="1" dirty="0" smtClean="0"/>
              <a:t>＋</a:t>
            </a:r>
            <a:r>
              <a:rPr lang="en-US" altLang="zh-CN" b="1" i="1" dirty="0" smtClean="0"/>
              <a:t>cx</a:t>
            </a:r>
            <a:r>
              <a:rPr lang="zh-CN" altLang="zh-CN" b="1" dirty="0" smtClean="0"/>
              <a:t>－</a:t>
            </a:r>
            <a:r>
              <a:rPr lang="en-US" altLang="zh-CN" b="1" dirty="0" smtClean="0"/>
              <a:t>6</a:t>
            </a:r>
            <a:r>
              <a:rPr lang="zh-CN" altLang="zh-CN" b="1" dirty="0" smtClean="0"/>
              <a:t>的值等于</a:t>
            </a:r>
            <a:r>
              <a:rPr lang="en-US" altLang="zh-CN" b="1" dirty="0" smtClean="0"/>
              <a:t>17</a:t>
            </a:r>
            <a:r>
              <a:rPr lang="zh-CN" altLang="zh-CN" b="1" dirty="0" smtClean="0"/>
              <a:t>，求当</a:t>
            </a:r>
            <a:r>
              <a:rPr lang="en-US" altLang="zh-CN" b="1" i="1" dirty="0" smtClean="0"/>
              <a:t>x</a:t>
            </a:r>
            <a:r>
              <a:rPr lang="zh-CN" altLang="zh-CN" b="1" dirty="0" smtClean="0"/>
              <a:t>＝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时，这个代数式的值</a:t>
            </a:r>
            <a:r>
              <a:rPr lang="zh-CN" altLang="en-US" b="1" dirty="0"/>
              <a:t>为</a:t>
            </a:r>
            <a:r>
              <a:rPr lang="en-US" altLang="zh-CN" b="1" u="sng" dirty="0" smtClean="0"/>
              <a:t>_______</a:t>
            </a:r>
            <a:r>
              <a:rPr lang="zh-CN" altLang="zh-CN" b="1" dirty="0" smtClean="0"/>
              <a:t>．</a:t>
            </a:r>
          </a:p>
          <a:p>
            <a:pPr marL="0" indent="0">
              <a:buFont typeface="Arial" pitchFamily="34" charset="0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06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4462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zh-CN" b="1" dirty="0" smtClean="0"/>
              <a:t>．</a:t>
            </a:r>
            <a:r>
              <a:rPr lang="zh-CN" altLang="zh-CN" b="1" dirty="0"/>
              <a:t>方方和圆圆的房间窗帘的装饰物如图所示，它们分别由两个四分之一圆和四个半圆组成</a:t>
            </a:r>
            <a:r>
              <a:rPr lang="en-US" altLang="zh-CN" b="1" dirty="0"/>
              <a:t>(</a:t>
            </a:r>
            <a:r>
              <a:rPr lang="zh-CN" altLang="zh-CN" b="1" dirty="0"/>
              <a:t>半径都分别相同</a:t>
            </a:r>
            <a:r>
              <a:rPr lang="en-US" altLang="zh-CN" b="1" dirty="0"/>
              <a:t>)</a:t>
            </a:r>
            <a:r>
              <a:rPr lang="zh-CN" altLang="zh-CN" b="1" dirty="0" smtClean="0"/>
              <a:t>．她</a:t>
            </a:r>
            <a:r>
              <a:rPr lang="zh-CN" altLang="zh-CN" b="1" dirty="0"/>
              <a:t>们的窗户能射进阳光的面积分别是多少</a:t>
            </a:r>
            <a:r>
              <a:rPr lang="en-US" altLang="zh-CN" b="1" dirty="0"/>
              <a:t>(</a:t>
            </a:r>
            <a:r>
              <a:rPr lang="zh-CN" altLang="zh-CN" b="1" dirty="0"/>
              <a:t>窗框面积不计</a:t>
            </a:r>
            <a:r>
              <a:rPr lang="en-US" altLang="zh-CN" b="1" dirty="0"/>
              <a:t>)?</a:t>
            </a:r>
            <a:endParaRPr lang="zh-CN" altLang="zh-CN" b="1" dirty="0"/>
          </a:p>
          <a:p>
            <a:endParaRPr lang="zh-CN" altLang="en-US" b="1" dirty="0"/>
          </a:p>
        </p:txBody>
      </p:sp>
      <p:pic>
        <p:nvPicPr>
          <p:cNvPr id="19458" name="图片 5" descr="2015-39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08920"/>
            <a:ext cx="5981415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54" y="353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zh-CN" b="1" dirty="0" smtClean="0"/>
              <a:t>．</a:t>
            </a:r>
            <a:r>
              <a:rPr lang="zh-CN" altLang="zh-CN" b="1" dirty="0"/>
              <a:t>如图是一个运算程序的示意图．若开始输入</a:t>
            </a:r>
            <a:r>
              <a:rPr lang="en-US" altLang="zh-CN" b="1" i="1" dirty="0"/>
              <a:t>x</a:t>
            </a:r>
            <a:r>
              <a:rPr lang="zh-CN" altLang="zh-CN" b="1" dirty="0"/>
              <a:t>的值为</a:t>
            </a:r>
            <a:r>
              <a:rPr lang="en-US" altLang="zh-CN" b="1" dirty="0"/>
              <a:t>81</a:t>
            </a:r>
            <a:r>
              <a:rPr lang="zh-CN" altLang="zh-CN" b="1" dirty="0"/>
              <a:t>，则第</a:t>
            </a:r>
            <a:r>
              <a:rPr lang="en-US" altLang="zh-CN" b="1" dirty="0"/>
              <a:t>2016</a:t>
            </a:r>
            <a:r>
              <a:rPr lang="zh-CN" altLang="zh-CN" b="1" dirty="0"/>
              <a:t>次输出的结果为</a:t>
            </a:r>
            <a:r>
              <a:rPr lang="en-US" altLang="zh-CN" b="1" dirty="0" smtClean="0"/>
              <a:t>(</a:t>
            </a:r>
            <a:r>
              <a:rPr lang="en-US" altLang="zh-CN" b="1" dirty="0"/>
              <a:t> </a:t>
            </a:r>
            <a:r>
              <a:rPr lang="en-US" altLang="zh-CN" b="1" dirty="0" smtClean="0"/>
              <a:t>  )</a:t>
            </a:r>
            <a:endParaRPr lang="zh-CN" altLang="zh-CN" b="1" dirty="0"/>
          </a:p>
          <a:p>
            <a:r>
              <a:rPr lang="en-US" altLang="zh-CN" b="1" dirty="0" smtClean="0"/>
              <a:t>A</a:t>
            </a:r>
            <a:r>
              <a:rPr lang="en-US" altLang="zh-CN" b="1" dirty="0"/>
              <a:t>. 3</a:t>
            </a:r>
            <a:r>
              <a:rPr lang="zh-CN" altLang="zh-CN" b="1" dirty="0"/>
              <a:t>　</a:t>
            </a:r>
            <a:r>
              <a:rPr lang="en-US" altLang="zh-CN" b="1" dirty="0"/>
              <a:t>  B. 27</a:t>
            </a:r>
            <a:r>
              <a:rPr lang="zh-CN" altLang="zh-CN" b="1" dirty="0"/>
              <a:t>　</a:t>
            </a:r>
            <a:r>
              <a:rPr lang="en-US" altLang="zh-CN" b="1" dirty="0"/>
              <a:t>  C. 9</a:t>
            </a:r>
            <a:r>
              <a:rPr lang="zh-CN" altLang="zh-CN" b="1" dirty="0"/>
              <a:t>　</a:t>
            </a:r>
            <a:r>
              <a:rPr lang="en-US" altLang="zh-CN" b="1" dirty="0"/>
              <a:t>  D. 1</a:t>
            </a:r>
            <a:endParaRPr lang="zh-CN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20482" name="图片 2" descr="16SX-38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5" y="1772816"/>
            <a:ext cx="81700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107504" y="4231629"/>
                <a:ext cx="9217024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CN" b="1" dirty="0"/>
                  <a:t>5</a:t>
                </a:r>
                <a:r>
                  <a:rPr lang="zh-CN" altLang="zh-CN" b="1" dirty="0" smtClean="0"/>
                  <a:t>．</a:t>
                </a:r>
                <a:r>
                  <a:rPr lang="en-US" altLang="zh-CN" b="1" dirty="0"/>
                  <a:t>(1)</a:t>
                </a:r>
                <a:r>
                  <a:rPr lang="zh-CN" altLang="zh-CN" b="1" dirty="0"/>
                  <a:t>已知</a:t>
                </a:r>
                <a:r>
                  <a:rPr lang="en-US" altLang="zh-CN" b="1" dirty="0"/>
                  <a:t>|</a:t>
                </a:r>
                <a:r>
                  <a:rPr lang="en-US" altLang="zh-CN" b="1" i="1" dirty="0"/>
                  <a:t>a</a:t>
                </a:r>
                <a:r>
                  <a:rPr lang="en-US" altLang="zh-CN" b="1" dirty="0"/>
                  <a:t>|</a:t>
                </a:r>
                <a:r>
                  <a:rPr lang="zh-CN" altLang="zh-CN" b="1" dirty="0"/>
                  <a:t>＝</a:t>
                </a:r>
                <a:r>
                  <a:rPr lang="en-US" altLang="zh-CN" b="1" dirty="0"/>
                  <a:t>3</a:t>
                </a:r>
                <a:r>
                  <a:rPr lang="zh-CN" altLang="zh-CN" b="1" dirty="0"/>
                  <a:t>，</a:t>
                </a:r>
                <a:r>
                  <a:rPr lang="en-US" altLang="zh-CN" b="1" dirty="0"/>
                  <a:t>|</a:t>
                </a:r>
                <a:r>
                  <a:rPr lang="en-US" altLang="zh-CN" b="1" i="1" dirty="0"/>
                  <a:t>b</a:t>
                </a:r>
                <a:r>
                  <a:rPr lang="en-US" altLang="zh-CN" b="1" dirty="0"/>
                  <a:t>|</a:t>
                </a:r>
                <a:r>
                  <a:rPr lang="zh-CN" altLang="zh-CN" b="1" dirty="0"/>
                  <a:t>＝</a:t>
                </a:r>
                <a:r>
                  <a:rPr lang="en-US" altLang="zh-CN" b="1" dirty="0"/>
                  <a:t>5</a:t>
                </a:r>
                <a:r>
                  <a:rPr lang="zh-CN" altLang="zh-CN" b="1" dirty="0"/>
                  <a:t>，且</a:t>
                </a:r>
                <a:r>
                  <a:rPr lang="en-US" altLang="zh-CN" b="1" i="1" dirty="0"/>
                  <a:t>a</a:t>
                </a:r>
                <a:r>
                  <a:rPr lang="en-US" altLang="zh-CN" b="1" baseline="30000" dirty="0"/>
                  <a:t>2</a:t>
                </a:r>
                <a:r>
                  <a:rPr lang="zh-CN" altLang="zh-CN" b="1" dirty="0"/>
                  <a:t>＞</a:t>
                </a:r>
                <a:r>
                  <a:rPr lang="en-US" altLang="zh-CN" b="1" dirty="0"/>
                  <a:t>0</a:t>
                </a:r>
                <a:r>
                  <a:rPr lang="zh-CN" altLang="zh-CN" b="1" dirty="0"/>
                  <a:t>，</a:t>
                </a:r>
                <a:r>
                  <a:rPr lang="en-US" altLang="zh-CN" b="1" i="1" dirty="0"/>
                  <a:t>b</a:t>
                </a:r>
                <a:r>
                  <a:rPr lang="en-US" altLang="zh-CN" b="1" baseline="30000" dirty="0"/>
                  <a:t>3</a:t>
                </a:r>
                <a:r>
                  <a:rPr lang="zh-CN" altLang="zh-CN" b="1" dirty="0"/>
                  <a:t>＜</a:t>
                </a:r>
                <a:r>
                  <a:rPr lang="en-US" altLang="zh-CN" b="1" dirty="0"/>
                  <a:t>0</a:t>
                </a:r>
                <a:r>
                  <a:rPr lang="zh-CN" altLang="zh-CN" b="1" dirty="0"/>
                  <a:t>，则</a:t>
                </a:r>
                <a:r>
                  <a:rPr lang="en-US" altLang="zh-CN" b="1" dirty="0"/>
                  <a:t>2</a:t>
                </a:r>
                <a:r>
                  <a:rPr lang="en-US" altLang="zh-CN" b="1" i="1" dirty="0"/>
                  <a:t>a</a:t>
                </a:r>
                <a:r>
                  <a:rPr lang="zh-CN" altLang="zh-CN" b="1" dirty="0"/>
                  <a:t>＋</a:t>
                </a:r>
                <a:r>
                  <a:rPr lang="en-US" altLang="zh-CN" b="1" i="1" dirty="0"/>
                  <a:t>b</a:t>
                </a:r>
                <a:r>
                  <a:rPr lang="zh-CN" altLang="zh-CN" b="1" dirty="0" smtClean="0"/>
                  <a:t>＝</a:t>
                </a:r>
                <a:r>
                  <a:rPr lang="en-US" altLang="zh-CN" b="1" dirty="0" smtClean="0"/>
                  <a:t>______</a:t>
                </a:r>
                <a:r>
                  <a:rPr lang="zh-CN" altLang="zh-CN" b="1" dirty="0" smtClean="0"/>
                  <a:t>．</a:t>
                </a:r>
                <a:endParaRPr lang="zh-CN" altLang="zh-CN" b="1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b="1" dirty="0"/>
                  <a:t>(2)</a:t>
                </a:r>
                <a:r>
                  <a:rPr lang="zh-CN" altLang="zh-CN" b="1" dirty="0"/>
                  <a:t>已知</a:t>
                </a:r>
                <a:r>
                  <a:rPr lang="en-US" altLang="zh-CN" b="1" i="1" dirty="0"/>
                  <a:t>x</a:t>
                </a:r>
                <a:r>
                  <a:rPr lang="en-US" altLang="zh-CN" b="1" baseline="30000" dirty="0"/>
                  <a:t>2</a:t>
                </a:r>
                <a:r>
                  <a:rPr lang="zh-CN" altLang="zh-CN" b="1" dirty="0"/>
                  <a:t>＋</a:t>
                </a:r>
                <a:r>
                  <a:rPr lang="en-US" altLang="zh-CN" b="1" i="1" dirty="0"/>
                  <a:t>x</a:t>
                </a:r>
                <a:r>
                  <a:rPr lang="zh-CN" altLang="zh-CN" b="1" dirty="0"/>
                  <a:t>－</a:t>
                </a:r>
                <a:r>
                  <a:rPr lang="en-US" altLang="zh-CN" b="1" dirty="0"/>
                  <a:t>1</a:t>
                </a:r>
                <a:r>
                  <a:rPr lang="zh-CN" altLang="zh-CN" b="1" dirty="0"/>
                  <a:t>＝</a:t>
                </a:r>
                <a:r>
                  <a:rPr lang="en-US" altLang="zh-CN" b="1" dirty="0"/>
                  <a:t>0</a:t>
                </a:r>
                <a:r>
                  <a:rPr lang="zh-CN" altLang="zh-CN" b="1" dirty="0"/>
                  <a:t>，则</a:t>
                </a:r>
                <a:r>
                  <a:rPr lang="en-US" altLang="zh-CN" b="1" i="1" dirty="0"/>
                  <a:t>x</a:t>
                </a:r>
                <a:r>
                  <a:rPr lang="zh-CN" altLang="zh-CN" b="1" dirty="0" smtClean="0"/>
                  <a:t>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zh-CN" b="1" dirty="0" smtClean="0"/>
                  <a:t>＝</a:t>
                </a:r>
                <a:r>
                  <a:rPr lang="en-US" altLang="zh-CN" b="1" dirty="0" smtClean="0"/>
                  <a:t>______</a:t>
                </a:r>
                <a:r>
                  <a:rPr lang="zh-CN" altLang="zh-CN" b="1" dirty="0" smtClean="0"/>
                  <a:t>．</a:t>
                </a:r>
                <a:endParaRPr lang="zh-CN" altLang="zh-CN" b="1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31629"/>
                <a:ext cx="9217024" cy="4525963"/>
              </a:xfrm>
              <a:prstGeom prst="rect">
                <a:avLst/>
              </a:prstGeom>
              <a:blipFill rotWithShape="1">
                <a:blip r:embed="rId4"/>
                <a:stretch>
                  <a:fillRect l="-1720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754176"/>
              </p:ext>
            </p:extLst>
          </p:nvPr>
        </p:nvGraphicFramePr>
        <p:xfrm>
          <a:off x="-108521" y="9966"/>
          <a:ext cx="9137549" cy="370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4" imgW="8862840" imgH="3596400" progId="Word.Document.8">
                  <p:embed/>
                </p:oleObj>
              </mc:Choice>
              <mc:Fallback>
                <p:oleObj r:id="rId4" imgW="8862840" imgH="35964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1" y="9966"/>
                        <a:ext cx="9137549" cy="3707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" y="116631"/>
            <a:ext cx="10796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6</a:t>
            </a:r>
            <a:r>
              <a:rPr lang="zh-CN" altLang="en-US" sz="3600" dirty="0" smtClean="0"/>
              <a:t>、</a:t>
            </a:r>
            <a:endParaRPr lang="zh-CN" altLang="en-US" sz="3600" dirty="0"/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1066826"/>
              </p:ext>
            </p:extLst>
          </p:nvPr>
        </p:nvGraphicFramePr>
        <p:xfrm>
          <a:off x="35496" y="3789040"/>
          <a:ext cx="91360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7" imgW="8862840" imgH="1326960" progId="Word.Document.8">
                  <p:embed/>
                </p:oleObj>
              </mc:Choice>
              <mc:Fallback>
                <p:oleObj r:id="rId7" imgW="8862840" imgH="1326960" progId="Word.Document.8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789040"/>
                        <a:ext cx="913606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896" y="3646765"/>
            <a:ext cx="10796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7</a:t>
            </a:r>
            <a:r>
              <a:rPr lang="zh-CN" altLang="en-US" sz="3600" dirty="0" smtClean="0"/>
              <a:t>、</a:t>
            </a:r>
            <a:endParaRPr lang="zh-CN" altLang="en-US" sz="3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79512" y="49517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smtClean="0"/>
              <a:t>8</a:t>
            </a:r>
            <a:r>
              <a:rPr lang="zh-CN" altLang="en-US" b="1" smtClean="0"/>
              <a:t>、合并同类项：</a:t>
            </a:r>
            <a:endParaRPr lang="en-US" altLang="zh-CN" b="1" smtClean="0"/>
          </a:p>
          <a:p>
            <a:pPr marL="0" indent="0">
              <a:buFont typeface="Arial" pitchFamily="34" charset="0"/>
              <a:buNone/>
            </a:pPr>
            <a:r>
              <a:rPr lang="en-US" altLang="zh-CN" b="1" smtClean="0"/>
              <a:t>3(</a:t>
            </a:r>
            <a:r>
              <a:rPr lang="en-US" altLang="zh-CN" b="1" i="1" smtClean="0"/>
              <a:t>x</a:t>
            </a:r>
            <a:r>
              <a:rPr lang="zh-CN" altLang="zh-CN" b="1" smtClean="0"/>
              <a:t>－</a:t>
            </a:r>
            <a:r>
              <a:rPr lang="en-US" altLang="zh-CN" b="1" i="1" smtClean="0"/>
              <a:t>y</a:t>
            </a:r>
            <a:r>
              <a:rPr lang="en-US" altLang="zh-CN" b="1" smtClean="0"/>
              <a:t>)</a:t>
            </a:r>
            <a:r>
              <a:rPr lang="en-US" altLang="zh-CN" b="1" baseline="30000" smtClean="0"/>
              <a:t>2</a:t>
            </a:r>
            <a:r>
              <a:rPr lang="zh-CN" altLang="zh-CN" b="1" smtClean="0"/>
              <a:t>－</a:t>
            </a:r>
            <a:r>
              <a:rPr lang="en-US" altLang="zh-CN" b="1" smtClean="0"/>
              <a:t>7(</a:t>
            </a:r>
            <a:r>
              <a:rPr lang="en-US" altLang="zh-CN" b="1" i="1" smtClean="0"/>
              <a:t>x</a:t>
            </a:r>
            <a:r>
              <a:rPr lang="zh-CN" altLang="zh-CN" b="1" smtClean="0"/>
              <a:t>－</a:t>
            </a:r>
            <a:r>
              <a:rPr lang="en-US" altLang="zh-CN" b="1" i="1" smtClean="0"/>
              <a:t>y</a:t>
            </a:r>
            <a:r>
              <a:rPr lang="en-US" altLang="zh-CN" b="1" smtClean="0"/>
              <a:t>)</a:t>
            </a:r>
            <a:r>
              <a:rPr lang="zh-CN" altLang="zh-CN" b="1" smtClean="0"/>
              <a:t>＋</a:t>
            </a:r>
            <a:r>
              <a:rPr lang="en-US" altLang="zh-CN" b="1" smtClean="0"/>
              <a:t>8(</a:t>
            </a:r>
            <a:r>
              <a:rPr lang="en-US" altLang="zh-CN" b="1" i="1" smtClean="0"/>
              <a:t>y</a:t>
            </a:r>
            <a:r>
              <a:rPr lang="zh-CN" altLang="zh-CN" b="1" smtClean="0"/>
              <a:t>－</a:t>
            </a:r>
            <a:r>
              <a:rPr lang="en-US" altLang="zh-CN" b="1" i="1" smtClean="0"/>
              <a:t>x</a:t>
            </a:r>
            <a:r>
              <a:rPr lang="en-US" altLang="zh-CN" b="1" smtClean="0"/>
              <a:t>)</a:t>
            </a:r>
            <a:r>
              <a:rPr lang="en-US" altLang="zh-CN" b="1" baseline="30000" smtClean="0"/>
              <a:t>2</a:t>
            </a:r>
            <a:r>
              <a:rPr lang="zh-CN" altLang="zh-CN" b="1" smtClean="0"/>
              <a:t>＋</a:t>
            </a:r>
            <a:r>
              <a:rPr lang="en-US" altLang="zh-CN" b="1" smtClean="0"/>
              <a:t>6(</a:t>
            </a:r>
            <a:r>
              <a:rPr lang="en-US" altLang="zh-CN" b="1" i="1" smtClean="0"/>
              <a:t>y</a:t>
            </a:r>
            <a:r>
              <a:rPr lang="zh-CN" altLang="zh-CN" b="1" smtClean="0"/>
              <a:t>－</a:t>
            </a:r>
            <a:r>
              <a:rPr lang="en-US" altLang="zh-CN" b="1" i="1" smtClean="0"/>
              <a:t>x</a:t>
            </a:r>
            <a:r>
              <a:rPr lang="en-US" altLang="zh-CN" b="1" smtClean="0"/>
              <a:t>)</a:t>
            </a:r>
            <a:r>
              <a:rPr lang="zh-CN" altLang="zh-CN" b="1" smtClean="0"/>
              <a:t>．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4301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5689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9</a:t>
            </a:r>
            <a:r>
              <a:rPr lang="zh-CN" altLang="zh-CN" b="1" dirty="0" smtClean="0"/>
              <a:t>．</a:t>
            </a:r>
            <a:r>
              <a:rPr lang="zh-CN" altLang="zh-CN" b="1" dirty="0"/>
              <a:t>已知有理数</a:t>
            </a:r>
            <a:r>
              <a:rPr lang="en-US" altLang="zh-CN" b="1" i="1" dirty="0"/>
              <a:t>a</a:t>
            </a:r>
            <a:r>
              <a:rPr lang="zh-CN" altLang="zh-CN" b="1" dirty="0"/>
              <a:t>，</a:t>
            </a:r>
            <a:r>
              <a:rPr lang="en-US" altLang="zh-CN" b="1" i="1" dirty="0"/>
              <a:t>b</a:t>
            </a:r>
            <a:r>
              <a:rPr lang="zh-CN" altLang="zh-CN" b="1" dirty="0"/>
              <a:t>在数轴上的位置如图所示，化简：</a:t>
            </a:r>
            <a:r>
              <a:rPr lang="en-US" altLang="zh-CN" b="1" dirty="0"/>
              <a:t>|2</a:t>
            </a:r>
            <a:r>
              <a:rPr lang="zh-CN" altLang="zh-CN" b="1" dirty="0"/>
              <a:t>－</a:t>
            </a:r>
            <a:r>
              <a:rPr lang="en-US" altLang="zh-CN" b="1" dirty="0"/>
              <a:t>3</a:t>
            </a:r>
            <a:r>
              <a:rPr lang="en-US" altLang="zh-CN" b="1" i="1" dirty="0"/>
              <a:t>b</a:t>
            </a:r>
            <a:r>
              <a:rPr lang="en-US" altLang="zh-CN" b="1" dirty="0"/>
              <a:t>|</a:t>
            </a:r>
            <a:r>
              <a:rPr lang="zh-CN" altLang="zh-CN" b="1" dirty="0"/>
              <a:t>－</a:t>
            </a:r>
            <a:r>
              <a:rPr lang="en-US" altLang="zh-CN" b="1" dirty="0"/>
              <a:t>2|2</a:t>
            </a:r>
            <a:r>
              <a:rPr lang="zh-CN" altLang="zh-CN" b="1" dirty="0"/>
              <a:t>＋</a:t>
            </a:r>
            <a:r>
              <a:rPr lang="en-US" altLang="zh-CN" b="1" i="1" dirty="0"/>
              <a:t>b</a:t>
            </a:r>
            <a:r>
              <a:rPr lang="en-US" altLang="zh-CN" b="1" dirty="0"/>
              <a:t>|</a:t>
            </a:r>
            <a:r>
              <a:rPr lang="zh-CN" altLang="zh-CN" b="1" dirty="0"/>
              <a:t>＋</a:t>
            </a:r>
            <a:r>
              <a:rPr lang="en-US" altLang="zh-CN" b="1" dirty="0"/>
              <a:t>|</a:t>
            </a:r>
            <a:r>
              <a:rPr lang="en-US" altLang="zh-CN" b="1" i="1" dirty="0"/>
              <a:t>a</a:t>
            </a:r>
            <a:r>
              <a:rPr lang="zh-CN" altLang="zh-CN" b="1" dirty="0"/>
              <a:t>－</a:t>
            </a:r>
            <a:r>
              <a:rPr lang="en-US" altLang="zh-CN" b="1" dirty="0"/>
              <a:t>2|</a:t>
            </a:r>
            <a:r>
              <a:rPr lang="zh-CN" altLang="zh-CN" b="1" dirty="0"/>
              <a:t>－</a:t>
            </a:r>
            <a:r>
              <a:rPr lang="en-US" altLang="zh-CN" b="1" dirty="0"/>
              <a:t>|3</a:t>
            </a:r>
            <a:r>
              <a:rPr lang="en-US" altLang="zh-CN" b="1" i="1" dirty="0"/>
              <a:t>b</a:t>
            </a:r>
            <a:r>
              <a:rPr lang="zh-CN" altLang="zh-CN" b="1" dirty="0"/>
              <a:t>－</a:t>
            </a:r>
            <a:r>
              <a:rPr lang="en-US" altLang="zh-CN" b="1" dirty="0"/>
              <a:t>2</a:t>
            </a:r>
            <a:r>
              <a:rPr lang="en-US" altLang="zh-CN" b="1" i="1" dirty="0"/>
              <a:t>a</a:t>
            </a:r>
            <a:r>
              <a:rPr lang="en-US" altLang="zh-CN" b="1" dirty="0"/>
              <a:t>|.</a:t>
            </a:r>
            <a:endParaRPr lang="zh-CN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23554" name="Picture 2" descr="7SXS12.T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706089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7076785"/>
              </p:ext>
            </p:extLst>
          </p:nvPr>
        </p:nvGraphicFramePr>
        <p:xfrm>
          <a:off x="-36512" y="2276872"/>
          <a:ext cx="90852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6" imgW="8862840" imgH="2528280" progId="Word.Document.8">
                  <p:embed/>
                </p:oleObj>
              </mc:Choice>
              <mc:Fallback>
                <p:oleObj r:id="rId6" imgW="8862840" imgH="2528280" progId="Word.Document.8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2276872"/>
                        <a:ext cx="90852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96" y="2276872"/>
            <a:ext cx="14401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10</a:t>
            </a:r>
            <a:r>
              <a:rPr lang="zh-CN" altLang="en-US" sz="3600" dirty="0" smtClean="0"/>
              <a:t>、</a:t>
            </a:r>
            <a:endParaRPr lang="zh-CN" altLang="en-US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5444"/>
            <a:ext cx="16784871" cy="24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4294837"/>
            <a:ext cx="864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11</a:t>
            </a:r>
            <a:r>
              <a:rPr lang="zh-CN" altLang="en-US" sz="3600" dirty="0" smtClean="0"/>
              <a:t>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8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10240"/>
              </p:ext>
            </p:extLst>
          </p:nvPr>
        </p:nvGraphicFramePr>
        <p:xfrm>
          <a:off x="-149763" y="-23829"/>
          <a:ext cx="9293763" cy="604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8862840" imgH="5275080" progId="Word.Document.8">
                  <p:embed/>
                </p:oleObj>
              </mc:Choice>
              <mc:Fallback>
                <p:oleObj r:id="rId4" imgW="8862840" imgH="527508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9763" y="-23829"/>
                        <a:ext cx="9293763" cy="6045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3968" y="522920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此</a:t>
            </a:r>
            <a:r>
              <a:rPr lang="zh-CN" altLang="en-US" sz="3200" b="1" dirty="0" smtClean="0"/>
              <a:t>最小值为</a:t>
            </a:r>
            <a:r>
              <a:rPr lang="en-US" altLang="zh-CN" sz="3200" b="1" dirty="0" smtClean="0"/>
              <a:t>_____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813975"/>
            <a:ext cx="914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）当</a:t>
            </a:r>
            <a:r>
              <a:rPr lang="en-US" altLang="zh-CN" sz="3200" b="1" dirty="0" smtClean="0"/>
              <a:t>x=_____</a:t>
            </a:r>
            <a:r>
              <a:rPr lang="zh-CN" altLang="en-US" sz="3200" b="1" dirty="0" smtClean="0"/>
              <a:t>时，</a:t>
            </a:r>
            <a:endParaRPr lang="zh-CN" altLang="en-US" sz="3200" b="1" dirty="0"/>
          </a:p>
          <a:p>
            <a:r>
              <a:rPr lang="zh-CN" altLang="en-US" sz="3200" b="1" dirty="0" smtClean="0"/>
              <a:t>代数式</a:t>
            </a:r>
            <a:r>
              <a:rPr lang="en-US" altLang="zh-CN" sz="3200" b="1" dirty="0" smtClean="0"/>
              <a:t>|x+5|+ </a:t>
            </a:r>
            <a:r>
              <a:rPr lang="en-US" altLang="zh-CN" sz="3200" b="1" dirty="0"/>
              <a:t>|</a:t>
            </a:r>
            <a:r>
              <a:rPr lang="en-US" altLang="zh-CN" sz="3200" b="1" dirty="0" smtClean="0"/>
              <a:t>x-2|+ </a:t>
            </a:r>
            <a:r>
              <a:rPr lang="en-US" altLang="zh-CN" sz="3200" b="1" dirty="0"/>
              <a:t>|</a:t>
            </a:r>
            <a:r>
              <a:rPr lang="en-US" altLang="zh-CN" sz="3200" b="1" dirty="0" smtClean="0"/>
              <a:t>x+3|</a:t>
            </a:r>
            <a:r>
              <a:rPr lang="zh-CN" altLang="en-US" sz="3200" b="1" dirty="0" smtClean="0"/>
              <a:t>取到最小值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-17678" y="8620"/>
            <a:ext cx="1205301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1.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7723"/>
            <a:ext cx="85689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12</a:t>
            </a:r>
            <a:r>
              <a:rPr lang="zh-CN" altLang="zh-CN" b="1" dirty="0" smtClean="0"/>
              <a:t>．</a:t>
            </a:r>
            <a:r>
              <a:rPr lang="zh-CN" altLang="zh-CN" b="1" dirty="0"/>
              <a:t>小刚在解数学题时，由于粗心，把原题</a:t>
            </a:r>
            <a:r>
              <a:rPr lang="en-US" altLang="zh-CN" b="1" dirty="0"/>
              <a:t>“</a:t>
            </a:r>
            <a:r>
              <a:rPr lang="zh-CN" altLang="zh-CN" b="1" dirty="0"/>
              <a:t>两个多项式</a:t>
            </a:r>
            <a:r>
              <a:rPr lang="en-US" altLang="zh-CN" b="1" i="1" dirty="0"/>
              <a:t>A</a:t>
            </a:r>
            <a:r>
              <a:rPr lang="zh-CN" altLang="zh-CN" b="1" dirty="0"/>
              <a:t>和</a:t>
            </a:r>
            <a:r>
              <a:rPr lang="en-US" altLang="zh-CN" b="1" i="1" dirty="0"/>
              <a:t>B</a:t>
            </a:r>
            <a:r>
              <a:rPr lang="zh-CN" altLang="zh-CN" b="1" dirty="0"/>
              <a:t>，其中</a:t>
            </a:r>
            <a:r>
              <a:rPr lang="en-US" altLang="zh-CN" b="1" i="1" dirty="0"/>
              <a:t>B</a:t>
            </a:r>
            <a:r>
              <a:rPr lang="zh-CN" altLang="zh-CN" b="1" dirty="0"/>
              <a:t>＝</a:t>
            </a:r>
            <a:r>
              <a:rPr lang="en-US" altLang="zh-CN" b="1" dirty="0"/>
              <a:t>4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2</a:t>
            </a:r>
            <a:r>
              <a:rPr lang="zh-CN" altLang="zh-CN" b="1" dirty="0"/>
              <a:t>－</a:t>
            </a:r>
            <a:r>
              <a:rPr lang="en-US" altLang="zh-CN" b="1" dirty="0"/>
              <a:t>5</a:t>
            </a:r>
            <a:r>
              <a:rPr lang="en-US" altLang="zh-CN" b="1" i="1" dirty="0"/>
              <a:t>x</a:t>
            </a:r>
            <a:r>
              <a:rPr lang="zh-CN" altLang="zh-CN" b="1" dirty="0"/>
              <a:t>－</a:t>
            </a:r>
            <a:r>
              <a:rPr lang="en-US" altLang="zh-CN" b="1" dirty="0"/>
              <a:t>6</a:t>
            </a:r>
            <a:r>
              <a:rPr lang="zh-CN" altLang="zh-CN" b="1" dirty="0"/>
              <a:t>，试求</a:t>
            </a:r>
            <a:r>
              <a:rPr lang="en-US" altLang="zh-CN" b="1" i="1" dirty="0"/>
              <a:t>A</a:t>
            </a:r>
            <a:r>
              <a:rPr lang="zh-CN" altLang="zh-CN" b="1" dirty="0"/>
              <a:t>＋</a:t>
            </a:r>
            <a:r>
              <a:rPr lang="en-US" altLang="zh-CN" b="1" i="1" dirty="0"/>
              <a:t>B</a:t>
            </a:r>
            <a:r>
              <a:rPr lang="en-US" altLang="zh-CN" b="1" dirty="0"/>
              <a:t>”</a:t>
            </a:r>
            <a:r>
              <a:rPr lang="zh-CN" altLang="zh-CN" b="1" dirty="0"/>
              <a:t>中的</a:t>
            </a:r>
            <a:r>
              <a:rPr lang="en-US" altLang="zh-CN" b="1" dirty="0"/>
              <a:t>“</a:t>
            </a:r>
            <a:r>
              <a:rPr lang="en-US" altLang="zh-CN" b="1" i="1" dirty="0"/>
              <a:t>A</a:t>
            </a:r>
            <a:r>
              <a:rPr lang="zh-CN" altLang="zh-CN" b="1" dirty="0"/>
              <a:t>＋</a:t>
            </a:r>
            <a:r>
              <a:rPr lang="en-US" altLang="zh-CN" b="1" i="1" dirty="0"/>
              <a:t>B</a:t>
            </a:r>
            <a:r>
              <a:rPr lang="en-US" altLang="zh-CN" b="1" dirty="0"/>
              <a:t>”</a:t>
            </a:r>
            <a:r>
              <a:rPr lang="zh-CN" altLang="zh-CN" b="1" dirty="0"/>
              <a:t>错误地看成</a:t>
            </a:r>
            <a:r>
              <a:rPr lang="en-US" altLang="zh-CN" b="1" dirty="0"/>
              <a:t>“</a:t>
            </a:r>
            <a:r>
              <a:rPr lang="en-US" altLang="zh-CN" b="1" i="1" dirty="0"/>
              <a:t>A</a:t>
            </a:r>
            <a:r>
              <a:rPr lang="zh-CN" altLang="zh-CN" b="1" dirty="0"/>
              <a:t>－</a:t>
            </a:r>
            <a:r>
              <a:rPr lang="en-US" altLang="zh-CN" b="1" i="1" dirty="0"/>
              <a:t>B</a:t>
            </a:r>
            <a:r>
              <a:rPr lang="en-US" altLang="zh-CN" b="1" dirty="0"/>
              <a:t>”</a:t>
            </a:r>
            <a:r>
              <a:rPr lang="zh-CN" altLang="zh-CN" b="1" dirty="0"/>
              <a:t>，求出的答案是－</a:t>
            </a:r>
            <a:r>
              <a:rPr lang="en-US" altLang="zh-CN" b="1" dirty="0"/>
              <a:t>7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2</a:t>
            </a:r>
            <a:r>
              <a:rPr lang="zh-CN" altLang="zh-CN" b="1" dirty="0"/>
              <a:t>＋</a:t>
            </a:r>
            <a:r>
              <a:rPr lang="en-US" altLang="zh-CN" b="1" dirty="0"/>
              <a:t>10</a:t>
            </a:r>
            <a:r>
              <a:rPr lang="en-US" altLang="zh-CN" b="1" i="1" dirty="0"/>
              <a:t>x</a:t>
            </a:r>
            <a:r>
              <a:rPr lang="zh-CN" altLang="zh-CN" b="1" dirty="0"/>
              <a:t>＋</a:t>
            </a:r>
            <a:r>
              <a:rPr lang="en-US" altLang="zh-CN" b="1" dirty="0"/>
              <a:t>12</a:t>
            </a:r>
            <a:r>
              <a:rPr lang="zh-CN" altLang="zh-CN" b="1" dirty="0"/>
              <a:t>，请你帮他纠错，正确地算出</a:t>
            </a:r>
            <a:r>
              <a:rPr lang="en-US" altLang="zh-CN" b="1" i="1" dirty="0"/>
              <a:t>A</a:t>
            </a:r>
            <a:r>
              <a:rPr lang="zh-CN" altLang="zh-CN" b="1" dirty="0"/>
              <a:t>＋</a:t>
            </a:r>
            <a:r>
              <a:rPr lang="en-US" altLang="zh-CN" b="1" i="1" dirty="0"/>
              <a:t>B</a:t>
            </a:r>
            <a:r>
              <a:rPr lang="zh-CN" altLang="zh-CN" b="1" dirty="0"/>
              <a:t>的答案．</a:t>
            </a: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2719461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dirty="0" smtClean="0"/>
              <a:t>13</a:t>
            </a:r>
            <a:r>
              <a:rPr lang="zh-CN" altLang="zh-CN" b="1" dirty="0" smtClean="0"/>
              <a:t>．地球与足球比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腰带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．假定我们要在地球的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腰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上打造一个箍，也在一个小小的足球的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腰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上打一个箍，要求是这两个箍要不大不小，恰好套住这两个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球</a:t>
            </a:r>
            <a:r>
              <a:rPr lang="en-US" altLang="zh-CN" b="1" dirty="0" smtClean="0"/>
              <a:t>”</a:t>
            </a:r>
            <a:r>
              <a:rPr lang="zh-CN" altLang="zh-CN" b="1" dirty="0" smtClean="0"/>
              <a:t>，结果由于工匠不小心把这两个箍都打长了</a:t>
            </a:r>
            <a:r>
              <a:rPr lang="en-US" altLang="zh-CN" b="1" dirty="0" smtClean="0"/>
              <a:t>1 m(</a:t>
            </a:r>
            <a:r>
              <a:rPr lang="zh-CN" altLang="zh-CN" b="1" dirty="0" smtClean="0"/>
              <a:t>周长长了</a:t>
            </a:r>
            <a:r>
              <a:rPr lang="en-US" altLang="zh-CN" b="1" dirty="0" smtClean="0"/>
              <a:t>1 m)</a:t>
            </a:r>
            <a:r>
              <a:rPr lang="zh-CN" altLang="zh-CN" b="1" dirty="0" smtClean="0"/>
              <a:t>．试问：若把这两个打长了的箍再套在这两个球上去的时候，它们和球的间隙是地球上的大还是足球上的大？</a:t>
            </a:r>
          </a:p>
          <a:p>
            <a:pPr marL="0" indent="0">
              <a:buFont typeface="Arial" pitchFamily="34" charset="0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12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16424" cy="179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42" y="44624"/>
            <a:ext cx="9118158" cy="6768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14</a:t>
            </a:r>
            <a:r>
              <a:rPr lang="zh-CN" altLang="zh-CN" dirty="0" smtClean="0"/>
              <a:t>．如</a:t>
            </a:r>
            <a:r>
              <a:rPr lang="zh-CN" altLang="zh-CN" dirty="0"/>
              <a:t>图，用</a:t>
            </a:r>
            <a:r>
              <a:rPr lang="en-US" altLang="zh-CN" dirty="0"/>
              <a:t>4</a:t>
            </a:r>
            <a:r>
              <a:rPr lang="zh-CN" altLang="zh-CN" dirty="0"/>
              <a:t>个长为</a:t>
            </a:r>
            <a:r>
              <a:rPr lang="en-US" altLang="zh-CN" i="1" dirty="0"/>
              <a:t>a</a:t>
            </a:r>
            <a:r>
              <a:rPr lang="zh-CN" altLang="zh-CN" dirty="0"/>
              <a:t>、宽为</a:t>
            </a:r>
            <a:r>
              <a:rPr lang="en-US" altLang="zh-CN" i="1" dirty="0"/>
              <a:t>b</a:t>
            </a:r>
            <a:r>
              <a:rPr lang="zh-CN" altLang="zh-CN" dirty="0"/>
              <a:t>的小长方形互不重叠地拼成一个中间空心</a:t>
            </a:r>
            <a:r>
              <a:rPr lang="en-US" altLang="zh-CN" dirty="0"/>
              <a:t>(</a:t>
            </a:r>
            <a:r>
              <a:rPr lang="zh-CN" altLang="zh-CN" dirty="0"/>
              <a:t>阴影部分</a:t>
            </a:r>
            <a:r>
              <a:rPr lang="en-US" altLang="zh-CN" dirty="0"/>
              <a:t>)</a:t>
            </a:r>
            <a:r>
              <a:rPr lang="zh-CN" altLang="zh-CN" dirty="0"/>
              <a:t>的正方形．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1)[</a:t>
            </a:r>
            <a:r>
              <a:rPr lang="zh-CN" altLang="zh-CN" dirty="0"/>
              <a:t>方法思考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请用两种不同的方法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代</a:t>
            </a:r>
            <a:r>
              <a:rPr lang="zh-CN" altLang="zh-CN" dirty="0"/>
              <a:t>数式表示出所拼成的图</a:t>
            </a:r>
            <a:r>
              <a:rPr lang="zh-CN" altLang="zh-CN" dirty="0" smtClean="0"/>
              <a:t>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中</a:t>
            </a:r>
            <a:r>
              <a:rPr lang="zh-CN" altLang="zh-CN" dirty="0"/>
              <a:t>阴影部分的面积：</a:t>
            </a:r>
          </a:p>
          <a:p>
            <a:pPr marL="0" indent="0">
              <a:buNone/>
            </a:pPr>
            <a:r>
              <a:rPr lang="zh-CN" altLang="zh-CN" dirty="0"/>
              <a:t>方法</a:t>
            </a:r>
            <a:r>
              <a:rPr lang="en-US" altLang="zh-CN" dirty="0"/>
              <a:t>①</a:t>
            </a:r>
            <a:r>
              <a:rPr lang="zh-CN" altLang="zh-CN" dirty="0"/>
              <a:t>：</a:t>
            </a:r>
            <a:r>
              <a:rPr lang="en-US" altLang="zh-CN" dirty="0" smtClean="0"/>
              <a:t>____</a:t>
            </a:r>
            <a:r>
              <a:rPr lang="zh-CN" altLang="zh-CN" dirty="0"/>
              <a:t>；方法</a:t>
            </a:r>
            <a:r>
              <a:rPr lang="en-US" altLang="zh-CN" dirty="0"/>
              <a:t>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_______</a:t>
            </a:r>
            <a:r>
              <a:rPr lang="zh-CN" altLang="zh-CN" dirty="0"/>
              <a:t>．</a:t>
            </a:r>
          </a:p>
          <a:p>
            <a:pPr marL="0" indent="0">
              <a:buNone/>
            </a:pPr>
            <a:r>
              <a:rPr lang="en-US" altLang="zh-CN" dirty="0"/>
              <a:t>(2)[</a:t>
            </a:r>
            <a:r>
              <a:rPr lang="zh-CN" altLang="zh-CN" dirty="0"/>
              <a:t>结论归纳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观察图形，写出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zh-CN" altLang="zh-CN" dirty="0"/>
              <a:t>＋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zh-CN" altLang="zh-CN" dirty="0"/>
              <a:t>－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zh-CN" dirty="0"/>
              <a:t>，</a:t>
            </a:r>
            <a:r>
              <a:rPr lang="en-US" altLang="zh-CN" i="1" dirty="0" err="1"/>
              <a:t>ab</a:t>
            </a:r>
            <a:r>
              <a:rPr lang="zh-CN" altLang="zh-CN" dirty="0"/>
              <a:t>这三个代数式之间存在的等量关系．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3)[</a:t>
            </a:r>
            <a:r>
              <a:rPr lang="zh-CN" altLang="zh-CN" dirty="0"/>
              <a:t>问题解决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根据</a:t>
            </a:r>
            <a:r>
              <a:rPr lang="en-US" altLang="zh-CN" dirty="0"/>
              <a:t>(2)</a:t>
            </a:r>
            <a:r>
              <a:rPr lang="zh-CN" altLang="zh-CN" dirty="0"/>
              <a:t>中的等量关系，已知</a:t>
            </a:r>
            <a:r>
              <a:rPr lang="en-US" altLang="zh-CN" i="1" dirty="0"/>
              <a:t>x</a:t>
            </a:r>
            <a:r>
              <a:rPr lang="zh-CN" altLang="zh-CN" dirty="0"/>
              <a:t>－</a:t>
            </a:r>
            <a:r>
              <a:rPr lang="en-US" altLang="zh-CN" i="1" dirty="0"/>
              <a:t>y</a:t>
            </a:r>
            <a:r>
              <a:rPr lang="zh-CN" altLang="zh-CN" dirty="0"/>
              <a:t>＝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i="1" dirty="0" err="1"/>
              <a:t>xy</a:t>
            </a:r>
            <a:r>
              <a:rPr lang="zh-CN" altLang="zh-CN" dirty="0"/>
              <a:t>＝</a:t>
            </a:r>
            <a:r>
              <a:rPr lang="en-US" altLang="zh-CN" dirty="0"/>
              <a:t>12</a:t>
            </a:r>
            <a:r>
              <a:rPr lang="zh-CN" altLang="zh-CN" dirty="0"/>
              <a:t>，求</a:t>
            </a:r>
            <a:r>
              <a:rPr lang="en-US" altLang="zh-CN" i="1" dirty="0"/>
              <a:t>x</a:t>
            </a:r>
            <a:r>
              <a:rPr lang="zh-CN" altLang="zh-CN" dirty="0"/>
              <a:t>＋</a:t>
            </a:r>
            <a:r>
              <a:rPr lang="en-US" altLang="zh-CN" i="1" dirty="0"/>
              <a:t>y</a:t>
            </a:r>
            <a:r>
              <a:rPr lang="zh-CN" altLang="zh-CN" dirty="0"/>
              <a:t>的值．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15</a:t>
            </a:r>
            <a:r>
              <a:rPr lang="zh-CN" altLang="zh-CN" sz="3600" b="1" dirty="0" smtClean="0"/>
              <a:t>．</a:t>
            </a:r>
            <a:r>
              <a:rPr lang="zh-CN" altLang="zh-CN" sz="3600" b="1" dirty="0"/>
              <a:t>若</a:t>
            </a:r>
            <a:r>
              <a:rPr lang="en-US" altLang="zh-CN" sz="3600" b="1" dirty="0"/>
              <a:t>(2</a:t>
            </a:r>
            <a:r>
              <a:rPr lang="en-US" altLang="zh-CN" sz="3600" b="1" i="1" dirty="0"/>
              <a:t>x</a:t>
            </a:r>
            <a:r>
              <a:rPr lang="en-US" altLang="zh-CN" sz="3600" b="1" baseline="30000" dirty="0"/>
              <a:t>2</a:t>
            </a:r>
            <a:r>
              <a:rPr lang="zh-CN" altLang="zh-CN" sz="3600" b="1" dirty="0"/>
              <a:t>－</a:t>
            </a:r>
            <a:r>
              <a:rPr lang="en-US" altLang="zh-CN" sz="3600" b="1" i="1" dirty="0"/>
              <a:t>x</a:t>
            </a:r>
            <a:r>
              <a:rPr lang="zh-CN" altLang="zh-CN" sz="3600" b="1" dirty="0"/>
              <a:t>－</a:t>
            </a:r>
            <a:r>
              <a:rPr lang="en-US" altLang="zh-CN" sz="3600" b="1" dirty="0"/>
              <a:t>1)</a:t>
            </a:r>
            <a:r>
              <a:rPr lang="en-US" altLang="zh-CN" sz="3600" b="1" baseline="30000" dirty="0"/>
              <a:t>3</a:t>
            </a:r>
            <a:r>
              <a:rPr lang="zh-CN" altLang="zh-CN" sz="3600" b="1" dirty="0"/>
              <a:t>＝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0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1</a:t>
            </a:r>
            <a:r>
              <a:rPr lang="en-US" altLang="zh-CN" sz="3600" b="1" i="1" dirty="0"/>
              <a:t>x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2</a:t>
            </a:r>
            <a:r>
              <a:rPr lang="en-US" altLang="zh-CN" sz="3600" b="1" i="1" dirty="0"/>
              <a:t>x</a:t>
            </a:r>
            <a:r>
              <a:rPr lang="en-US" altLang="zh-CN" sz="3600" b="1" baseline="30000" dirty="0"/>
              <a:t>2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3</a:t>
            </a:r>
            <a:r>
              <a:rPr lang="en-US" altLang="zh-CN" sz="3600" b="1" i="1" dirty="0"/>
              <a:t>x</a:t>
            </a:r>
            <a:r>
              <a:rPr lang="en-US" altLang="zh-CN" sz="3600" b="1" baseline="30000" dirty="0"/>
              <a:t>3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4</a:t>
            </a:r>
            <a:r>
              <a:rPr lang="en-US" altLang="zh-CN" sz="3600" b="1" i="1" dirty="0"/>
              <a:t>x</a:t>
            </a:r>
            <a:r>
              <a:rPr lang="en-US" altLang="zh-CN" sz="3600" b="1" baseline="30000" dirty="0"/>
              <a:t>4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5</a:t>
            </a:r>
            <a:r>
              <a:rPr lang="en-US" altLang="zh-CN" sz="3600" b="1" i="1" dirty="0"/>
              <a:t>x</a:t>
            </a:r>
            <a:r>
              <a:rPr lang="en-US" altLang="zh-CN" sz="3600" b="1" baseline="30000" dirty="0"/>
              <a:t>5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6</a:t>
            </a:r>
            <a:r>
              <a:rPr lang="en-US" altLang="zh-CN" sz="3600" b="1" i="1" dirty="0"/>
              <a:t>x</a:t>
            </a:r>
            <a:r>
              <a:rPr lang="en-US" altLang="zh-CN" sz="3600" b="1" baseline="30000" dirty="0"/>
              <a:t>6</a:t>
            </a:r>
            <a:r>
              <a:rPr lang="zh-CN" altLang="zh-CN" sz="3600" b="1" dirty="0"/>
              <a:t>，则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1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3</a:t>
            </a:r>
            <a:r>
              <a:rPr lang="zh-CN" altLang="zh-CN" sz="3600" b="1" dirty="0"/>
              <a:t>＋</a:t>
            </a:r>
            <a:r>
              <a:rPr lang="en-US" altLang="zh-CN" sz="3600" b="1" i="1" dirty="0"/>
              <a:t>a</a:t>
            </a:r>
            <a:r>
              <a:rPr lang="en-US" altLang="zh-CN" sz="3600" b="1" baseline="-25000" dirty="0"/>
              <a:t>5</a:t>
            </a:r>
            <a:r>
              <a:rPr lang="zh-CN" altLang="zh-CN" sz="3600" b="1" dirty="0" smtClean="0"/>
              <a:t>＝</a:t>
            </a:r>
            <a:r>
              <a:rPr lang="en-US" altLang="zh-CN" sz="3600" b="1" dirty="0" smtClean="0"/>
              <a:t>____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89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94764"/>
              </p:ext>
            </p:extLst>
          </p:nvPr>
        </p:nvGraphicFramePr>
        <p:xfrm>
          <a:off x="-180528" y="14199"/>
          <a:ext cx="9244006" cy="26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4" imgW="8862840" imgH="2508120" progId="Word.Document.8">
                  <p:embed/>
                </p:oleObj>
              </mc:Choice>
              <mc:Fallback>
                <p:oleObj r:id="rId4" imgW="8862840" imgH="25081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528" y="14199"/>
                        <a:ext cx="9244006" cy="26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-17678" y="8620"/>
            <a:ext cx="2141406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2.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267118"/>
              </p:ext>
            </p:extLst>
          </p:nvPr>
        </p:nvGraphicFramePr>
        <p:xfrm>
          <a:off x="-180528" y="-12576"/>
          <a:ext cx="9259912" cy="344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4" imgW="8862840" imgH="3293640" progId="Word.Document.8">
                  <p:embed/>
                </p:oleObj>
              </mc:Choice>
              <mc:Fallback>
                <p:oleObj r:id="rId4" imgW="8862840" imgH="32936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528" y="-12576"/>
                        <a:ext cx="9259912" cy="3441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19467"/>
              </p:ext>
            </p:extLst>
          </p:nvPr>
        </p:nvGraphicFramePr>
        <p:xfrm>
          <a:off x="-180528" y="3901965"/>
          <a:ext cx="9278416" cy="334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7" imgW="8862840" imgH="3178800" progId="Word.Document.8">
                  <p:embed/>
                </p:oleObj>
              </mc:Choice>
              <mc:Fallback>
                <p:oleObj r:id="rId7" imgW="8862840" imgH="31788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528" y="3901965"/>
                        <a:ext cx="9278416" cy="3343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-17678" y="8620"/>
            <a:ext cx="2141406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3.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6512" y="3897052"/>
            <a:ext cx="2141406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4.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</a:t>
            </a:r>
            <a:r>
              <a:rPr lang="zh-CN" altLang="zh-CN" b="1" dirty="0" smtClean="0"/>
              <a:t>．绝</a:t>
            </a:r>
            <a:r>
              <a:rPr lang="zh-CN" altLang="zh-CN" b="1" dirty="0"/>
              <a:t>对值是它的相反数的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_____</a:t>
            </a:r>
            <a:r>
              <a:rPr lang="zh-CN" altLang="zh-CN" b="1" dirty="0" smtClean="0"/>
              <a:t>数</a:t>
            </a:r>
            <a:r>
              <a:rPr lang="zh-CN" altLang="zh-CN" b="1" dirty="0"/>
              <a:t>，相反数是它本身的数</a:t>
            </a:r>
            <a:r>
              <a:rPr lang="zh-CN" altLang="zh-CN" b="1" dirty="0" smtClean="0"/>
              <a:t>是</a:t>
            </a:r>
            <a:r>
              <a:rPr lang="en-US" altLang="zh-CN" b="1" dirty="0"/>
              <a:t>_____ </a:t>
            </a:r>
            <a:r>
              <a:rPr lang="zh-CN" altLang="zh-CN" b="1" dirty="0" smtClean="0"/>
              <a:t>，</a:t>
            </a:r>
            <a:r>
              <a:rPr lang="zh-CN" altLang="zh-CN" b="1" dirty="0"/>
              <a:t>倒数是它本身的数</a:t>
            </a:r>
            <a:r>
              <a:rPr lang="zh-CN" altLang="zh-CN" b="1" dirty="0" smtClean="0"/>
              <a:t>是</a:t>
            </a:r>
            <a:r>
              <a:rPr lang="en-US" altLang="zh-CN" b="1" dirty="0"/>
              <a:t>_____ </a:t>
            </a:r>
            <a:r>
              <a:rPr lang="zh-CN" altLang="zh-CN" b="1" dirty="0" smtClean="0"/>
              <a:t>，</a:t>
            </a:r>
            <a:r>
              <a:rPr lang="zh-CN" altLang="zh-CN" b="1" dirty="0"/>
              <a:t>绝对值是它本身的数</a:t>
            </a:r>
            <a:r>
              <a:rPr lang="zh-CN" altLang="zh-CN" b="1" dirty="0" smtClean="0"/>
              <a:t>是</a:t>
            </a:r>
            <a:r>
              <a:rPr lang="en-US" altLang="zh-CN" b="1" dirty="0"/>
              <a:t>_____</a:t>
            </a:r>
            <a:r>
              <a:rPr lang="zh-CN" altLang="zh-CN" b="1" dirty="0" smtClean="0"/>
              <a:t>数</a:t>
            </a:r>
            <a:r>
              <a:rPr lang="zh-CN" altLang="en-US" b="1" dirty="0" smtClean="0"/>
              <a:t>，平方根等于本身的数是</a:t>
            </a:r>
            <a:r>
              <a:rPr lang="en-US" altLang="zh-CN" b="1" dirty="0"/>
              <a:t>_____ </a:t>
            </a:r>
            <a:r>
              <a:rPr lang="zh-CN" altLang="zh-CN" b="1" dirty="0" smtClean="0"/>
              <a:t>，</a:t>
            </a:r>
            <a:r>
              <a:rPr lang="zh-CN" altLang="en-US" b="1" dirty="0" smtClean="0"/>
              <a:t>算术平</a:t>
            </a:r>
            <a:r>
              <a:rPr lang="zh-CN" altLang="en-US" b="1" dirty="0"/>
              <a:t>方根等于本身的数是</a:t>
            </a:r>
            <a:r>
              <a:rPr lang="en-US" altLang="zh-CN" b="1" dirty="0"/>
              <a:t>_____ </a:t>
            </a:r>
            <a:r>
              <a:rPr lang="zh-CN" altLang="zh-CN" b="1" dirty="0"/>
              <a:t>，</a:t>
            </a:r>
            <a:r>
              <a:rPr lang="zh-CN" altLang="en-US" b="1" dirty="0" smtClean="0"/>
              <a:t>立方</a:t>
            </a:r>
            <a:r>
              <a:rPr lang="zh-CN" altLang="en-US" b="1" dirty="0"/>
              <a:t>根等于本身的数是</a:t>
            </a:r>
            <a:r>
              <a:rPr lang="en-US" altLang="zh-CN" b="1" dirty="0"/>
              <a:t>_____ </a:t>
            </a:r>
            <a:endParaRPr lang="zh-CN" altLang="zh-CN" b="1" dirty="0"/>
          </a:p>
          <a:p>
            <a:pPr marL="0" indent="0">
              <a:buNone/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710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6</a:t>
            </a:r>
            <a:r>
              <a:rPr lang="zh-CN" altLang="en-US" b="1" dirty="0" smtClean="0"/>
              <a:t>．为</a:t>
            </a:r>
            <a:r>
              <a:rPr lang="zh-CN" altLang="en-US" b="1" dirty="0"/>
              <a:t>了了解用电量的多少，小明在</a:t>
            </a:r>
            <a:r>
              <a:rPr lang="en-US" altLang="zh-CN" b="1" dirty="0"/>
              <a:t>5</a:t>
            </a:r>
            <a:r>
              <a:rPr lang="zh-CN" altLang="en-US" b="1" dirty="0"/>
              <a:t>月连续几天同一时刻观察电表显示的数据，记录如下：</a:t>
            </a:r>
          </a:p>
          <a:p>
            <a:pPr marL="0" indent="0">
              <a:buNone/>
            </a:pPr>
            <a:r>
              <a:rPr lang="zh-CN" altLang="en-US" b="1" dirty="0" smtClean="0"/>
              <a:t>日</a:t>
            </a:r>
            <a:r>
              <a:rPr lang="zh-CN" altLang="en-US" b="1" dirty="0"/>
              <a:t>期</a:t>
            </a:r>
            <a:r>
              <a:rPr lang="en-US" altLang="zh-CN" b="1" dirty="0"/>
              <a:t>(</a:t>
            </a:r>
            <a:r>
              <a:rPr lang="zh-CN" altLang="en-US" b="1" dirty="0"/>
              <a:t>日</a:t>
            </a:r>
            <a:r>
              <a:rPr lang="en-US" altLang="zh-CN" b="1" dirty="0"/>
              <a:t>)	</a:t>
            </a:r>
            <a:r>
              <a:rPr lang="en-US" altLang="zh-CN" b="1" dirty="0" smtClean="0"/>
              <a:t> 1</a:t>
            </a:r>
            <a:r>
              <a:rPr lang="en-US" altLang="zh-CN" b="1" dirty="0"/>
              <a:t>	</a:t>
            </a:r>
            <a:r>
              <a:rPr lang="en-US" altLang="zh-CN" b="1" dirty="0" smtClean="0"/>
              <a:t>  2</a:t>
            </a:r>
            <a:r>
              <a:rPr lang="en-US" altLang="zh-CN" b="1" dirty="0"/>
              <a:t>	</a:t>
            </a:r>
            <a:r>
              <a:rPr lang="en-US" altLang="zh-CN" b="1" dirty="0" smtClean="0"/>
              <a:t>  3</a:t>
            </a:r>
            <a:r>
              <a:rPr lang="en-US" altLang="zh-CN" b="1" dirty="0"/>
              <a:t>	</a:t>
            </a:r>
            <a:r>
              <a:rPr lang="en-US" altLang="zh-CN" b="1" dirty="0" smtClean="0"/>
              <a:t>  4</a:t>
            </a:r>
            <a:r>
              <a:rPr lang="en-US" altLang="zh-CN" b="1" dirty="0"/>
              <a:t>	</a:t>
            </a:r>
            <a:r>
              <a:rPr lang="en-US" altLang="zh-CN" b="1" dirty="0" smtClean="0"/>
              <a:t>  5</a:t>
            </a:r>
            <a:r>
              <a:rPr lang="en-US" altLang="zh-CN" b="1" dirty="0"/>
              <a:t>	</a:t>
            </a:r>
            <a:r>
              <a:rPr lang="en-US" altLang="zh-CN" b="1" dirty="0" smtClean="0"/>
              <a:t>  6</a:t>
            </a:r>
            <a:r>
              <a:rPr lang="en-US" altLang="zh-CN" b="1" dirty="0"/>
              <a:t>	</a:t>
            </a:r>
            <a:r>
              <a:rPr lang="en-US" altLang="zh-CN" b="1" dirty="0" smtClean="0"/>
              <a:t>  7</a:t>
            </a:r>
            <a:r>
              <a:rPr lang="en-US" altLang="zh-CN" b="1" dirty="0"/>
              <a:t>	</a:t>
            </a:r>
            <a:r>
              <a:rPr lang="en-US" altLang="zh-CN" b="1" dirty="0" smtClean="0"/>
              <a:t>  8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电表显示</a:t>
            </a:r>
          </a:p>
          <a:p>
            <a:pPr marL="0" indent="0">
              <a:buNone/>
            </a:pPr>
            <a:r>
              <a:rPr lang="en-US" altLang="zh-CN" b="1" dirty="0"/>
              <a:t>(</a:t>
            </a:r>
            <a:r>
              <a:rPr lang="en-US" altLang="zh-CN" b="1" dirty="0" err="1"/>
              <a:t>kW•h</a:t>
            </a:r>
            <a:r>
              <a:rPr lang="en-US" altLang="zh-CN" b="1" dirty="0"/>
              <a:t>)	117	120	124	129	135	138	142	145</a:t>
            </a:r>
          </a:p>
          <a:p>
            <a:pPr marL="0" indent="0">
              <a:buNone/>
            </a:pPr>
            <a:r>
              <a:rPr lang="zh-CN" altLang="en-US" b="1" dirty="0"/>
              <a:t>估计小明家</a:t>
            </a:r>
            <a:r>
              <a:rPr lang="en-US" altLang="zh-CN" b="1" dirty="0"/>
              <a:t>5</a:t>
            </a:r>
            <a:r>
              <a:rPr lang="zh-CN" altLang="en-US" b="1" dirty="0"/>
              <a:t>月的总用电量．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5496" y="1196752"/>
            <a:ext cx="885698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496" y="1772816"/>
            <a:ext cx="885698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496" y="2924944"/>
            <a:ext cx="885698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5496" y="1196752"/>
            <a:ext cx="0" cy="16921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763688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27784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63888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27984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64088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28184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164288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100392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964488" y="1196752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9XT`6OWD{CI$[XI[GBW24Y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152"/>
            <a:ext cx="8820472" cy="763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zh-CN" b="1" dirty="0" smtClean="0"/>
              <a:t>．</a:t>
            </a:r>
            <a:r>
              <a:rPr lang="zh-CN" altLang="zh-CN" b="1" dirty="0"/>
              <a:t>已知</a:t>
            </a:r>
            <a:r>
              <a:rPr lang="en-US" altLang="zh-CN" b="1" dirty="0"/>
              <a:t>|</a:t>
            </a:r>
            <a:r>
              <a:rPr lang="en-US" altLang="zh-CN" b="1" i="1" dirty="0"/>
              <a:t>a</a:t>
            </a:r>
            <a:r>
              <a:rPr lang="en-US" altLang="zh-CN" b="1" dirty="0"/>
              <a:t>|</a:t>
            </a:r>
            <a:r>
              <a:rPr lang="zh-CN" altLang="zh-CN" b="1" dirty="0"/>
              <a:t>＝</a:t>
            </a:r>
            <a:r>
              <a:rPr lang="en-US" altLang="zh-CN" b="1" dirty="0"/>
              <a:t>8</a:t>
            </a:r>
            <a:r>
              <a:rPr lang="zh-CN" altLang="zh-CN" b="1" dirty="0"/>
              <a:t>，</a:t>
            </a:r>
            <a:r>
              <a:rPr lang="en-US" altLang="zh-CN" b="1" dirty="0"/>
              <a:t>|</a:t>
            </a:r>
            <a:r>
              <a:rPr lang="en-US" altLang="zh-CN" b="1" i="1" dirty="0"/>
              <a:t>b</a:t>
            </a:r>
            <a:r>
              <a:rPr lang="en-US" altLang="zh-CN" b="1" dirty="0"/>
              <a:t>|</a:t>
            </a:r>
            <a:r>
              <a:rPr lang="zh-CN" altLang="zh-CN" b="1" dirty="0"/>
              <a:t>＝</a:t>
            </a:r>
            <a:r>
              <a:rPr lang="en-US" altLang="zh-CN" b="1" dirty="0"/>
              <a:t>3</a:t>
            </a:r>
            <a:r>
              <a:rPr lang="zh-CN" altLang="zh-CN" b="1" dirty="0"/>
              <a:t>，且</a:t>
            </a:r>
            <a:r>
              <a:rPr lang="en-US" altLang="zh-CN" b="1" dirty="0"/>
              <a:t>|</a:t>
            </a:r>
            <a:r>
              <a:rPr lang="en-US" altLang="zh-CN" b="1" i="1" dirty="0"/>
              <a:t>a</a:t>
            </a:r>
            <a:r>
              <a:rPr lang="zh-CN" altLang="zh-CN" b="1" dirty="0"/>
              <a:t>－</a:t>
            </a:r>
            <a:r>
              <a:rPr lang="en-US" altLang="zh-CN" b="1" i="1" dirty="0"/>
              <a:t>b</a:t>
            </a:r>
            <a:r>
              <a:rPr lang="en-US" altLang="zh-CN" b="1" dirty="0"/>
              <a:t>|</a:t>
            </a:r>
            <a:r>
              <a:rPr lang="zh-CN" altLang="zh-CN" b="1" dirty="0"/>
              <a:t>＝</a:t>
            </a:r>
            <a:r>
              <a:rPr lang="en-US" altLang="zh-CN" b="1" i="1" dirty="0"/>
              <a:t>b</a:t>
            </a:r>
            <a:r>
              <a:rPr lang="zh-CN" altLang="zh-CN" b="1" dirty="0"/>
              <a:t>－</a:t>
            </a:r>
            <a:r>
              <a:rPr lang="en-US" altLang="zh-CN" b="1" i="1" dirty="0"/>
              <a:t>a</a:t>
            </a:r>
            <a:r>
              <a:rPr lang="zh-CN" altLang="zh-CN" b="1" dirty="0"/>
              <a:t>，求</a:t>
            </a:r>
            <a:r>
              <a:rPr lang="en-US" altLang="zh-CN" b="1" i="1" dirty="0"/>
              <a:t>a</a:t>
            </a:r>
            <a:r>
              <a:rPr lang="zh-CN" altLang="zh-CN" b="1" dirty="0"/>
              <a:t>＋</a:t>
            </a:r>
            <a:r>
              <a:rPr lang="en-US" altLang="zh-CN" b="1" i="1" dirty="0"/>
              <a:t>b</a:t>
            </a:r>
            <a:r>
              <a:rPr lang="zh-CN" altLang="zh-CN" b="1" dirty="0"/>
              <a:t>的值．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45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1784</Words>
  <Application>Microsoft Office PowerPoint</Application>
  <PresentationFormat>全屏显示(4:3)</PresentationFormat>
  <Paragraphs>93</Paragraphs>
  <Slides>32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Microsoft Word 97 - 2003 文档</vt:lpstr>
      <vt:lpstr>第1-4章复习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</vt:lpstr>
      <vt:lpstr>PowerPoint 演示文稿</vt:lpstr>
      <vt:lpstr>PowerPoint 演示文稿</vt:lpstr>
      <vt:lpstr>PowerPoint 演示文稿</vt:lpstr>
      <vt:lpstr>第4章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第1-4章复习</dc:title>
  <dc:creator>wlzx029</dc:creator>
  <cp:lastModifiedBy>wlzx008</cp:lastModifiedBy>
  <cp:revision>19</cp:revision>
  <dcterms:created xsi:type="dcterms:W3CDTF">2017-01-12T01:03:14Z</dcterms:created>
  <dcterms:modified xsi:type="dcterms:W3CDTF">2017-01-13T06:12:26Z</dcterms:modified>
</cp:coreProperties>
</file>