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295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54" r:id="rId19"/>
    <p:sldId id="455" r:id="rId20"/>
    <p:sldId id="456" r:id="rId21"/>
    <p:sldId id="459" r:id="rId22"/>
    <p:sldId id="457" r:id="rId23"/>
    <p:sldId id="45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60" r:id="rId37"/>
    <p:sldId id="452" r:id="rId38"/>
    <p:sldId id="461" r:id="rId39"/>
    <p:sldId id="462" r:id="rId40"/>
    <p:sldId id="463" r:id="rId41"/>
    <p:sldId id="464" r:id="rId42"/>
    <p:sldId id="465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644"/>
  </p:normalViewPr>
  <p:slideViewPr>
    <p:cSldViewPr showGuides="1">
      <p:cViewPr varScale="1">
        <p:scale>
          <a:sx n="65" d="100"/>
          <a:sy n="65" d="100"/>
        </p:scale>
        <p:origin x="-672" y="-64"/>
      </p:cViewPr>
      <p:guideLst>
        <p:guide orient="horz" pos="2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测量的定义</a:t>
            </a: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38975" y="4486275"/>
            <a:ext cx="2105025" cy="23717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hyperlink" Target="http://www.21cnjy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C:/Users/wlzx008/Documents/Tencent Files/599277289/FileRecv/http:/img.jyeoo.net/quiz/images/201107/36/4b20da6f.png" TargetMode="External"/><Relationship Id="rId7" Type="http://schemas.openxmlformats.org/officeDocument/2006/relationships/image" Target="../media/image5.png"/><Relationship Id="rId6" Type="http://schemas.openxmlformats.org/officeDocument/2006/relationships/image" Target="C:/Users/wlzx008/Documents/Tencent Files/599277289/FileRecv/http:/img.jyeoo.net/quiz/images/201107/36/7dab7599.png" TargetMode="External"/><Relationship Id="rId5" Type="http://schemas.openxmlformats.org/officeDocument/2006/relationships/image" Target="../media/image4.png"/><Relationship Id="rId4" Type="http://schemas.openxmlformats.org/officeDocument/2006/relationships/image" Target="C:/Users/wlzx008/Documents/Tencent Files/599277289/FileRecv/http:/img.jyeoo.net/quiz/images/201107/36/bd041309.png" TargetMode="External"/><Relationship Id="rId3" Type="http://schemas.openxmlformats.org/officeDocument/2006/relationships/image" Target="../media/image3.png"/><Relationship Id="rId2" Type="http://schemas.openxmlformats.org/officeDocument/2006/relationships/image" Target="C:/Users/wlzx008/Documents/Tencent Files/599277289/FileRecv/http:/img.jyeoo.net/quiz/images/201107/36/5605a960.png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683568" y="692696"/>
            <a:ext cx="7560840" cy="4536503"/>
          </a:xfrm>
          <a:prstGeom prst="rect">
            <a:avLst/>
          </a:prstGeom>
        </p:spPr>
        <p:txBody>
          <a:bodyPr wrap="none" numCol="1" fromWordArt="1">
            <a:prstTxWarp prst="textSlantUp">
              <a:avLst>
                <a:gd name="adj" fmla="val 32056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 dirty="0" smtClean="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3600" b="1" i="0" u="none" strike="noStrike" kern="10" cap="none" spc="0" normalizeH="0" baseline="0" noProof="0" dirty="0" smtClean="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第一单元测试卷</a:t>
            </a:r>
            <a:r>
              <a:rPr kumimoji="0" lang="en-US" altLang="zh-CN" sz="3600" b="1" i="0" u="none" strike="noStrike" kern="10" cap="none" spc="0" normalizeH="0" baseline="0" noProof="0" dirty="0" smtClean="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》</a:t>
            </a:r>
            <a:endParaRPr kumimoji="0" lang="en-US" altLang="zh-CN" sz="3600" b="1" i="0" u="none" strike="noStrike" kern="10" cap="none" spc="0" normalizeH="0" baseline="0" noProof="0" dirty="0">
              <a:ln w="9525">
                <a:solidFill>
                  <a:srgbClr val="CC99FF"/>
                </a:solidFill>
                <a:rou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CC99FF"/>
                </a:solidFill>
                <a:rou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------</a:t>
            </a: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讲评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CC99FF"/>
                </a:solidFill>
                <a:rou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2"/>
          <p:cNvSpPr/>
          <p:nvPr/>
        </p:nvSpPr>
        <p:spPr>
          <a:xfrm>
            <a:off x="395288" y="1149350"/>
            <a:ext cx="87122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9.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某本书共有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页，小明用刻度尺进行了五次测量，量出这本书的厚度为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2.50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厘米、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2.75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2.49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2.51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2.52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厘米，则每张纸的厚度为（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A.0.02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B.0.05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C.0.10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D.0.01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5570538" y="2825750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2"/>
          <p:cNvSpPr/>
          <p:nvPr/>
        </p:nvSpPr>
        <p:spPr>
          <a:xfrm>
            <a:off x="434975" y="452438"/>
            <a:ext cx="8712200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．某同学用体温计给一位生病的同学量体温，结果读数为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38.4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℃，该同学在未甩的情况下，又用该温度计分别给生病的甲、乙、丙三位同学量体温，测得结果：甲为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38.4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℃，乙为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39.6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℃，丙为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39.6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℃，则（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．只有甲的正确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．只有乙的正确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．只有丙的正确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．乙肯定正确，甲和丙也可能正确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971550" y="3141663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2"/>
          <p:cNvSpPr/>
          <p:nvPr/>
        </p:nvSpPr>
        <p:spPr>
          <a:xfrm>
            <a:off x="107950" y="333375"/>
            <a:ext cx="8712200" cy="5630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．目前全球的气候均在变暖，近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150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年来，全球平均气温升高了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1℃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，这个数字在气象学上是个不可忽视的数字。对全球的气候为什么会变暖，有些科学家猜测：可能是排放大量二氧化碳而造成的温室效应。科学家提出这种观点是属于科学探究中的（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．提出问题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．建立假设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．收集证据，检验假设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．作出解释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684213" y="3573463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2"/>
          <p:cNvSpPr/>
          <p:nvPr/>
        </p:nvSpPr>
        <p:spPr>
          <a:xfrm>
            <a:off x="179388" y="195263"/>
            <a:ext cx="8712200" cy="6186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12.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两支刻度均匀的温度计，量程都是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0-100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℃，玻璃泡容积也一样大，放在同一杯冰水混合物中管内水银面一样高，且都显示为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℃，然后把他们放入另一杯温度较高的水中，观察发现甲上升的高度比乙的高，下列说法准确的是（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必定其中有一支温度计是坏的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B.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甲的内径较细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两只温度计最后的示数不一样，甲的是准确的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乙温度计较精确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5292725" y="2938463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2"/>
          <p:cNvSpPr/>
          <p:nvPr/>
        </p:nvSpPr>
        <p:spPr>
          <a:xfrm>
            <a:off x="323850" y="260350"/>
            <a:ext cx="8712200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13.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量程都是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℃的甲、乙、丙三支酒精温度计，分度值都是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℃，甲玻璃泡的容积大些，乙、丙相同，甲、乙玻璃管的内径相同，丙粗一些，由此可判断这三支温度计相邻的两条刻度线间的距离（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甲最长，丙最短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甲最短，丙最长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乙最长，但不能比较甲与丙的长度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D.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乙最短，但不能比较甲与丙的长度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6875463" y="250507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矩形 2"/>
          <p:cNvSpPr>
            <a:spLocks noChangeArrowheads="1"/>
          </p:cNvSpPr>
          <p:nvPr/>
        </p:nvSpPr>
        <p:spPr bwMode="auto">
          <a:xfrm>
            <a:off x="285750" y="76200"/>
            <a:ext cx="8712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14.PM2.5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是指大气中的一些颗粒物，它们的直径还不到人的头发丝粗细的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1/20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，它们的直径小于或等于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2.5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 　　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endParaRPr kumimoji="0" lang="zh-CN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0" indent="-742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UcPeriod"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纳米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B.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毫米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 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微米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D.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厘米 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5795963" y="1041400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2"/>
          <p:cNvSpPr/>
          <p:nvPr/>
        </p:nvSpPr>
        <p:spPr>
          <a:xfrm>
            <a:off x="285750" y="76200"/>
            <a:ext cx="8712200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．量筒做得细而高，不做成粗而矮的形状，这主要是因为（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．实验中，细高的量筒便于操作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．细高的量筒可以做出相对较大的底座，增加稳度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．细高的量筒与粗矮的相比，相应的刻度间隔较大，便于准确地读数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．粗矮量筒中的液体较多，筒壁所受压强较大，需用较厚的玻璃，因而不便读数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4641850" y="620713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2"/>
          <p:cNvSpPr/>
          <p:nvPr/>
        </p:nvSpPr>
        <p:spPr>
          <a:xfrm>
            <a:off x="285750" y="76200"/>
            <a:ext cx="8712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16.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下列操作或读数正确的是（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6589713" y="63500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6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125538"/>
            <a:ext cx="3240088" cy="1798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4" descr="IMG_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044575"/>
            <a:ext cx="3584575" cy="189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5" descr="IMG_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3573463"/>
            <a:ext cx="2647950" cy="244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6" descr="IMG_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88" y="4049713"/>
            <a:ext cx="1873250" cy="198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0" name="矩形 1"/>
          <p:cNvSpPr/>
          <p:nvPr/>
        </p:nvSpPr>
        <p:spPr>
          <a:xfrm>
            <a:off x="539750" y="3105150"/>
            <a:ext cx="8928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latinLnBrk="1" hangingPunct="1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测量木块的长度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B. 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圆柱体的直径是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1.10cm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52463" y="6034088"/>
            <a:ext cx="83454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latinLnBrk="1" hangingPunct="1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C. 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测量水的温度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D. 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温度计的示数是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46℃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2"/>
          <p:cNvSpPr/>
          <p:nvPr/>
        </p:nvSpPr>
        <p:spPr>
          <a:xfrm>
            <a:off x="179388" y="-100012"/>
            <a:ext cx="8712200" cy="6986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乒乓球的直径加大后，国际乒联又改变了制作乒乓球的材料，目的是提高乒乓球的比赛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的观赏性，小柯认为乒乓球材料的改变，是为了减弱乒乓球的弹性，他用材料不同，其他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条件相同的乒乓球设计了以下验证方案，其中最合理的是（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A.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用不同的力将乒乓球挪向地面，比较落地后反弹的高度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B.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把乒乓球沿不同方向抛向地面，比较落地后反弹的高度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C.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把乒乓球从不同高度静止释放，比较落地后反弹的高度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D.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把乒乓球从同一高度静止释放，比较落地后反弹的高度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2700338" y="2205038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2"/>
          <p:cNvSpPr/>
          <p:nvPr/>
        </p:nvSpPr>
        <p:spPr>
          <a:xfrm>
            <a:off x="285750" y="76200"/>
            <a:ext cx="87122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做实验时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如果不小心把酒精灯碰翻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酒精洒在桌子上并燃烧起来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应采取的紧急灭火的措施是（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 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用嘴吹灭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B. 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用水灭火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 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用湿布扑盖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D. 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用书本扑打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3635375" y="1157288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2"/>
          <p:cNvSpPr/>
          <p:nvPr/>
        </p:nvSpPr>
        <p:spPr>
          <a:xfrm>
            <a:off x="395288" y="1149350"/>
            <a:ext cx="87122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下列属于科学技术带来负面影响的是（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用吸尘器吸尘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使用空调降温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空调将氟利昂排入大气，臭氧层变薄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D.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用计算机上网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973138" y="1719263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2"/>
          <p:cNvSpPr/>
          <p:nvPr/>
        </p:nvSpPr>
        <p:spPr>
          <a:xfrm>
            <a:off x="285750" y="76200"/>
            <a:ext cx="87122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19.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下列单位转换的过程中，正确的是（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A.9300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毫米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=9300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米×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-3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=9.3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B.10000mL=10000cm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=10000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-6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=0.01m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C.0.75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小时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=0.75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分钟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=75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分钟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D.0.85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千米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=0.85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毫米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=850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毫米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900113" y="54927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2"/>
          <p:cNvSpPr/>
          <p:nvPr/>
        </p:nvSpPr>
        <p:spPr>
          <a:xfrm>
            <a:off x="285750" y="76200"/>
            <a:ext cx="8712200" cy="729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20.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某同学喜欢观察鸟的行为。他曾经看到某种鸟在吃蓟的种子，就想证实蓟的种子是不是它最爱吃的食物，于是用三种食物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蓟的种子、稻谷、太阳花的种子若干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进行实验研究。下列叙述错误的是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．此实验的假设是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这种鸟可能最爱吃蓟的种子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”  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．实验时应把蓟的种子放在离鸟最近的地方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．实验前三种食物的取用数量应一样多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．如果发现三种食物都被鸟吃完了，则这个结果不支持本实验的假设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zh-CN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7091363" y="227647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2"/>
          <p:cNvSpPr/>
          <p:nvPr/>
        </p:nvSpPr>
        <p:spPr>
          <a:xfrm>
            <a:off x="285750" y="76200"/>
            <a:ext cx="8712200" cy="6186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．实验是学习科学的重要手段，在实验中学会规范操作极其重要。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）取用化学药品时，如果没有说明用量，则液体只需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；固体只需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）如果在实验时发生了意外事故，应及时用正确的方法处理。若被烧伤或烫伤，应立即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受伤处；若被化学试剂灼伤，应立即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使用时量筒必须放在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，读数时视线要与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相平。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3132138" y="1647825"/>
            <a:ext cx="26638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1~2mL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250825" y="2276475"/>
            <a:ext cx="34575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铺满试管底部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1692275" y="3860800"/>
            <a:ext cx="345598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大量冷水冲洗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4494213" y="4437063"/>
            <a:ext cx="519112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缓缓流水冲洗</a:t>
            </a: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分钟以上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/>
          <p:nvPr/>
        </p:nvSpPr>
        <p:spPr>
          <a:xfrm>
            <a:off x="5003800" y="5014913"/>
            <a:ext cx="3455988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水平桌面上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3276600" y="5516563"/>
            <a:ext cx="3455988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液面层下沿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矩形 2"/>
          <p:cNvSpPr/>
          <p:nvPr/>
        </p:nvSpPr>
        <p:spPr>
          <a:xfrm>
            <a:off x="107950" y="260350"/>
            <a:ext cx="8712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．如图所示，某同学测量一片完整树叶的长度，读数为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cm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3938" y="692150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2.69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图片 7" descr="21世纪教育网 -- 中国最大型、最专业的中小学教育资源门户网站">
            <a:hlinkClick r:id="rId1"/>
          </p:cNvPr>
          <p:cNvPicPr>
            <a:picLocks noChangeAspect="1"/>
          </p:cNvPicPr>
          <p:nvPr/>
        </p:nvPicPr>
        <p:blipFill>
          <a:blip r:embed="rId2"/>
          <a:srcRect l="26266" r="34932"/>
          <a:stretch>
            <a:fillRect/>
          </a:stretch>
        </p:blipFill>
        <p:spPr>
          <a:xfrm>
            <a:off x="900113" y="1746250"/>
            <a:ext cx="6624637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2"/>
          <p:cNvSpPr/>
          <p:nvPr/>
        </p:nvSpPr>
        <p:spPr>
          <a:xfrm>
            <a:off x="323850" y="333375"/>
            <a:ext cx="8712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．如图所示，某学生在方格纸上站立时描下的鞋底部分的轮廓，其中每个方格的面积为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6.0cm,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则该同学双脚站立水平面地时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鞋底贴地部分面积是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19700" y="1916113"/>
            <a:ext cx="42481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324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336cm</a:t>
            </a:r>
            <a:r>
              <a:rPr lang="en-US" altLang="zh-CN" sz="4000" b="1" baseline="30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4" name="图片 7" descr="http://timu.1010pic.com/pic7/pages/31A2/0297/0339/1ee5f132ee30593369d1e3b988ec4450/A/Image88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338" y="2751138"/>
            <a:ext cx="2303462" cy="3328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矩形 2"/>
          <p:cNvSpPr/>
          <p:nvPr/>
        </p:nvSpPr>
        <p:spPr>
          <a:xfrm>
            <a:off x="107950" y="298450"/>
            <a:ext cx="5832475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24.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实验室用的温度计是利用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__________________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性质制成的。使用温度计前应观察温度计的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和最小刻度；右图所示甲、乙两支温度计最小刻度均为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；其中，图甲温度计读数是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；图乙温度计读数是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42988" y="765175"/>
            <a:ext cx="46085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液体热胀冷缩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28" name="图片 6" descr="QQ截图20130706152740"/>
          <p:cNvPicPr>
            <a:picLocks noChangeAspect="1"/>
          </p:cNvPicPr>
          <p:nvPr/>
        </p:nvPicPr>
        <p:blipFill>
          <a:blip r:embed="rId1">
            <a:lum bright="-17999" contrast="60000"/>
          </a:blip>
          <a:stretch>
            <a:fillRect/>
          </a:stretch>
        </p:blipFill>
        <p:spPr>
          <a:xfrm>
            <a:off x="5795963" y="404813"/>
            <a:ext cx="2843212" cy="5865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/>
          <p:nvPr/>
        </p:nvSpPr>
        <p:spPr>
          <a:xfrm>
            <a:off x="3024188" y="1844675"/>
            <a:ext cx="46085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量程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323850" y="3573463"/>
            <a:ext cx="12239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℃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2411413" y="4089400"/>
            <a:ext cx="194468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-23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℃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3492500" y="4652963"/>
            <a:ext cx="19431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℃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矩形 2"/>
          <p:cNvSpPr/>
          <p:nvPr/>
        </p:nvSpPr>
        <p:spPr>
          <a:xfrm>
            <a:off x="395288" y="1149350"/>
            <a:ext cx="87122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25.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请在括号内填入适当的单位：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）珠穆朗玛峰的海拔高度是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8.848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）铅笔的直径为</a:t>
            </a:r>
            <a:r>
              <a:rPr lang="en-GB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0.9</a:t>
            </a:r>
            <a:r>
              <a:rPr lang="en-GB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）一般家庭热水瓶的容积约为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）某位病人体温为</a:t>
            </a:r>
            <a:r>
              <a:rPr lang="en-GB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r>
              <a:rPr lang="en-GB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7956550" y="1601788"/>
            <a:ext cx="9366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km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5219700" y="2128838"/>
            <a:ext cx="9366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cm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/>
          <p:nvPr/>
        </p:nvSpPr>
        <p:spPr>
          <a:xfrm>
            <a:off x="7489825" y="2708275"/>
            <a:ext cx="9366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5508625" y="3303588"/>
            <a:ext cx="9350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℃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矩形 2"/>
          <p:cNvSpPr/>
          <p:nvPr/>
        </p:nvSpPr>
        <p:spPr>
          <a:xfrm>
            <a:off x="179388" y="617538"/>
            <a:ext cx="8712200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26.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完成下列单位换算：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4000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纳米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微米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3.2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升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  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毫升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300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分米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</a:t>
            </a:r>
            <a:r>
              <a:rPr lang="en-US" altLang="zh-CN" sz="36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24300" y="1125538"/>
            <a:ext cx="820738" cy="706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3708400" y="1712913"/>
            <a:ext cx="14398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4000" b="1" baseline="30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-13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/>
          <p:nvPr/>
        </p:nvSpPr>
        <p:spPr>
          <a:xfrm>
            <a:off x="3132138" y="2217738"/>
            <a:ext cx="1511300" cy="706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3200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3635375" y="2747963"/>
            <a:ext cx="15128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0.3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矩形 2"/>
          <p:cNvSpPr/>
          <p:nvPr/>
        </p:nvSpPr>
        <p:spPr>
          <a:xfrm>
            <a:off x="250825" y="476250"/>
            <a:ext cx="8712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．如右图：刻度尺的最小刻度为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，用它测得科学课本共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180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页的厚度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厘米，每一张纸的平均厚度是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/>
          <p:nvPr/>
        </p:nvSpPr>
        <p:spPr>
          <a:xfrm>
            <a:off x="7235825" y="333375"/>
            <a:ext cx="15128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1mm</a:t>
            </a:r>
            <a:endParaRPr lang="zh-CN" altLang="en-US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70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025" y="2349500"/>
            <a:ext cx="2055813" cy="4183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4"/>
          <p:cNvSpPr txBox="1"/>
          <p:nvPr/>
        </p:nvSpPr>
        <p:spPr>
          <a:xfrm>
            <a:off x="971550" y="1484313"/>
            <a:ext cx="15113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0.90</a:t>
            </a:r>
            <a:endParaRPr lang="zh-CN" altLang="en-US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971550" y="2060575"/>
            <a:ext cx="20875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0.1mm</a:t>
            </a:r>
            <a:endParaRPr lang="zh-CN" altLang="en-US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矩形 2"/>
          <p:cNvSpPr/>
          <p:nvPr/>
        </p:nvSpPr>
        <p:spPr>
          <a:xfrm>
            <a:off x="107950" y="404813"/>
            <a:ext cx="8712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28.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小傅同学用一把刻度均匀的米尺量得小桌一边长为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0.980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米，后来把米尺跟标准米尺对比，发现此米尺实际长度为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1.002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米。则小桌一边的真实长度是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5219700" y="2012950"/>
            <a:ext cx="25209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0.982m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2"/>
          <p:cNvSpPr/>
          <p:nvPr/>
        </p:nvSpPr>
        <p:spPr>
          <a:xfrm>
            <a:off x="214313" y="620713"/>
            <a:ext cx="8712200" cy="5078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身高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160cm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的小明，利用自己的身体特征进行了以下估测，接近真实值的是（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．教室宽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臂展，约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8m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（臂展：两臂左右平伸时，两手中指尖之间的距离）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．教室长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步幅，约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30m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（步幅：走路时，两脚尖之间的距离）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．课桌长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拃，约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2.8m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（拃：张开手，拇指尖到中指尖之间的距离）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．物理课本厚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指宽，约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10cm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8101013" y="119697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2"/>
          <p:cNvSpPr/>
          <p:nvPr/>
        </p:nvSpPr>
        <p:spPr>
          <a:xfrm>
            <a:off x="371475" y="333375"/>
            <a:ext cx="8712200" cy="5076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29.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有一支刻度不正确（但刻度均匀）的温度计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，把它与一支标准的温度计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对比后发现，当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℃时，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℃，当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℃时，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78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-2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℃时，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当温度为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℃时，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的示数相同。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684213" y="3500438"/>
            <a:ext cx="16129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3.8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3032125" y="4076700"/>
            <a:ext cx="338931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120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矩形 2"/>
          <p:cNvSpPr/>
          <p:nvPr/>
        </p:nvSpPr>
        <p:spPr>
          <a:xfrm>
            <a:off x="215900" y="430213"/>
            <a:ext cx="8712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30.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自行车驶过地上一个水洼后，在路上留下一块块水迹，测得第一块与第五块水迹中心的距离是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9.42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米，由此可知自行车车轮的直径是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___________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米。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3276600" y="2036763"/>
            <a:ext cx="161131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0.75</a:t>
            </a:r>
            <a:endParaRPr lang="en-US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矩形 2"/>
          <p:cNvSpPr/>
          <p:nvPr/>
        </p:nvSpPr>
        <p:spPr>
          <a:xfrm>
            <a:off x="66675" y="55563"/>
            <a:ext cx="8712200" cy="5078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三．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实验探究题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31.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一些同学沉溺于电脑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网络游戏，长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时间的电脑辐射对他们的身体有没有伤害呢？有人做了用健康的成年雄性大鼠进行了一次探究，请你帮他完善实验方案．并回答下列问题。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实验探究的问题是：电脑辐射对鼠的身体有伤害吗？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作出假设：电脑辐射对鼠的身体有伤害。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矩形 2"/>
          <p:cNvSpPr/>
          <p:nvPr/>
        </p:nvSpPr>
        <p:spPr>
          <a:xfrm>
            <a:off x="179388" y="188913"/>
            <a:ext cx="8712200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）进行实验：将健康的成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年雄性大鼠随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机分成两组，每组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只．甲组置于未开机的电脑前，乙组置于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；其他饲养条件相同。六十天后获得实验数据如下表。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4140200" y="1196975"/>
            <a:ext cx="43195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开机的电脑前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950" y="3168650"/>
          <a:ext cx="9036050" cy="13827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05015"/>
                <a:gridCol w="2761152"/>
                <a:gridCol w="2970329"/>
              </a:tblGrid>
              <a:tr h="0"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甲组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乙组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大鼠体重增长量（</a:t>
                      </a:r>
                      <a:r>
                        <a:rPr lang="en-US" sz="2400" b="1" kern="100">
                          <a:effectLst/>
                        </a:rPr>
                        <a:t>g</a:t>
                      </a:r>
                      <a:r>
                        <a:rPr lang="zh-CN" sz="2400" b="1" kern="100">
                          <a:effectLst/>
                        </a:rPr>
                        <a:t>）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86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31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大鼠精子畸形率（</a:t>
                      </a:r>
                      <a:r>
                        <a:rPr lang="en-US" sz="2400" b="1" kern="100">
                          <a:effectLst/>
                        </a:rPr>
                        <a:t>g</a:t>
                      </a:r>
                      <a:r>
                        <a:rPr lang="zh-CN" sz="2400" b="1" kern="100">
                          <a:effectLst/>
                        </a:rPr>
                        <a:t>）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38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400050" indent="-200025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99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34838" name="矩形 2"/>
          <p:cNvSpPr/>
          <p:nvPr/>
        </p:nvSpPr>
        <p:spPr>
          <a:xfrm>
            <a:off x="179388" y="4676775"/>
            <a:ext cx="8712200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）从表中数据可看出，电脑辐射对大鼠的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两方面都有影响。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755650" y="5097463"/>
            <a:ext cx="61928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体重增加量，精子畸形率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矩形 2"/>
          <p:cNvSpPr/>
          <p:nvPr/>
        </p:nvSpPr>
        <p:spPr>
          <a:xfrm>
            <a:off x="152400" y="260350"/>
            <a:ext cx="8712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）此实验可信度不高，请你指出问题并提出改正方案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395288" y="1341438"/>
            <a:ext cx="8469312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每组只有一只大鼠，无法避免实验的偶然性。将健康的雄性大鼠随机分两组，每组</a:t>
            </a: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只。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矩形 2"/>
          <p:cNvSpPr/>
          <p:nvPr/>
        </p:nvSpPr>
        <p:spPr>
          <a:xfrm>
            <a:off x="179388" y="3213100"/>
            <a:ext cx="8712200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）数据显示，长时间的电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脑辐射对大鼠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的健康有害，这对我们中学生的启示是</a:t>
            </a:r>
            <a:r>
              <a:rPr lang="en-US" altLang="zh-CN" sz="3600" b="1" u="sng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423863" y="4868863"/>
            <a:ext cx="84693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尽量控制每天的上网时间或加以防护。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矩形 2"/>
          <p:cNvSpPr/>
          <p:nvPr/>
        </p:nvSpPr>
        <p:spPr>
          <a:xfrm>
            <a:off x="0" y="44450"/>
            <a:ext cx="9036050" cy="6986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32.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我市某中学有一个“温度计探究”综合实践活动小组，开展了有关温度计的专题探究．他们通过查阅资料得知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世纪时，意大利伟大的物理学家伽利略曾设计过一种温度计，其结构为：一根麦秆粗细的玻璃管，一端与鸡蛋大小的玻璃泡相连，另一端竖直插在水槽中，并使玻璃管内吸入一段水柱，根据管内水柱的高度的变化，可测出相应的环境温度．为了探究“伽利略温度计”的工作过程，课题小组的同学按照资料中描述，自制了如图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所示的测温装置，图中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为一给小塑料瓶，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为饮料吸管，通过一个软木塞与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连通，管的下端竖直插在一个大水槽中，使吸管内外的水面有一高度差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．经过讨论，课题组精心设计了一份实验方案，并认真地进行实验探究：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4"/>
          <p:cNvSpPr txBox="1"/>
          <p:nvPr/>
        </p:nvSpPr>
        <p:spPr>
          <a:xfrm>
            <a:off x="5364163" y="5889625"/>
            <a:ext cx="16113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0.052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413" y="4289425"/>
            <a:ext cx="8712200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在不同温度下，课题组分别测出了对应的水柱高度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，记录的实验数据如上表所示：根据表中数据，计算出空格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内的相邻高度的高度差数值为</a:t>
            </a:r>
            <a:r>
              <a:rPr kumimoji="0" lang="en-US" altLang="zh-C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3600" b="1" i="0" u="sng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89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628650"/>
            <a:ext cx="6388100" cy="2379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图片 6" descr="http://img2.7wenta.com/upload/wti/20140103/138870245902584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60350"/>
            <a:ext cx="2159000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9388" y="3789363"/>
            <a:ext cx="8712200" cy="30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通过表中数据分析，可得出结论：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①水柱高度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随温度的升高而</a:t>
            </a:r>
            <a:r>
              <a:rPr kumimoji="0" lang="zh-CN" alt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3200" b="1" i="0" u="sng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填升高、降低或不变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b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②若在不同的高度，吸管上刻有对应的温度值，则吸管上温度的数值从上往下看，依次是由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3200" b="1" i="0" u="sng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选填：“由大到小”或“由小到大”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5624513" y="4095750"/>
            <a:ext cx="161131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降低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628650"/>
            <a:ext cx="6388100" cy="2379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http://img2.7wenta.com/upload/wti/20140103/138870245902584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60350"/>
            <a:ext cx="2159000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/>
          <p:nvPr/>
        </p:nvSpPr>
        <p:spPr>
          <a:xfrm>
            <a:off x="-107950" y="6105525"/>
            <a:ext cx="23034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由小变大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413" y="3933825"/>
            <a:ext cx="8712200" cy="286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通过实验探究，课题组同学还发现，若用此“伽利略温度计”来测温度，还存在一些不足之处，其中主要的不足之处是</a:t>
            </a:r>
            <a:r>
              <a:rPr kumimoji="0" lang="zh-CN" altLang="zh-C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3600" b="1" i="0" u="sng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zh-C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3600" b="1" i="0" u="sng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写两个方面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．</a:t>
            </a:r>
            <a:endParaRPr kumimoji="0" lang="zh-CN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873125" y="5445125"/>
            <a:ext cx="30511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携带不方便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628650"/>
            <a:ext cx="6388100" cy="2379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图片 6" descr="http://img2.7wenta.com/upload/wti/20140103/138870245902584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60350"/>
            <a:ext cx="2159000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/>
          <p:nvPr/>
        </p:nvSpPr>
        <p:spPr>
          <a:xfrm>
            <a:off x="3563938" y="5457825"/>
            <a:ext cx="42037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受大气压的影响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1592263" y="6105525"/>
            <a:ext cx="42037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量程比较小</a:t>
            </a:r>
            <a:endParaRPr lang="zh-CN" altLang="zh-CN" sz="40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矩形 2"/>
          <p:cNvSpPr/>
          <p:nvPr/>
        </p:nvSpPr>
        <p:spPr>
          <a:xfrm>
            <a:off x="0" y="44450"/>
            <a:ext cx="903605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、一块玻璃碎成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片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碎片均能放入量筒内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，给你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把刻度尺、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只量筒和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杯水，怎样测算出原玻璃块的面积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写出实验步骤。提示：实验步骤中涉及的科学量要用字母表示，且要求给出玻璃块面积的表达式。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2"/>
          <p:cNvSpPr/>
          <p:nvPr/>
        </p:nvSpPr>
        <p:spPr>
          <a:xfrm>
            <a:off x="369888" y="319088"/>
            <a:ext cx="8712200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下列各种活动中，不属于观察的是（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面对太阳感觉眼睛难受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用卷尺去测量校园内篮球场的长度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超诊断病人的病情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用手感知物体的粗糙程度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804035" y="4097655"/>
            <a:ext cx="4711700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此题不妥，请略过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4"/>
          <p:cNvSpPr txBox="1"/>
          <p:nvPr/>
        </p:nvSpPr>
        <p:spPr>
          <a:xfrm>
            <a:off x="107950" y="188913"/>
            <a:ext cx="86407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、将</a:t>
            </a: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片玻璃片叠放在一起，用刻度尺测总厚度为</a:t>
            </a: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h;</a:t>
            </a:r>
            <a:endParaRPr lang="zh-CN" altLang="zh-CN" sz="36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107950" y="1412875"/>
            <a:ext cx="86407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、量筒里装适量的水，读出体积为</a:t>
            </a: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V1;</a:t>
            </a:r>
            <a:endParaRPr lang="zh-CN" altLang="zh-CN" sz="3600" b="1" baseline="30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7950" y="2084388"/>
            <a:ext cx="86407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、将碎玻璃片完全浸没到水里，读出体积为</a:t>
            </a: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V2;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107950" y="3308350"/>
            <a:ext cx="86407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、玻璃板面积</a:t>
            </a:r>
            <a:endParaRPr lang="en-US" altLang="zh-CN" sz="36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3848" y="2996952"/>
            <a:ext cx="4176464" cy="1248803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2"/>
          <p:cNvSpPr/>
          <p:nvPr/>
        </p:nvSpPr>
        <p:spPr>
          <a:xfrm>
            <a:off x="336550" y="379413"/>
            <a:ext cx="87122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下列实验操作中正确的是（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6372225" y="319088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8" name="图片 3" descr="21世纪教育网 -- 中国最大型、最专业的中小学教育资源门户网站"/>
          <p:cNvPicPr>
            <a:picLocks noChangeAspect="1"/>
          </p:cNvPicPr>
          <p:nvPr/>
        </p:nvPicPr>
        <p:blipFill>
          <a:blip r:embed="rId1" r:link="rId2">
            <a:lum bright="-17999" contrast="36000"/>
          </a:blip>
          <a:stretch>
            <a:fillRect/>
          </a:stretch>
        </p:blipFill>
        <p:spPr>
          <a:xfrm>
            <a:off x="2339975" y="1873250"/>
            <a:ext cx="1439863" cy="2276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4" descr="21世纪教育网 -- 中国最大型、最专业的中小学教育资源门户网站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68313" y="1844675"/>
            <a:ext cx="1439862" cy="2376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5" descr="21世纪教育网 -- 中国最大型、最专业的中小学教育资源门户网站"/>
          <p:cNvPicPr>
            <a:picLocks noChangeAspect="1"/>
          </p:cNvPicPr>
          <p:nvPr/>
        </p:nvPicPr>
        <p:blipFill>
          <a:blip r:embed="rId5" r:link="rId6">
            <a:lum bright="-17999" contrast="36000"/>
          </a:blip>
          <a:stretch>
            <a:fillRect/>
          </a:stretch>
        </p:blipFill>
        <p:spPr>
          <a:xfrm>
            <a:off x="4292600" y="1865313"/>
            <a:ext cx="1533525" cy="208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图片 6" descr="21世纪教育网 -- 中国最大型、最专业的中小学教育资源门户网站"/>
          <p:cNvPicPr>
            <a:picLocks noChangeAspect="1"/>
          </p:cNvPicPr>
          <p:nvPr/>
        </p:nvPicPr>
        <p:blipFill>
          <a:blip r:embed="rId7" r:link="rId8"/>
          <a:stretch>
            <a:fillRect/>
          </a:stretch>
        </p:blipFill>
        <p:spPr>
          <a:xfrm>
            <a:off x="6559550" y="1814513"/>
            <a:ext cx="1844675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2"/>
          <p:cNvSpPr/>
          <p:nvPr/>
        </p:nvSpPr>
        <p:spPr>
          <a:xfrm>
            <a:off x="215900" y="365125"/>
            <a:ext cx="8712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实验中既能做反应容器，又能直接加热的仪器是（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．烧杯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．试管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．量筒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   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．集气瓶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2700338" y="908050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2"/>
          <p:cNvSpPr/>
          <p:nvPr/>
        </p:nvSpPr>
        <p:spPr>
          <a:xfrm>
            <a:off x="336550" y="361950"/>
            <a:ext cx="87122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一个油漆匠油漆面积为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平方米的地板，用去油漆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升，其油漆的平均厚度是（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A.5mm              B.0.5mm       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C.0.05mm         D.5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μ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827088" y="1443038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2"/>
          <p:cNvSpPr/>
          <p:nvPr/>
        </p:nvSpPr>
        <p:spPr>
          <a:xfrm>
            <a:off x="277813" y="379413"/>
            <a:ext cx="8712200" cy="5016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下列几种测量方法：①为了测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张纸的厚度，先用刻度尺测出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张纸的厚度，然后算出 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1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张纸的厚度；②为了测量小石块的体积，先用量筒测出适量水的体积，再测出水和小石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块的总体积，然后算出小石块的体积；③为了测量一枚大头针的质量，先用天平称出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枚大头针的质量，然后算出一枚大头针的质量。和①方法同类的有（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只有②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B.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只有③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②和③都是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 D.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都不是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4068763" y="3716338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2"/>
          <p:cNvSpPr/>
          <p:nvPr/>
        </p:nvSpPr>
        <p:spPr>
          <a:xfrm>
            <a:off x="395288" y="1149350"/>
            <a:ext cx="87122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．用量筒量取液体时，某同学操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作如下：量筒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放平稳，面对刻度，仰视液体凹液面最低处，读数为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20mL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。倾倒出一部分液体，又俯视液体凹液面最低处，读数为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8mL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。这位同学取出液体的体积是（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12mL	       B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．大于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12mL	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．小于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12mL	D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．无法判断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7848600" y="3357563"/>
            <a:ext cx="1295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5550</Words>
  <Application>WPS 演示</Application>
  <PresentationFormat>全屏显示(4:3)</PresentationFormat>
  <Paragraphs>307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Calibri</vt:lpstr>
      <vt:lpstr>Times New Roman</vt:lpstr>
      <vt:lpstr>微软雅黑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hzwl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0wner</dc:creator>
  <cp:lastModifiedBy>wlzx008</cp:lastModifiedBy>
  <cp:revision>132</cp:revision>
  <dcterms:created xsi:type="dcterms:W3CDTF">2008-10-26T08:11:00Z</dcterms:created>
  <dcterms:modified xsi:type="dcterms:W3CDTF">2016-09-30T03:22:43Z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