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58" r:id="rId7"/>
    <p:sldId id="259" r:id="rId8"/>
    <p:sldId id="260" r:id="rId9"/>
    <p:sldId id="273" r:id="rId10"/>
    <p:sldId id="274" r:id="rId11"/>
    <p:sldId id="261" r:id="rId12"/>
    <p:sldId id="266" r:id="rId13"/>
    <p:sldId id="268" r:id="rId14"/>
    <p:sldId id="267" r:id="rId15"/>
    <p:sldId id="269" r:id="rId16"/>
    <p:sldId id="270" r:id="rId17"/>
    <p:sldId id="271"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19A84-E4C5-4CB8-9EEE-4790239A3F2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48E812-4086-4C4D-A5A6-88D18FC94F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D35161-465D-4AA0-A05B-948423DAB22C}"/>
              </a:ext>
            </a:extLst>
          </p:cNvPr>
          <p:cNvSpPr>
            <a:spLocks noGrp="1"/>
          </p:cNvSpPr>
          <p:nvPr>
            <p:ph type="dt" sz="half" idx="10"/>
          </p:nvPr>
        </p:nvSpPr>
        <p:spPr/>
        <p:txBody>
          <a:bodyPr/>
          <a:lstStyle/>
          <a:p>
            <a:fld id="{833639AD-6D91-4EFA-9A11-68A8E146EE17}" type="datetimeFigureOut">
              <a:rPr lang="zh-CN" altLang="en-US" smtClean="0"/>
              <a:t>2020/2/15</a:t>
            </a:fld>
            <a:endParaRPr lang="zh-CN" altLang="en-US"/>
          </a:p>
        </p:txBody>
      </p:sp>
      <p:sp>
        <p:nvSpPr>
          <p:cNvPr id="5" name="页脚占位符 4">
            <a:extLst>
              <a:ext uri="{FF2B5EF4-FFF2-40B4-BE49-F238E27FC236}">
                <a16:creationId xmlns:a16="http://schemas.microsoft.com/office/drawing/2014/main" id="{9F44D605-AFD1-4CA0-9868-2F1AE063F6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F73C61-DE0C-444D-B347-6C84D4E5EAF1}"/>
              </a:ext>
            </a:extLst>
          </p:cNvPr>
          <p:cNvSpPr>
            <a:spLocks noGrp="1"/>
          </p:cNvSpPr>
          <p:nvPr>
            <p:ph type="sldNum" sz="quarter" idx="12"/>
          </p:nvPr>
        </p:nvSpPr>
        <p:spPr/>
        <p:txBody>
          <a:body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346155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1C9C7-CA5C-4865-AA7F-F10FB56A2F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DCE4D2-13BF-4BC5-AB1D-217B95B308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33E120-9422-4A1A-8ECB-88F9F009AC41}"/>
              </a:ext>
            </a:extLst>
          </p:cNvPr>
          <p:cNvSpPr>
            <a:spLocks noGrp="1"/>
          </p:cNvSpPr>
          <p:nvPr>
            <p:ph type="dt" sz="half" idx="10"/>
          </p:nvPr>
        </p:nvSpPr>
        <p:spPr/>
        <p:txBody>
          <a:bodyPr/>
          <a:lstStyle/>
          <a:p>
            <a:fld id="{833639AD-6D91-4EFA-9A11-68A8E146EE17}" type="datetimeFigureOut">
              <a:rPr lang="zh-CN" altLang="en-US" smtClean="0"/>
              <a:t>2020/2/15</a:t>
            </a:fld>
            <a:endParaRPr lang="zh-CN" altLang="en-US"/>
          </a:p>
        </p:txBody>
      </p:sp>
      <p:sp>
        <p:nvSpPr>
          <p:cNvPr id="5" name="页脚占位符 4">
            <a:extLst>
              <a:ext uri="{FF2B5EF4-FFF2-40B4-BE49-F238E27FC236}">
                <a16:creationId xmlns:a16="http://schemas.microsoft.com/office/drawing/2014/main" id="{9CF2984B-D3A0-4CAF-BA62-315B0F995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1CE49B-EC0C-472E-8019-1688B3351B43}"/>
              </a:ext>
            </a:extLst>
          </p:cNvPr>
          <p:cNvSpPr>
            <a:spLocks noGrp="1"/>
          </p:cNvSpPr>
          <p:nvPr>
            <p:ph type="sldNum" sz="quarter" idx="12"/>
          </p:nvPr>
        </p:nvSpPr>
        <p:spPr/>
        <p:txBody>
          <a:body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257601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4EB664-BCA1-47B1-8468-9FF06350CA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3C8210-6EE8-434A-BBCB-16ED8683DA6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AF54A0-27B2-433D-AB00-2165E5EB2D9B}"/>
              </a:ext>
            </a:extLst>
          </p:cNvPr>
          <p:cNvSpPr>
            <a:spLocks noGrp="1"/>
          </p:cNvSpPr>
          <p:nvPr>
            <p:ph type="dt" sz="half" idx="10"/>
          </p:nvPr>
        </p:nvSpPr>
        <p:spPr/>
        <p:txBody>
          <a:bodyPr/>
          <a:lstStyle/>
          <a:p>
            <a:fld id="{833639AD-6D91-4EFA-9A11-68A8E146EE17}" type="datetimeFigureOut">
              <a:rPr lang="zh-CN" altLang="en-US" smtClean="0"/>
              <a:t>2020/2/15</a:t>
            </a:fld>
            <a:endParaRPr lang="zh-CN" altLang="en-US"/>
          </a:p>
        </p:txBody>
      </p:sp>
      <p:sp>
        <p:nvSpPr>
          <p:cNvPr id="5" name="页脚占位符 4">
            <a:extLst>
              <a:ext uri="{FF2B5EF4-FFF2-40B4-BE49-F238E27FC236}">
                <a16:creationId xmlns:a16="http://schemas.microsoft.com/office/drawing/2014/main" id="{776BBA80-D860-4471-B58D-2A7096F61B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163EB3-1203-4BB4-B23D-97060B1522A4}"/>
              </a:ext>
            </a:extLst>
          </p:cNvPr>
          <p:cNvSpPr>
            <a:spLocks noGrp="1"/>
          </p:cNvSpPr>
          <p:nvPr>
            <p:ph type="sldNum" sz="quarter" idx="12"/>
          </p:nvPr>
        </p:nvSpPr>
        <p:spPr/>
        <p:txBody>
          <a:body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345854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C5344-E934-47B8-BE29-AC0069F4AB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1F3166-A867-4893-BAD4-508E0C8BC3B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9C0382-7FD2-4EDF-9612-B11526C49C31}"/>
              </a:ext>
            </a:extLst>
          </p:cNvPr>
          <p:cNvSpPr>
            <a:spLocks noGrp="1"/>
          </p:cNvSpPr>
          <p:nvPr>
            <p:ph type="dt" sz="half" idx="10"/>
          </p:nvPr>
        </p:nvSpPr>
        <p:spPr/>
        <p:txBody>
          <a:bodyPr/>
          <a:lstStyle/>
          <a:p>
            <a:fld id="{833639AD-6D91-4EFA-9A11-68A8E146EE17}" type="datetimeFigureOut">
              <a:rPr lang="zh-CN" altLang="en-US" smtClean="0"/>
              <a:t>2020/2/15</a:t>
            </a:fld>
            <a:endParaRPr lang="zh-CN" altLang="en-US"/>
          </a:p>
        </p:txBody>
      </p:sp>
      <p:sp>
        <p:nvSpPr>
          <p:cNvPr id="5" name="页脚占位符 4">
            <a:extLst>
              <a:ext uri="{FF2B5EF4-FFF2-40B4-BE49-F238E27FC236}">
                <a16:creationId xmlns:a16="http://schemas.microsoft.com/office/drawing/2014/main" id="{0AFB9643-AB80-4379-B472-5E84ADFF98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5740E3-EB1F-4295-9BE4-285727242B3E}"/>
              </a:ext>
            </a:extLst>
          </p:cNvPr>
          <p:cNvSpPr>
            <a:spLocks noGrp="1"/>
          </p:cNvSpPr>
          <p:nvPr>
            <p:ph type="sldNum" sz="quarter" idx="12"/>
          </p:nvPr>
        </p:nvSpPr>
        <p:spPr/>
        <p:txBody>
          <a:body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227277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76487-1ECD-4C3E-A0AB-3E59E7E916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B81F8F-CC52-4F34-8E6B-C608AC869D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500EFB-AF53-4EAF-B3A9-3BB4300E7C77}"/>
              </a:ext>
            </a:extLst>
          </p:cNvPr>
          <p:cNvSpPr>
            <a:spLocks noGrp="1"/>
          </p:cNvSpPr>
          <p:nvPr>
            <p:ph type="dt" sz="half" idx="10"/>
          </p:nvPr>
        </p:nvSpPr>
        <p:spPr/>
        <p:txBody>
          <a:bodyPr/>
          <a:lstStyle/>
          <a:p>
            <a:fld id="{833639AD-6D91-4EFA-9A11-68A8E146EE17}" type="datetimeFigureOut">
              <a:rPr lang="zh-CN" altLang="en-US" smtClean="0"/>
              <a:t>2020/2/15</a:t>
            </a:fld>
            <a:endParaRPr lang="zh-CN" altLang="en-US"/>
          </a:p>
        </p:txBody>
      </p:sp>
      <p:sp>
        <p:nvSpPr>
          <p:cNvPr id="5" name="页脚占位符 4">
            <a:extLst>
              <a:ext uri="{FF2B5EF4-FFF2-40B4-BE49-F238E27FC236}">
                <a16:creationId xmlns:a16="http://schemas.microsoft.com/office/drawing/2014/main" id="{CEA843E8-5DE2-47FA-8EEE-C5ED9DD435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93E338-06A1-485B-9F7B-90DBB5339948}"/>
              </a:ext>
            </a:extLst>
          </p:cNvPr>
          <p:cNvSpPr>
            <a:spLocks noGrp="1"/>
          </p:cNvSpPr>
          <p:nvPr>
            <p:ph type="sldNum" sz="quarter" idx="12"/>
          </p:nvPr>
        </p:nvSpPr>
        <p:spPr/>
        <p:txBody>
          <a:body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229867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02A41-ACC0-4EBB-9ED8-5068725E74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95643F-D57E-4398-AC11-5CE62EF01A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B0B82B5-F4C7-4CD4-88EB-DA6ABB74BE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AFAA2EF-0D4E-46CE-A90A-EFF8B97B0D45}"/>
              </a:ext>
            </a:extLst>
          </p:cNvPr>
          <p:cNvSpPr>
            <a:spLocks noGrp="1"/>
          </p:cNvSpPr>
          <p:nvPr>
            <p:ph type="dt" sz="half" idx="10"/>
          </p:nvPr>
        </p:nvSpPr>
        <p:spPr/>
        <p:txBody>
          <a:bodyPr/>
          <a:lstStyle/>
          <a:p>
            <a:fld id="{833639AD-6D91-4EFA-9A11-68A8E146EE17}" type="datetimeFigureOut">
              <a:rPr lang="zh-CN" altLang="en-US" smtClean="0"/>
              <a:t>2020/2/15</a:t>
            </a:fld>
            <a:endParaRPr lang="zh-CN" altLang="en-US"/>
          </a:p>
        </p:txBody>
      </p:sp>
      <p:sp>
        <p:nvSpPr>
          <p:cNvPr id="6" name="页脚占位符 5">
            <a:extLst>
              <a:ext uri="{FF2B5EF4-FFF2-40B4-BE49-F238E27FC236}">
                <a16:creationId xmlns:a16="http://schemas.microsoft.com/office/drawing/2014/main" id="{46BB7CA5-0194-4510-A609-05A5141AA4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21B30C-1100-4D88-9090-84EA90D96D54}"/>
              </a:ext>
            </a:extLst>
          </p:cNvPr>
          <p:cNvSpPr>
            <a:spLocks noGrp="1"/>
          </p:cNvSpPr>
          <p:nvPr>
            <p:ph type="sldNum" sz="quarter" idx="12"/>
          </p:nvPr>
        </p:nvSpPr>
        <p:spPr/>
        <p:txBody>
          <a:body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527152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08DA1-3247-4400-B55C-BCBA6C7676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71A08F2-859F-4D7D-AD36-6318DB39C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9D46B8-EB02-406F-8E4B-6021DD3AFEC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CA9AE4A-7E31-4DA7-96B0-B80C9375B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4CF7DC9-254F-451A-A683-CA30DAF52D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6D3E56F-098C-4508-8654-592B5E635408}"/>
              </a:ext>
            </a:extLst>
          </p:cNvPr>
          <p:cNvSpPr>
            <a:spLocks noGrp="1"/>
          </p:cNvSpPr>
          <p:nvPr>
            <p:ph type="dt" sz="half" idx="10"/>
          </p:nvPr>
        </p:nvSpPr>
        <p:spPr/>
        <p:txBody>
          <a:bodyPr/>
          <a:lstStyle/>
          <a:p>
            <a:fld id="{833639AD-6D91-4EFA-9A11-68A8E146EE17}" type="datetimeFigureOut">
              <a:rPr lang="zh-CN" altLang="en-US" smtClean="0"/>
              <a:t>2020/2/15</a:t>
            </a:fld>
            <a:endParaRPr lang="zh-CN" altLang="en-US"/>
          </a:p>
        </p:txBody>
      </p:sp>
      <p:sp>
        <p:nvSpPr>
          <p:cNvPr id="8" name="页脚占位符 7">
            <a:extLst>
              <a:ext uri="{FF2B5EF4-FFF2-40B4-BE49-F238E27FC236}">
                <a16:creationId xmlns:a16="http://schemas.microsoft.com/office/drawing/2014/main" id="{471D84B3-161B-4E0E-9210-B45AA1177AC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0223445-7BF7-4B6F-B093-502D4CA9B693}"/>
              </a:ext>
            </a:extLst>
          </p:cNvPr>
          <p:cNvSpPr>
            <a:spLocks noGrp="1"/>
          </p:cNvSpPr>
          <p:nvPr>
            <p:ph type="sldNum" sz="quarter" idx="12"/>
          </p:nvPr>
        </p:nvSpPr>
        <p:spPr/>
        <p:txBody>
          <a:body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344959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F4032-6518-4674-A6EE-F7642278CCD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0AFFAB-4489-4FE9-854C-61D29ADB3FD6}"/>
              </a:ext>
            </a:extLst>
          </p:cNvPr>
          <p:cNvSpPr>
            <a:spLocks noGrp="1"/>
          </p:cNvSpPr>
          <p:nvPr>
            <p:ph type="dt" sz="half" idx="10"/>
          </p:nvPr>
        </p:nvSpPr>
        <p:spPr/>
        <p:txBody>
          <a:bodyPr/>
          <a:lstStyle/>
          <a:p>
            <a:fld id="{833639AD-6D91-4EFA-9A11-68A8E146EE17}" type="datetimeFigureOut">
              <a:rPr lang="zh-CN" altLang="en-US" smtClean="0"/>
              <a:t>2020/2/15</a:t>
            </a:fld>
            <a:endParaRPr lang="zh-CN" altLang="en-US"/>
          </a:p>
        </p:txBody>
      </p:sp>
      <p:sp>
        <p:nvSpPr>
          <p:cNvPr id="4" name="页脚占位符 3">
            <a:extLst>
              <a:ext uri="{FF2B5EF4-FFF2-40B4-BE49-F238E27FC236}">
                <a16:creationId xmlns:a16="http://schemas.microsoft.com/office/drawing/2014/main" id="{1AAB16C6-53F1-4FB8-986B-0A321CB6585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609274-0E89-4064-AD65-281E3EAFD416}"/>
              </a:ext>
            </a:extLst>
          </p:cNvPr>
          <p:cNvSpPr>
            <a:spLocks noGrp="1"/>
          </p:cNvSpPr>
          <p:nvPr>
            <p:ph type="sldNum" sz="quarter" idx="12"/>
          </p:nvPr>
        </p:nvSpPr>
        <p:spPr/>
        <p:txBody>
          <a:body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173732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D721E5-BBE1-401D-B660-6CC0D9755DA1}"/>
              </a:ext>
            </a:extLst>
          </p:cNvPr>
          <p:cNvSpPr>
            <a:spLocks noGrp="1"/>
          </p:cNvSpPr>
          <p:nvPr>
            <p:ph type="dt" sz="half" idx="10"/>
          </p:nvPr>
        </p:nvSpPr>
        <p:spPr/>
        <p:txBody>
          <a:bodyPr/>
          <a:lstStyle/>
          <a:p>
            <a:fld id="{833639AD-6D91-4EFA-9A11-68A8E146EE17}" type="datetimeFigureOut">
              <a:rPr lang="zh-CN" altLang="en-US" smtClean="0"/>
              <a:t>2020/2/15</a:t>
            </a:fld>
            <a:endParaRPr lang="zh-CN" altLang="en-US"/>
          </a:p>
        </p:txBody>
      </p:sp>
      <p:sp>
        <p:nvSpPr>
          <p:cNvPr id="3" name="页脚占位符 2">
            <a:extLst>
              <a:ext uri="{FF2B5EF4-FFF2-40B4-BE49-F238E27FC236}">
                <a16:creationId xmlns:a16="http://schemas.microsoft.com/office/drawing/2014/main" id="{63619AE1-66D9-48DC-AC53-F2AF41AABA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869C87-093E-476D-A9FD-2A34121254F1}"/>
              </a:ext>
            </a:extLst>
          </p:cNvPr>
          <p:cNvSpPr>
            <a:spLocks noGrp="1"/>
          </p:cNvSpPr>
          <p:nvPr>
            <p:ph type="sldNum" sz="quarter" idx="12"/>
          </p:nvPr>
        </p:nvSpPr>
        <p:spPr/>
        <p:txBody>
          <a:body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187260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12F2A-8F1B-4FBC-B657-7C31237CFC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0D3C28-2798-4204-9F21-C7BC62B20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DCE6B1B-93F9-4933-B11E-115D7120D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521046-A6D3-4E93-9737-9FE50E5330AA}"/>
              </a:ext>
            </a:extLst>
          </p:cNvPr>
          <p:cNvSpPr>
            <a:spLocks noGrp="1"/>
          </p:cNvSpPr>
          <p:nvPr>
            <p:ph type="dt" sz="half" idx="10"/>
          </p:nvPr>
        </p:nvSpPr>
        <p:spPr/>
        <p:txBody>
          <a:bodyPr/>
          <a:lstStyle/>
          <a:p>
            <a:fld id="{833639AD-6D91-4EFA-9A11-68A8E146EE17}" type="datetimeFigureOut">
              <a:rPr lang="zh-CN" altLang="en-US" smtClean="0"/>
              <a:t>2020/2/15</a:t>
            </a:fld>
            <a:endParaRPr lang="zh-CN" altLang="en-US"/>
          </a:p>
        </p:txBody>
      </p:sp>
      <p:sp>
        <p:nvSpPr>
          <p:cNvPr id="6" name="页脚占位符 5">
            <a:extLst>
              <a:ext uri="{FF2B5EF4-FFF2-40B4-BE49-F238E27FC236}">
                <a16:creationId xmlns:a16="http://schemas.microsoft.com/office/drawing/2014/main" id="{2A558B69-F660-474C-A1FF-10E24D7942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0196BF-994F-4272-8613-47E5D15D4D6C}"/>
              </a:ext>
            </a:extLst>
          </p:cNvPr>
          <p:cNvSpPr>
            <a:spLocks noGrp="1"/>
          </p:cNvSpPr>
          <p:nvPr>
            <p:ph type="sldNum" sz="quarter" idx="12"/>
          </p:nvPr>
        </p:nvSpPr>
        <p:spPr/>
        <p:txBody>
          <a:body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772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87952-5B00-4C14-8BA0-E945325732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922928-63FA-490F-BAD0-F177C3CC06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BF44A9E-27D4-4419-AFAE-DEAED9471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8FF9B6-6DAC-4152-BD01-C39EE8A12BC2}"/>
              </a:ext>
            </a:extLst>
          </p:cNvPr>
          <p:cNvSpPr>
            <a:spLocks noGrp="1"/>
          </p:cNvSpPr>
          <p:nvPr>
            <p:ph type="dt" sz="half" idx="10"/>
          </p:nvPr>
        </p:nvSpPr>
        <p:spPr/>
        <p:txBody>
          <a:bodyPr/>
          <a:lstStyle/>
          <a:p>
            <a:fld id="{833639AD-6D91-4EFA-9A11-68A8E146EE17}" type="datetimeFigureOut">
              <a:rPr lang="zh-CN" altLang="en-US" smtClean="0"/>
              <a:t>2020/2/15</a:t>
            </a:fld>
            <a:endParaRPr lang="zh-CN" altLang="en-US"/>
          </a:p>
        </p:txBody>
      </p:sp>
      <p:sp>
        <p:nvSpPr>
          <p:cNvPr id="6" name="页脚占位符 5">
            <a:extLst>
              <a:ext uri="{FF2B5EF4-FFF2-40B4-BE49-F238E27FC236}">
                <a16:creationId xmlns:a16="http://schemas.microsoft.com/office/drawing/2014/main" id="{526F0704-9650-4259-9D11-19BB128FB9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F84632-1599-491D-B93A-26A4C7AE1FE8}"/>
              </a:ext>
            </a:extLst>
          </p:cNvPr>
          <p:cNvSpPr>
            <a:spLocks noGrp="1"/>
          </p:cNvSpPr>
          <p:nvPr>
            <p:ph type="sldNum" sz="quarter" idx="12"/>
          </p:nvPr>
        </p:nvSpPr>
        <p:spPr/>
        <p:txBody>
          <a:body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258236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00E3AF-F069-42F2-8852-9139CF119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41A182-71BD-4CA2-95D8-02F6AA24A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D30119-04F0-44CD-B0FC-302FECCFD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39AD-6D91-4EFA-9A11-68A8E146EE17}" type="datetimeFigureOut">
              <a:rPr lang="zh-CN" altLang="en-US" smtClean="0"/>
              <a:t>2020/2/15</a:t>
            </a:fld>
            <a:endParaRPr lang="zh-CN" altLang="en-US"/>
          </a:p>
        </p:txBody>
      </p:sp>
      <p:sp>
        <p:nvSpPr>
          <p:cNvPr id="5" name="页脚占位符 4">
            <a:extLst>
              <a:ext uri="{FF2B5EF4-FFF2-40B4-BE49-F238E27FC236}">
                <a16:creationId xmlns:a16="http://schemas.microsoft.com/office/drawing/2014/main" id="{1C2D74B9-BA6A-4ED0-AA93-CCAA14FE2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D80A6E0-F959-4427-AB6F-7D762E4D4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03488-2FBC-4297-968D-6079F985A865}" type="slidenum">
              <a:rPr lang="zh-CN" altLang="en-US" smtClean="0"/>
              <a:t>‹#›</a:t>
            </a:fld>
            <a:endParaRPr lang="zh-CN" altLang="en-US"/>
          </a:p>
        </p:txBody>
      </p:sp>
    </p:spTree>
    <p:extLst>
      <p:ext uri="{BB962C8B-B14F-4D97-AF65-F5344CB8AC3E}">
        <p14:creationId xmlns:p14="http://schemas.microsoft.com/office/powerpoint/2010/main" val="3427330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Chan%27s_algorith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61EFD-49F8-4832-B45F-8497B7FDAF99}"/>
              </a:ext>
            </a:extLst>
          </p:cNvPr>
          <p:cNvSpPr>
            <a:spLocks noGrp="1"/>
          </p:cNvSpPr>
          <p:nvPr>
            <p:ph type="ctrTitle"/>
          </p:nvPr>
        </p:nvSpPr>
        <p:spPr/>
        <p:txBody>
          <a:bodyPr/>
          <a:lstStyle/>
          <a:p>
            <a:r>
              <a:rPr lang="zh-CN" altLang="en-US" dirty="0"/>
              <a:t>二分、倍增</a:t>
            </a:r>
          </a:p>
        </p:txBody>
      </p:sp>
      <p:sp>
        <p:nvSpPr>
          <p:cNvPr id="3" name="副标题 2">
            <a:extLst>
              <a:ext uri="{FF2B5EF4-FFF2-40B4-BE49-F238E27FC236}">
                <a16:creationId xmlns:a16="http://schemas.microsoft.com/office/drawing/2014/main" id="{55572611-4881-4D15-BBBB-E1FEA7DBFE6B}"/>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3EF4F85F-8834-409B-A0D0-E7C10ADC4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1" y="0"/>
            <a:ext cx="838200" cy="838200"/>
          </a:xfrm>
          <a:prstGeom prst="rect">
            <a:avLst/>
          </a:prstGeom>
        </p:spPr>
      </p:pic>
    </p:spTree>
    <p:extLst>
      <p:ext uri="{BB962C8B-B14F-4D97-AF65-F5344CB8AC3E}">
        <p14:creationId xmlns:p14="http://schemas.microsoft.com/office/powerpoint/2010/main" val="3082237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7A8CFAB-D66E-43FD-860C-610F0BED2C9F}"/>
              </a:ext>
            </a:extLst>
          </p:cNvPr>
          <p:cNvPicPr>
            <a:picLocks noGrp="1" noChangeAspect="1"/>
          </p:cNvPicPr>
          <p:nvPr>
            <p:ph idx="1"/>
          </p:nvPr>
        </p:nvPicPr>
        <p:blipFill>
          <a:blip r:embed="rId2"/>
          <a:stretch>
            <a:fillRect/>
          </a:stretch>
        </p:blipFill>
        <p:spPr>
          <a:xfrm>
            <a:off x="497826" y="1252327"/>
            <a:ext cx="11196347" cy="4353345"/>
          </a:xfrm>
          <a:prstGeom prst="rect">
            <a:avLst/>
          </a:prstGeom>
        </p:spPr>
      </p:pic>
    </p:spTree>
    <p:extLst>
      <p:ext uri="{BB962C8B-B14F-4D97-AF65-F5344CB8AC3E}">
        <p14:creationId xmlns:p14="http://schemas.microsoft.com/office/powerpoint/2010/main" val="7452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7AAAB-46FC-4472-AF1B-763EDCD0879B}"/>
              </a:ext>
            </a:extLst>
          </p:cNvPr>
          <p:cNvSpPr>
            <a:spLocks noGrp="1"/>
          </p:cNvSpPr>
          <p:nvPr>
            <p:ph type="title"/>
          </p:nvPr>
        </p:nvSpPr>
        <p:spPr/>
        <p:txBody>
          <a:bodyPr/>
          <a:lstStyle/>
          <a:p>
            <a:r>
              <a:rPr lang="zh-CN" altLang="en-US" dirty="0"/>
              <a:t>倍增</a:t>
            </a:r>
          </a:p>
        </p:txBody>
      </p:sp>
      <p:sp>
        <p:nvSpPr>
          <p:cNvPr id="3" name="内容占位符 2">
            <a:extLst>
              <a:ext uri="{FF2B5EF4-FFF2-40B4-BE49-F238E27FC236}">
                <a16:creationId xmlns:a16="http://schemas.microsoft.com/office/drawing/2014/main" id="{09022A2C-456C-4786-95EC-E4C491A3E539}"/>
              </a:ext>
            </a:extLst>
          </p:cNvPr>
          <p:cNvSpPr>
            <a:spLocks noGrp="1"/>
          </p:cNvSpPr>
          <p:nvPr>
            <p:ph idx="1"/>
          </p:nvPr>
        </p:nvSpPr>
        <p:spPr/>
        <p:txBody>
          <a:bodyPr/>
          <a:lstStyle/>
          <a:p>
            <a:r>
              <a:rPr lang="zh-CN" altLang="en-US" dirty="0"/>
              <a:t>基础：二进制拆分</a:t>
            </a:r>
            <a:endParaRPr lang="en-US" altLang="zh-CN" dirty="0"/>
          </a:p>
          <a:p>
            <a:pPr marL="0" indent="0">
              <a:buNone/>
            </a:pPr>
            <a:r>
              <a:rPr lang="en-US" altLang="zh-CN" dirty="0"/>
              <a:t>1. </a:t>
            </a:r>
            <a:r>
              <a:rPr lang="zh-CN" altLang="en-US" dirty="0"/>
              <a:t>处理没有上界（或很大）的二分</a:t>
            </a:r>
            <a:endParaRPr lang="en-US" altLang="zh-CN" dirty="0"/>
          </a:p>
          <a:p>
            <a:pPr marL="0" indent="0">
              <a:buNone/>
            </a:pPr>
            <a:r>
              <a:rPr lang="en-US" altLang="zh-CN" dirty="0"/>
              <a:t>2.</a:t>
            </a:r>
            <a:r>
              <a:rPr lang="zh-CN" altLang="en-US" dirty="0"/>
              <a:t> 按位检验 </a:t>
            </a:r>
            <a:r>
              <a:rPr lang="en-US" altLang="zh-CN" dirty="0"/>
              <a:t>2 </a:t>
            </a:r>
            <a:r>
              <a:rPr lang="zh-CN" altLang="en-US" dirty="0"/>
              <a:t>的整次幂的累加和，逼近答案。例：</a:t>
            </a:r>
            <a:r>
              <a:rPr lang="en-US" altLang="zh-CN" dirty="0"/>
              <a:t>Genius ACM</a:t>
            </a:r>
            <a:r>
              <a:rPr lang="zh-CN" altLang="en-US" dirty="0"/>
              <a:t>（也有叫倍增二分的）</a:t>
            </a:r>
            <a:endParaRPr lang="en-US" altLang="zh-CN" dirty="0"/>
          </a:p>
          <a:p>
            <a:pPr marL="0" indent="0">
              <a:buNone/>
            </a:pPr>
            <a:r>
              <a:rPr lang="en-US" altLang="zh-CN" dirty="0"/>
              <a:t>3. </a:t>
            </a:r>
            <a:r>
              <a:rPr lang="zh-CN" altLang="en-US" dirty="0"/>
              <a:t>利用二进制，预处理出以 </a:t>
            </a:r>
            <a:r>
              <a:rPr lang="en-US" altLang="zh-CN" dirty="0"/>
              <a:t>2 </a:t>
            </a:r>
            <a:r>
              <a:rPr lang="zh-CN" altLang="en-US" dirty="0"/>
              <a:t>的整次幂为单位的信息。（</a:t>
            </a:r>
            <a:r>
              <a:rPr lang="en-US" altLang="zh-CN" dirty="0"/>
              <a:t>ST</a:t>
            </a:r>
            <a:r>
              <a:rPr lang="zh-CN" altLang="en-US" dirty="0"/>
              <a:t>表）</a:t>
            </a:r>
            <a:endParaRPr lang="en-US" altLang="zh-CN" dirty="0"/>
          </a:p>
          <a:p>
            <a:r>
              <a:rPr lang="zh-CN" altLang="en-US" dirty="0"/>
              <a:t>结合：倍增求</a:t>
            </a:r>
            <a:r>
              <a:rPr lang="en-US" altLang="zh-CN" dirty="0"/>
              <a:t>LCA</a:t>
            </a:r>
            <a:r>
              <a:rPr lang="zh-CN" altLang="en-US" dirty="0"/>
              <a:t>（预处理祖先节点，从高位到低位尝试找到</a:t>
            </a:r>
            <a:r>
              <a:rPr lang="en-US" altLang="zh-CN" dirty="0"/>
              <a:t>LCA</a:t>
            </a:r>
            <a:r>
              <a:rPr lang="zh-CN" altLang="en-US" dirty="0"/>
              <a:t>）。</a:t>
            </a:r>
            <a:endParaRPr lang="en-US" altLang="zh-CN" dirty="0"/>
          </a:p>
        </p:txBody>
      </p:sp>
      <p:pic>
        <p:nvPicPr>
          <p:cNvPr id="4" name="图片 3">
            <a:extLst>
              <a:ext uri="{FF2B5EF4-FFF2-40B4-BE49-F238E27FC236}">
                <a16:creationId xmlns:a16="http://schemas.microsoft.com/office/drawing/2014/main" id="{AEEAA534-ABD4-4081-BA65-0A2C47D1C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1" y="0"/>
            <a:ext cx="838200" cy="838200"/>
          </a:xfrm>
          <a:prstGeom prst="rect">
            <a:avLst/>
          </a:prstGeom>
        </p:spPr>
      </p:pic>
    </p:spTree>
    <p:extLst>
      <p:ext uri="{BB962C8B-B14F-4D97-AF65-F5344CB8AC3E}">
        <p14:creationId xmlns:p14="http://schemas.microsoft.com/office/powerpoint/2010/main" val="1486800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942E4-5F14-4BE1-836D-481004CC50BB}"/>
              </a:ext>
            </a:extLst>
          </p:cNvPr>
          <p:cNvSpPr>
            <a:spLocks noGrp="1"/>
          </p:cNvSpPr>
          <p:nvPr>
            <p:ph type="title"/>
          </p:nvPr>
        </p:nvSpPr>
        <p:spPr/>
        <p:txBody>
          <a:bodyPr/>
          <a:lstStyle/>
          <a:p>
            <a:r>
              <a:rPr lang="zh-CN" altLang="en-US" dirty="0"/>
              <a:t>例题：我也不是</a:t>
            </a:r>
            <a:r>
              <a:rPr lang="en-US" altLang="zh-CN" dirty="0"/>
              <a:t>B</a:t>
            </a:r>
            <a:endParaRPr lang="zh-CN" altLang="en-US" dirty="0"/>
          </a:p>
        </p:txBody>
      </p:sp>
      <p:sp>
        <p:nvSpPr>
          <p:cNvPr id="3" name="内容占位符 2">
            <a:extLst>
              <a:ext uri="{FF2B5EF4-FFF2-40B4-BE49-F238E27FC236}">
                <a16:creationId xmlns:a16="http://schemas.microsoft.com/office/drawing/2014/main" id="{6BDD593B-D9E0-4937-A265-0881319D381F}"/>
              </a:ext>
            </a:extLst>
          </p:cNvPr>
          <p:cNvSpPr>
            <a:spLocks noGrp="1"/>
          </p:cNvSpPr>
          <p:nvPr>
            <p:ph idx="1"/>
          </p:nvPr>
        </p:nvSpPr>
        <p:spPr/>
        <p:txBody>
          <a:bodyPr/>
          <a:lstStyle/>
          <a:p>
            <a:r>
              <a:rPr lang="zh-CN" altLang="en-US" dirty="0"/>
              <a:t>开始有一个空序列</a:t>
            </a:r>
            <a:r>
              <a:rPr lang="en-US" altLang="zh-CN" dirty="0"/>
              <a:t>s,</a:t>
            </a:r>
            <a:r>
              <a:rPr lang="zh-CN" altLang="en-US" dirty="0"/>
              <a:t>一个变量</a:t>
            </a:r>
            <a:r>
              <a:rPr lang="en-US" altLang="zh-CN" dirty="0"/>
              <a:t>c=0</a:t>
            </a:r>
            <a:r>
              <a:rPr lang="zh-CN" altLang="en-US" dirty="0"/>
              <a:t>，接着从左往右依次将数组</a:t>
            </a:r>
            <a:r>
              <a:rPr lang="en-US" altLang="zh-CN" dirty="0"/>
              <a:t>a</a:t>
            </a:r>
            <a:r>
              <a:rPr lang="zh-CN" altLang="en-US" dirty="0"/>
              <a:t>中的数字放入</a:t>
            </a:r>
            <a:r>
              <a:rPr lang="en-US" altLang="zh-CN" dirty="0"/>
              <a:t>s</a:t>
            </a:r>
            <a:r>
              <a:rPr lang="zh-CN" altLang="en-US" dirty="0"/>
              <a:t>的尾部，每放一个数字就检测一次混乱度</a:t>
            </a:r>
            <a:r>
              <a:rPr lang="en-US" altLang="zh-CN" dirty="0"/>
              <a:t>K</a:t>
            </a:r>
            <a:r>
              <a:rPr lang="zh-CN" altLang="en-US" dirty="0"/>
              <a:t>，当混乱度</a:t>
            </a:r>
            <a:r>
              <a:rPr lang="en-US" altLang="zh-CN" dirty="0"/>
              <a:t>k</a:t>
            </a:r>
            <a:r>
              <a:rPr lang="zh-CN" altLang="en-US" dirty="0"/>
              <a:t>大于</a:t>
            </a:r>
            <a:r>
              <a:rPr lang="en-US" altLang="zh-CN" dirty="0"/>
              <a:t>M</a:t>
            </a:r>
            <a:r>
              <a:rPr lang="zh-CN" altLang="en-US" dirty="0"/>
              <a:t>时就清空序列并让</a:t>
            </a:r>
            <a:r>
              <a:rPr lang="en-US" altLang="zh-CN" dirty="0"/>
              <a:t>c=c+1</a:t>
            </a:r>
          </a:p>
          <a:p>
            <a:r>
              <a:rPr lang="en-US" altLang="zh-CN" dirty="0"/>
              <a:t>K = Bi * Vi(1&lt;=</a:t>
            </a:r>
            <a:r>
              <a:rPr lang="en-US" altLang="zh-CN" dirty="0" err="1"/>
              <a:t>i</a:t>
            </a:r>
            <a:r>
              <a:rPr lang="en-US" altLang="zh-CN" dirty="0"/>
              <a:t>&lt;=k(</a:t>
            </a:r>
            <a:r>
              <a:rPr lang="zh-CN" altLang="en-US" dirty="0"/>
              <a:t>序列总长度</a:t>
            </a:r>
            <a:r>
              <a:rPr lang="en-US" altLang="zh-CN" dirty="0"/>
              <a:t>)</a:t>
            </a:r>
            <a:r>
              <a:rPr lang="zh-CN" altLang="en-US" dirty="0"/>
              <a:t>的总和</a:t>
            </a:r>
            <a:r>
              <a:rPr lang="en-US" altLang="zh-CN" dirty="0"/>
              <a:t>)</a:t>
            </a:r>
            <a:r>
              <a:rPr lang="zh-CN" altLang="en-US" dirty="0"/>
              <a:t>，</a:t>
            </a:r>
            <a:r>
              <a:rPr lang="en-US" altLang="zh-CN" dirty="0"/>
              <a:t>Bi</a:t>
            </a:r>
            <a:r>
              <a:rPr lang="zh-CN" altLang="en-US" dirty="0"/>
              <a:t>表示序列中第</a:t>
            </a:r>
            <a:r>
              <a:rPr lang="en-US" altLang="zh-CN" dirty="0" err="1"/>
              <a:t>i</a:t>
            </a:r>
            <a:r>
              <a:rPr lang="zh-CN" altLang="en-US" dirty="0"/>
              <a:t>小的数字，</a:t>
            </a:r>
            <a:r>
              <a:rPr lang="en-US" altLang="zh-CN" dirty="0"/>
              <a:t>Vi</a:t>
            </a:r>
            <a:r>
              <a:rPr lang="zh-CN" altLang="en-US" dirty="0"/>
              <a:t>是给定的非递减的数，输出每次加入序列后的变量</a:t>
            </a:r>
            <a:r>
              <a:rPr lang="en-US" altLang="zh-CN" dirty="0"/>
              <a:t>c</a:t>
            </a:r>
          </a:p>
          <a:p>
            <a:endParaRPr lang="zh-CN" altLang="en-US" dirty="0"/>
          </a:p>
        </p:txBody>
      </p:sp>
    </p:spTree>
    <p:extLst>
      <p:ext uri="{BB962C8B-B14F-4D97-AF65-F5344CB8AC3E}">
        <p14:creationId xmlns:p14="http://schemas.microsoft.com/office/powerpoint/2010/main" val="198608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A50333-511C-4E8A-B679-3BED87C6CE31}"/>
              </a:ext>
            </a:extLst>
          </p:cNvPr>
          <p:cNvSpPr>
            <a:spLocks noGrp="1"/>
          </p:cNvSpPr>
          <p:nvPr>
            <p:ph idx="1"/>
          </p:nvPr>
        </p:nvSpPr>
        <p:spPr>
          <a:xfrm>
            <a:off x="838200" y="657725"/>
            <a:ext cx="10515600" cy="5519237"/>
          </a:xfrm>
        </p:spPr>
        <p:txBody>
          <a:bodyPr>
            <a:normAutofit/>
          </a:bodyPr>
          <a:lstStyle/>
          <a:p>
            <a:r>
              <a:rPr lang="zh-CN" altLang="en-US" dirty="0"/>
              <a:t>首先发现当没有清空的时候每次向后增加</a:t>
            </a:r>
            <a:r>
              <a:rPr lang="en-US" altLang="zh-CN" dirty="0"/>
              <a:t>K</a:t>
            </a:r>
            <a:r>
              <a:rPr lang="zh-CN" altLang="en-US" dirty="0"/>
              <a:t>都不会减小，所以对于不清空来说</a:t>
            </a:r>
            <a:r>
              <a:rPr lang="en-US" altLang="zh-CN" dirty="0"/>
              <a:t>K</a:t>
            </a:r>
            <a:r>
              <a:rPr lang="zh-CN" altLang="en-US" dirty="0"/>
              <a:t>一定是非递减的</a:t>
            </a:r>
          </a:p>
          <a:p>
            <a:r>
              <a:rPr lang="zh-CN" altLang="en-US" dirty="0"/>
              <a:t>定义左端点</a:t>
            </a:r>
            <a:r>
              <a:rPr lang="en-US" altLang="zh-CN" dirty="0"/>
              <a:t>L</a:t>
            </a:r>
            <a:r>
              <a:rPr lang="zh-CN" altLang="en-US" dirty="0"/>
              <a:t>二分寻找每个右端点</a:t>
            </a:r>
            <a:r>
              <a:rPr lang="en-US" altLang="zh-CN" dirty="0"/>
              <a:t>R</a:t>
            </a:r>
            <a:r>
              <a:rPr lang="zh-CN" altLang="en-US" dirty="0"/>
              <a:t>，保证现在</a:t>
            </a:r>
            <a:r>
              <a:rPr lang="en-US" altLang="zh-CN" dirty="0"/>
              <a:t>R</a:t>
            </a:r>
            <a:r>
              <a:rPr lang="zh-CN" altLang="en-US" dirty="0"/>
              <a:t>是</a:t>
            </a:r>
            <a:r>
              <a:rPr lang="en-US" altLang="zh-CN" dirty="0"/>
              <a:t>[L,R]</a:t>
            </a:r>
            <a:r>
              <a:rPr lang="zh-CN" altLang="en-US" dirty="0"/>
              <a:t>第一个大于</a:t>
            </a:r>
            <a:r>
              <a:rPr lang="en-US" altLang="zh-CN" dirty="0"/>
              <a:t>M</a:t>
            </a:r>
            <a:r>
              <a:rPr lang="zh-CN" altLang="en-US" dirty="0"/>
              <a:t>的位置，寻找内部是直接排序暴力</a:t>
            </a:r>
          </a:p>
          <a:p>
            <a:r>
              <a:rPr lang="zh-CN" altLang="en-US" dirty="0"/>
              <a:t>但是会超时，因为可能每个</a:t>
            </a:r>
            <a:r>
              <a:rPr lang="en-US" altLang="zh-CN" dirty="0"/>
              <a:t>R</a:t>
            </a:r>
            <a:r>
              <a:rPr lang="zh-CN" altLang="en-US" dirty="0"/>
              <a:t>都离</a:t>
            </a:r>
            <a:r>
              <a:rPr lang="en-US" altLang="zh-CN" dirty="0"/>
              <a:t>L</a:t>
            </a:r>
            <a:r>
              <a:rPr lang="zh-CN" altLang="en-US" dirty="0"/>
              <a:t>不远，这样每次减去的数字就很少</a:t>
            </a:r>
          </a:p>
          <a:p>
            <a:r>
              <a:rPr lang="zh-CN" altLang="en-US" dirty="0"/>
              <a:t>我们考虑另一种二分，首先根据</a:t>
            </a:r>
            <a:r>
              <a:rPr lang="en-US" altLang="zh-CN" dirty="0"/>
              <a:t>L</a:t>
            </a:r>
            <a:r>
              <a:rPr lang="zh-CN" altLang="en-US" dirty="0"/>
              <a:t>暴力找到</a:t>
            </a:r>
            <a:r>
              <a:rPr lang="en-US" altLang="zh-CN" dirty="0"/>
              <a:t>p</a:t>
            </a:r>
            <a:r>
              <a:rPr lang="zh-CN" altLang="en-US" dirty="0"/>
              <a:t>，使</a:t>
            </a:r>
            <a:r>
              <a:rPr lang="en-US" altLang="zh-CN" dirty="0"/>
              <a:t>[L,2^P]</a:t>
            </a:r>
            <a:r>
              <a:rPr lang="zh-CN" altLang="en-US" dirty="0"/>
              <a:t>是第一个大于</a:t>
            </a:r>
            <a:r>
              <a:rPr lang="en-US" altLang="zh-CN" dirty="0"/>
              <a:t>M</a:t>
            </a:r>
            <a:r>
              <a:rPr lang="zh-CN" altLang="en-US" dirty="0"/>
              <a:t>的位置，这儿最多是暴力</a:t>
            </a:r>
            <a:r>
              <a:rPr lang="en-US" altLang="zh-CN" dirty="0" err="1"/>
              <a:t>logn</a:t>
            </a:r>
            <a:r>
              <a:rPr lang="zh-CN" altLang="en-US" dirty="0"/>
              <a:t>次，而且当</a:t>
            </a:r>
            <a:r>
              <a:rPr lang="en-US" altLang="zh-CN" dirty="0"/>
              <a:t>2^p</a:t>
            </a:r>
            <a:r>
              <a:rPr lang="zh-CN" altLang="en-US" dirty="0"/>
              <a:t>不是很大时，</a:t>
            </a:r>
            <a:r>
              <a:rPr lang="zh-CN" altLang="en-US" b="1" dirty="0"/>
              <a:t>每次暴力内部都很快（</a:t>
            </a:r>
            <a:r>
              <a:rPr lang="en-US" altLang="zh-CN" b="1" dirty="0"/>
              <a:t>[L,2^p]</a:t>
            </a:r>
            <a:r>
              <a:rPr lang="zh-CN" altLang="en-US" b="1" dirty="0"/>
              <a:t>数字少）</a:t>
            </a:r>
            <a:endParaRPr lang="zh-CN" altLang="en-US" dirty="0"/>
          </a:p>
          <a:p>
            <a:r>
              <a:rPr lang="zh-CN" altLang="en-US" dirty="0"/>
              <a:t>接着二分寻找</a:t>
            </a:r>
            <a:r>
              <a:rPr lang="en-US" altLang="zh-CN" dirty="0"/>
              <a:t>[L,2^(p-1)]</a:t>
            </a:r>
            <a:r>
              <a:rPr lang="zh-CN" altLang="en-US" dirty="0"/>
              <a:t>与</a:t>
            </a:r>
            <a:r>
              <a:rPr lang="en-US" altLang="zh-CN" dirty="0"/>
              <a:t>[L,2^p]</a:t>
            </a:r>
            <a:r>
              <a:rPr lang="zh-CN" altLang="en-US" dirty="0"/>
              <a:t>中最小的</a:t>
            </a:r>
            <a:r>
              <a:rPr lang="en-US" altLang="zh-CN" dirty="0"/>
              <a:t>R</a:t>
            </a:r>
            <a:r>
              <a:rPr lang="zh-CN" altLang="en-US" dirty="0"/>
              <a:t>满足</a:t>
            </a:r>
            <a:r>
              <a:rPr lang="en-US" altLang="zh-CN" dirty="0"/>
              <a:t>[L,R]</a:t>
            </a:r>
            <a:r>
              <a:rPr lang="zh-CN" altLang="en-US" dirty="0"/>
              <a:t>第一个大于</a:t>
            </a:r>
            <a:r>
              <a:rPr lang="en-US" altLang="zh-CN" dirty="0"/>
              <a:t>M</a:t>
            </a:r>
            <a:r>
              <a:rPr lang="zh-CN" altLang="en-US" dirty="0"/>
              <a:t>，这儿减去的数字少的话也很快，减去的多等等循环的次数就少了</a:t>
            </a:r>
          </a:p>
          <a:p>
            <a:endParaRPr lang="zh-CN" altLang="en-US" dirty="0"/>
          </a:p>
        </p:txBody>
      </p:sp>
    </p:spTree>
    <p:extLst>
      <p:ext uri="{BB962C8B-B14F-4D97-AF65-F5344CB8AC3E}">
        <p14:creationId xmlns:p14="http://schemas.microsoft.com/office/powerpoint/2010/main" val="334651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D8AF9-3900-4B61-B646-E094BE19BEEE}"/>
              </a:ext>
            </a:extLst>
          </p:cNvPr>
          <p:cNvSpPr>
            <a:spLocks noGrp="1"/>
          </p:cNvSpPr>
          <p:nvPr>
            <p:ph type="title"/>
          </p:nvPr>
        </p:nvSpPr>
        <p:spPr/>
        <p:txBody>
          <a:bodyPr/>
          <a:lstStyle/>
          <a:p>
            <a:r>
              <a:rPr lang="zh-CN" altLang="en-US" dirty="0"/>
              <a:t>例：疫情控制（</a:t>
            </a:r>
            <a:r>
              <a:rPr lang="en-US" altLang="zh-CN" dirty="0"/>
              <a:t>NOIP2012D2T3</a:t>
            </a:r>
            <a:r>
              <a:rPr lang="zh-CN" altLang="en-US" dirty="0"/>
              <a:t>）</a:t>
            </a:r>
          </a:p>
        </p:txBody>
      </p:sp>
      <p:sp>
        <p:nvSpPr>
          <p:cNvPr id="3" name="内容占位符 2">
            <a:extLst>
              <a:ext uri="{FF2B5EF4-FFF2-40B4-BE49-F238E27FC236}">
                <a16:creationId xmlns:a16="http://schemas.microsoft.com/office/drawing/2014/main" id="{B0159CEF-60DF-45B1-A288-4EA4DF9AF9D3}"/>
              </a:ext>
            </a:extLst>
          </p:cNvPr>
          <p:cNvSpPr>
            <a:spLocks noGrp="1"/>
          </p:cNvSpPr>
          <p:nvPr>
            <p:ph idx="1"/>
          </p:nvPr>
        </p:nvSpPr>
        <p:spPr/>
        <p:txBody>
          <a:bodyPr/>
          <a:lstStyle/>
          <a:p>
            <a:endParaRPr lang="zh-CN" altLang="en-US" dirty="0"/>
          </a:p>
        </p:txBody>
      </p:sp>
      <p:pic>
        <p:nvPicPr>
          <p:cNvPr id="2050" name="Picture 2">
            <a:extLst>
              <a:ext uri="{FF2B5EF4-FFF2-40B4-BE49-F238E27FC236}">
                <a16:creationId xmlns:a16="http://schemas.microsoft.com/office/drawing/2014/main" id="{F6560CE6-F966-4397-A1A8-D9F7A7550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19274"/>
            <a:ext cx="10530750"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5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2C31F3B-EE72-4710-B209-D43A02CD3558}"/>
              </a:ext>
            </a:extLst>
          </p:cNvPr>
          <p:cNvSpPr>
            <a:spLocks noGrp="1"/>
          </p:cNvSpPr>
          <p:nvPr>
            <p:ph idx="1"/>
          </p:nvPr>
        </p:nvSpPr>
        <p:spPr>
          <a:xfrm>
            <a:off x="838200" y="577516"/>
            <a:ext cx="10515600" cy="5599447"/>
          </a:xfrm>
        </p:spPr>
        <p:txBody>
          <a:bodyPr>
            <a:normAutofit fontScale="85000" lnSpcReduction="10000"/>
          </a:bodyPr>
          <a:lstStyle/>
          <a:p>
            <a:pPr marL="0" indent="0">
              <a:buNone/>
            </a:pPr>
            <a:r>
              <a:rPr lang="zh-CN" altLang="en-US" dirty="0"/>
              <a:t>二分时间</a:t>
            </a:r>
          </a:p>
          <a:p>
            <a:pPr marL="0" indent="0">
              <a:buNone/>
            </a:pPr>
            <a:r>
              <a:rPr lang="zh-CN" altLang="en-US" dirty="0"/>
              <a:t>然后一个显然的事是一个军队向上爬的越高它控制的点越多</a:t>
            </a:r>
          </a:p>
          <a:p>
            <a:pPr marL="0" indent="0">
              <a:buNone/>
            </a:pPr>
            <a:r>
              <a:rPr lang="zh-CN" altLang="en-US" dirty="0"/>
              <a:t>所以首先军队尽量往上爬。</a:t>
            </a:r>
          </a:p>
          <a:p>
            <a:pPr marL="0" indent="0">
              <a:buNone/>
            </a:pPr>
            <a:r>
              <a:rPr lang="zh-CN" altLang="en-US" dirty="0"/>
              <a:t>当一个军队可以爬到根节点我们记录下它的剩余时间</a:t>
            </a:r>
            <a:r>
              <a:rPr lang="en-US" altLang="zh-CN" dirty="0"/>
              <a:t>T</a:t>
            </a:r>
            <a:r>
              <a:rPr lang="zh-CN" altLang="en-US" dirty="0"/>
              <a:t>和它到达根结点时经过的根节点的子节点</a:t>
            </a:r>
            <a:r>
              <a:rPr lang="en-US" altLang="zh-CN" dirty="0"/>
              <a:t>son</a:t>
            </a:r>
            <a:r>
              <a:rPr lang="zh-CN" altLang="en-US" dirty="0"/>
              <a:t>。</a:t>
            </a:r>
          </a:p>
          <a:p>
            <a:pPr marL="0" indent="0">
              <a:buNone/>
            </a:pPr>
            <a:r>
              <a:rPr lang="zh-CN" altLang="en-US" dirty="0"/>
              <a:t>当一个军队爬不到根节点时我们就让它控制它可以爬到的最高点。</a:t>
            </a:r>
          </a:p>
          <a:p>
            <a:pPr marL="0" indent="0">
              <a:buNone/>
            </a:pPr>
            <a:r>
              <a:rPr lang="zh-CN" altLang="en-US" dirty="0"/>
              <a:t>然后我们把爬到根节点的军队按</a:t>
            </a:r>
            <a:r>
              <a:rPr lang="en-US" altLang="zh-CN" dirty="0"/>
              <a:t>T</a:t>
            </a:r>
            <a:r>
              <a:rPr lang="zh-CN" altLang="en-US" dirty="0"/>
              <a:t>从小到大排序。</a:t>
            </a:r>
          </a:p>
          <a:p>
            <a:pPr marL="0" indent="0">
              <a:buNone/>
            </a:pPr>
            <a:r>
              <a:rPr lang="zh-CN" altLang="en-US" dirty="0"/>
              <a:t>然后按顺序处理</a:t>
            </a:r>
          </a:p>
          <a:p>
            <a:pPr marL="0" indent="0">
              <a:buNone/>
            </a:pPr>
            <a:r>
              <a:rPr lang="zh-CN" altLang="en-US" dirty="0"/>
              <a:t>然后假如一个军队没有时间回到它的</a:t>
            </a:r>
            <a:r>
              <a:rPr lang="en-US" altLang="zh-CN" dirty="0"/>
              <a:t>son</a:t>
            </a:r>
            <a:r>
              <a:rPr lang="zh-CN" altLang="en-US" dirty="0"/>
              <a:t>，且</a:t>
            </a:r>
            <a:r>
              <a:rPr lang="en-US" altLang="zh-CN" dirty="0"/>
              <a:t>son</a:t>
            </a:r>
            <a:r>
              <a:rPr lang="zh-CN" altLang="en-US" dirty="0"/>
              <a:t>还没有控制。就让它控制</a:t>
            </a:r>
            <a:r>
              <a:rPr lang="en-US" altLang="zh-CN" dirty="0"/>
              <a:t>son</a:t>
            </a:r>
            <a:r>
              <a:rPr lang="zh-CN" altLang="en-US" dirty="0"/>
              <a:t>。</a:t>
            </a:r>
          </a:p>
          <a:p>
            <a:pPr marL="0" indent="0">
              <a:buNone/>
            </a:pPr>
            <a:r>
              <a:rPr lang="zh-CN" altLang="en-US" dirty="0"/>
              <a:t>因为让别的军队去控制它显然更浪费时间。</a:t>
            </a:r>
          </a:p>
          <a:p>
            <a:pPr marL="0" indent="0">
              <a:buNone/>
            </a:pPr>
            <a:r>
              <a:rPr lang="zh-CN" altLang="en-US" dirty="0"/>
              <a:t>否则贪心地匹配就好了（尽量小的和小的和匹配）</a:t>
            </a:r>
          </a:p>
          <a:p>
            <a:pPr marL="0" indent="0">
              <a:buNone/>
            </a:pPr>
            <a:r>
              <a:rPr lang="zh-CN" altLang="en-US" dirty="0"/>
              <a:t>然后向上爬用倍增来优化。</a:t>
            </a:r>
          </a:p>
          <a:p>
            <a:pPr marL="0" indent="0">
              <a:buNone/>
            </a:pPr>
            <a:br>
              <a:rPr lang="zh-CN" altLang="en-US" dirty="0"/>
            </a:br>
            <a:endParaRPr lang="zh-CN" altLang="en-US" dirty="0"/>
          </a:p>
        </p:txBody>
      </p:sp>
    </p:spTree>
    <p:extLst>
      <p:ext uri="{BB962C8B-B14F-4D97-AF65-F5344CB8AC3E}">
        <p14:creationId xmlns:p14="http://schemas.microsoft.com/office/powerpoint/2010/main" val="97275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31A50-CC5D-42CC-9C3E-1B42E9F92696}"/>
              </a:ext>
            </a:extLst>
          </p:cNvPr>
          <p:cNvSpPr>
            <a:spLocks noGrp="1"/>
          </p:cNvSpPr>
          <p:nvPr>
            <p:ph type="title"/>
          </p:nvPr>
        </p:nvSpPr>
        <p:spPr/>
        <p:txBody>
          <a:bodyPr/>
          <a:lstStyle/>
          <a:p>
            <a:r>
              <a:rPr lang="zh-CN" altLang="en-US" dirty="0"/>
              <a:t>例：软件开发</a:t>
            </a:r>
          </a:p>
        </p:txBody>
      </p:sp>
      <p:sp>
        <p:nvSpPr>
          <p:cNvPr id="3" name="内容占位符 2">
            <a:extLst>
              <a:ext uri="{FF2B5EF4-FFF2-40B4-BE49-F238E27FC236}">
                <a16:creationId xmlns:a16="http://schemas.microsoft.com/office/drawing/2014/main" id="{58CDE828-824D-4859-92A5-37B95F25D1F6}"/>
              </a:ext>
            </a:extLst>
          </p:cNvPr>
          <p:cNvSpPr>
            <a:spLocks noGrp="1"/>
          </p:cNvSpPr>
          <p:nvPr>
            <p:ph idx="1"/>
          </p:nvPr>
        </p:nvSpPr>
        <p:spPr/>
        <p:txBody>
          <a:bodyPr/>
          <a:lstStyle/>
          <a:p>
            <a:r>
              <a:rPr lang="zh-CN" altLang="en-US" dirty="0"/>
              <a:t>一个软件开发公司同时要开发两个软件，并且要同时交付给用户，现在公司为了尽快完成这一任务，将每个软件划分成</a:t>
            </a:r>
            <a:r>
              <a:rPr lang="en-US" altLang="zh-CN" dirty="0"/>
              <a:t>m</a:t>
            </a:r>
            <a:r>
              <a:rPr lang="zh-CN" altLang="en-US" dirty="0"/>
              <a:t>个模块，由公司里的技术人员分工完成，每个技术人员完成同一软件的不同模块的所用的天数是相同的，并且是已知的，但完成不同软件的一个模块的时间是不同的，每个技术人员在同一时刻只能做一个模块，一个模块只能由一个人独立完成而不能由多人协同完成。一个技术人员在整个开发期内完成一个模块以后可以接着做任一软件的任一模块。写一个程序，求出公司最早能在什么时候交付软件。</a:t>
            </a:r>
            <a:r>
              <a:rPr lang="en-US" altLang="zh-CN" dirty="0"/>
              <a:t> 1≤n≤100,1≤m≤100</a:t>
            </a:r>
            <a:endParaRPr lang="zh-CN" altLang="en-US" dirty="0"/>
          </a:p>
        </p:txBody>
      </p:sp>
    </p:spTree>
    <p:extLst>
      <p:ext uri="{BB962C8B-B14F-4D97-AF65-F5344CB8AC3E}">
        <p14:creationId xmlns:p14="http://schemas.microsoft.com/office/powerpoint/2010/main" val="298888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49D187-F8AF-475D-B564-E78792FFE1C3}"/>
              </a:ext>
            </a:extLst>
          </p:cNvPr>
          <p:cNvSpPr>
            <a:spLocks noGrp="1"/>
          </p:cNvSpPr>
          <p:nvPr>
            <p:ph idx="1"/>
          </p:nvPr>
        </p:nvSpPr>
        <p:spPr>
          <a:xfrm>
            <a:off x="838200" y="753979"/>
            <a:ext cx="10515600" cy="5422984"/>
          </a:xfrm>
        </p:spPr>
        <p:txBody>
          <a:bodyPr>
            <a:normAutofit/>
          </a:bodyPr>
          <a:lstStyle/>
          <a:p>
            <a:r>
              <a:rPr lang="zh-CN" altLang="en-US" dirty="0"/>
              <a:t>求所有人完成时间最长的最小值</a:t>
            </a:r>
            <a:r>
              <a:rPr lang="en-US" altLang="zh-CN" dirty="0"/>
              <a:t>--&gt;</a:t>
            </a:r>
            <a:r>
              <a:rPr lang="zh-CN" altLang="en-US" dirty="0"/>
              <a:t>最大</a:t>
            </a:r>
            <a:r>
              <a:rPr lang="en-US" altLang="zh-CN" dirty="0"/>
              <a:t>/</a:t>
            </a:r>
            <a:r>
              <a:rPr lang="zh-CN" altLang="en-US" dirty="0"/>
              <a:t>小 化 最</a:t>
            </a:r>
            <a:r>
              <a:rPr lang="en-US" altLang="zh-CN" dirty="0"/>
              <a:t>/</a:t>
            </a:r>
            <a:r>
              <a:rPr lang="zh-CN" altLang="en-US" dirty="0"/>
              <a:t>大小值</a:t>
            </a:r>
            <a:r>
              <a:rPr lang="en-US" altLang="zh-CN" dirty="0"/>
              <a:t>--&gt;</a:t>
            </a:r>
            <a:r>
              <a:rPr lang="zh-CN" altLang="en-US" dirty="0"/>
              <a:t>二分答案</a:t>
            </a:r>
          </a:p>
          <a:p>
            <a:r>
              <a:rPr lang="zh-CN" altLang="en-US" dirty="0"/>
              <a:t>如何验证在时间</a:t>
            </a:r>
            <a:r>
              <a:rPr lang="en-US" altLang="zh-CN" dirty="0" err="1"/>
              <a:t>lim</a:t>
            </a:r>
            <a:r>
              <a:rPr lang="zh-CN" altLang="en-US" dirty="0"/>
              <a:t>的范围之内是否能完成工作？</a:t>
            </a:r>
          </a:p>
          <a:p>
            <a:r>
              <a:rPr lang="zh-CN" altLang="en-US" dirty="0"/>
              <a:t>我们发现由于同一个人分配在</a:t>
            </a:r>
            <a:r>
              <a:rPr lang="en-US" altLang="zh-CN" dirty="0"/>
              <a:t>1</a:t>
            </a:r>
            <a:r>
              <a:rPr lang="zh-CN" altLang="en-US" dirty="0"/>
              <a:t>、</a:t>
            </a:r>
            <a:r>
              <a:rPr lang="en-US" altLang="zh-CN" dirty="0"/>
              <a:t>2</a:t>
            </a:r>
            <a:r>
              <a:rPr lang="zh-CN" altLang="en-US" dirty="0"/>
              <a:t>上面的时间不同，会对结果产生影响，所以我们要</a:t>
            </a:r>
            <a:r>
              <a:rPr lang="zh-CN" altLang="en-US" b="1" dirty="0"/>
              <a:t>解决两个工作之间的干扰问题</a:t>
            </a:r>
            <a:endParaRPr lang="zh-CN" altLang="en-US" dirty="0"/>
          </a:p>
          <a:p>
            <a:r>
              <a:rPr lang="zh-CN" altLang="en-US" dirty="0"/>
              <a:t>由于</a:t>
            </a:r>
            <a:r>
              <a:rPr lang="en-US" altLang="zh-CN" dirty="0" err="1"/>
              <a:t>n,m</a:t>
            </a:r>
            <a:r>
              <a:rPr lang="zh-CN" altLang="en-US" dirty="0"/>
              <a:t>不大，试着枚举前</a:t>
            </a:r>
            <a:r>
              <a:rPr lang="en-US" altLang="zh-CN" dirty="0" err="1"/>
              <a:t>i</a:t>
            </a:r>
            <a:r>
              <a:rPr lang="zh-CN" altLang="en-US" dirty="0"/>
              <a:t>个人在总共做了</a:t>
            </a:r>
            <a:r>
              <a:rPr lang="en-US" altLang="zh-CN" dirty="0"/>
              <a:t>j</a:t>
            </a:r>
            <a:r>
              <a:rPr lang="zh-CN" altLang="en-US" dirty="0"/>
              <a:t>项工作</a:t>
            </a:r>
            <a:r>
              <a:rPr lang="en-US" altLang="zh-CN" dirty="0"/>
              <a:t>1</a:t>
            </a:r>
            <a:r>
              <a:rPr lang="zh-CN" altLang="en-US" dirty="0"/>
              <a:t>时，剩下还可以做工作</a:t>
            </a:r>
            <a:r>
              <a:rPr lang="en-US" altLang="zh-CN" dirty="0"/>
              <a:t>2</a:t>
            </a:r>
            <a:r>
              <a:rPr lang="zh-CN" altLang="en-US" dirty="0"/>
              <a:t>份数的最大值，设为</a:t>
            </a:r>
            <a:r>
              <a:rPr lang="en-US" altLang="zh-CN" dirty="0" err="1"/>
              <a:t>dp</a:t>
            </a:r>
            <a:r>
              <a:rPr lang="en-US" altLang="zh-CN" dirty="0"/>
              <a:t>[</a:t>
            </a:r>
            <a:r>
              <a:rPr lang="en-US" altLang="zh-CN" dirty="0" err="1"/>
              <a:t>i</a:t>
            </a:r>
            <a:r>
              <a:rPr lang="en-US" altLang="zh-CN" dirty="0"/>
              <a:t>][j]</a:t>
            </a:r>
          </a:p>
          <a:p>
            <a:r>
              <a:rPr lang="zh-CN" altLang="en-US" dirty="0"/>
              <a:t>枚举第</a:t>
            </a:r>
            <a:r>
              <a:rPr lang="en-US" altLang="zh-CN" dirty="0" err="1"/>
              <a:t>i</a:t>
            </a:r>
            <a:r>
              <a:rPr lang="zh-CN" altLang="en-US" dirty="0"/>
              <a:t>个人做了</a:t>
            </a:r>
            <a:r>
              <a:rPr lang="en-US" altLang="zh-CN" dirty="0"/>
              <a:t>k</a:t>
            </a:r>
            <a:r>
              <a:rPr lang="zh-CN" altLang="en-US" dirty="0"/>
              <a:t>份工作</a:t>
            </a:r>
            <a:r>
              <a:rPr lang="en-US" altLang="zh-CN" dirty="0" err="1"/>
              <a:t>i</a:t>
            </a:r>
            <a:r>
              <a:rPr lang="zh-CN" altLang="en-US" dirty="0"/>
              <a:t>，则状态转移方程为：</a:t>
            </a:r>
          </a:p>
          <a:p>
            <a:r>
              <a:rPr lang="zh-CN" altLang="en-US" dirty="0"/>
              <a:t>　　</a:t>
            </a:r>
            <a:r>
              <a:rPr lang="en-US" altLang="zh-CN" dirty="0" err="1"/>
              <a:t>dp</a:t>
            </a:r>
            <a:r>
              <a:rPr lang="en-US" altLang="zh-CN" dirty="0"/>
              <a:t>[</a:t>
            </a:r>
            <a:r>
              <a:rPr lang="en-US" altLang="zh-CN" dirty="0" err="1"/>
              <a:t>i</a:t>
            </a:r>
            <a:r>
              <a:rPr lang="en-US" altLang="zh-CN" dirty="0"/>
              <a:t>][j]=max{ </a:t>
            </a:r>
            <a:r>
              <a:rPr lang="en-US" altLang="zh-CN" dirty="0" err="1"/>
              <a:t>dp</a:t>
            </a:r>
            <a:r>
              <a:rPr lang="en-US" altLang="zh-CN" dirty="0"/>
              <a:t>[</a:t>
            </a:r>
            <a:r>
              <a:rPr lang="en-US" altLang="zh-CN" dirty="0" err="1"/>
              <a:t>i</a:t>
            </a:r>
            <a:r>
              <a:rPr lang="en-US" altLang="zh-CN" dirty="0"/>
              <a:t>][j-k] + (</a:t>
            </a:r>
            <a:r>
              <a:rPr lang="en-US" altLang="zh-CN" dirty="0" err="1"/>
              <a:t>lim</a:t>
            </a:r>
            <a:r>
              <a:rPr lang="en-US" altLang="zh-CN" dirty="0"/>
              <a:t>-a[</a:t>
            </a:r>
            <a:r>
              <a:rPr lang="en-US" altLang="zh-CN" dirty="0" err="1"/>
              <a:t>i</a:t>
            </a:r>
            <a:r>
              <a:rPr lang="en-US" altLang="zh-CN" dirty="0"/>
              <a:t>]*k) / b[</a:t>
            </a:r>
            <a:r>
              <a:rPr lang="en-US" altLang="zh-CN" dirty="0" err="1"/>
              <a:t>i</a:t>
            </a:r>
            <a:r>
              <a:rPr lang="en-US" altLang="zh-CN" dirty="0"/>
              <a:t>] }</a:t>
            </a:r>
          </a:p>
          <a:p>
            <a:r>
              <a:rPr lang="zh-CN" altLang="en-US" dirty="0"/>
              <a:t>最后如果</a:t>
            </a:r>
            <a:r>
              <a:rPr lang="en-US" altLang="zh-CN" dirty="0" err="1"/>
              <a:t>dp</a:t>
            </a:r>
            <a:r>
              <a:rPr lang="en-US" altLang="zh-CN" dirty="0"/>
              <a:t>[n][m]&lt;m</a:t>
            </a:r>
            <a:r>
              <a:rPr lang="zh-CN" altLang="en-US" dirty="0"/>
              <a:t>，则不能完成，反之则可以</a:t>
            </a:r>
            <a:r>
              <a:rPr lang="en-US" altLang="zh-CN" dirty="0"/>
              <a:t>;</a:t>
            </a:r>
          </a:p>
          <a:p>
            <a:endParaRPr lang="zh-CN" altLang="en-US" dirty="0"/>
          </a:p>
        </p:txBody>
      </p:sp>
    </p:spTree>
    <p:extLst>
      <p:ext uri="{BB962C8B-B14F-4D97-AF65-F5344CB8AC3E}">
        <p14:creationId xmlns:p14="http://schemas.microsoft.com/office/powerpoint/2010/main" val="1262329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FC8F0-9966-4AA6-8DA6-13DF5430B9EC}"/>
              </a:ext>
            </a:extLst>
          </p:cNvPr>
          <p:cNvSpPr>
            <a:spLocks noGrp="1"/>
          </p:cNvSpPr>
          <p:nvPr>
            <p:ph type="title"/>
          </p:nvPr>
        </p:nvSpPr>
        <p:spPr/>
        <p:txBody>
          <a:bodyPr/>
          <a:lstStyle/>
          <a:p>
            <a:r>
              <a:rPr lang="en-US" altLang="zh-CN" dirty="0"/>
              <a:t>Others:</a:t>
            </a:r>
            <a:endParaRPr lang="zh-CN" altLang="en-US" dirty="0"/>
          </a:p>
        </p:txBody>
      </p:sp>
      <p:sp>
        <p:nvSpPr>
          <p:cNvPr id="3" name="内容占位符 2">
            <a:extLst>
              <a:ext uri="{FF2B5EF4-FFF2-40B4-BE49-F238E27FC236}">
                <a16:creationId xmlns:a16="http://schemas.microsoft.com/office/drawing/2014/main" id="{893079D1-EBFB-4AD9-800E-E35C3C8F51E4}"/>
              </a:ext>
            </a:extLst>
          </p:cNvPr>
          <p:cNvSpPr>
            <a:spLocks noGrp="1"/>
          </p:cNvSpPr>
          <p:nvPr>
            <p:ph idx="1"/>
          </p:nvPr>
        </p:nvSpPr>
        <p:spPr/>
        <p:txBody>
          <a:bodyPr/>
          <a:lstStyle/>
          <a:p>
            <a:r>
              <a:rPr lang="zh-CN" altLang="en-US" dirty="0"/>
              <a:t>二分</a:t>
            </a:r>
            <a:r>
              <a:rPr lang="en-US" altLang="zh-CN" dirty="0"/>
              <a:t>+2-SAT</a:t>
            </a:r>
            <a:r>
              <a:rPr lang="zh-CN" altLang="en-US" dirty="0"/>
              <a:t>、二分加网络流、线段树</a:t>
            </a:r>
            <a:r>
              <a:rPr lang="en-US" altLang="zh-CN" dirty="0"/>
              <a:t>+</a:t>
            </a:r>
            <a:r>
              <a:rPr lang="zh-CN" altLang="en-US" dirty="0"/>
              <a:t>二分</a:t>
            </a:r>
            <a:endParaRPr lang="en-US" altLang="zh-CN" dirty="0"/>
          </a:p>
          <a:p>
            <a:r>
              <a:rPr lang="zh-CN" altLang="en-US" dirty="0"/>
              <a:t>倍增优化动态规划</a:t>
            </a:r>
            <a:endParaRPr lang="en-US" altLang="zh-CN" dirty="0"/>
          </a:p>
          <a:p>
            <a:r>
              <a:rPr lang="zh-CN" altLang="en-US" dirty="0"/>
              <a:t>倍增</a:t>
            </a:r>
            <a:r>
              <a:rPr lang="en-US" altLang="zh-CN" dirty="0" err="1"/>
              <a:t>floyd</a:t>
            </a:r>
            <a:r>
              <a:rPr lang="zh-CN" altLang="en-US" dirty="0"/>
              <a:t>、倍增</a:t>
            </a:r>
            <a:r>
              <a:rPr lang="en-US" altLang="zh-CN" dirty="0"/>
              <a:t>FFT</a:t>
            </a:r>
            <a:r>
              <a:rPr lang="zh-CN" altLang="en-US" dirty="0"/>
              <a:t>等与其他算法的结合</a:t>
            </a:r>
            <a:endParaRPr lang="en-US" altLang="zh-CN" dirty="0"/>
          </a:p>
          <a:p>
            <a:r>
              <a:rPr lang="zh-CN" altLang="en-US" dirty="0"/>
              <a:t>后缀数组等算法也运用了倍增思想</a:t>
            </a:r>
            <a:endParaRPr lang="en-US" altLang="zh-CN" dirty="0"/>
          </a:p>
          <a:p>
            <a:r>
              <a:rPr lang="en-US" altLang="zh-CN" dirty="0">
                <a:hlinkClick r:id="rId2"/>
              </a:rPr>
              <a:t>Chan</a:t>
            </a:r>
            <a:r>
              <a:rPr lang="zh-CN" altLang="en-US" dirty="0">
                <a:hlinkClick r:id="rId2"/>
              </a:rPr>
              <a:t>凸包算法</a:t>
            </a:r>
            <a:endParaRPr lang="en-US" altLang="zh-CN" dirty="0"/>
          </a:p>
        </p:txBody>
      </p:sp>
    </p:spTree>
    <p:extLst>
      <p:ext uri="{BB962C8B-B14F-4D97-AF65-F5344CB8AC3E}">
        <p14:creationId xmlns:p14="http://schemas.microsoft.com/office/powerpoint/2010/main" val="96108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5A39E-1065-4D95-86B8-41EDED6AAF3F}"/>
              </a:ext>
            </a:extLst>
          </p:cNvPr>
          <p:cNvSpPr>
            <a:spLocks noGrp="1"/>
          </p:cNvSpPr>
          <p:nvPr>
            <p:ph type="title"/>
          </p:nvPr>
        </p:nvSpPr>
        <p:spPr/>
        <p:txBody>
          <a:bodyPr/>
          <a:lstStyle/>
          <a:p>
            <a:r>
              <a:rPr lang="zh-CN" altLang="en-US" dirty="0"/>
              <a:t>二分法</a:t>
            </a:r>
          </a:p>
        </p:txBody>
      </p:sp>
      <p:sp>
        <p:nvSpPr>
          <p:cNvPr id="3" name="内容占位符 2">
            <a:extLst>
              <a:ext uri="{FF2B5EF4-FFF2-40B4-BE49-F238E27FC236}">
                <a16:creationId xmlns:a16="http://schemas.microsoft.com/office/drawing/2014/main" id="{3DA3C14C-4D47-4C48-BB5A-A950E4E6F9C1}"/>
              </a:ext>
            </a:extLst>
          </p:cNvPr>
          <p:cNvSpPr>
            <a:spLocks noGrp="1"/>
          </p:cNvSpPr>
          <p:nvPr>
            <p:ph idx="1"/>
          </p:nvPr>
        </p:nvSpPr>
        <p:spPr/>
        <p:txBody>
          <a:bodyPr/>
          <a:lstStyle/>
          <a:p>
            <a:r>
              <a:rPr lang="zh-CN" altLang="en-US" dirty="0"/>
              <a:t>二分法本质上永远基于单调性</a:t>
            </a:r>
          </a:p>
          <a:p>
            <a:r>
              <a:rPr lang="zh-CN" altLang="en-US" dirty="0"/>
              <a:t>通过使用二分法可以把最优化问题转化为</a:t>
            </a:r>
            <a:r>
              <a:rPr lang="zh-CN" altLang="en-US" dirty="0">
                <a:solidFill>
                  <a:srgbClr val="FF0000"/>
                </a:solidFill>
              </a:rPr>
              <a:t>判定</a:t>
            </a:r>
            <a:r>
              <a:rPr lang="zh-CN" altLang="en-US" dirty="0"/>
              <a:t>性问题</a:t>
            </a:r>
            <a:endParaRPr lang="en-US" altLang="zh-CN" dirty="0"/>
          </a:p>
          <a:p>
            <a:r>
              <a:rPr lang="zh-CN" altLang="en-US" dirty="0"/>
              <a:t>二分判断并不只限于“比目标值大</a:t>
            </a:r>
            <a:r>
              <a:rPr lang="en-US" altLang="zh-CN" dirty="0"/>
              <a:t>/</a:t>
            </a:r>
            <a:r>
              <a:rPr lang="zh-CN" altLang="en-US" dirty="0"/>
              <a:t>比目标值小”，只要能判断出目标值在哪边都行</a:t>
            </a:r>
            <a:r>
              <a:rPr lang="en-US" altLang="zh-CN" dirty="0"/>
              <a:t>——</a:t>
            </a:r>
            <a:r>
              <a:rPr lang="zh-CN" altLang="en-US" dirty="0"/>
              <a:t>排除一半状态</a:t>
            </a:r>
            <a:endParaRPr lang="en-US" altLang="zh-CN" dirty="0"/>
          </a:p>
          <a:p>
            <a:r>
              <a:rPr lang="zh-CN" altLang="en-US" dirty="0"/>
              <a:t>经典关键词：“最大值最小”、“最小值最大”</a:t>
            </a:r>
            <a:endParaRPr lang="en-US" altLang="zh-CN" dirty="0"/>
          </a:p>
          <a:p>
            <a:pPr marL="457200" lvl="1" indent="0">
              <a:buNone/>
            </a:pPr>
            <a:r>
              <a:rPr lang="en-US" altLang="zh-CN" dirty="0"/>
              <a:t>——</a:t>
            </a:r>
            <a:r>
              <a:rPr lang="zh-CN" altLang="en-US" dirty="0"/>
              <a:t>最小权值最大的完全匹配、瓶颈生成树、权值波动最小的路径</a:t>
            </a:r>
          </a:p>
          <a:p>
            <a:pPr marL="0" indent="0">
              <a:buNone/>
            </a:pPr>
            <a:endParaRPr lang="en-US" altLang="zh-CN" dirty="0"/>
          </a:p>
        </p:txBody>
      </p:sp>
      <p:pic>
        <p:nvPicPr>
          <p:cNvPr id="4" name="图片 3">
            <a:extLst>
              <a:ext uri="{FF2B5EF4-FFF2-40B4-BE49-F238E27FC236}">
                <a16:creationId xmlns:a16="http://schemas.microsoft.com/office/drawing/2014/main" id="{ED2F69BF-F303-4572-AD7F-8D7182D95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1" y="0"/>
            <a:ext cx="838200" cy="838200"/>
          </a:xfrm>
          <a:prstGeom prst="rect">
            <a:avLst/>
          </a:prstGeom>
        </p:spPr>
      </p:pic>
    </p:spTree>
    <p:extLst>
      <p:ext uri="{BB962C8B-B14F-4D97-AF65-F5344CB8AC3E}">
        <p14:creationId xmlns:p14="http://schemas.microsoft.com/office/powerpoint/2010/main" val="4615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BD49F-FA80-4125-B120-20B5819AE539}"/>
              </a:ext>
            </a:extLst>
          </p:cNvPr>
          <p:cNvSpPr>
            <a:spLocks noGrp="1"/>
          </p:cNvSpPr>
          <p:nvPr>
            <p:ph type="title"/>
          </p:nvPr>
        </p:nvSpPr>
        <p:spPr/>
        <p:txBody>
          <a:bodyPr/>
          <a:lstStyle/>
          <a:p>
            <a:r>
              <a:rPr lang="zh-CN" altLang="en-US" dirty="0"/>
              <a:t>序列上二分</a:t>
            </a:r>
          </a:p>
        </p:txBody>
      </p:sp>
      <p:sp>
        <p:nvSpPr>
          <p:cNvPr id="3" name="内容占位符 2">
            <a:extLst>
              <a:ext uri="{FF2B5EF4-FFF2-40B4-BE49-F238E27FC236}">
                <a16:creationId xmlns:a16="http://schemas.microsoft.com/office/drawing/2014/main" id="{10A34A8B-4704-4C81-A816-D4258F7FB74D}"/>
              </a:ext>
            </a:extLst>
          </p:cNvPr>
          <p:cNvSpPr>
            <a:spLocks noGrp="1"/>
          </p:cNvSpPr>
          <p:nvPr>
            <p:ph idx="1"/>
          </p:nvPr>
        </p:nvSpPr>
        <p:spPr/>
        <p:txBody>
          <a:bodyPr>
            <a:normAutofit/>
          </a:bodyPr>
          <a:lstStyle/>
          <a:p>
            <a:r>
              <a:rPr lang="zh-CN" altLang="en-US" dirty="0"/>
              <a:t>在从小到大的排序数组中：</a:t>
            </a:r>
            <a:endParaRPr lang="en-US" altLang="zh-CN" dirty="0"/>
          </a:p>
          <a:p>
            <a:r>
              <a:rPr lang="en-US" altLang="zh-CN" dirty="0" err="1"/>
              <a:t>lower_bound</a:t>
            </a:r>
            <a:r>
              <a:rPr lang="en-US" altLang="zh-CN" dirty="0"/>
              <a:t>( </a:t>
            </a:r>
            <a:r>
              <a:rPr lang="en-US" altLang="zh-CN" dirty="0" err="1"/>
              <a:t>begin,end,num</a:t>
            </a:r>
            <a:r>
              <a:rPr lang="en-US" altLang="zh-CN" dirty="0"/>
              <a:t>)</a:t>
            </a:r>
            <a:r>
              <a:rPr lang="zh-CN" altLang="en-US" dirty="0"/>
              <a:t>：左闭右开，二分查找第一个大于或等于</a:t>
            </a:r>
            <a:r>
              <a:rPr lang="en-US" altLang="zh-CN" dirty="0"/>
              <a:t>num</a:t>
            </a:r>
            <a:r>
              <a:rPr lang="zh-CN" altLang="en-US" dirty="0"/>
              <a:t>的数字，找到返回该数字的地址，不存在则返回</a:t>
            </a:r>
            <a:r>
              <a:rPr lang="en-US" altLang="zh-CN" dirty="0"/>
              <a:t>end</a:t>
            </a:r>
            <a:r>
              <a:rPr lang="zh-CN" altLang="en-US" dirty="0"/>
              <a:t>。通过返回的地址减去起始地址</a:t>
            </a:r>
            <a:r>
              <a:rPr lang="en-US" altLang="zh-CN" dirty="0"/>
              <a:t>begin,</a:t>
            </a:r>
            <a:r>
              <a:rPr lang="zh-CN" altLang="en-US" dirty="0"/>
              <a:t>得到找到数字在数组中的下标。</a:t>
            </a:r>
            <a:endParaRPr lang="en-US" altLang="zh-CN" dirty="0"/>
          </a:p>
          <a:p>
            <a:r>
              <a:rPr lang="en-US" altLang="zh-CN" dirty="0" err="1"/>
              <a:t>upper_bound</a:t>
            </a:r>
            <a:r>
              <a:rPr lang="en-US" altLang="zh-CN" dirty="0"/>
              <a:t>( </a:t>
            </a:r>
            <a:r>
              <a:rPr lang="en-US" altLang="zh-CN" dirty="0" err="1"/>
              <a:t>begin,end,num</a:t>
            </a:r>
            <a:r>
              <a:rPr lang="en-US" altLang="zh-CN" dirty="0"/>
              <a:t>)</a:t>
            </a:r>
            <a:r>
              <a:rPr lang="zh-CN" altLang="en-US" dirty="0"/>
              <a:t>：左闭右开，二分查找第一个大于</a:t>
            </a:r>
            <a:r>
              <a:rPr lang="en-US" altLang="zh-CN" dirty="0"/>
              <a:t>num</a:t>
            </a:r>
            <a:r>
              <a:rPr lang="zh-CN" altLang="en-US" dirty="0"/>
              <a:t>的数字，找到返回该数字的地址，不存在则返回</a:t>
            </a:r>
            <a:r>
              <a:rPr lang="en-US" altLang="zh-CN" dirty="0"/>
              <a:t>end</a:t>
            </a:r>
            <a:r>
              <a:rPr lang="zh-CN" altLang="en-US" dirty="0"/>
              <a:t>。通过返回的地址减去起始地址</a:t>
            </a:r>
            <a:r>
              <a:rPr lang="en-US" altLang="zh-CN" dirty="0"/>
              <a:t>begin,</a:t>
            </a:r>
            <a:r>
              <a:rPr lang="zh-CN" altLang="en-US" dirty="0"/>
              <a:t>得到找到数字在数组中的下标。</a:t>
            </a:r>
          </a:p>
        </p:txBody>
      </p:sp>
    </p:spTree>
    <p:extLst>
      <p:ext uri="{BB962C8B-B14F-4D97-AF65-F5344CB8AC3E}">
        <p14:creationId xmlns:p14="http://schemas.microsoft.com/office/powerpoint/2010/main" val="378504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31626-DCE8-4135-83B4-BED0BF2F5A6B}"/>
              </a:ext>
            </a:extLst>
          </p:cNvPr>
          <p:cNvSpPr>
            <a:spLocks noGrp="1"/>
          </p:cNvSpPr>
          <p:nvPr>
            <p:ph type="title"/>
          </p:nvPr>
        </p:nvSpPr>
        <p:spPr/>
        <p:txBody>
          <a:bodyPr/>
          <a:lstStyle/>
          <a:p>
            <a:r>
              <a:rPr lang="zh-CN" altLang="en-US" dirty="0"/>
              <a:t>实数域上二分</a:t>
            </a:r>
          </a:p>
        </p:txBody>
      </p:sp>
      <p:sp>
        <p:nvSpPr>
          <p:cNvPr id="3" name="内容占位符 2">
            <a:extLst>
              <a:ext uri="{FF2B5EF4-FFF2-40B4-BE49-F238E27FC236}">
                <a16:creationId xmlns:a16="http://schemas.microsoft.com/office/drawing/2014/main" id="{590C11B6-7AA6-405E-9A4C-DD91E160B0A8}"/>
              </a:ext>
            </a:extLst>
          </p:cNvPr>
          <p:cNvSpPr>
            <a:spLocks noGrp="1"/>
          </p:cNvSpPr>
          <p:nvPr>
            <p:ph idx="1"/>
          </p:nvPr>
        </p:nvSpPr>
        <p:spPr/>
        <p:txBody>
          <a:bodyPr/>
          <a:lstStyle/>
          <a:p>
            <a:r>
              <a:rPr lang="zh-CN" altLang="en-US" dirty="0"/>
              <a:t>固定精度：</a:t>
            </a:r>
            <a:r>
              <a:rPr lang="en-US" altLang="zh-CN" dirty="0"/>
              <a:t> Epsilon</a:t>
            </a:r>
          </a:p>
          <a:p>
            <a:r>
              <a:rPr lang="zh-CN" altLang="en-US" dirty="0"/>
              <a:t>固定次数：更高精度</a:t>
            </a:r>
          </a:p>
        </p:txBody>
      </p:sp>
    </p:spTree>
    <p:extLst>
      <p:ext uri="{BB962C8B-B14F-4D97-AF65-F5344CB8AC3E}">
        <p14:creationId xmlns:p14="http://schemas.microsoft.com/office/powerpoint/2010/main" val="186785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42A84-D13D-4B45-9725-024026C5AF5E}"/>
              </a:ext>
            </a:extLst>
          </p:cNvPr>
          <p:cNvSpPr>
            <a:spLocks noGrp="1"/>
          </p:cNvSpPr>
          <p:nvPr>
            <p:ph type="title"/>
          </p:nvPr>
        </p:nvSpPr>
        <p:spPr/>
        <p:txBody>
          <a:bodyPr/>
          <a:lstStyle/>
          <a:p>
            <a:r>
              <a:rPr lang="zh-CN" altLang="en-US" dirty="0"/>
              <a:t>三分法</a:t>
            </a:r>
          </a:p>
        </p:txBody>
      </p:sp>
      <p:sp>
        <p:nvSpPr>
          <p:cNvPr id="3" name="内容占位符 2">
            <a:extLst>
              <a:ext uri="{FF2B5EF4-FFF2-40B4-BE49-F238E27FC236}">
                <a16:creationId xmlns:a16="http://schemas.microsoft.com/office/drawing/2014/main" id="{C0DA4238-17E1-46A4-A2AC-6C563326F96D}"/>
              </a:ext>
            </a:extLst>
          </p:cNvPr>
          <p:cNvSpPr>
            <a:spLocks noGrp="1"/>
          </p:cNvSpPr>
          <p:nvPr>
            <p:ph idx="1"/>
          </p:nvPr>
        </p:nvSpPr>
        <p:spPr/>
        <p:txBody>
          <a:bodyPr/>
          <a:lstStyle/>
          <a:p>
            <a:r>
              <a:rPr lang="zh-CN" altLang="en-US" dirty="0"/>
              <a:t>单峰函数极值：取与极值较“远”的点，丢弃外侧的</a:t>
            </a:r>
            <a:r>
              <a:rPr lang="en-US" altLang="zh-CN" dirty="0"/>
              <a:t>1/3</a:t>
            </a:r>
          </a:p>
          <a:p>
            <a:r>
              <a:rPr lang="zh-CN" altLang="en-US" dirty="0"/>
              <a:t>黄金分割法：减少取点操作。</a:t>
            </a:r>
            <a:endParaRPr lang="en-US" altLang="zh-CN" dirty="0"/>
          </a:p>
          <a:p>
            <a:endParaRPr lang="zh-CN" altLang="en-US" dirty="0"/>
          </a:p>
        </p:txBody>
      </p:sp>
      <p:pic>
        <p:nvPicPr>
          <p:cNvPr id="1026" name="Picture 2">
            <a:extLst>
              <a:ext uri="{FF2B5EF4-FFF2-40B4-BE49-F238E27FC236}">
                <a16:creationId xmlns:a16="http://schemas.microsoft.com/office/drawing/2014/main" id="{BE4012F0-C92C-451A-BB4D-DB3A29806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468" y="2967746"/>
            <a:ext cx="4317332" cy="320921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7EBC7D97-EB4B-45BD-A769-9B1A30153469}"/>
              </a:ext>
            </a:extLst>
          </p:cNvPr>
          <p:cNvPicPr>
            <a:picLocks noChangeAspect="1"/>
          </p:cNvPicPr>
          <p:nvPr/>
        </p:nvPicPr>
        <p:blipFill>
          <a:blip r:embed="rId3"/>
          <a:stretch>
            <a:fillRect/>
          </a:stretch>
        </p:blipFill>
        <p:spPr>
          <a:xfrm>
            <a:off x="1238857" y="3610449"/>
            <a:ext cx="4857143" cy="1923810"/>
          </a:xfrm>
          <a:prstGeom prst="rect">
            <a:avLst/>
          </a:prstGeom>
        </p:spPr>
      </p:pic>
    </p:spTree>
    <p:extLst>
      <p:ext uri="{BB962C8B-B14F-4D97-AF65-F5344CB8AC3E}">
        <p14:creationId xmlns:p14="http://schemas.microsoft.com/office/powerpoint/2010/main" val="230880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19678-96D7-4787-9C3F-067191FA0EBC}"/>
              </a:ext>
            </a:extLst>
          </p:cNvPr>
          <p:cNvSpPr>
            <a:spLocks noGrp="1"/>
          </p:cNvSpPr>
          <p:nvPr>
            <p:ph type="title"/>
          </p:nvPr>
        </p:nvSpPr>
        <p:spPr/>
        <p:txBody>
          <a:bodyPr/>
          <a:lstStyle/>
          <a:p>
            <a:r>
              <a:rPr lang="zh-CN" altLang="en-US" dirty="0"/>
              <a:t>例：分段（循环）有序队列</a:t>
            </a:r>
          </a:p>
        </p:txBody>
      </p:sp>
      <p:sp>
        <p:nvSpPr>
          <p:cNvPr id="3" name="内容占位符 2">
            <a:extLst>
              <a:ext uri="{FF2B5EF4-FFF2-40B4-BE49-F238E27FC236}">
                <a16:creationId xmlns:a16="http://schemas.microsoft.com/office/drawing/2014/main" id="{CAD16E03-DB32-4A42-8E9E-4CA0D56D6E1F}"/>
              </a:ext>
            </a:extLst>
          </p:cNvPr>
          <p:cNvSpPr>
            <a:spLocks noGrp="1"/>
          </p:cNvSpPr>
          <p:nvPr>
            <p:ph idx="1"/>
          </p:nvPr>
        </p:nvSpPr>
        <p:spPr/>
        <p:txBody>
          <a:bodyPr/>
          <a:lstStyle/>
          <a:p>
            <a:r>
              <a:rPr lang="zh-CN" altLang="en-US" dirty="0"/>
              <a:t>一个数列，它可以分为前后两个部分，两段各是一个递增数列，并且后一段的最大值比前一段的最小值还要小，如何在这个数列中查询指定的元素。</a:t>
            </a:r>
            <a:endParaRPr lang="en-US" altLang="zh-CN" dirty="0"/>
          </a:p>
          <a:p>
            <a:endParaRPr lang="en-US" altLang="zh-CN" dirty="0"/>
          </a:p>
          <a:p>
            <a:r>
              <a:rPr lang="zh-CN" altLang="en-US" dirty="0"/>
              <a:t>和端点比较，找拐点</a:t>
            </a:r>
          </a:p>
          <a:p>
            <a:endParaRPr lang="en-US" altLang="zh-CN" dirty="0"/>
          </a:p>
          <a:p>
            <a:endParaRPr lang="en-US" altLang="zh-CN" dirty="0"/>
          </a:p>
        </p:txBody>
      </p:sp>
      <p:pic>
        <p:nvPicPr>
          <p:cNvPr id="4" name="图片 3">
            <a:extLst>
              <a:ext uri="{FF2B5EF4-FFF2-40B4-BE49-F238E27FC236}">
                <a16:creationId xmlns:a16="http://schemas.microsoft.com/office/drawing/2014/main" id="{62D8360F-A5C8-4557-9FA2-356D7D0DB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1" y="0"/>
            <a:ext cx="838200" cy="838200"/>
          </a:xfrm>
          <a:prstGeom prst="rect">
            <a:avLst/>
          </a:prstGeom>
        </p:spPr>
      </p:pic>
    </p:spTree>
    <p:extLst>
      <p:ext uri="{BB962C8B-B14F-4D97-AF65-F5344CB8AC3E}">
        <p14:creationId xmlns:p14="http://schemas.microsoft.com/office/powerpoint/2010/main" val="389242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890DA-A891-4DAE-BA48-AA3959CB9174}"/>
              </a:ext>
            </a:extLst>
          </p:cNvPr>
          <p:cNvSpPr>
            <a:spLocks noGrp="1"/>
          </p:cNvSpPr>
          <p:nvPr>
            <p:ph type="title"/>
          </p:nvPr>
        </p:nvSpPr>
        <p:spPr/>
        <p:txBody>
          <a:bodyPr/>
          <a:lstStyle/>
          <a:p>
            <a:r>
              <a:rPr lang="zh-CN" altLang="en-US" dirty="0"/>
              <a:t>例：</a:t>
            </a:r>
            <a:r>
              <a:rPr lang="en-US" altLang="zh-CN" dirty="0"/>
              <a:t>k</a:t>
            </a:r>
            <a:r>
              <a:rPr lang="zh-CN" altLang="en-US" dirty="0"/>
              <a:t>小数</a:t>
            </a:r>
          </a:p>
        </p:txBody>
      </p:sp>
      <p:sp>
        <p:nvSpPr>
          <p:cNvPr id="3" name="内容占位符 2">
            <a:extLst>
              <a:ext uri="{FF2B5EF4-FFF2-40B4-BE49-F238E27FC236}">
                <a16:creationId xmlns:a16="http://schemas.microsoft.com/office/drawing/2014/main" id="{8C293193-FBA3-4B6D-87E9-C4960D5CC714}"/>
              </a:ext>
            </a:extLst>
          </p:cNvPr>
          <p:cNvSpPr>
            <a:spLocks noGrp="1"/>
          </p:cNvSpPr>
          <p:nvPr>
            <p:ph idx="1"/>
          </p:nvPr>
        </p:nvSpPr>
        <p:spPr/>
        <p:txBody>
          <a:bodyPr/>
          <a:lstStyle/>
          <a:p>
            <a:r>
              <a:rPr lang="zh-CN" altLang="en-US" dirty="0"/>
              <a:t>两个有序数组，如何找出其中第</a:t>
            </a:r>
            <a:r>
              <a:rPr lang="en-US" altLang="zh-CN" dirty="0"/>
              <a:t>k</a:t>
            </a:r>
            <a:r>
              <a:rPr lang="zh-CN" altLang="en-US" dirty="0"/>
              <a:t>小的数</a:t>
            </a:r>
            <a:endParaRPr lang="en-US" altLang="zh-CN" dirty="0"/>
          </a:p>
          <a:p>
            <a:endParaRPr lang="en-US" altLang="zh-CN" dirty="0"/>
          </a:p>
          <a:p>
            <a:r>
              <a:rPr lang="zh-CN" altLang="en-US" dirty="0"/>
              <a:t>两个数组都取中点，比较两个数组前半段的</a:t>
            </a:r>
            <a:r>
              <a:rPr lang="zh-CN" altLang="en-US" b="1" dirty="0"/>
              <a:t>长度和</a:t>
            </a:r>
            <a:r>
              <a:rPr lang="zh-CN" altLang="en-US" dirty="0"/>
              <a:t>与</a:t>
            </a:r>
            <a:r>
              <a:rPr lang="en-US" altLang="zh-CN" dirty="0"/>
              <a:t>k</a:t>
            </a:r>
            <a:r>
              <a:rPr lang="zh-CN" altLang="en-US" dirty="0"/>
              <a:t>的大小</a:t>
            </a:r>
          </a:p>
        </p:txBody>
      </p:sp>
      <p:pic>
        <p:nvPicPr>
          <p:cNvPr id="4" name="图片 3">
            <a:extLst>
              <a:ext uri="{FF2B5EF4-FFF2-40B4-BE49-F238E27FC236}">
                <a16:creationId xmlns:a16="http://schemas.microsoft.com/office/drawing/2014/main" id="{53EC264B-CB21-46ED-9F27-E5477F97B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1" y="0"/>
            <a:ext cx="838200" cy="838200"/>
          </a:xfrm>
          <a:prstGeom prst="rect">
            <a:avLst/>
          </a:prstGeom>
        </p:spPr>
      </p:pic>
    </p:spTree>
    <p:extLst>
      <p:ext uri="{BB962C8B-B14F-4D97-AF65-F5344CB8AC3E}">
        <p14:creationId xmlns:p14="http://schemas.microsoft.com/office/powerpoint/2010/main" val="109736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363C7-515C-400A-8257-4D3A3115CD56}"/>
              </a:ext>
            </a:extLst>
          </p:cNvPr>
          <p:cNvSpPr>
            <a:spLocks noGrp="1"/>
          </p:cNvSpPr>
          <p:nvPr>
            <p:ph type="title"/>
          </p:nvPr>
        </p:nvSpPr>
        <p:spPr/>
        <p:txBody>
          <a:bodyPr/>
          <a:lstStyle/>
          <a:p>
            <a:r>
              <a:rPr lang="zh-CN" altLang="en-US" dirty="0"/>
              <a:t>例</a:t>
            </a:r>
          </a:p>
        </p:txBody>
      </p:sp>
      <p:sp>
        <p:nvSpPr>
          <p:cNvPr id="3" name="内容占位符 2">
            <a:extLst>
              <a:ext uri="{FF2B5EF4-FFF2-40B4-BE49-F238E27FC236}">
                <a16:creationId xmlns:a16="http://schemas.microsoft.com/office/drawing/2014/main" id="{C5CFB285-72C8-47FD-B4AF-822A0D3E73D0}"/>
              </a:ext>
            </a:extLst>
          </p:cNvPr>
          <p:cNvSpPr>
            <a:spLocks noGrp="1"/>
          </p:cNvSpPr>
          <p:nvPr>
            <p:ph idx="1"/>
          </p:nvPr>
        </p:nvSpPr>
        <p:spPr/>
        <p:txBody>
          <a:bodyPr/>
          <a:lstStyle/>
          <a:p>
            <a:r>
              <a:rPr lang="en-US" altLang="zh-CN" dirty="0"/>
              <a:t>n</a:t>
            </a:r>
            <a:r>
              <a:rPr lang="zh-CN" altLang="en-US" dirty="0"/>
              <a:t>个数的有序序列，这</a:t>
            </a:r>
            <a:r>
              <a:rPr lang="en-US" altLang="zh-CN" dirty="0"/>
              <a:t>n</a:t>
            </a:r>
            <a:r>
              <a:rPr lang="zh-CN" altLang="en-US" dirty="0"/>
              <a:t>个数两两的差值将产生</a:t>
            </a:r>
            <a:r>
              <a:rPr lang="en-US" altLang="zh-CN" dirty="0"/>
              <a:t>n(n-1)/2</a:t>
            </a:r>
            <a:r>
              <a:rPr lang="zh-CN" altLang="en-US" dirty="0"/>
              <a:t>个数。试求这</a:t>
            </a:r>
            <a:r>
              <a:rPr lang="en-US" altLang="zh-CN" dirty="0"/>
              <a:t>n(n-1)/2</a:t>
            </a:r>
            <a:r>
              <a:rPr lang="zh-CN" altLang="en-US" dirty="0"/>
              <a:t>个数的中位数。</a:t>
            </a:r>
            <a:endParaRPr lang="en-US" altLang="zh-CN" dirty="0"/>
          </a:p>
          <a:p>
            <a:endParaRPr lang="en-US" altLang="zh-CN" dirty="0"/>
          </a:p>
          <a:p>
            <a:r>
              <a:rPr lang="zh-CN" altLang="en-US" dirty="0"/>
              <a:t>二分答案加二分检测。先二分这个中位数，然后数一数比该数小的有多少，以确定这个“中位数”是取大了还是取小了。为了判断有多少个数比选定的中位数小，再一次使用二分：对于每一个固定的数</a:t>
            </a:r>
            <a:r>
              <a:rPr lang="en-US" altLang="zh-CN" dirty="0" err="1"/>
              <a:t>A_i</a:t>
            </a:r>
            <a:r>
              <a:rPr lang="zh-CN" altLang="en-US" dirty="0"/>
              <a:t>，二分</a:t>
            </a:r>
            <a:r>
              <a:rPr lang="en-US" altLang="zh-CN" dirty="0" err="1"/>
              <a:t>A_j</a:t>
            </a:r>
            <a:r>
              <a:rPr lang="zh-CN" altLang="en-US" dirty="0"/>
              <a:t>的位置，看</a:t>
            </a:r>
            <a:r>
              <a:rPr lang="en-US" altLang="zh-CN" dirty="0" err="1"/>
              <a:t>A_i-A_j</a:t>
            </a:r>
            <a:r>
              <a:rPr lang="zh-CN" altLang="en-US" dirty="0"/>
              <a:t>比中位数大还是小（</a:t>
            </a:r>
            <a:r>
              <a:rPr lang="en-US" altLang="zh-CN" dirty="0"/>
              <a:t>j=1..i-1</a:t>
            </a:r>
            <a:r>
              <a:rPr lang="zh-CN" altLang="en-US" dirty="0"/>
              <a:t>）。假设</a:t>
            </a:r>
            <a:r>
              <a:rPr lang="en-US" altLang="zh-CN" dirty="0"/>
              <a:t>n</a:t>
            </a:r>
            <a:r>
              <a:rPr lang="zh-CN" altLang="en-US" dirty="0"/>
              <a:t>个数中的最大值为</a:t>
            </a:r>
            <a:r>
              <a:rPr lang="en-US" altLang="zh-CN" dirty="0"/>
              <a:t>q</a:t>
            </a:r>
            <a:r>
              <a:rPr lang="zh-CN" altLang="en-US" dirty="0"/>
              <a:t>，则算法的复杂度为</a:t>
            </a:r>
            <a:r>
              <a:rPr lang="en-US" altLang="zh-CN" dirty="0"/>
              <a:t>O(n*log(n)*log(q))</a:t>
            </a:r>
            <a:r>
              <a:rPr lang="zh-CN" altLang="en-US" dirty="0"/>
              <a:t>。</a:t>
            </a:r>
          </a:p>
        </p:txBody>
      </p:sp>
      <p:pic>
        <p:nvPicPr>
          <p:cNvPr id="4" name="图片 3">
            <a:extLst>
              <a:ext uri="{FF2B5EF4-FFF2-40B4-BE49-F238E27FC236}">
                <a16:creationId xmlns:a16="http://schemas.microsoft.com/office/drawing/2014/main" id="{393E06A8-5C09-4B43-996E-EA55D6E66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1" y="0"/>
            <a:ext cx="838200" cy="838200"/>
          </a:xfrm>
          <a:prstGeom prst="rect">
            <a:avLst/>
          </a:prstGeom>
        </p:spPr>
      </p:pic>
    </p:spTree>
    <p:extLst>
      <p:ext uri="{BB962C8B-B14F-4D97-AF65-F5344CB8AC3E}">
        <p14:creationId xmlns:p14="http://schemas.microsoft.com/office/powerpoint/2010/main" val="42858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AE25B-17E2-44FB-9855-B174948F594F}"/>
              </a:ext>
            </a:extLst>
          </p:cNvPr>
          <p:cNvSpPr>
            <a:spLocks noGrp="1"/>
          </p:cNvSpPr>
          <p:nvPr>
            <p:ph type="title"/>
          </p:nvPr>
        </p:nvSpPr>
        <p:spPr/>
        <p:txBody>
          <a:bodyPr/>
          <a:lstStyle/>
          <a:p>
            <a:r>
              <a:rPr lang="zh-CN" altLang="en-US" dirty="0"/>
              <a:t>分数规划</a:t>
            </a:r>
          </a:p>
        </p:txBody>
      </p:sp>
      <p:pic>
        <p:nvPicPr>
          <p:cNvPr id="4" name="内容占位符 3">
            <a:extLst>
              <a:ext uri="{FF2B5EF4-FFF2-40B4-BE49-F238E27FC236}">
                <a16:creationId xmlns:a16="http://schemas.microsoft.com/office/drawing/2014/main" id="{0EB7B495-B88B-4A7D-A05B-408CB70FED9E}"/>
              </a:ext>
            </a:extLst>
          </p:cNvPr>
          <p:cNvPicPr>
            <a:picLocks noGrp="1" noChangeAspect="1"/>
          </p:cNvPicPr>
          <p:nvPr>
            <p:ph idx="1"/>
          </p:nvPr>
        </p:nvPicPr>
        <p:blipFill>
          <a:blip r:embed="rId2"/>
          <a:stretch>
            <a:fillRect/>
          </a:stretch>
        </p:blipFill>
        <p:spPr>
          <a:xfrm>
            <a:off x="838200" y="1690688"/>
            <a:ext cx="8892578" cy="4549691"/>
          </a:xfrm>
          <a:prstGeom prst="rect">
            <a:avLst/>
          </a:prstGeom>
        </p:spPr>
      </p:pic>
    </p:spTree>
    <p:extLst>
      <p:ext uri="{BB962C8B-B14F-4D97-AF65-F5344CB8AC3E}">
        <p14:creationId xmlns:p14="http://schemas.microsoft.com/office/powerpoint/2010/main" val="32824084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1446</Words>
  <Application>Microsoft Office PowerPoint</Application>
  <PresentationFormat>宽屏</PresentationFormat>
  <Paragraphs>72</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二分、倍增</vt:lpstr>
      <vt:lpstr>二分法</vt:lpstr>
      <vt:lpstr>序列上二分</vt:lpstr>
      <vt:lpstr>实数域上二分</vt:lpstr>
      <vt:lpstr>三分法</vt:lpstr>
      <vt:lpstr>例：分段（循环）有序队列</vt:lpstr>
      <vt:lpstr>例：k小数</vt:lpstr>
      <vt:lpstr>例</vt:lpstr>
      <vt:lpstr>分数规划</vt:lpstr>
      <vt:lpstr>PowerPoint 演示文稿</vt:lpstr>
      <vt:lpstr>倍增</vt:lpstr>
      <vt:lpstr>例题：我也不是B</vt:lpstr>
      <vt:lpstr>PowerPoint 演示文稿</vt:lpstr>
      <vt:lpstr>例：疫情控制（NOIP2012D2T3）</vt:lpstr>
      <vt:lpstr>PowerPoint 演示文稿</vt:lpstr>
      <vt:lpstr>例：软件开发</vt:lpstr>
      <vt:lpstr>PowerPoint 演示文稿</vt:lpstr>
      <vt:lpstr>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二分、倍增</dc:title>
  <dc:creator>jiahong wang</dc:creator>
  <cp:lastModifiedBy>jiahong wang</cp:lastModifiedBy>
  <cp:revision>31</cp:revision>
  <dcterms:created xsi:type="dcterms:W3CDTF">2020-02-14T02:48:58Z</dcterms:created>
  <dcterms:modified xsi:type="dcterms:W3CDTF">2020-02-15T11:35:36Z</dcterms:modified>
</cp:coreProperties>
</file>