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6"/>
  </p:handoutMasterIdLst>
  <p:sldIdLst>
    <p:sldId id="488" r:id="rId3"/>
    <p:sldId id="489" r:id="rId4"/>
    <p:sldId id="490" r:id="rId5"/>
    <p:sldId id="410" r:id="rId6"/>
    <p:sldId id="412" r:id="rId8"/>
    <p:sldId id="414" r:id="rId9"/>
    <p:sldId id="415" r:id="rId10"/>
    <p:sldId id="417" r:id="rId11"/>
    <p:sldId id="429" r:id="rId12"/>
    <p:sldId id="432" r:id="rId13"/>
    <p:sldId id="430" r:id="rId14"/>
    <p:sldId id="420" r:id="rId15"/>
    <p:sldId id="452" r:id="rId16"/>
    <p:sldId id="467" r:id="rId17"/>
    <p:sldId id="468" r:id="rId18"/>
    <p:sldId id="433" r:id="rId19"/>
    <p:sldId id="434" r:id="rId20"/>
    <p:sldId id="435" r:id="rId21"/>
    <p:sldId id="440" r:id="rId22"/>
    <p:sldId id="441" r:id="rId23"/>
    <p:sldId id="442" r:id="rId24"/>
    <p:sldId id="443" r:id="rId25"/>
    <p:sldId id="444" r:id="rId26"/>
    <p:sldId id="445" r:id="rId27"/>
    <p:sldId id="447" r:id="rId28"/>
    <p:sldId id="438" r:id="rId29"/>
    <p:sldId id="449" r:id="rId30"/>
    <p:sldId id="450" r:id="rId31"/>
    <p:sldId id="483" r:id="rId32"/>
    <p:sldId id="484" r:id="rId33"/>
    <p:sldId id="486" r:id="rId34"/>
    <p:sldId id="4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幻灯片图像占位符 6145"/>
          <p:cNvSpPr/>
          <p:nvPr>
            <p:ph type="sldImg"/>
          </p:nvPr>
        </p:nvSpPr>
        <p:spPr/>
      </p:sp>
      <p:sp>
        <p:nvSpPr>
          <p:cNvPr id="7171" name="文本占位符 6146"/>
          <p:cNvSpPr/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anchor="ctr"/>
          <a:p>
            <a:pPr lvl="0"/>
            <a:endParaRPr lang="zh-CN" altLang="en-US" dirty="0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682625" y="4340225"/>
            <a:ext cx="5486400" cy="4114800"/>
          </a:xfrm>
        </p:spPr>
        <p:txBody>
          <a:bodyPr wrap="square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2063751" y="1125538"/>
            <a:ext cx="8159749" cy="45354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 b="0">
                <a:latin typeface="+mn-lt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file:///F:\2013&#19978;&#35838;\&#24517;&#20462;1\&#32454;&#32990;&#22686;&#27542;\&#26893;&#29289;&#32454;&#32990;&#20998;&#35010;.avi" TargetMode="Externa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hyperlink" Target="file:///F:\2013&#19978;&#35838;\&#24517;&#20462;1\&#32454;&#32990;&#22686;&#27542;\&#26893;&#29289;&#32454;&#32990;&#20998;&#35010;.avi" TargetMode="External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jpe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hyperlink" Target="file:///F:\2013&#19978;&#35838;\&#24517;&#20462;1\&#32454;&#32990;&#22686;&#27542;\&#26893;&#29289;&#32454;&#32990;&#20998;&#35010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86385"/>
            <a:ext cx="4342765" cy="705485"/>
          </a:xfrm>
        </p:spPr>
        <p:txBody>
          <a:bodyPr/>
          <a:p>
            <a:r>
              <a:t>上节课练习反馈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060" y="991925"/>
            <a:ext cx="10969200" cy="475920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2800"/>
              <a:t>5.下列有关植物细胞有丝分裂的叙述,正确的是	(　　)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/>
              <a:t>A.S期核糖体数量大大增加                       B.G2期核内染色体数量加倍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C.分裂前期同源染色体联会形成四分体    D.分裂末期细胞板发展成为新的细胞壁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/>
              <a:t>12.下面有关高等植物细胞有丝分裂中细胞器的变化及作用,不正确的是	(　　)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/>
              <a:t>A.在间期,核糖体增生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B.在间期,线粒体为蛋白质的合成提供能量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C.在前期,两组中心粒之间发出纺锤丝形成纺锤体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/>
              <a:t>D.在末期,高尔基体为细胞壁形成合成多糖 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4" name="表格 18433"/>
          <p:cNvGraphicFramePr/>
          <p:nvPr>
            <p:custDataLst>
              <p:tags r:id="rId1"/>
            </p:custDataLst>
          </p:nvPr>
        </p:nvGraphicFramePr>
        <p:xfrm>
          <a:off x="1420495" y="1232535"/>
          <a:ext cx="8990966" cy="3368040"/>
        </p:xfrm>
        <a:graphic>
          <a:graphicData uri="http://schemas.openxmlformats.org/drawingml/2006/table">
            <a:tbl>
              <a:tblPr/>
              <a:tblGrid>
                <a:gridCol w="591820"/>
                <a:gridCol w="1258570"/>
                <a:gridCol w="3373756"/>
                <a:gridCol w="3766820"/>
              </a:tblGrid>
              <a:tr h="5575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时期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  <a:sym typeface="+mn-ea"/>
                        </a:rPr>
                        <a:t>植物细胞有丝分裂</a:t>
                      </a:r>
                      <a:endParaRPr lang="zh-CN" altLang="en-US" sz="2800" b="1"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动物细胞有丝分裂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366520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不同点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4399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32660" y="2310765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ea typeface="黑体" panose="02010609060101010101" pitchFamily="2" charset="-122"/>
                <a:sym typeface="+mn-ea"/>
              </a:rPr>
              <a:t>前期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2660" y="3313430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ea typeface="黑体" panose="02010609060101010101" pitchFamily="2" charset="-122"/>
                <a:sym typeface="+mn-ea"/>
              </a:rPr>
              <a:t>末期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5" name="Rectangle 23">
            <a:hlinkClick r:id="rId2" action="ppaction://hlinkfile"/>
          </p:cNvPr>
          <p:cNvSpPr/>
          <p:nvPr/>
        </p:nvSpPr>
        <p:spPr>
          <a:xfrm>
            <a:off x="1181735" y="175260"/>
            <a:ext cx="104425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动物与植物细胞的有丝分裂的不同之处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表格占位符 19457"/>
          <p:cNvGraphicFramePr/>
          <p:nvPr>
            <p:ph type="tbl" idx="4294967295"/>
            <p:custDataLst>
              <p:tags r:id="rId1"/>
            </p:custDataLst>
          </p:nvPr>
        </p:nvGraphicFramePr>
        <p:xfrm>
          <a:off x="854075" y="917575"/>
          <a:ext cx="10483215" cy="3857625"/>
        </p:xfrm>
        <a:graphic>
          <a:graphicData uri="http://schemas.openxmlformats.org/drawingml/2006/table">
            <a:tbl>
              <a:tblPr/>
              <a:tblGrid>
                <a:gridCol w="742315"/>
                <a:gridCol w="1407795"/>
                <a:gridCol w="4055745"/>
                <a:gridCol w="4277360"/>
              </a:tblGrid>
              <a:tr h="71564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00" b="1" dirty="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时期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  <a:sym typeface="+mn-ea"/>
                        </a:rPr>
                        <a:t>植物细胞有丝分裂</a:t>
                      </a:r>
                      <a:endParaRPr lang="zh-CN" altLang="en-US" sz="2800" b="1"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动物细胞有丝分裂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03350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不同点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前期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由细胞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两极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发出的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纺锤丝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形成纺锤体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由两组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中心粒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发出的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星射线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，形成纺锤体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73863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末期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细胞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赤道面（板）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位置出现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细胞板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，扩展形成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细胞壁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，细胞一分为二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细胞膜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从中部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向内凹陷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，细胞</a:t>
                      </a:r>
                      <a:r>
                        <a:rPr lang="zh-CN" altLang="en-US" sz="2800" b="1">
                          <a:solidFill>
                            <a:srgbClr val="FF0000"/>
                          </a:solidFill>
                          <a:ea typeface="黑体" panose="02010609060101010101" pitchFamily="2" charset="-122"/>
                        </a:rPr>
                        <a:t>缢裂</a:t>
                      </a:r>
                      <a:r>
                        <a:rPr lang="zh-CN" altLang="en-US" sz="2800" b="1">
                          <a:ea typeface="黑体" panose="02010609060101010101" pitchFamily="2" charset="-122"/>
                        </a:rPr>
                        <a:t>成两个子细胞</a:t>
                      </a:r>
                      <a:endParaRPr lang="zh-CN" altLang="en-US" sz="2800" b="1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53" name="Rectangle 23">
            <a:hlinkClick r:id="rId2" action="ppaction://hlinkfile"/>
          </p:cNvPr>
          <p:cNvSpPr/>
          <p:nvPr/>
        </p:nvSpPr>
        <p:spPr>
          <a:xfrm>
            <a:off x="1213485" y="0"/>
            <a:ext cx="104425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动物与高等植物细胞的有丝分裂的不同之处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Line 2"/>
          <p:cNvSpPr/>
          <p:nvPr/>
        </p:nvSpPr>
        <p:spPr>
          <a:xfrm>
            <a:off x="4511675" y="1128713"/>
            <a:ext cx="0" cy="424815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Line 3"/>
          <p:cNvSpPr/>
          <p:nvPr/>
        </p:nvSpPr>
        <p:spPr>
          <a:xfrm>
            <a:off x="5664200" y="1128713"/>
            <a:ext cx="0" cy="424815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Line 4"/>
          <p:cNvSpPr/>
          <p:nvPr/>
        </p:nvSpPr>
        <p:spPr>
          <a:xfrm>
            <a:off x="7896225" y="1128713"/>
            <a:ext cx="0" cy="424815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Line 5"/>
          <p:cNvSpPr/>
          <p:nvPr/>
        </p:nvSpPr>
        <p:spPr>
          <a:xfrm>
            <a:off x="6888163" y="1128713"/>
            <a:ext cx="0" cy="424815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Line 6"/>
          <p:cNvSpPr/>
          <p:nvPr/>
        </p:nvSpPr>
        <p:spPr>
          <a:xfrm>
            <a:off x="8975725" y="1128713"/>
            <a:ext cx="0" cy="424815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Rectangle 7"/>
          <p:cNvSpPr/>
          <p:nvPr/>
        </p:nvSpPr>
        <p:spPr>
          <a:xfrm>
            <a:off x="2209800" y="3635375"/>
            <a:ext cx="50323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Rectangle 8"/>
          <p:cNvSpPr/>
          <p:nvPr/>
        </p:nvSpPr>
        <p:spPr>
          <a:xfrm>
            <a:off x="2528888" y="130175"/>
            <a:ext cx="48371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数量变化规律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2" name="Line 9"/>
          <p:cNvSpPr/>
          <p:nvPr/>
        </p:nvSpPr>
        <p:spPr>
          <a:xfrm flipV="1">
            <a:off x="2514600" y="3940175"/>
            <a:ext cx="7839075" cy="142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Text Box 10"/>
          <p:cNvSpPr txBox="1"/>
          <p:nvPr/>
        </p:nvSpPr>
        <p:spPr>
          <a:xfrm>
            <a:off x="1992313" y="777875"/>
            <a:ext cx="5365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4N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4" name="Rectangle 11"/>
          <p:cNvSpPr/>
          <p:nvPr/>
        </p:nvSpPr>
        <p:spPr>
          <a:xfrm>
            <a:off x="2022475" y="2151063"/>
            <a:ext cx="486410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2N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5" name="Rectangle 12"/>
          <p:cNvSpPr/>
          <p:nvPr/>
        </p:nvSpPr>
        <p:spPr>
          <a:xfrm>
            <a:off x="2847975" y="5145088"/>
            <a:ext cx="10810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间期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397" name="Group 13"/>
          <p:cNvGrpSpPr>
            <a:grpSpLocks noChangeAspect="1"/>
          </p:cNvGrpSpPr>
          <p:nvPr/>
        </p:nvGrpSpPr>
        <p:grpSpPr>
          <a:xfrm>
            <a:off x="3000375" y="3937000"/>
            <a:ext cx="7013575" cy="1139825"/>
            <a:chOff x="0" y="0"/>
            <a:chExt cx="11045" cy="1796"/>
          </a:xfrm>
        </p:grpSpPr>
        <p:pic>
          <p:nvPicPr>
            <p:cNvPr id="2" name="Picture 14" descr="有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55" y="127"/>
              <a:ext cx="1560" cy="14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8" name="Picture 15" descr="有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" y="112"/>
              <a:ext cx="1707" cy="14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9" name="Picture 16" descr="有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" y="112"/>
              <a:ext cx="1800" cy="14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00" name="Picture 17" descr="有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" y="0"/>
              <a:ext cx="1467" cy="179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01" name="Picture 18" descr=" 有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500" cy="15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02" name="Picture 19" descr=" 有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5" y="140"/>
              <a:ext cx="1500" cy="15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403" name="Rectangle 20"/>
          <p:cNvSpPr/>
          <p:nvPr/>
        </p:nvSpPr>
        <p:spPr>
          <a:xfrm>
            <a:off x="4503738" y="5145088"/>
            <a:ext cx="1081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前期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04" name="Rectangle 21"/>
          <p:cNvSpPr/>
          <p:nvPr/>
        </p:nvSpPr>
        <p:spPr>
          <a:xfrm>
            <a:off x="5802313" y="5145088"/>
            <a:ext cx="1081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中期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05" name="Rectangle 22"/>
          <p:cNvSpPr/>
          <p:nvPr/>
        </p:nvSpPr>
        <p:spPr>
          <a:xfrm>
            <a:off x="6810375" y="5170488"/>
            <a:ext cx="10810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后期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06" name="Rectangle 23"/>
          <p:cNvSpPr/>
          <p:nvPr/>
        </p:nvSpPr>
        <p:spPr>
          <a:xfrm>
            <a:off x="7889875" y="5170488"/>
            <a:ext cx="10810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末期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07" name="Line 24"/>
          <p:cNvSpPr/>
          <p:nvPr/>
        </p:nvSpPr>
        <p:spPr>
          <a:xfrm flipV="1">
            <a:off x="2514600" y="130175"/>
            <a:ext cx="0" cy="3810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Text Box 25"/>
          <p:cNvSpPr txBox="1"/>
          <p:nvPr/>
        </p:nvSpPr>
        <p:spPr>
          <a:xfrm>
            <a:off x="1797050" y="322263"/>
            <a:ext cx="309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36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09" name="Line 26"/>
          <p:cNvSpPr/>
          <p:nvPr/>
        </p:nvSpPr>
        <p:spPr>
          <a:xfrm flipV="1">
            <a:off x="2438400" y="2568575"/>
            <a:ext cx="76200" cy="7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Line 27"/>
          <p:cNvSpPr/>
          <p:nvPr/>
        </p:nvSpPr>
        <p:spPr>
          <a:xfrm flipV="1">
            <a:off x="2438400" y="1044575"/>
            <a:ext cx="76200" cy="7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1" name="直接连接符 16411"/>
          <p:cNvSpPr/>
          <p:nvPr/>
        </p:nvSpPr>
        <p:spPr>
          <a:xfrm flipV="1">
            <a:off x="6899275" y="1071563"/>
            <a:ext cx="0" cy="587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12" name="组合 16412"/>
          <p:cNvGrpSpPr/>
          <p:nvPr/>
        </p:nvGrpSpPr>
        <p:grpSpPr>
          <a:xfrm>
            <a:off x="2560319" y="1139190"/>
            <a:ext cx="6949124" cy="1412240"/>
            <a:chOff x="24" y="0"/>
            <a:chExt cx="10944" cy="2224"/>
          </a:xfrm>
        </p:grpSpPr>
        <p:sp>
          <p:nvSpPr>
            <p:cNvPr id="16413" name="直接连接符 16413"/>
            <p:cNvSpPr/>
            <p:nvPr/>
          </p:nvSpPr>
          <p:spPr>
            <a:xfrm>
              <a:off x="24" y="2222"/>
              <a:ext cx="6893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直接连接符 16414"/>
            <p:cNvSpPr/>
            <p:nvPr/>
          </p:nvSpPr>
          <p:spPr>
            <a:xfrm>
              <a:off x="8470" y="2198"/>
              <a:ext cx="2498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直接连接符 16415"/>
            <p:cNvSpPr/>
            <p:nvPr/>
          </p:nvSpPr>
          <p:spPr>
            <a:xfrm>
              <a:off x="6910" y="0"/>
              <a:ext cx="1560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直接连接符 16416"/>
            <p:cNvSpPr/>
            <p:nvPr/>
          </p:nvSpPr>
          <p:spPr>
            <a:xfrm>
              <a:off x="6885" y="0"/>
              <a:ext cx="0" cy="2175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7" name="直接连接符 16417"/>
            <p:cNvSpPr/>
            <p:nvPr/>
          </p:nvSpPr>
          <p:spPr>
            <a:xfrm>
              <a:off x="8477" y="8"/>
              <a:ext cx="0" cy="2175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8" name="组合 16418"/>
          <p:cNvGrpSpPr/>
          <p:nvPr/>
        </p:nvGrpSpPr>
        <p:grpSpPr>
          <a:xfrm>
            <a:off x="2512060" y="1146810"/>
            <a:ext cx="6964363" cy="1397000"/>
            <a:chOff x="0" y="0"/>
            <a:chExt cx="10968" cy="2200"/>
          </a:xfrm>
        </p:grpSpPr>
        <p:sp>
          <p:nvSpPr>
            <p:cNvPr id="16419" name="直接连接符 16419"/>
            <p:cNvSpPr/>
            <p:nvPr/>
          </p:nvSpPr>
          <p:spPr>
            <a:xfrm>
              <a:off x="0" y="2198"/>
              <a:ext cx="770" cy="1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直接连接符 16420"/>
            <p:cNvSpPr/>
            <p:nvPr/>
          </p:nvSpPr>
          <p:spPr>
            <a:xfrm>
              <a:off x="8470" y="2198"/>
              <a:ext cx="2498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1" name="直接连接符 16421"/>
            <p:cNvSpPr/>
            <p:nvPr/>
          </p:nvSpPr>
          <p:spPr>
            <a:xfrm flipV="1">
              <a:off x="2538" y="1"/>
              <a:ext cx="5933" cy="3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2" name="直接连接符 16422"/>
            <p:cNvSpPr/>
            <p:nvPr/>
          </p:nvSpPr>
          <p:spPr>
            <a:xfrm flipH="1">
              <a:off x="769" y="0"/>
              <a:ext cx="1768" cy="220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3" name="直接连接符 16423"/>
            <p:cNvSpPr/>
            <p:nvPr/>
          </p:nvSpPr>
          <p:spPr>
            <a:xfrm>
              <a:off x="8477" y="8"/>
              <a:ext cx="0" cy="2175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ChangeArrowheads="1"/>
          </p:cNvSpPr>
          <p:nvPr/>
        </p:nvSpPr>
        <p:spPr bwMode="auto">
          <a:xfrm>
            <a:off x="0" y="34372"/>
            <a:ext cx="219710" cy="188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46914" tIns="23457" rIns="46914" bIns="23457" numCol="1" anchor="ctr" anchorCtr="0" compatLnSpc="1">
            <a:spAutoFit/>
          </a:bodyPr>
          <a:lstStyle/>
          <a:p>
            <a:endParaRPr lang="zh-CN" altLang="en-US" sz="925"/>
          </a:p>
        </p:txBody>
      </p:sp>
      <p:pic>
        <p:nvPicPr>
          <p:cNvPr id="913414" name="9xt72.jpg" descr="id:2147498045;FounderC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62150" y="3978275"/>
            <a:ext cx="3486150" cy="2623820"/>
          </a:xfrm>
          <a:prstGeom prst="rect">
            <a:avLst/>
          </a:prstGeom>
          <a:noFill/>
        </p:spPr>
      </p:pic>
      <p:pic>
        <p:nvPicPr>
          <p:cNvPr id="913413" name="9xt73.jpg" descr="id:2147498052;Founder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5505" y="3565525"/>
            <a:ext cx="1580515" cy="3161030"/>
          </a:xfrm>
          <a:prstGeom prst="rect">
            <a:avLst/>
          </a:prstGeom>
          <a:noFill/>
        </p:spPr>
      </p:pic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219710" y="222885"/>
            <a:ext cx="11565255" cy="9074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6914" tIns="23457" rIns="46914" bIns="23457" numCol="1" anchor="ctr" anchorCtr="0" compatLnSpc="1">
            <a:spAutoFit/>
          </a:bodyPr>
          <a:lstStyle/>
          <a:p>
            <a:pPr lvl="0" defTabSz="914400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例</a:t>
            </a:r>
            <a:r>
              <a:rPr lang="en-US" sz="2800" b="1" dirty="0" smtClean="0">
                <a:latin typeface="Times New Roman" panose="02020603050405020304" pitchFamily="2" charset="0"/>
                <a:ea typeface="微软雅黑" panose="020B0503020204020204" pitchFamily="34" charset="-122"/>
                <a:cs typeface="Times New Roman" panose="02020603050405020304" pitchFamily="2" charset="0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　下图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为动物和植物细胞的有丝分裂图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,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据图分析正确的是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(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　　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13416" name="Rectangle 8"/>
          <p:cNvSpPr>
            <a:spLocks noChangeArrowheads="1"/>
          </p:cNvSpPr>
          <p:nvPr/>
        </p:nvSpPr>
        <p:spPr bwMode="auto">
          <a:xfrm>
            <a:off x="725795" y="813951"/>
            <a:ext cx="8693150" cy="2630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46914" tIns="23457" rIns="46914" bIns="23457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A.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图甲为分裂间期、图乙为分裂末期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,⑤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聚集成为赤道板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B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.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①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在前期形成纺锤体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,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作用于②影响染色体的移动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C.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图甲细胞分裂的下一时期染色体数目加倍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D.③④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均为细胞膜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2" charset="0"/>
              </a:rPr>
              <a:t>两种细胞的胞质分裂方式相同</a:t>
            </a:r>
            <a:endParaRPr lang="zh-CN" altLang="en-US" sz="2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224790"/>
            <a:ext cx="1160970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细胞中物质甲是催化DNA复制后使细胞进入分裂期的主要酶,物质乙的降解则是进入分裂期的必要条件。在细胞周期中,如果细胞被病毒感染,物质甲会失活,物质乙会积累,那么感染后的细胞将停留在如图所示的( )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</a:t>
            </a:r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Ⅰ阶段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B.Ⅱ阶段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C.Ⅲ阶段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D.Ⅳ阶段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3486785"/>
            <a:ext cx="5657850" cy="2891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65785" y="111760"/>
            <a:ext cx="111613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sz="3200" b="1">
                <a:ea typeface="宋体" panose="02010600030101010101" pitchFamily="2" charset="-122"/>
              </a:rPr>
              <a:t>．图甲为细胞周期中染色体数与核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DNA</a:t>
            </a:r>
            <a:r>
              <a:rPr lang="zh-CN" sz="3200" b="1">
                <a:ea typeface="宋体" panose="02010600030101010101" pitchFamily="2" charset="-122"/>
              </a:rPr>
              <a:t>分子数比值的变化图，图乙为某二倍体生物细胞分裂的模式图。下列选项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错误</a:t>
            </a:r>
            <a:r>
              <a:rPr lang="zh-CN" sz="3200" b="1">
                <a:ea typeface="宋体" panose="02010600030101010101" pitchFamily="2" charset="-122"/>
              </a:rPr>
              <a:t>的是（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zh-CN" sz="3200" b="1">
                <a:ea typeface="宋体" panose="02010600030101010101" pitchFamily="2" charset="-122"/>
              </a:rPr>
              <a:t>）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>
            <a:lum contrast="12000"/>
          </a:blip>
          <a:stretch>
            <a:fillRect/>
          </a:stretch>
        </p:blipFill>
        <p:spPr>
          <a:xfrm>
            <a:off x="2603500" y="1221740"/>
            <a:ext cx="7086600" cy="3291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08330" y="4653280"/>
            <a:ext cx="111188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sz="3200" b="1">
                <a:ea typeface="宋体" panose="02010600030101010101" pitchFamily="2" charset="-122"/>
              </a:rPr>
              <a:t>．在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de</a:t>
            </a:r>
            <a:r>
              <a:rPr lang="zh-CN" sz="3200" b="1">
                <a:ea typeface="宋体" panose="02010600030101010101" pitchFamily="2" charset="-122"/>
              </a:rPr>
              <a:t>段，细胞中的染色体数加倍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B</a:t>
            </a:r>
            <a:r>
              <a:rPr lang="zh-CN" sz="3200" b="1">
                <a:solidFill>
                  <a:srgbClr val="7E7E7E"/>
                </a:solidFill>
                <a:ea typeface="宋体" panose="02010600030101010101" pitchFamily="2" charset="-122"/>
              </a:rPr>
              <a:t>．</a:t>
            </a:r>
            <a:r>
              <a:rPr lang="zh-CN" sz="3200" b="1">
                <a:ea typeface="宋体" panose="02010600030101010101" pitchFamily="2" charset="-122"/>
              </a:rPr>
              <a:t>图乙有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sz="3200" b="1">
                <a:ea typeface="宋体" panose="02010600030101010101" pitchFamily="2" charset="-122"/>
              </a:rPr>
              <a:t>个核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DNA</a:t>
            </a:r>
            <a:r>
              <a:rPr lang="zh-CN" sz="3200" b="1">
                <a:ea typeface="宋体" panose="02010600030101010101" pitchFamily="2" charset="-122"/>
              </a:rPr>
              <a:t>分子、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sz="3200" b="1">
                <a:ea typeface="宋体" panose="02010600030101010101" pitchFamily="2" charset="-122"/>
              </a:rPr>
              <a:t>条染色体、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sz="3200" b="1">
                <a:ea typeface="宋体" panose="02010600030101010101" pitchFamily="2" charset="-122"/>
              </a:rPr>
              <a:t>条染色单体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C</a:t>
            </a:r>
            <a:r>
              <a:rPr lang="zh-CN" sz="3200" b="1">
                <a:ea typeface="宋体" panose="02010600030101010101" pitchFamily="2" charset="-122"/>
              </a:rPr>
              <a:t>．在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bc</a:t>
            </a:r>
            <a:r>
              <a:rPr lang="zh-CN" sz="3200" b="1">
                <a:ea typeface="宋体" panose="02010600030101010101" pitchFamily="2" charset="-122"/>
              </a:rPr>
              <a:t>段，游离的脱氧核苷酸被大量消耗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D</a:t>
            </a:r>
            <a:r>
              <a:rPr lang="zh-CN" sz="3200" b="1">
                <a:ea typeface="宋体" panose="02010600030101010101" pitchFamily="2" charset="-122"/>
              </a:rPr>
              <a:t>．图乙细胞处于图中</a:t>
            </a:r>
            <a:r>
              <a:rPr lang="en-US" sz="3200" b="1">
                <a:latin typeface="Times New Roman" panose="02020603050405020304" pitchFamily="2" charset="0"/>
                <a:ea typeface="宋体" panose="02010600030101010101" pitchFamily="2" charset="-122"/>
              </a:rPr>
              <a:t>ef</a:t>
            </a:r>
            <a:r>
              <a:rPr lang="zh-CN" sz="3200" b="1">
                <a:ea typeface="宋体" panose="02010600030101010101" pitchFamily="2" charset="-122"/>
              </a:rPr>
              <a:t>段对应的时期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内容占位符 1"/>
          <p:cNvSpPr>
            <a:spLocks noGrp="1"/>
          </p:cNvSpPr>
          <p:nvPr>
            <p:ph sz="quarter" idx="4294967295"/>
          </p:nvPr>
        </p:nvSpPr>
        <p:spPr>
          <a:xfrm>
            <a:off x="1574800" y="365125"/>
            <a:ext cx="8821738" cy="12255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rmAutofit lnSpcReduction="20000"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教材</a:t>
            </a:r>
            <a:r>
              <a:rPr lang="en-US" altLang="zh-CN" sz="3200" b="1" dirty="0">
                <a:solidFill>
                  <a:srgbClr val="0033CC"/>
                </a:solidFill>
              </a:rPr>
              <a:t>p111</a:t>
            </a:r>
            <a:endParaRPr lang="en-US" altLang="zh-CN" sz="3200" b="1" dirty="0">
              <a:solidFill>
                <a:srgbClr val="0033CC"/>
              </a:solidFill>
            </a:endParaRPr>
          </a:p>
          <a:p>
            <a:pPr marL="0" lvl="0" indent="0"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活动：制作并观察植物细胞有丝分裂的临时装片</a:t>
            </a:r>
            <a:endParaRPr lang="zh-CN" altLang="en-US" sz="3200" b="1" dirty="0">
              <a:solidFill>
                <a:srgbClr val="0033CC"/>
              </a:solidFill>
              <a:ea typeface="Times New Roman" panose="02020603050405020304" pitchFamily="2" charset="0"/>
            </a:endParaRPr>
          </a:p>
        </p:txBody>
      </p:sp>
      <p:sp>
        <p:nvSpPr>
          <p:cNvPr id="4098" name="文本框 4098"/>
          <p:cNvSpPr txBox="1"/>
          <p:nvPr/>
        </p:nvSpPr>
        <p:spPr>
          <a:xfrm>
            <a:off x="2063750" y="2527300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实验原理：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文本框 4099"/>
          <p:cNvSpPr txBox="1"/>
          <p:nvPr/>
        </p:nvSpPr>
        <p:spPr>
          <a:xfrm>
            <a:off x="2135188" y="3319463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实验步骤：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文本框 4100"/>
          <p:cNvSpPr txBox="1"/>
          <p:nvPr/>
        </p:nvSpPr>
        <p:spPr>
          <a:xfrm>
            <a:off x="2135188" y="4111625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实验现象：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4101"/>
          <p:cNvSpPr txBox="1"/>
          <p:nvPr/>
        </p:nvSpPr>
        <p:spPr>
          <a:xfrm>
            <a:off x="2135188" y="1879600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实验材料：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内容占位符 1"/>
          <p:cNvSpPr>
            <a:spLocks noGrp="1"/>
          </p:cNvSpPr>
          <p:nvPr/>
        </p:nvSpPr>
        <p:spPr>
          <a:xfrm>
            <a:off x="1684655" y="191135"/>
            <a:ext cx="8821738" cy="122555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rtlCol="0" anchor="t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活动：制作并观察植物细胞有丝分裂的临时装片</a:t>
            </a:r>
            <a:endParaRPr lang="zh-CN" altLang="en-US" sz="3200" b="1" dirty="0">
              <a:solidFill>
                <a:srgbClr val="0033CC"/>
              </a:solidFill>
              <a:ea typeface="Times New Roman" panose="02020603050405020304" pitchFamily="2" charset="0"/>
            </a:endParaRPr>
          </a:p>
        </p:txBody>
      </p:sp>
      <p:sp>
        <p:nvSpPr>
          <p:cNvPr id="4101" name="文本框 4101"/>
          <p:cNvSpPr txBox="1"/>
          <p:nvPr/>
        </p:nvSpPr>
        <p:spPr>
          <a:xfrm>
            <a:off x="1094740" y="1000125"/>
            <a:ext cx="6746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实验材料：洋葱根尖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分生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区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32514" name="图片 832513" descr="200901012052586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1802130"/>
            <a:ext cx="6335395" cy="47313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7738110" y="1416685"/>
            <a:ext cx="3758565" cy="5256530"/>
            <a:chOff x="12186" y="2231"/>
            <a:chExt cx="5919" cy="8278"/>
          </a:xfrm>
        </p:grpSpPr>
        <p:pic>
          <p:nvPicPr>
            <p:cNvPr id="5123" name="图片 5122"/>
            <p:cNvPicPr>
              <a:picLocks noChangeAspect="1"/>
            </p:cNvPicPr>
            <p:nvPr/>
          </p:nvPicPr>
          <p:blipFill>
            <a:blip r:embed="rId2">
              <a:lum contrast="48000"/>
            </a:blip>
            <a:stretch>
              <a:fillRect/>
            </a:stretch>
          </p:blipFill>
          <p:spPr>
            <a:xfrm>
              <a:off x="12186" y="2231"/>
              <a:ext cx="4061" cy="827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16247" y="3124"/>
              <a:ext cx="1859" cy="6374"/>
              <a:chOff x="16247" y="3124"/>
              <a:chExt cx="1859" cy="6374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6247" y="3124"/>
                <a:ext cx="17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400" b="1"/>
                  <a:t>根毛区</a:t>
                </a:r>
                <a:endParaRPr lang="zh-CN" altLang="en-US" sz="2400" b="1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6378" y="5200"/>
                <a:ext cx="17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400" b="1"/>
                  <a:t>伸长区</a:t>
                </a:r>
                <a:endParaRPr lang="zh-CN" altLang="en-US" sz="2400" b="1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6378" y="7299"/>
                <a:ext cx="17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400" b="1"/>
                  <a:t>分生区</a:t>
                </a:r>
                <a:endParaRPr lang="zh-CN" altLang="en-US" sz="2400" b="1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6546" y="8774"/>
                <a:ext cx="124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400" b="1"/>
                  <a:t>根冠</a:t>
                </a:r>
                <a:endParaRPr lang="zh-CN" altLang="en-US" sz="2400" b="1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1"/>
          <p:cNvSpPr>
            <a:spLocks noGrp="1"/>
          </p:cNvSpPr>
          <p:nvPr>
            <p:ph sz="quarter" idx="4294967295"/>
          </p:nvPr>
        </p:nvSpPr>
        <p:spPr>
          <a:xfrm>
            <a:off x="1704975" y="765175"/>
            <a:ext cx="9237980" cy="4321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4000" b="1" dirty="0">
              <a:solidFill>
                <a:srgbClr val="0033CC"/>
              </a:solidFill>
              <a:latin typeface="宋体" panose="02010600030101010101" pitchFamily="2" charset="-122"/>
              <a:ea typeface="黑体" panose="02010609060101010101" pitchFamily="2" charset="-122"/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．高等植物体的</a:t>
            </a:r>
            <a:r>
              <a:rPr lang="zh-CN" altLang="en-US" sz="2800" b="1" dirty="0">
                <a:solidFill>
                  <a:srgbClr val="FF0000"/>
                </a:solidFill>
              </a:rPr>
              <a:t>分生区细胞有丝分裂较为旺盛</a:t>
            </a:r>
            <a:r>
              <a:rPr lang="zh-CN" altLang="en-US" sz="2800" b="1" dirty="0"/>
              <a:t>，细胞核内的染色体易被</a:t>
            </a:r>
            <a:r>
              <a:rPr lang="zh-CN" altLang="en-US" sz="2800" b="1" dirty="0">
                <a:solidFill>
                  <a:srgbClr val="FF0000"/>
                </a:solidFill>
              </a:rPr>
              <a:t>碱性染料龙胆紫（醋酸洋红）染成深色</a:t>
            </a:r>
            <a:r>
              <a:rPr lang="zh-CN" altLang="en-US" sz="2800" b="1" dirty="0"/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．由于各个细胞的分裂是独立进行的，在同一分生组织中可以通过高倍显微镜</a:t>
            </a:r>
            <a:r>
              <a:rPr lang="zh-CN" altLang="en-US" sz="2800" b="1" dirty="0">
                <a:solidFill>
                  <a:srgbClr val="FF0000"/>
                </a:solidFill>
              </a:rPr>
              <a:t>观察不同细胞内染色体的存在状态，判断处于不同分裂时期的细胞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Courier New" panose="02070309020205020404" pitchFamily="1" charset="0"/>
            </a:endParaRPr>
          </a:p>
        </p:txBody>
      </p:sp>
      <p:sp>
        <p:nvSpPr>
          <p:cNvPr id="6146" name="文本框 6146"/>
          <p:cNvSpPr txBox="1"/>
          <p:nvPr/>
        </p:nvSpPr>
        <p:spPr>
          <a:xfrm>
            <a:off x="1116965" y="930910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实验原理</a:t>
            </a:r>
            <a:endParaRPr lang="zh-CN" altLang="en-US" sz="4000" b="1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7" name="内容占位符 1"/>
          <p:cNvSpPr>
            <a:spLocks noGrp="1"/>
          </p:cNvSpPr>
          <p:nvPr/>
        </p:nvSpPr>
        <p:spPr>
          <a:xfrm>
            <a:off x="1271905" y="127635"/>
            <a:ext cx="8821738" cy="122555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rtlCol="0" anchor="t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活动：制作并观察植物细胞有丝分裂的临时装片</a:t>
            </a:r>
            <a:endParaRPr lang="zh-CN" altLang="en-US" sz="3200" b="1" dirty="0">
              <a:solidFill>
                <a:srgbClr val="0033CC"/>
              </a:solidFill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1"/>
          <p:cNvSpPr>
            <a:spLocks noGrp="1"/>
          </p:cNvSpPr>
          <p:nvPr>
            <p:ph sz="quarter" idx="4294967295"/>
          </p:nvPr>
        </p:nvSpPr>
        <p:spPr>
          <a:xfrm>
            <a:off x="547688" y="993140"/>
            <a:ext cx="6119812" cy="647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33CC"/>
                </a:solidFill>
                <a:ea typeface="黑体" panose="02010609060101010101" pitchFamily="2" charset="-122"/>
              </a:rPr>
              <a:t>实验步骤：</a:t>
            </a:r>
            <a:endParaRPr lang="zh-CN" altLang="en-US" sz="3600" b="1" dirty="0">
              <a:solidFill>
                <a:srgbClr val="0033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33CC"/>
              </a:solidFill>
              <a:ea typeface="黑体" panose="02010609060101010101" pitchFamily="2" charset="-122"/>
            </a:endParaRPr>
          </a:p>
        </p:txBody>
      </p:sp>
      <p:sp>
        <p:nvSpPr>
          <p:cNvPr id="4097" name="内容占位符 1"/>
          <p:cNvSpPr>
            <a:spLocks noGrp="1"/>
          </p:cNvSpPr>
          <p:nvPr/>
        </p:nvSpPr>
        <p:spPr>
          <a:xfrm>
            <a:off x="1416050" y="85725"/>
            <a:ext cx="8821738" cy="122555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rtlCol="0" anchor="t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活动：制作并观察植物细胞有丝分裂的临时装片</a:t>
            </a:r>
            <a:endParaRPr lang="zh-CN" altLang="en-US" sz="3200" b="1" dirty="0">
              <a:solidFill>
                <a:srgbClr val="0033CC"/>
              </a:solidFill>
              <a:ea typeface="Times New Roman" panose="02020603050405020304" pitchFamily="2" charset="0"/>
            </a:endParaRPr>
          </a:p>
        </p:txBody>
      </p:sp>
      <p:pic>
        <p:nvPicPr>
          <p:cNvPr id="604179" name="图片 604178" descr="a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2011680"/>
            <a:ext cx="10128250" cy="329438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332105"/>
            <a:ext cx="12031345" cy="475932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2400"/>
              <a:t>14.下列有关细胞周期的叙述,正确的是	(　　)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A.动物细胞在G2期时已经有2个中心粒</a:t>
            </a:r>
            <a:r>
              <a:rPr lang="zh-CN" altLang="en-US" sz="2400"/>
              <a:t>       B.G2期合成DNA复制所需的蛋白质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C.分裂后期可观察到由核膜解体后形成的小泡   D.胞质分裂只开始于细胞分裂的末期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</a:rPr>
              <a:t>15.图L4-1-4中的甲、乙、丙表示植物细胞有丝分裂中的三个阶段,a是染色体数,b是染色单体数,c是DNA分子数,a、b、c的数量关系正确的是	(　　)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A.甲、乙	  B.甲、丙 </a:t>
            </a:r>
            <a:r>
              <a:rPr lang="zh-CN" altLang="en-US" sz="2400">
                <a:solidFill>
                  <a:schemeClr val="tx1"/>
                </a:solidFill>
              </a:rPr>
              <a:t>     C.乙、丙   	D.甲、乙、丙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70" name="sw49.jpg" descr="id:2147490445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834640"/>
            <a:ext cx="5596890" cy="265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33538" name="图片 833537" descr="2009010120541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1477010"/>
            <a:ext cx="6009005" cy="36607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33539" name="文本框 833538"/>
          <p:cNvSpPr txBox="1"/>
          <p:nvPr/>
        </p:nvSpPr>
        <p:spPr>
          <a:xfrm>
            <a:off x="695960" y="104140"/>
            <a:ext cx="108000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剪根：</a:t>
            </a:r>
            <a:r>
              <a:rPr lang="zh-CN" altLang="en-US" sz="3600" dirty="0">
                <a:latin typeface="Times New Roman" panose="02020603050405020304" pitchFamily="2" charset="0"/>
              </a:rPr>
              <a:t>待根长到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5 cm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长</a:t>
            </a:r>
            <a:r>
              <a:rPr lang="zh-CN" altLang="en-US" sz="3600" dirty="0">
                <a:latin typeface="Times New Roman" panose="02020603050405020304" pitchFamily="2" charset="0"/>
              </a:rPr>
              <a:t>时，剪去生长旺盛、带有分生区的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根尖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2" charset="0"/>
              </a:rPr>
              <a:t>2-3 mm</a:t>
            </a:r>
            <a:r>
              <a:rPr lang="zh-CN" altLang="en-US" sz="3600" dirty="0">
                <a:latin typeface="Times New Roman" panose="02020603050405020304" pitchFamily="2" charset="0"/>
              </a:rPr>
              <a:t>（每天</a:t>
            </a:r>
            <a:r>
              <a:rPr lang="en-US" altLang="zh-CN" sz="3600" dirty="0">
                <a:latin typeface="Times New Roman" panose="02020603050405020304" pitchFamily="2" charset="0"/>
              </a:rPr>
              <a:t>10:00-14:00</a:t>
            </a:r>
            <a:r>
              <a:rPr lang="zh-CN" altLang="en-US" sz="3600" dirty="0">
                <a:latin typeface="Times New Roman" panose="02020603050405020304" pitchFamily="2" charset="0"/>
              </a:rPr>
              <a:t>时间段细胞分裂最活跃）。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8245" y="5299075"/>
            <a:ext cx="7572375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kern="1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  <a:sym typeface="+mn-ea"/>
              </a:rPr>
              <a:t>选取太长，会因分生区细胞所占比例太小而不容易在视野中找到。</a:t>
            </a:r>
            <a:endParaRPr lang="zh-CN" altLang="en-US" sz="3200" b="1" kern="10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8116" name="文本框 858115"/>
          <p:cNvSpPr txBox="1"/>
          <p:nvPr/>
        </p:nvSpPr>
        <p:spPr>
          <a:xfrm>
            <a:off x="720090" y="135890"/>
            <a:ext cx="5709285" cy="7004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）解离</a:t>
            </a:r>
            <a:r>
              <a:rPr lang="en-US" altLang="zh-CN" sz="3600" b="1">
                <a:latin typeface="Times New Roman" panose="02020603050405020304" pitchFamily="2" charset="0"/>
                <a:ea typeface="黑体" panose="02010609060101010101" pitchFamily="2" charset="-122"/>
              </a:rPr>
              <a:t>—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10%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盐酸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858117" name="图片 858116" descr="20090101205450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838200"/>
            <a:ext cx="6699250" cy="426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58118" name="文本框 858117"/>
          <p:cNvSpPr txBox="1"/>
          <p:nvPr/>
        </p:nvSpPr>
        <p:spPr>
          <a:xfrm>
            <a:off x="831850" y="5105400"/>
            <a:ext cx="10719435" cy="10763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10%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盐酸解离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10-15min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3200" dirty="0">
                <a:latin typeface="Times New Roman" panose="02020603050405020304" pitchFamily="2" charset="0"/>
              </a:rPr>
              <a:t>能使植物细胞之间的果胶质层松散，从而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2" charset="0"/>
              </a:rPr>
              <a:t>使根尖细胞相互分离开来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858119" name="矩形 858118"/>
          <p:cNvSpPr/>
          <p:nvPr/>
        </p:nvSpPr>
        <p:spPr>
          <a:xfrm>
            <a:off x="8077200" y="990600"/>
            <a:ext cx="1504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9140" name="文本框 859139"/>
          <p:cNvSpPr txBox="1"/>
          <p:nvPr/>
        </p:nvSpPr>
        <p:spPr>
          <a:xfrm>
            <a:off x="768350" y="152400"/>
            <a:ext cx="3679825" cy="7004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）漂洗</a:t>
            </a:r>
            <a:r>
              <a:rPr lang="en-US" altLang="zh-CN" sz="3600">
                <a:latin typeface="Times New Roman" panose="02020603050405020304" pitchFamily="2" charset="0"/>
                <a:ea typeface="黑体" panose="02010609060101010101" pitchFamily="2" charset="-122"/>
              </a:rPr>
              <a:t>—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清水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859141" name="图片 859140" descr="200901012055219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860425"/>
            <a:ext cx="6858000" cy="43211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59142" name="文本框 859141"/>
          <p:cNvSpPr txBox="1"/>
          <p:nvPr/>
        </p:nvSpPr>
        <p:spPr>
          <a:xfrm>
            <a:off x="1022985" y="5353050"/>
            <a:ext cx="10298430" cy="119888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清水漂洗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10min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3600" dirty="0">
                <a:latin typeface="Times New Roman" panose="02020603050405020304" pitchFamily="2" charset="0"/>
              </a:rPr>
              <a:t>洗去材料中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残余的的盐酸</a:t>
            </a:r>
            <a:r>
              <a:rPr lang="zh-CN" altLang="en-US" sz="3600" dirty="0">
                <a:latin typeface="Times New Roman" panose="02020603050405020304" pitchFamily="2" charset="0"/>
              </a:rPr>
              <a:t>，便于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染料染色</a:t>
            </a:r>
            <a:r>
              <a:rPr lang="zh-CN" altLang="en-US" sz="3600" dirty="0">
                <a:latin typeface="Times New Roman" panose="02020603050405020304" pitchFamily="2" charset="0"/>
              </a:rPr>
              <a:t>。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64" name="文本框 860163"/>
          <p:cNvSpPr txBox="1"/>
          <p:nvPr/>
        </p:nvSpPr>
        <p:spPr>
          <a:xfrm>
            <a:off x="1752600" y="152400"/>
            <a:ext cx="5787390" cy="7004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）染色</a:t>
            </a:r>
            <a:r>
              <a:rPr lang="en-US" altLang="zh-CN" sz="3600">
                <a:latin typeface="Times New Roman" panose="02020603050405020304" pitchFamily="2" charset="0"/>
                <a:ea typeface="黑体" panose="02010609060101010101" pitchFamily="2" charset="-122"/>
              </a:rPr>
              <a:t>—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龙胆紫溶液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860165" name="图片 860164" descr="20090101205718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914400"/>
            <a:ext cx="7162800" cy="418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60166" name="文本框 860165"/>
          <p:cNvSpPr txBox="1"/>
          <p:nvPr/>
        </p:nvSpPr>
        <p:spPr>
          <a:xfrm>
            <a:off x="1384935" y="5286375"/>
            <a:ext cx="10346690" cy="10763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0.01g/mL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龙胆紫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醋酸洋红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溶液染色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1-2min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3200" dirty="0">
                <a:latin typeface="Times New Roman" panose="02020603050405020304" pitchFamily="2" charset="0"/>
              </a:rPr>
              <a:t>能将细胞中的染色体或染色质染成深色，便于在显微镜下观察。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1188" name="文本框 861187"/>
          <p:cNvSpPr txBox="1"/>
          <p:nvPr/>
        </p:nvSpPr>
        <p:spPr>
          <a:xfrm>
            <a:off x="1752600" y="152400"/>
            <a:ext cx="5029200" cy="7004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latin typeface="Times New Roman" panose="02020603050405020304" pitchFamily="2" charset="0"/>
                <a:ea typeface="黑体" panose="02010609060101010101" pitchFamily="2" charset="-122"/>
              </a:rPr>
              <a:t>）制片</a:t>
            </a:r>
            <a:r>
              <a:rPr lang="en-US" altLang="zh-CN" sz="3600">
                <a:latin typeface="Times New Roman" panose="02020603050405020304" pitchFamily="2" charset="0"/>
                <a:ea typeface="黑体" panose="02010609060101010101" pitchFamily="2" charset="-122"/>
              </a:rPr>
              <a:t>—</a:t>
            </a:r>
            <a:r>
              <a:rPr lang="zh-CN" altLang="en-US" sz="3600">
                <a:latin typeface="Times New Roman" panose="02020603050405020304" pitchFamily="2" charset="0"/>
                <a:ea typeface="黑体" panose="02010609060101010101" pitchFamily="2" charset="-122"/>
              </a:rPr>
              <a:t>临时装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片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861190" name="图片 86118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238" y="914400"/>
            <a:ext cx="5486400" cy="3419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11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038" y="914400"/>
            <a:ext cx="2747962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61192" name="文本框 861191"/>
          <p:cNvSpPr txBox="1"/>
          <p:nvPr/>
        </p:nvSpPr>
        <p:spPr>
          <a:xfrm>
            <a:off x="1905000" y="4570413"/>
            <a:ext cx="8458200" cy="130937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2" charset="0"/>
              </a:rPr>
              <a:t>盖上盖玻片，覆盖上滤纸，用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2" charset="0"/>
              </a:rPr>
              <a:t>橡皮或笔端</a:t>
            </a:r>
            <a:r>
              <a:rPr lang="zh-CN" altLang="en-US" sz="3600" dirty="0">
                <a:latin typeface="Times New Roman" panose="02020603050405020304" pitchFamily="2" charset="0"/>
              </a:rPr>
              <a:t>轻轻敲击盖玻片几下。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769485" y="51435"/>
            <a:ext cx="7190740" cy="6755130"/>
            <a:chOff x="2962" y="0"/>
            <a:chExt cx="11324" cy="10638"/>
          </a:xfrm>
        </p:grpSpPr>
        <p:pic>
          <p:nvPicPr>
            <p:cNvPr id="22529" name="Picture 2" descr="F:\2013上课\必修1\细胞增殖\IMG_20131202_151710.jpg"/>
            <p:cNvPicPr>
              <a:picLocks noChangeAspect="1"/>
            </p:cNvPicPr>
            <p:nvPr/>
          </p:nvPicPr>
          <p:blipFill>
            <a:blip r:embed="rId1"/>
            <a:srcRect l="12758" r="23710"/>
            <a:stretch>
              <a:fillRect/>
            </a:stretch>
          </p:blipFill>
          <p:spPr>
            <a:xfrm>
              <a:off x="2962" y="0"/>
              <a:ext cx="11324" cy="106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07" name="椭圆 4"/>
            <p:cNvSpPr/>
            <p:nvPr/>
          </p:nvSpPr>
          <p:spPr>
            <a:xfrm>
              <a:off x="7125" y="3288"/>
              <a:ext cx="900" cy="900"/>
            </a:xfrm>
            <a:prstGeom prst="ellipse">
              <a:avLst/>
            </a:prstGeom>
            <a:noFill/>
            <a:ln w="476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08" name="直接连接符 6"/>
            <p:cNvCxnSpPr/>
            <p:nvPr/>
          </p:nvCxnSpPr>
          <p:spPr>
            <a:xfrm>
              <a:off x="6788" y="2063"/>
              <a:ext cx="787" cy="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0" name="直接连接符 12"/>
            <p:cNvCxnSpPr/>
            <p:nvPr/>
          </p:nvCxnSpPr>
          <p:spPr>
            <a:xfrm>
              <a:off x="8588" y="5737"/>
              <a:ext cx="788" cy="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1" name="直接连接符 13"/>
            <p:cNvCxnSpPr/>
            <p:nvPr/>
          </p:nvCxnSpPr>
          <p:spPr>
            <a:xfrm>
              <a:off x="6788" y="5737"/>
              <a:ext cx="787" cy="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2" name="直接连接符 14"/>
            <p:cNvCxnSpPr/>
            <p:nvPr/>
          </p:nvCxnSpPr>
          <p:spPr>
            <a:xfrm>
              <a:off x="11637" y="6413"/>
              <a:ext cx="787" cy="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69" name="内容占位符 1"/>
          <p:cNvSpPr>
            <a:spLocks noGrp="1"/>
          </p:cNvSpPr>
          <p:nvPr/>
        </p:nvSpPr>
        <p:spPr>
          <a:xfrm>
            <a:off x="334645" y="1491615"/>
            <a:ext cx="2177415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rtlCol="0" anchor="t">
            <a:no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33CC"/>
                </a:solidFill>
                <a:ea typeface="黑体" panose="02010609060101010101" pitchFamily="2" charset="-122"/>
              </a:rPr>
              <a:t>实验现象：</a:t>
            </a:r>
            <a:endParaRPr lang="zh-CN" altLang="en-US" sz="3600" b="1" dirty="0">
              <a:solidFill>
                <a:srgbClr val="0033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33CC"/>
              </a:solidFill>
              <a:ea typeface="黑体" panose="02010609060101010101" pitchFamily="2" charset="-122"/>
            </a:endParaRPr>
          </a:p>
        </p:txBody>
      </p:sp>
      <p:sp>
        <p:nvSpPr>
          <p:cNvPr id="4097" name="内容占位符 1"/>
          <p:cNvSpPr>
            <a:spLocks noGrp="1"/>
          </p:cNvSpPr>
          <p:nvPr/>
        </p:nvSpPr>
        <p:spPr>
          <a:xfrm>
            <a:off x="151130" y="135890"/>
            <a:ext cx="4518660" cy="122555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rtlCol="0" anchor="t"/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活动：制作并观察植物细胞有丝分裂的临时装片</a:t>
            </a:r>
            <a:endParaRPr lang="zh-CN" altLang="en-US" sz="3200" b="1" dirty="0">
              <a:solidFill>
                <a:srgbClr val="0033CC"/>
              </a:solidFill>
              <a:ea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645" y="2390140"/>
            <a:ext cx="4151630" cy="2889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kern="100" noProof="0" dirty="0" smtClean="0">
                <a:ln>
                  <a:noFill/>
                </a:ln>
                <a:effectLst/>
                <a:uLnTx/>
                <a:uFillTx/>
                <a:cs typeface="Times New Roman" panose="02020603050405020304"/>
                <a:sym typeface="+mn-ea"/>
              </a:rPr>
              <a:t>先用</a:t>
            </a:r>
            <a:r>
              <a:rPr lang="zh-CN" altLang="en-US" sz="2800" b="1" kern="1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/>
                <a:sym typeface="+mn-ea"/>
              </a:rPr>
              <a:t>低倍镜</a:t>
            </a:r>
            <a:r>
              <a:rPr lang="zh-CN" altLang="en-US" sz="2800" b="1" kern="100" noProof="0" dirty="0" smtClean="0">
                <a:ln>
                  <a:noFill/>
                </a:ln>
                <a:effectLst/>
                <a:uLnTx/>
                <a:uFillTx/>
                <a:cs typeface="Times New Roman" panose="02020603050405020304"/>
                <a:sym typeface="+mn-ea"/>
              </a:rPr>
              <a:t>观察找到分生区细胞，后</a:t>
            </a:r>
            <a:r>
              <a:rPr lang="zh-CN" altLang="en-US" sz="2800" b="1" kern="1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/>
                <a:sym typeface="+mn-ea"/>
              </a:rPr>
              <a:t>高倍镜</a:t>
            </a:r>
            <a:r>
              <a:rPr lang="zh-CN" altLang="en-US" sz="2800" b="1" kern="100" noProof="0" dirty="0" smtClean="0">
                <a:ln>
                  <a:noFill/>
                </a:ln>
                <a:effectLst/>
                <a:uLnTx/>
                <a:uFillTx/>
                <a:cs typeface="Times New Roman" panose="02020603050405020304"/>
                <a:sym typeface="+mn-ea"/>
              </a:rPr>
              <a:t>观察仔细观察可找出处于细胞分裂前期、中期、后期、末期的细胞</a:t>
            </a:r>
            <a:endParaRPr lang="zh-CN" altLang="en-US" sz="2800" b="1" kern="100" noProof="0" dirty="0" smtClean="0">
              <a:ln>
                <a:noFill/>
              </a:ln>
              <a:effectLst/>
              <a:uLnTx/>
              <a:uFillTx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10242"/>
          <p:cNvSpPr/>
          <p:nvPr>
            <p:ph idx="1"/>
          </p:nvPr>
        </p:nvSpPr>
        <p:spPr>
          <a:noFill/>
          <a:ln>
            <a:noFill/>
          </a:ln>
        </p:spPr>
        <p:txBody>
          <a:bodyPr anchor="t"/>
          <a:p>
            <a:endParaRPr lang="zh-CN"/>
          </a:p>
        </p:txBody>
      </p:sp>
      <p:pic>
        <p:nvPicPr>
          <p:cNvPr id="9218" name="图片 10243" descr="mmexport1387017739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66306" name="图片 866305" descr="有丝间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808038"/>
            <a:ext cx="2730500" cy="2781300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6307" name="图片 866306" descr="有丝前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808038"/>
            <a:ext cx="2736850" cy="2781300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6308" name="图片 866307" descr="有丝中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5" y="808038"/>
            <a:ext cx="2663825" cy="2781300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6309" name="图片 866308" descr="有丝子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3660775"/>
            <a:ext cx="2735263" cy="2647950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6310" name="图片 866309" descr="有丝后期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925" y="3660775"/>
            <a:ext cx="2736850" cy="2663825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66311" name="图片 866310" descr="有丝后期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3660775"/>
            <a:ext cx="2663825" cy="2663825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66312" name="文本框 866311"/>
          <p:cNvSpPr txBox="1"/>
          <p:nvPr/>
        </p:nvSpPr>
        <p:spPr>
          <a:xfrm>
            <a:off x="3195955" y="101600"/>
            <a:ext cx="6090285" cy="706755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00"/>
                </a:solidFill>
                <a:latin typeface="Times New Roman" panose="02020603050405020304" pitchFamily="2" charset="0"/>
                <a:ea typeface="华文新魏" pitchFamily="2" charset="-122"/>
              </a:rPr>
              <a:t>认一认，属于哪些时期？</a:t>
            </a:r>
            <a:endParaRPr lang="zh-CN" altLang="en-US" sz="4000" dirty="0">
              <a:solidFill>
                <a:srgbClr val="FFFF00"/>
              </a:solidFill>
              <a:latin typeface="Times New Roman" panose="02020603050405020304" pitchFamily="2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615" y="808355"/>
            <a:ext cx="1867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醋酸洋红染色</a:t>
            </a:r>
            <a:endParaRPr lang="zh-CN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81610" y="335915"/>
            <a:ext cx="11829415" cy="3966845"/>
          </a:xfr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例</a:t>
            </a:r>
            <a:r>
              <a:rPr kumimoji="0" lang="en-US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3</a:t>
            </a: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/>
              </a:rPr>
              <a:t>．下列有关观察洋葱根尖细胞有丝分裂实验的叙述，正确的是</a:t>
            </a:r>
            <a:r>
              <a:rPr kumimoji="0" 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(</a:t>
            </a: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多选</a:t>
            </a:r>
            <a:r>
              <a:rPr kumimoji="0" 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)</a:t>
            </a:r>
            <a:endParaRPr kumimoji="0" 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A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．解离时可用盐酸除去细胞壁以分散细胞</a:t>
            </a: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   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B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．漂洗时洗去染液防止染色过深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C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．低倍镜下看不到细胞时可换用高倍镜观察</a:t>
            </a: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 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D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ea typeface="+mn-ea"/>
                <a:sym typeface="+mn-ea"/>
              </a:rPr>
              <a:t>．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ea typeface="+mn-ea"/>
                <a:sym typeface="+mn-ea"/>
              </a:rPr>
              <a:t>高倍镜可以观察到不同分裂期的细胞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E</a:t>
            </a:r>
            <a:r>
              <a:rPr kumimoji="0" lang="zh-CN" altLang="en-US" sz="2800" b="1" i="0" u="none" strike="noStrike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．</a:t>
            </a: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/>
              </a:rPr>
              <a:t>视野中不同细胞的染色体数目可能不相等</a:t>
            </a:r>
            <a:endParaRPr kumimoji="0" lang="zh-CN" altLang="en-US" sz="28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Courier New" panose="02070309020205020404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F</a:t>
            </a: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/>
              </a:rPr>
              <a:t>．观察处于分裂中期的细胞，可清晰看到赤道面和染色体</a:t>
            </a:r>
            <a:endParaRPr kumimoji="0" lang="zh-CN" altLang="en-US" sz="28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Courier New" panose="02070309020205020404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/>
              </a:rPr>
              <a:t>G</a:t>
            </a: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/>
              </a:rPr>
              <a:t>．细胞是独立分裂的，因此可选一个细胞持续观察它的整个分裂过程</a:t>
            </a:r>
            <a:endParaRPr kumimoji="0" lang="zh-CN" alt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97535" y="177165"/>
            <a:ext cx="113277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P105</a:t>
            </a:r>
            <a:r>
              <a:rPr lang="zh-CN" altLang="en-US" sz="3600"/>
              <a:t>，观察动物细胞有丝分裂</a:t>
            </a:r>
            <a:r>
              <a:rPr lang="zh-CN" altLang="en-US" sz="3600">
                <a:solidFill>
                  <a:srgbClr val="FF0000"/>
                </a:solidFill>
              </a:rPr>
              <a:t>固定装片</a:t>
            </a:r>
            <a:endParaRPr lang="zh-CN" altLang="en-US" sz="3600"/>
          </a:p>
          <a:p>
            <a:r>
              <a:rPr lang="zh-CN" altLang="en-US" sz="3600"/>
              <a:t>        在低倍物镜下找到马蛔虫受精卵（2N=4）分裂的细胞后，转换高倍物镜进行观察，绘制你所见到的马蛔虫不同受精卵细胞的简图。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" y="0"/>
            <a:ext cx="11765280" cy="657225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2800"/>
              <a:t>17.如图L4-1-6表示某植物细胞在一个有丝分裂的细胞周期中DNA含量的变化,据图分析回答:</a:t>
            </a:r>
            <a:endParaRPr lang="zh-CN" altLang="en-US" sz="2800"/>
          </a:p>
          <a:p>
            <a:pPr>
              <a:lnSpc>
                <a:spcPct val="100000"/>
              </a:lnSpc>
            </a:pPr>
            <a:endParaRPr lang="zh-CN" altLang="en-US" sz="2800"/>
          </a:p>
          <a:p>
            <a:pPr>
              <a:lnSpc>
                <a:spcPct val="100000"/>
              </a:lnSpc>
            </a:pPr>
            <a:endParaRPr lang="zh-CN" altLang="en-US" sz="2800"/>
          </a:p>
          <a:p>
            <a:pPr>
              <a:lnSpc>
                <a:spcPct val="100000"/>
              </a:lnSpc>
            </a:pPr>
            <a:endParaRPr lang="zh-CN" altLang="en-US" sz="2800"/>
          </a:p>
          <a:p>
            <a:pPr>
              <a:lnSpc>
                <a:spcPct val="100000"/>
              </a:lnSpc>
            </a:pPr>
            <a:endParaRPr lang="zh-CN" altLang="en-US" sz="2800"/>
          </a:p>
          <a:p>
            <a:pPr>
              <a:lnSpc>
                <a:spcPct val="100000"/>
              </a:lnSpc>
            </a:pP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/>
              <a:t>(3)c~d表示　   　期,它对应的分裂图像是　     　　,该时期参与活动的</a:t>
            </a:r>
            <a:r>
              <a:rPr lang="zh-CN" altLang="en-US" sz="2800">
                <a:solidFill>
                  <a:srgbClr val="FF0000"/>
                </a:solidFill>
              </a:rPr>
              <a:t>主要细胞器为              　。 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/>
              <a:t>(4)d以后表示　                  。  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/>
              <a:t>(5)从一个细胞周期中DNA含量的变化规律分析,有丝分裂的</a:t>
            </a:r>
            <a:r>
              <a:rPr lang="zh-CN" altLang="en-US" sz="2800">
                <a:solidFill>
                  <a:srgbClr val="FF0000"/>
                </a:solidFill>
              </a:rPr>
              <a:t>重要特征是</a:t>
            </a:r>
            <a:r>
              <a:rPr lang="zh-CN" altLang="en-US" sz="2800"/>
              <a:t>　               。 </a:t>
            </a:r>
            <a:endParaRPr lang="zh-CN" altLang="en-US" sz="2800"/>
          </a:p>
          <a:p>
            <a:pPr>
              <a:lnSpc>
                <a:spcPct val="100000"/>
              </a:lnSpc>
            </a:pPr>
            <a:r>
              <a:rPr lang="zh-CN" altLang="en-US" sz="2800"/>
              <a:t>(6)用虚线在坐标图中画出一个细胞周期中染色体数量变化的曲线。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174" name="sw50.jpg" descr="id:2147490473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720" y="530860"/>
            <a:ext cx="4089400" cy="3166745"/>
          </a:xfrm>
          <a:prstGeom prst="rect">
            <a:avLst/>
          </a:prstGeom>
        </p:spPr>
      </p:pic>
      <p:pic>
        <p:nvPicPr>
          <p:cNvPr id="9" name="BT3.EPS" descr="id:2147485235;FounderCES"/>
          <p:cNvPicPr>
            <a:picLocks noChangeAspect="1"/>
          </p:cNvPicPr>
          <p:nvPr/>
        </p:nvPicPr>
        <p:blipFill>
          <a:blip r:embed="rId2">
            <a:lum contrast="18000"/>
          </a:blip>
          <a:stretch>
            <a:fillRect/>
          </a:stretch>
        </p:blipFill>
        <p:spPr>
          <a:xfrm>
            <a:off x="8059103" y="1192213"/>
            <a:ext cx="3601085" cy="1843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9" name="图片 4098" descr="D:\动物学实验\有丝分裂\照片 04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16455" y="-1526540"/>
            <a:ext cx="15240000" cy="1143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4236720" y="-99060"/>
            <a:ext cx="3909695" cy="1143000"/>
          </a:xfrm>
          <a:solidFill>
            <a:schemeClr val="bg1"/>
          </a:solidFill>
        </p:spPr>
        <p:txBody>
          <a:bodyPr anchor="ctr"/>
          <a:p>
            <a:r>
              <a:rPr lang="zh-CN" altLang="en-US" dirty="0">
                <a:ea typeface="黑体" panose="02010609060101010101" pitchFamily="2" charset="-122"/>
              </a:rPr>
              <a:t>马蛔虫子宫横切</a:t>
            </a:r>
            <a:endParaRPr lang="zh-CN" altLang="en-US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7428230" y="4980305"/>
            <a:ext cx="4210050" cy="1143000"/>
          </a:xfrm>
        </p:spPr>
        <p:txBody>
          <a:bodyPr anchor="ctr"/>
          <a:p>
            <a:r>
              <a:rPr>
                <a:ea typeface="黑体" panose="02010609060101010101" pitchFamily="2" charset="-122"/>
                <a:sym typeface="+mn-ea"/>
              </a:rPr>
              <a:t>马蛔虫受精卵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中期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pic>
        <p:nvPicPr>
          <p:cNvPr id="8195" name="图片 8194" descr="D:\动物学实验\有丝分裂\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730" y="-15875"/>
            <a:ext cx="6605270" cy="4996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7170" descr="D:\动物学实验\有丝分裂\有丝分裂 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5580" cy="4996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标题 7169"/>
          <p:cNvSpPr>
            <a:spLocks noGrp="1"/>
          </p:cNvSpPr>
          <p:nvPr/>
        </p:nvSpPr>
        <p:spPr>
          <a:xfrm>
            <a:off x="912495" y="4996180"/>
            <a:ext cx="5271135" cy="11430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ea typeface="黑体" panose="02010609060101010101" pitchFamily="2" charset="-122"/>
              </a:rPr>
              <a:t>马蛔虫受精卵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前期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993140" y="5048885"/>
            <a:ext cx="4431665" cy="1143000"/>
          </a:xfrm>
        </p:spPr>
        <p:txBody>
          <a:bodyPr anchor="ctr"/>
          <a:p>
            <a:r>
              <a:rPr>
                <a:ea typeface="黑体" panose="02010609060101010101" pitchFamily="2" charset="-122"/>
                <a:sym typeface="+mn-ea"/>
              </a:rPr>
              <a:t>马蛔虫受精卵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后期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pic>
        <p:nvPicPr>
          <p:cNvPr id="9219" name="图片 9218" descr="D:\动物学实验\有丝分裂\有丝分裂 0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890"/>
            <a:ext cx="6145530" cy="4609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标题 10241"/>
          <p:cNvSpPr>
            <a:spLocks noGrp="1"/>
          </p:cNvSpPr>
          <p:nvPr/>
        </p:nvSpPr>
        <p:spPr>
          <a:xfrm>
            <a:off x="7273925" y="5064760"/>
            <a:ext cx="4010025" cy="96393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ea typeface="黑体" panose="02010609060101010101" pitchFamily="2" charset="-122"/>
                <a:sym typeface="+mn-ea"/>
              </a:rPr>
              <a:t>马蛔虫受精卵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末期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pic>
        <p:nvPicPr>
          <p:cNvPr id="10243" name="图片 10242" descr="D:\动物学实验\有丝分裂\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15875"/>
            <a:ext cx="6142990" cy="460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172210"/>
            <a:ext cx="12191365" cy="4347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Text Box 30"/>
          <p:cNvSpPr txBox="1"/>
          <p:nvPr/>
        </p:nvSpPr>
        <p:spPr>
          <a:xfrm>
            <a:off x="8382000" y="5822950"/>
            <a:ext cx="140779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Garamond" pitchFamily="2" charset="0"/>
                <a:ea typeface="宋体" panose="02010600030101010101" pitchFamily="2" charset="-122"/>
              </a:rPr>
              <a:t>肖连刚</a:t>
            </a:r>
            <a:endParaRPr lang="zh-CN" altLang="en-US" sz="3200" b="1" dirty="0">
              <a:latin typeface="Garamond" pitchFamily="2" charset="0"/>
              <a:ea typeface="宋体" panose="02010600030101010101" pitchFamily="2" charset="-122"/>
            </a:endParaRPr>
          </a:p>
        </p:txBody>
      </p:sp>
      <p:sp>
        <p:nvSpPr>
          <p:cNvPr id="6148" name="Text Box 31"/>
          <p:cNvSpPr txBox="1"/>
          <p:nvPr/>
        </p:nvSpPr>
        <p:spPr>
          <a:xfrm>
            <a:off x="3321685" y="310515"/>
            <a:ext cx="819086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dirty="0">
                <a:latin typeface="Garamond" pitchFamily="2" charset="0"/>
                <a:ea typeface="宋体" panose="02010600030101010101" pitchFamily="2" charset="-122"/>
              </a:rPr>
              <a:t>第四章  第一节  细胞增殖（</a:t>
            </a:r>
            <a:r>
              <a:rPr lang="en-US" altLang="zh-CN" sz="4400" dirty="0">
                <a:latin typeface="Garamond" pitchFamily="2" charset="0"/>
                <a:ea typeface="宋体" panose="02010600030101010101" pitchFamily="2" charset="-122"/>
              </a:rPr>
              <a:t>2</a:t>
            </a:r>
            <a:r>
              <a:rPr lang="zh-CN" altLang="en-US" sz="4400" dirty="0">
                <a:latin typeface="Garamond" pitchFamily="2" charset="0"/>
                <a:ea typeface="宋体" panose="02010600030101010101" pitchFamily="2" charset="-122"/>
              </a:rPr>
              <a:t>）</a:t>
            </a:r>
            <a:endParaRPr lang="zh-CN" altLang="en-US" sz="4400" dirty="0">
              <a:latin typeface="Garamond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2"/>
          <p:cNvSpPr txBox="1"/>
          <p:nvPr/>
        </p:nvSpPr>
        <p:spPr>
          <a:xfrm>
            <a:off x="1524000" y="958850"/>
            <a:ext cx="4800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32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839913" y="958850"/>
            <a:ext cx="8751887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连续分裂的细胞，从一次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分裂完成时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开始，到下一次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分裂完成时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为止。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0" name="Group 4"/>
          <p:cNvGrpSpPr/>
          <p:nvPr/>
        </p:nvGrpSpPr>
        <p:grpSpPr>
          <a:xfrm>
            <a:off x="3795713" y="2034913"/>
            <a:ext cx="4267200" cy="3705225"/>
            <a:chOff x="0" y="6"/>
            <a:chExt cx="2708" cy="2400"/>
          </a:xfrm>
        </p:grpSpPr>
        <p:sp>
          <p:nvSpPr>
            <p:cNvPr id="2" name="Text Box 5"/>
            <p:cNvSpPr txBox="1"/>
            <p:nvPr/>
          </p:nvSpPr>
          <p:spPr>
            <a:xfrm>
              <a:off x="1872" y="865"/>
              <a:ext cx="33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分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4101" name="Object 6"/>
            <p:cNvGraphicFramePr>
              <a:graphicFrameLocks noChangeAspect="1"/>
            </p:cNvGraphicFramePr>
            <p:nvPr/>
          </p:nvGraphicFramePr>
          <p:xfrm>
            <a:off x="212" y="6"/>
            <a:ext cx="2496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4429125" imgH="4219575" progId="PBrush">
                    <p:embed/>
                  </p:oleObj>
                </mc:Choice>
                <mc:Fallback>
                  <p:oleObj name="" r:id="rId1" imgW="4429125" imgH="4219575" progId="PBrush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2" y="6"/>
                          <a:ext cx="2496" cy="2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Text Box 7"/>
            <p:cNvSpPr txBox="1"/>
            <p:nvPr/>
          </p:nvSpPr>
          <p:spPr>
            <a:xfrm>
              <a:off x="1776" y="817"/>
              <a:ext cx="33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楷体_GB2312" pitchFamily="1" charset="-122"/>
                </a:rPr>
                <a:t>分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3" name="Text Box 8"/>
            <p:cNvSpPr txBox="1"/>
            <p:nvPr/>
          </p:nvSpPr>
          <p:spPr>
            <a:xfrm>
              <a:off x="1776" y="1088"/>
              <a:ext cx="33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楷体_GB2312" pitchFamily="1" charset="-122"/>
                </a:rPr>
                <a:t>裂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4" name="Text Box 9"/>
            <p:cNvSpPr txBox="1"/>
            <p:nvPr/>
          </p:nvSpPr>
          <p:spPr>
            <a:xfrm>
              <a:off x="1584" y="1342"/>
              <a:ext cx="432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楷体_GB2312" pitchFamily="1" charset="-122"/>
                </a:rPr>
                <a:t>间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5" name="Text Box 10"/>
            <p:cNvSpPr txBox="1"/>
            <p:nvPr/>
          </p:nvSpPr>
          <p:spPr>
            <a:xfrm>
              <a:off x="1344" y="1390"/>
              <a:ext cx="480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楷体_GB2312" pitchFamily="1" charset="-122"/>
                </a:rPr>
                <a:t>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6" name="Text Box 11"/>
            <p:cNvSpPr txBox="1"/>
            <p:nvPr/>
          </p:nvSpPr>
          <p:spPr>
            <a:xfrm>
              <a:off x="862" y="544"/>
              <a:ext cx="33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分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7" name="Text Box 12"/>
            <p:cNvSpPr txBox="1"/>
            <p:nvPr/>
          </p:nvSpPr>
          <p:spPr>
            <a:xfrm>
              <a:off x="816" y="702"/>
              <a:ext cx="33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裂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8" name="Text Box 13"/>
            <p:cNvSpPr txBox="1"/>
            <p:nvPr/>
          </p:nvSpPr>
          <p:spPr>
            <a:xfrm>
              <a:off x="816" y="884"/>
              <a:ext cx="480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期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09" name="Text Box 14"/>
            <p:cNvSpPr txBox="1"/>
            <p:nvPr/>
          </p:nvSpPr>
          <p:spPr>
            <a:xfrm>
              <a:off x="0" y="817"/>
              <a:ext cx="48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前期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10" name="Text Box 15"/>
            <p:cNvSpPr txBox="1"/>
            <p:nvPr/>
          </p:nvSpPr>
          <p:spPr>
            <a:xfrm>
              <a:off x="48" y="529"/>
              <a:ext cx="528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中期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11" name="Text Box 16"/>
            <p:cNvSpPr txBox="1"/>
            <p:nvPr/>
          </p:nvSpPr>
          <p:spPr>
            <a:xfrm>
              <a:off x="96" y="289"/>
              <a:ext cx="67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后期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12" name="Text Box 17"/>
            <p:cNvSpPr txBox="1"/>
            <p:nvPr/>
          </p:nvSpPr>
          <p:spPr>
            <a:xfrm>
              <a:off x="240" y="97"/>
              <a:ext cx="6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末期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13" name="Text Box 18"/>
            <p:cNvSpPr txBox="1"/>
            <p:nvPr/>
          </p:nvSpPr>
          <p:spPr>
            <a:xfrm>
              <a:off x="1056" y="193"/>
              <a:ext cx="720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子细胞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114" name="Line 19"/>
            <p:cNvSpPr/>
            <p:nvPr/>
          </p:nvSpPr>
          <p:spPr>
            <a:xfrm>
              <a:off x="711" y="132"/>
              <a:ext cx="816" cy="105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15" name="Rectangle 20"/>
          <p:cNvSpPr/>
          <p:nvPr/>
        </p:nvSpPr>
        <p:spPr>
          <a:xfrm>
            <a:off x="1524000" y="349250"/>
            <a:ext cx="18161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细胞周期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2"/>
          <p:cNvSpPr txBox="1"/>
          <p:nvPr/>
        </p:nvSpPr>
        <p:spPr>
          <a:xfrm>
            <a:off x="1631950" y="188913"/>
            <a:ext cx="40627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细胞周期表示方法：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170" name="Group 3"/>
          <p:cNvGrpSpPr/>
          <p:nvPr/>
        </p:nvGrpSpPr>
        <p:grpSpPr>
          <a:xfrm>
            <a:off x="2566988" y="809625"/>
            <a:ext cx="2016125" cy="2574925"/>
            <a:chOff x="0" y="0"/>
            <a:chExt cx="1270" cy="1622"/>
          </a:xfrm>
        </p:grpSpPr>
        <p:sp>
          <p:nvSpPr>
            <p:cNvPr id="7171" name="Text Box 4"/>
            <p:cNvSpPr txBox="1"/>
            <p:nvPr/>
          </p:nvSpPr>
          <p:spPr>
            <a:xfrm>
              <a:off x="227" y="1332"/>
              <a:ext cx="10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pSp>
          <p:nvGrpSpPr>
            <p:cNvPr id="7172" name="Group 5"/>
            <p:cNvGrpSpPr/>
            <p:nvPr/>
          </p:nvGrpSpPr>
          <p:grpSpPr>
            <a:xfrm>
              <a:off x="0" y="0"/>
              <a:ext cx="1225" cy="1378"/>
              <a:chOff x="0" y="0"/>
              <a:chExt cx="1225" cy="1378"/>
            </a:xfrm>
          </p:grpSpPr>
          <p:sp>
            <p:nvSpPr>
              <p:cNvPr id="7173" name="Oval 6"/>
              <p:cNvSpPr/>
              <p:nvPr/>
            </p:nvSpPr>
            <p:spPr>
              <a:xfrm>
                <a:off x="0" y="199"/>
                <a:ext cx="1225" cy="11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" name="Text Box 7"/>
              <p:cNvSpPr txBox="1"/>
              <p:nvPr/>
            </p:nvSpPr>
            <p:spPr>
              <a:xfrm>
                <a:off x="907" y="0"/>
                <a:ext cx="28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32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Text Box 8"/>
              <p:cNvSpPr txBox="1"/>
              <p:nvPr/>
            </p:nvSpPr>
            <p:spPr>
              <a:xfrm>
                <a:off x="46" y="0"/>
                <a:ext cx="30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32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Line 9"/>
              <p:cNvSpPr/>
              <p:nvPr/>
            </p:nvSpPr>
            <p:spPr>
              <a:xfrm flipH="1" flipV="1">
                <a:off x="272" y="289"/>
                <a:ext cx="318" cy="4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Line 10"/>
              <p:cNvSpPr/>
              <p:nvPr/>
            </p:nvSpPr>
            <p:spPr>
              <a:xfrm flipH="1">
                <a:off x="590" y="289"/>
                <a:ext cx="317" cy="4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Line 11"/>
              <p:cNvSpPr/>
              <p:nvPr/>
            </p:nvSpPr>
            <p:spPr>
              <a:xfrm>
                <a:off x="499" y="107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61" name="Group 18"/>
          <p:cNvGrpSpPr/>
          <p:nvPr/>
        </p:nvGrpSpPr>
        <p:grpSpPr>
          <a:xfrm>
            <a:off x="1501140" y="4389755"/>
            <a:ext cx="4608513" cy="627063"/>
            <a:chOff x="0" y="0"/>
            <a:chExt cx="2903" cy="395"/>
          </a:xfrm>
        </p:grpSpPr>
        <p:grpSp>
          <p:nvGrpSpPr>
            <p:cNvPr id="7180" name="Group 19"/>
            <p:cNvGrpSpPr/>
            <p:nvPr/>
          </p:nvGrpSpPr>
          <p:grpSpPr>
            <a:xfrm>
              <a:off x="104" y="0"/>
              <a:ext cx="2524" cy="181"/>
              <a:chOff x="0" y="0"/>
              <a:chExt cx="2524" cy="181"/>
            </a:xfrm>
          </p:grpSpPr>
          <p:sp>
            <p:nvSpPr>
              <p:cNvPr id="7181" name="Line 20"/>
              <p:cNvSpPr/>
              <p:nvPr/>
            </p:nvSpPr>
            <p:spPr>
              <a:xfrm>
                <a:off x="0" y="90"/>
                <a:ext cx="251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2" name="Line 21"/>
              <p:cNvSpPr/>
              <p:nvPr/>
            </p:nvSpPr>
            <p:spPr>
              <a:xfrm>
                <a:off x="0" y="0"/>
                <a:ext cx="0" cy="18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3" name="Line 22"/>
              <p:cNvSpPr/>
              <p:nvPr/>
            </p:nvSpPr>
            <p:spPr>
              <a:xfrm>
                <a:off x="725" y="0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Line 23"/>
              <p:cNvSpPr/>
              <p:nvPr/>
            </p:nvSpPr>
            <p:spPr>
              <a:xfrm>
                <a:off x="906" y="0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5" name="Line 24"/>
              <p:cNvSpPr/>
              <p:nvPr/>
            </p:nvSpPr>
            <p:spPr>
              <a:xfrm>
                <a:off x="1541" y="0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6" name="Line 25"/>
              <p:cNvSpPr/>
              <p:nvPr/>
            </p:nvSpPr>
            <p:spPr>
              <a:xfrm>
                <a:off x="1723" y="0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7" name="Line 26"/>
              <p:cNvSpPr/>
              <p:nvPr/>
            </p:nvSpPr>
            <p:spPr>
              <a:xfrm>
                <a:off x="2342" y="0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8" name="Line 27"/>
              <p:cNvSpPr/>
              <p:nvPr/>
            </p:nvSpPr>
            <p:spPr>
              <a:xfrm>
                <a:off x="2524" y="0"/>
                <a:ext cx="0" cy="18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89" name="Text Box 28"/>
            <p:cNvSpPr txBox="1"/>
            <p:nvPr/>
          </p:nvSpPr>
          <p:spPr>
            <a:xfrm>
              <a:off x="0" y="144"/>
              <a:ext cx="29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A              B  C           D   E           F  G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172" name="Picture 29" descr="S335"/>
          <p:cNvPicPr>
            <a:picLocks noChangeAspect="1"/>
          </p:cNvPicPr>
          <p:nvPr/>
        </p:nvPicPr>
        <p:blipFill>
          <a:blip r:embed="rId1"/>
          <a:srcRect l="49714"/>
          <a:stretch>
            <a:fillRect/>
          </a:stretch>
        </p:blipFill>
        <p:spPr>
          <a:xfrm>
            <a:off x="6532880" y="3252470"/>
            <a:ext cx="4373880" cy="2908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1" name="gy38.EPS" descr="id:2147490438;FounderCES"/>
          <p:cNvPicPr>
            <a:picLocks noChangeAspect="1"/>
          </p:cNvPicPr>
          <p:nvPr/>
        </p:nvPicPr>
        <p:blipFill>
          <a:blip r:embed="rId2">
            <a:lum contrast="23999"/>
          </a:blip>
          <a:stretch>
            <a:fillRect/>
          </a:stretch>
        </p:blipFill>
        <p:spPr>
          <a:xfrm>
            <a:off x="6790055" y="299085"/>
            <a:ext cx="4012565" cy="2625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9217"/>
          <p:cNvSpPr txBox="1"/>
          <p:nvPr/>
        </p:nvSpPr>
        <p:spPr>
          <a:xfrm>
            <a:off x="2209800" y="2205038"/>
            <a:ext cx="2057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文本框 9218"/>
          <p:cNvSpPr txBox="1"/>
          <p:nvPr/>
        </p:nvSpPr>
        <p:spPr>
          <a:xfrm>
            <a:off x="2566988" y="5373688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80808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9220" name="文本框 9219"/>
          <p:cNvSpPr txBox="1"/>
          <p:nvPr/>
        </p:nvSpPr>
        <p:spPr>
          <a:xfrm>
            <a:off x="7178675" y="909638"/>
            <a:ext cx="14398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着丝粒</a:t>
            </a:r>
            <a:endParaRPr lang="zh-CN" altLang="en-US" sz="28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9220"/>
          <p:cNvSpPr txBox="1"/>
          <p:nvPr/>
        </p:nvSpPr>
        <p:spPr>
          <a:xfrm>
            <a:off x="3433763" y="3862388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b="1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9221" name="文本框 9221"/>
          <p:cNvSpPr txBox="1"/>
          <p:nvPr/>
        </p:nvSpPr>
        <p:spPr>
          <a:xfrm>
            <a:off x="2174875" y="2722563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800" b="1">
              <a:latin typeface="Arial" panose="020B0604020202020204" pitchFamily="34" charset="0"/>
              <a:ea typeface="幼圆" pitchFamily="1" charset="-122"/>
            </a:endParaRPr>
          </a:p>
        </p:txBody>
      </p:sp>
      <p:sp>
        <p:nvSpPr>
          <p:cNvPr id="9222" name="文本框 9222"/>
          <p:cNvSpPr txBox="1"/>
          <p:nvPr/>
        </p:nvSpPr>
        <p:spPr>
          <a:xfrm>
            <a:off x="6965950" y="2741613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800" b="1">
              <a:latin typeface="Arial" panose="020B0604020202020204" pitchFamily="34" charset="0"/>
              <a:ea typeface="幼圆" pitchFamily="1" charset="-122"/>
            </a:endParaRPr>
          </a:p>
        </p:txBody>
      </p:sp>
      <p:sp>
        <p:nvSpPr>
          <p:cNvPr id="9223" name="文本框 9223"/>
          <p:cNvSpPr txBox="1"/>
          <p:nvPr/>
        </p:nvSpPr>
        <p:spPr>
          <a:xfrm>
            <a:off x="2279650" y="5949950"/>
            <a:ext cx="2819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80808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9224" name="直接连接符 9224"/>
          <p:cNvSpPr/>
          <p:nvPr/>
        </p:nvSpPr>
        <p:spPr>
          <a:xfrm>
            <a:off x="3938588" y="1054100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5" name="图片 9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8813" y="549275"/>
            <a:ext cx="720725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直接连接符 9226"/>
          <p:cNvSpPr/>
          <p:nvPr/>
        </p:nvSpPr>
        <p:spPr>
          <a:xfrm flipH="1" flipV="1">
            <a:off x="3938588" y="1341438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7" name="图片 92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46038"/>
            <a:ext cx="552450" cy="203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9" name="图片 9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070225"/>
            <a:ext cx="981075" cy="202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0" name="图片 9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50" y="3357563"/>
            <a:ext cx="762000" cy="1323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1" name="图片 9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7525" y="3286125"/>
            <a:ext cx="720725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2" name="图片 9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563" y="3286125"/>
            <a:ext cx="720725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3" name="直接连接符 9232"/>
          <p:cNvSpPr/>
          <p:nvPr/>
        </p:nvSpPr>
        <p:spPr>
          <a:xfrm>
            <a:off x="3578225" y="4005263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直接连接符 9233"/>
          <p:cNvSpPr/>
          <p:nvPr/>
        </p:nvSpPr>
        <p:spPr>
          <a:xfrm>
            <a:off x="6457950" y="3933825"/>
            <a:ext cx="11509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文本框 9234"/>
          <p:cNvSpPr txBox="1"/>
          <p:nvPr/>
        </p:nvSpPr>
        <p:spPr>
          <a:xfrm>
            <a:off x="5162550" y="1878013"/>
            <a:ext cx="21590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条染色体</a:t>
            </a:r>
            <a:endParaRPr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DNA</a:t>
            </a:r>
            <a:r>
              <a:rPr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分子</a:t>
            </a:r>
            <a:endParaRPr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6" name="矩形 9235"/>
          <p:cNvSpPr/>
          <p:nvPr/>
        </p:nvSpPr>
        <p:spPr>
          <a:xfrm>
            <a:off x="5089525" y="4797425"/>
            <a:ext cx="3022600" cy="1360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条染色体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DNA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分子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7" name="直接连接符 9236"/>
          <p:cNvSpPr/>
          <p:nvPr/>
        </p:nvSpPr>
        <p:spPr>
          <a:xfrm>
            <a:off x="6099175" y="1125538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直接连接符 9237"/>
          <p:cNvSpPr/>
          <p:nvPr/>
        </p:nvSpPr>
        <p:spPr>
          <a:xfrm>
            <a:off x="2857500" y="2133600"/>
            <a:ext cx="0" cy="9366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文本框 9238"/>
          <p:cNvSpPr txBox="1"/>
          <p:nvPr/>
        </p:nvSpPr>
        <p:spPr>
          <a:xfrm>
            <a:off x="3001963" y="2349500"/>
            <a:ext cx="19034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复制</a:t>
            </a:r>
            <a:endParaRPr lang="zh-CN" altLang="en-US" sz="28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240" name="矩形 9239"/>
          <p:cNvSpPr/>
          <p:nvPr/>
        </p:nvSpPr>
        <p:spPr>
          <a:xfrm>
            <a:off x="7870825" y="4781550"/>
            <a:ext cx="3022600" cy="1360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2条染色体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2个DNA分子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41" name="文本框 9240"/>
          <p:cNvSpPr txBox="1"/>
          <p:nvPr/>
        </p:nvSpPr>
        <p:spPr>
          <a:xfrm>
            <a:off x="4905375" y="5636260"/>
            <a:ext cx="28651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2条姐妹染色单体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42" name="文本框 9241"/>
          <p:cNvSpPr txBox="1"/>
          <p:nvPr/>
        </p:nvSpPr>
        <p:spPr>
          <a:xfrm>
            <a:off x="8028305" y="5636260"/>
            <a:ext cx="28651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0条姐妹染色单体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35" grpId="0"/>
      <p:bldP spid="9236" grpId="0"/>
      <p:bldP spid="9239" grpId="0"/>
      <p:bldP spid="9240" grpId="0"/>
      <p:bldP spid="9241" grpId="0" bldLvl="0"/>
      <p:bldP spid="924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11265"/>
          <p:cNvSpPr/>
          <p:nvPr/>
        </p:nvSpPr>
        <p:spPr>
          <a:xfrm>
            <a:off x="1774825" y="3186113"/>
            <a:ext cx="1295400" cy="829945"/>
          </a:xfrm>
          <a:prstGeom prst="rect">
            <a:avLst/>
          </a:prstGeom>
          <a:noFill/>
          <a:ln w="19050" cap="flat" cmpd="sng">
            <a:solidFill>
              <a:srgbClr val="4B4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染色质</a:t>
            </a:r>
            <a:endParaRPr lang="zh-CN" altLang="en-US" sz="24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复制</a:t>
            </a:r>
            <a:endParaRPr lang="zh-CN" altLang="en-US" sz="24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3575050" y="3330575"/>
            <a:ext cx="1441450" cy="460375"/>
          </a:xfrm>
          <a:prstGeom prst="rect">
            <a:avLst/>
          </a:prstGeom>
          <a:noFill/>
          <a:ln w="19050" cap="flat" cmpd="sng">
            <a:solidFill>
              <a:srgbClr val="4B4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两失两现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文本框 11267"/>
          <p:cNvSpPr txBox="1"/>
          <p:nvPr/>
        </p:nvSpPr>
        <p:spPr>
          <a:xfrm>
            <a:off x="5461000" y="2825750"/>
            <a:ext cx="1517650" cy="1198880"/>
          </a:xfrm>
          <a:prstGeom prst="rect">
            <a:avLst/>
          </a:prstGeom>
          <a:noFill/>
          <a:ln w="19050" cap="flat" cmpd="sng">
            <a:solidFill>
              <a:srgbClr val="4B4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着丝粒整齐排列在赤道面上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9" name="文本框 11268"/>
          <p:cNvSpPr txBox="1"/>
          <p:nvPr/>
        </p:nvSpPr>
        <p:spPr>
          <a:xfrm>
            <a:off x="7321550" y="2825750"/>
            <a:ext cx="1438275" cy="1568450"/>
          </a:xfrm>
          <a:prstGeom prst="rect">
            <a:avLst/>
          </a:prstGeom>
          <a:noFill/>
          <a:ln w="19050" cap="flat" cmpd="sng">
            <a:solidFill>
              <a:srgbClr val="4B4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着丝粒分裂，染色体分别向两极移动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9120188" y="2924175"/>
            <a:ext cx="1296987" cy="1198880"/>
          </a:xfrm>
          <a:prstGeom prst="rect">
            <a:avLst/>
          </a:prstGeom>
          <a:noFill/>
          <a:ln w="19050" cap="flat" cmpd="sng">
            <a:solidFill>
              <a:srgbClr val="4B4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染色体解旋成染色质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直接连接符 11270"/>
          <p:cNvSpPr/>
          <p:nvPr/>
        </p:nvSpPr>
        <p:spPr>
          <a:xfrm>
            <a:off x="3071813" y="1125538"/>
            <a:ext cx="360362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直接连接符 11271"/>
          <p:cNvSpPr/>
          <p:nvPr/>
        </p:nvSpPr>
        <p:spPr>
          <a:xfrm>
            <a:off x="8688388" y="35464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直接连接符 11272"/>
          <p:cNvSpPr/>
          <p:nvPr/>
        </p:nvSpPr>
        <p:spPr>
          <a:xfrm>
            <a:off x="6959600" y="3544888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直接连接符 11273"/>
          <p:cNvSpPr/>
          <p:nvPr/>
        </p:nvSpPr>
        <p:spPr>
          <a:xfrm>
            <a:off x="5087938" y="35464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直接连接符 11274"/>
          <p:cNvSpPr/>
          <p:nvPr/>
        </p:nvSpPr>
        <p:spPr>
          <a:xfrm>
            <a:off x="3141663" y="3617913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直接连接符 11275"/>
          <p:cNvSpPr/>
          <p:nvPr/>
        </p:nvSpPr>
        <p:spPr>
          <a:xfrm>
            <a:off x="8759825" y="1125538"/>
            <a:ext cx="36036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直接连接符 11276"/>
          <p:cNvSpPr/>
          <p:nvPr/>
        </p:nvSpPr>
        <p:spPr>
          <a:xfrm>
            <a:off x="6959600" y="1125538"/>
            <a:ext cx="36036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直接连接符 11277"/>
          <p:cNvSpPr/>
          <p:nvPr/>
        </p:nvSpPr>
        <p:spPr>
          <a:xfrm>
            <a:off x="5087938" y="1125538"/>
            <a:ext cx="360362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78" name="图片 11278" descr="动物细胞的有丝分裂间期"/>
          <p:cNvPicPr>
            <a:picLocks noChangeAspect="1"/>
          </p:cNvPicPr>
          <p:nvPr/>
        </p:nvPicPr>
        <p:blipFill>
          <a:blip r:embed="rId1">
            <a:lum bright="-17999" contrast="12000"/>
          </a:blip>
          <a:stretch>
            <a:fillRect/>
          </a:stretch>
        </p:blipFill>
        <p:spPr>
          <a:xfrm>
            <a:off x="1524000" y="333375"/>
            <a:ext cx="1460500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9" name="矩形 11279"/>
          <p:cNvSpPr/>
          <p:nvPr/>
        </p:nvSpPr>
        <p:spPr>
          <a:xfrm>
            <a:off x="1703388" y="4292600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矩形 11280"/>
          <p:cNvSpPr/>
          <p:nvPr/>
        </p:nvSpPr>
        <p:spPr>
          <a:xfrm>
            <a:off x="3503613" y="5229225"/>
            <a:ext cx="12239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1" name="矩形 11281"/>
          <p:cNvSpPr/>
          <p:nvPr/>
        </p:nvSpPr>
        <p:spPr>
          <a:xfrm>
            <a:off x="5159375" y="4652963"/>
            <a:ext cx="14398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矩形 11282"/>
          <p:cNvSpPr/>
          <p:nvPr/>
        </p:nvSpPr>
        <p:spPr>
          <a:xfrm>
            <a:off x="6959600" y="4797425"/>
            <a:ext cx="1493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83" name="图片 112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60350"/>
            <a:ext cx="1511300" cy="1655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4" name="图片 112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8" y="230188"/>
            <a:ext cx="1439862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5" name="图片 11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87313"/>
            <a:ext cx="1512888" cy="187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6" name="矩形 11286"/>
          <p:cNvSpPr/>
          <p:nvPr/>
        </p:nvSpPr>
        <p:spPr>
          <a:xfrm>
            <a:off x="1524000" y="4135438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染色体的数目变化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88" name="文本框 11287"/>
          <p:cNvSpPr txBox="1"/>
          <p:nvPr/>
        </p:nvSpPr>
        <p:spPr>
          <a:xfrm>
            <a:off x="2063750" y="4652963"/>
            <a:ext cx="9366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1288"/>
          <p:cNvSpPr txBox="1"/>
          <p:nvPr/>
        </p:nvSpPr>
        <p:spPr>
          <a:xfrm>
            <a:off x="3994150" y="4651375"/>
            <a:ext cx="10080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0" name="文本框 11289"/>
          <p:cNvSpPr txBox="1"/>
          <p:nvPr/>
        </p:nvSpPr>
        <p:spPr>
          <a:xfrm>
            <a:off x="5938838" y="4710113"/>
            <a:ext cx="10795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1" name="文本框 11290"/>
          <p:cNvSpPr txBox="1"/>
          <p:nvPr/>
        </p:nvSpPr>
        <p:spPr>
          <a:xfrm>
            <a:off x="7985125" y="4651375"/>
            <a:ext cx="50323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文本框 11291"/>
          <p:cNvSpPr txBox="1"/>
          <p:nvPr/>
        </p:nvSpPr>
        <p:spPr>
          <a:xfrm>
            <a:off x="9675813" y="4637088"/>
            <a:ext cx="5413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11292"/>
          <p:cNvSpPr/>
          <p:nvPr/>
        </p:nvSpPr>
        <p:spPr>
          <a:xfrm>
            <a:off x="1524000" y="5070475"/>
            <a:ext cx="39395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一个核内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DNA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含量的变化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94" name="文本框 11293"/>
          <p:cNvSpPr txBox="1"/>
          <p:nvPr/>
        </p:nvSpPr>
        <p:spPr>
          <a:xfrm>
            <a:off x="1703388" y="5589588"/>
            <a:ext cx="1439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4   8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11294"/>
          <p:cNvSpPr txBox="1"/>
          <p:nvPr/>
        </p:nvSpPr>
        <p:spPr>
          <a:xfrm>
            <a:off x="4051300" y="5632450"/>
            <a:ext cx="5762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文本框 11295"/>
          <p:cNvSpPr txBox="1"/>
          <p:nvPr/>
        </p:nvSpPr>
        <p:spPr>
          <a:xfrm>
            <a:off x="5970588" y="5575300"/>
            <a:ext cx="6477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7" name="文本框 11296"/>
          <p:cNvSpPr txBox="1"/>
          <p:nvPr/>
        </p:nvSpPr>
        <p:spPr>
          <a:xfrm>
            <a:off x="7940675" y="5486400"/>
            <a:ext cx="6492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文本框 11297"/>
          <p:cNvSpPr txBox="1"/>
          <p:nvPr/>
        </p:nvSpPr>
        <p:spPr>
          <a:xfrm>
            <a:off x="9648825" y="5473700"/>
            <a:ext cx="539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11298"/>
          <p:cNvSpPr/>
          <p:nvPr/>
        </p:nvSpPr>
        <p:spPr>
          <a:xfrm>
            <a:off x="9625013" y="2538413"/>
            <a:ext cx="503237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直接连接符 11299"/>
          <p:cNvSpPr/>
          <p:nvPr/>
        </p:nvSpPr>
        <p:spPr>
          <a:xfrm>
            <a:off x="2063750" y="58070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1300"/>
          <p:cNvSpPr txBox="1"/>
          <p:nvPr/>
        </p:nvSpPr>
        <p:spPr>
          <a:xfrm>
            <a:off x="1774825" y="1773238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间期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301" name="文本框 11301"/>
          <p:cNvSpPr txBox="1"/>
          <p:nvPr/>
        </p:nvSpPr>
        <p:spPr>
          <a:xfrm>
            <a:off x="3748088" y="1771650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前期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302" name="文本框 11302"/>
          <p:cNvSpPr txBox="1"/>
          <p:nvPr/>
        </p:nvSpPr>
        <p:spPr>
          <a:xfrm>
            <a:off x="5880100" y="1773238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中期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303" name="文本框 11303"/>
          <p:cNvSpPr txBox="1"/>
          <p:nvPr/>
        </p:nvSpPr>
        <p:spPr>
          <a:xfrm>
            <a:off x="7607300" y="1785938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后期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304" name="文本框 11304"/>
          <p:cNvSpPr txBox="1"/>
          <p:nvPr/>
        </p:nvSpPr>
        <p:spPr>
          <a:xfrm>
            <a:off x="9334500" y="2174875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末期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1305" name="图片 113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0" y="188913"/>
            <a:ext cx="1479550" cy="204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06" name="矩形 11306"/>
          <p:cNvSpPr/>
          <p:nvPr/>
        </p:nvSpPr>
        <p:spPr>
          <a:xfrm>
            <a:off x="1622425" y="2527300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主要特征：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/>
      <p:bldP spid="11290" grpId="0"/>
      <p:bldP spid="11291" grpId="0"/>
      <p:bldP spid="11292" grpId="0"/>
      <p:bldP spid="11294" grpId="0"/>
      <p:bldP spid="11296" grpId="0"/>
      <p:bldP spid="11297" grpId="0"/>
      <p:bldP spid="11298" grpId="0"/>
      <p:bldP spid="11266" grpId="0" bldLvl="0" animBg="1"/>
      <p:bldP spid="11267" grpId="0" bldLvl="0" animBg="1"/>
      <p:bldP spid="11268" grpId="0" bldLvl="0" animBg="1"/>
      <p:bldP spid="11269" grpId="0" bldLvl="0" animBg="1"/>
      <p:bldP spid="112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53" name="Rectangle 23">
            <a:hlinkClick r:id="rId1" action="ppaction://hlinkfile"/>
          </p:cNvPr>
          <p:cNvSpPr/>
          <p:nvPr/>
        </p:nvSpPr>
        <p:spPr>
          <a:xfrm>
            <a:off x="1213485" y="0"/>
            <a:ext cx="104425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动物与植物细胞的有丝分裂的不同之处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contrast="18000"/>
          </a:blip>
          <a:srcRect b="21381"/>
          <a:stretch>
            <a:fillRect/>
          </a:stretch>
        </p:blipFill>
        <p:spPr>
          <a:xfrm>
            <a:off x="2958465" y="944245"/>
            <a:ext cx="8271510" cy="44481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46760" y="3018155"/>
            <a:ext cx="10433050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25195" y="1863725"/>
            <a:ext cx="18084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植物细胞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动物细胞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TABLE_BEAUTIFY" val="smartTable{d5c11634-fdb6-45b1-afa2-aad39740795f}"/>
</p:tagLst>
</file>

<file path=ppt/tags/tag67.xml><?xml version="1.0" encoding="utf-8"?>
<p:tagLst xmlns:p="http://schemas.openxmlformats.org/presentationml/2006/main">
  <p:tag name="KSO_WM_UNIT_TABLE_BEAUTIFY" val="smartTable{a6a7cfeb-5874-48be-ac1b-70719aa7e0b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WPS 演示</Application>
  <PresentationFormat>宽屏</PresentationFormat>
  <Paragraphs>319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Garamond</vt:lpstr>
      <vt:lpstr>Segoe Print</vt:lpstr>
      <vt:lpstr>黑体</vt:lpstr>
      <vt:lpstr>Times New Roman</vt:lpstr>
      <vt:lpstr>楷体_GB2312</vt:lpstr>
      <vt:lpstr>新宋体</vt:lpstr>
      <vt:lpstr>华文中宋</vt:lpstr>
      <vt:lpstr>幼圆</vt:lpstr>
      <vt:lpstr>Arial Unicode MS</vt:lpstr>
      <vt:lpstr>Courier New</vt:lpstr>
      <vt:lpstr>Times New Roman</vt:lpstr>
      <vt:lpstr>华文新魏</vt:lpstr>
      <vt:lpstr>Courier New</vt:lpstr>
      <vt:lpstr>Office 主题​​</vt:lpstr>
      <vt:lpstr>PBrush</vt:lpstr>
      <vt:lpstr>上节课练习反馈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马蛔虫子宫横切</vt:lpstr>
      <vt:lpstr>马蛔虫受精卵中期</vt:lpstr>
      <vt:lpstr>马蛔虫受精卵后期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</cp:lastModifiedBy>
  <cp:revision>116</cp:revision>
  <dcterms:created xsi:type="dcterms:W3CDTF">2019-06-19T02:08:00Z</dcterms:created>
  <dcterms:modified xsi:type="dcterms:W3CDTF">2020-02-20T01:08:07Z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