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960" r:id="rId3"/>
    <p:sldId id="330" r:id="rId4"/>
    <p:sldId id="258" r:id="rId5"/>
    <p:sldId id="959" r:id="rId6"/>
    <p:sldId id="961" r:id="rId7"/>
    <p:sldId id="945" r:id="rId8"/>
    <p:sldId id="946" r:id="rId9"/>
    <p:sldId id="963" r:id="rId10"/>
    <p:sldId id="948" r:id="rId11"/>
    <p:sldId id="964" r:id="rId12"/>
    <p:sldId id="965" r:id="rId13"/>
    <p:sldId id="966" r:id="rId14"/>
    <p:sldId id="968" r:id="rId15"/>
    <p:sldId id="971" r:id="rId16"/>
    <p:sldId id="969" r:id="rId17"/>
    <p:sldId id="970" r:id="rId18"/>
    <p:sldId id="973" r:id="rId19"/>
    <p:sldId id="977" r:id="rId20"/>
    <p:sldId id="974" r:id="rId21"/>
    <p:sldId id="975" r:id="rId22"/>
    <p:sldId id="951" r:id="rId23"/>
    <p:sldId id="263" r:id="rId24"/>
    <p:sldId id="269" r:id="rId25"/>
    <p:sldId id="976" r:id="rId26"/>
    <p:sldId id="493" r:id="rId27"/>
    <p:sldId id="295" r:id="rId28"/>
    <p:sldId id="1029" r:id="rId29"/>
    <p:sldId id="29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09" autoAdjust="0"/>
    <p:restoredTop sz="94660"/>
  </p:normalViewPr>
  <p:slideViewPr>
    <p:cSldViewPr>
      <p:cViewPr varScale="1">
        <p:scale>
          <a:sx n="74" d="100"/>
          <a:sy n="74" d="100"/>
        </p:scale>
        <p:origin x="7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DE395-5C5A-402D-BE80-45F3C9B8937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D082-5DCC-45E3-9420-8E66326C1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469B-6F9B-4498-8CAF-A50FCEB6FD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10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16279-3830-4EFA-AD67-2D3B2AC2D84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5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5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8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0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9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4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2317-1DB6-4052-8E72-27EBCEE31CB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4675-A228-4D95-811A-87EE38063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6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4.png"/><Relationship Id="rId18" Type="http://schemas.openxmlformats.org/officeDocument/2006/relationships/oleObject" Target="../embeddings/oleObject6.bin"/><Relationship Id="rId26" Type="http://schemas.openxmlformats.org/officeDocument/2006/relationships/image" Target="../media/image44.gif"/><Relationship Id="rId39" Type="http://schemas.openxmlformats.org/officeDocument/2006/relationships/image" Target="../media/image36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8.png"/><Relationship Id="rId34" Type="http://schemas.openxmlformats.org/officeDocument/2006/relationships/oleObject" Target="../embeddings/oleObject14.bin"/><Relationship Id="rId42" Type="http://schemas.openxmlformats.org/officeDocument/2006/relationships/oleObject" Target="../embeddings/oleObject18.bin"/><Relationship Id="rId7" Type="http://schemas.openxmlformats.org/officeDocument/2006/relationships/image" Target="../media/image22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3.png"/><Relationship Id="rId38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29" Type="http://schemas.openxmlformats.org/officeDocument/2006/relationships/oleObject" Target="../embeddings/oleObject11.bin"/><Relationship Id="rId41" Type="http://schemas.openxmlformats.org/officeDocument/2006/relationships/image" Target="../media/image3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3.png"/><Relationship Id="rId24" Type="http://schemas.openxmlformats.org/officeDocument/2006/relationships/oleObject" Target="../embeddings/oleObject9.bin"/><Relationship Id="rId32" Type="http://schemas.openxmlformats.org/officeDocument/2006/relationships/oleObject" Target="../embeddings/oleObject13.bin"/><Relationship Id="rId37" Type="http://schemas.openxmlformats.org/officeDocument/2006/relationships/image" Target="../media/image35.png"/><Relationship Id="rId40" Type="http://schemas.openxmlformats.org/officeDocument/2006/relationships/oleObject" Target="../embeddings/oleObject17.bin"/><Relationship Id="rId45" Type="http://schemas.openxmlformats.org/officeDocument/2006/relationships/image" Target="../media/image39.png"/><Relationship Id="rId5" Type="http://schemas.openxmlformats.org/officeDocument/2006/relationships/image" Target="../media/image41.gif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image" Target="../media/image31.png"/><Relationship Id="rId36" Type="http://schemas.openxmlformats.org/officeDocument/2006/relationships/oleObject" Target="../embeddings/oleObject15.bin"/><Relationship Id="rId10" Type="http://schemas.openxmlformats.org/officeDocument/2006/relationships/image" Target="../media/image42.gif"/><Relationship Id="rId19" Type="http://schemas.openxmlformats.org/officeDocument/2006/relationships/image" Target="../media/image27.png"/><Relationship Id="rId31" Type="http://schemas.openxmlformats.org/officeDocument/2006/relationships/image" Target="../media/image32.png"/><Relationship Id="rId44" Type="http://schemas.openxmlformats.org/officeDocument/2006/relationships/oleObject" Target="../embeddings/oleObject19.bin"/><Relationship Id="rId4" Type="http://schemas.openxmlformats.org/officeDocument/2006/relationships/image" Target="../media/image40.gif"/><Relationship Id="rId9" Type="http://schemas.openxmlformats.org/officeDocument/2006/relationships/image" Target="../media/image23.png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Relationship Id="rId27" Type="http://schemas.openxmlformats.org/officeDocument/2006/relationships/oleObject" Target="../embeddings/oleObject10.bin"/><Relationship Id="rId30" Type="http://schemas.openxmlformats.org/officeDocument/2006/relationships/oleObject" Target="../embeddings/oleObject12.bin"/><Relationship Id="rId35" Type="http://schemas.openxmlformats.org/officeDocument/2006/relationships/image" Target="../media/image34.png"/><Relationship Id="rId43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075057"/>
            <a:ext cx="7907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楷体" pitchFamily="49" charset="-122"/>
                <a:ea typeface="楷体" pitchFamily="49" charset="-122"/>
              </a:rPr>
              <a:t>      空中课堂</a:t>
            </a:r>
            <a:r>
              <a:rPr lang="en-US" altLang="zh-CN" sz="4000" b="1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4000" b="1" dirty="0">
                <a:latin typeface="楷体" pitchFamily="49" charset="-122"/>
                <a:ea typeface="楷体" pitchFamily="49" charset="-122"/>
              </a:rPr>
              <a:t>减数分裂（一）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" y="16024"/>
            <a:ext cx="2073058" cy="2054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4248" y="4958679"/>
            <a:ext cx="176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石  磊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293CA0C-0F08-4BF3-B6D0-F4E90EE63E21}"/>
              </a:ext>
            </a:extLst>
          </p:cNvPr>
          <p:cNvSpPr txBox="1"/>
          <p:nvPr/>
        </p:nvSpPr>
        <p:spPr>
          <a:xfrm>
            <a:off x="1043124" y="2218598"/>
            <a:ext cx="5851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楷体" pitchFamily="49" charset="-122"/>
                <a:ea typeface="楷体" pitchFamily="49" charset="-122"/>
              </a:rPr>
              <a:t>      必修</a:t>
            </a:r>
            <a:r>
              <a:rPr lang="en-US" altLang="zh-CN" sz="40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4000" b="1" dirty="0">
                <a:latin typeface="楷体" pitchFamily="49" charset="-122"/>
                <a:ea typeface="楷体" pitchFamily="49" charset="-122"/>
              </a:rPr>
              <a:t> 遗传与进化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7F80492-CD56-42E4-9E55-A4D5708C6CFE}"/>
              </a:ext>
            </a:extLst>
          </p:cNvPr>
          <p:cNvSpPr txBox="1"/>
          <p:nvPr/>
        </p:nvSpPr>
        <p:spPr>
          <a:xfrm>
            <a:off x="6678234" y="56665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2020.3.3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4835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BA042617-E4A0-4782-9DE5-6948F0E8A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6922"/>
            <a:ext cx="1520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400" b="1"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/>
              <a:t>数目：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A98E28-CD86-446F-9DFF-BFE8F2EC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88" y="70470"/>
            <a:ext cx="7416824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大多数生物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体细胞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中染色体成对存在（用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2n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表示）。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B5BA26-8BE1-4C32-A3A0-D36868F19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88" y="1171274"/>
            <a:ext cx="650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生殖细胞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中成单存在（用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n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表示）。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ED4BFC31-B30A-42BC-9E86-E1B591EF4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8" b="65266"/>
          <a:stretch/>
        </p:blipFill>
        <p:spPr bwMode="auto">
          <a:xfrm>
            <a:off x="5901669" y="1862262"/>
            <a:ext cx="2304256" cy="182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406808-CAEF-48B5-87B5-C555AC40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21" y="5628782"/>
            <a:ext cx="8676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同一种生物，细胞内染色体的</a:t>
            </a:r>
            <a:r>
              <a:rPr lang="zh-CN" altLang="en-US" sz="2000" b="1" dirty="0">
                <a:solidFill>
                  <a:srgbClr val="FF0000"/>
                </a:solidFill>
              </a:rPr>
              <a:t>形态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大小</a:t>
            </a:r>
            <a:r>
              <a:rPr lang="zh-CN" altLang="en-US" sz="2000" b="1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着丝粒位置</a:t>
            </a:r>
            <a:r>
              <a:rPr lang="zh-CN" altLang="en-US" sz="2000" b="1" dirty="0"/>
              <a:t>等都是相对恒定的。</a:t>
            </a:r>
          </a:p>
        </p:txBody>
      </p:sp>
      <p:pic>
        <p:nvPicPr>
          <p:cNvPr id="8" name="Picture 3" descr="02-9染色体的组成">
            <a:extLst>
              <a:ext uri="{FF2B5EF4-FFF2-40B4-BE49-F238E27FC236}">
                <a16:creationId xmlns:a16="http://schemas.microsoft.com/office/drawing/2014/main" id="{BD0E1C6E-9811-4E97-9DF6-C4293207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7" y="2005860"/>
            <a:ext cx="4681829" cy="351137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D2665FAF-D05A-48F1-90D1-B3351ADC1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7" b="65266"/>
          <a:stretch/>
        </p:blipFill>
        <p:spPr bwMode="auto">
          <a:xfrm>
            <a:off x="5886059" y="3696687"/>
            <a:ext cx="2790397" cy="182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2160C67-3C3A-4E88-A7D6-72D5432D6E80}"/>
              </a:ext>
            </a:extLst>
          </p:cNvPr>
          <p:cNvSpPr txBox="1"/>
          <p:nvPr/>
        </p:nvSpPr>
        <p:spPr>
          <a:xfrm>
            <a:off x="293131" y="6021288"/>
            <a:ext cx="881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有性生殖时（亲代</a:t>
            </a:r>
            <a:r>
              <a:rPr lang="en-US" altLang="zh-CN" sz="2400" b="1" dirty="0"/>
              <a:t>----</a:t>
            </a:r>
            <a:r>
              <a:rPr lang="zh-CN" altLang="en-US" sz="2400" b="1" dirty="0"/>
              <a:t>子代）如果进行减数分裂</a:t>
            </a:r>
            <a:r>
              <a:rPr lang="zh-CN" altLang="en-US" sz="2400" b="1" dirty="0">
                <a:solidFill>
                  <a:srgbClr val="0000FF"/>
                </a:solidFill>
              </a:rPr>
              <a:t>能不能随便减</a:t>
            </a:r>
            <a:r>
              <a:rPr lang="zh-CN" altLang="en-US" sz="2400" b="1" dirty="0"/>
              <a:t>？要满足什么条件呢？</a:t>
            </a:r>
          </a:p>
        </p:txBody>
      </p:sp>
    </p:spTree>
    <p:extLst>
      <p:ext uri="{BB962C8B-B14F-4D97-AF65-F5344CB8AC3E}">
        <p14:creationId xmlns:p14="http://schemas.microsoft.com/office/powerpoint/2010/main" val="17837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6">
            <a:extLst>
              <a:ext uri="{FF2B5EF4-FFF2-40B4-BE49-F238E27FC236}">
                <a16:creationId xmlns:a16="http://schemas.microsoft.com/office/drawing/2014/main" id="{855C5B92-46D2-43A6-A694-148F901B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336" y="83635"/>
            <a:ext cx="67687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三、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如何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进行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465DF5-4B64-44D9-B2E9-95F6E87AA58F}"/>
              </a:ext>
            </a:extLst>
          </p:cNvPr>
          <p:cNvSpPr/>
          <p:nvPr/>
        </p:nvSpPr>
        <p:spPr>
          <a:xfrm>
            <a:off x="107504" y="908720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如果是减数分裂，需要有什么前提条件？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C279A8-530C-4B0E-8FB4-68D3C983DC1C}"/>
              </a:ext>
            </a:extLst>
          </p:cNvPr>
          <p:cNvSpPr/>
          <p:nvPr/>
        </p:nvSpPr>
        <p:spPr>
          <a:xfrm>
            <a:off x="308974" y="1409499"/>
            <a:ext cx="6994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zh-CN" sz="3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数量减半，且不丢失遗传信息！</a:t>
            </a:r>
            <a:endParaRPr lang="zh-CN" altLang="zh-CN" sz="3600" kern="100" dirty="0">
              <a:latin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863A429-6AC8-4AB9-8529-0A2229FBE18C}"/>
              </a:ext>
            </a:extLst>
          </p:cNvPr>
          <p:cNvSpPr/>
          <p:nvPr/>
        </p:nvSpPr>
        <p:spPr>
          <a:xfrm>
            <a:off x="342213" y="1928230"/>
            <a:ext cx="88350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能够进行减数分裂的细胞，含有</a:t>
            </a:r>
            <a:r>
              <a:rPr lang="zh-CN" altLang="zh-CN" sz="3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两套或偶数套相同的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遗传信息！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E0668D8-A1A1-4290-AF7D-9360426FB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8" b="65266"/>
          <a:stretch/>
        </p:blipFill>
        <p:spPr bwMode="auto">
          <a:xfrm>
            <a:off x="4215681" y="2541736"/>
            <a:ext cx="2012503" cy="159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832F5E0A-2997-4FA8-83FD-E045CBAE2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7" b="65266"/>
          <a:stretch/>
        </p:blipFill>
        <p:spPr bwMode="auto">
          <a:xfrm>
            <a:off x="6239365" y="2552119"/>
            <a:ext cx="2437091" cy="159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2B6044-AE9C-489A-A682-098585228D78}"/>
              </a:ext>
            </a:extLst>
          </p:cNvPr>
          <p:cNvSpPr/>
          <p:nvPr/>
        </p:nvSpPr>
        <p:spPr>
          <a:xfrm>
            <a:off x="440288" y="3084444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</a:rPr>
              <a:t>正常人体细胞中都有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23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对染色体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866A075-1933-43AD-8D36-9158E36BA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2" y="4243186"/>
            <a:ext cx="8849707" cy="250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B047BDC-EB3F-4317-819D-69B41E1390EF}"/>
              </a:ext>
            </a:extLst>
          </p:cNvPr>
          <p:cNvSpPr/>
          <p:nvPr/>
        </p:nvSpPr>
        <p:spPr>
          <a:xfrm>
            <a:off x="904212" y="357562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</a:rPr>
              <a:t>什么叫一套遗传信息？</a:t>
            </a:r>
            <a:endParaRPr lang="zh-CN" altLang="zh-CN" sz="20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7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0111171-47AC-424B-9696-5B7BFB35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4" y="1208657"/>
            <a:ext cx="3625364" cy="267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BD4BF81-B2EF-493E-85E0-58C02A7C2841}"/>
              </a:ext>
            </a:extLst>
          </p:cNvPr>
          <p:cNvSpPr txBox="1"/>
          <p:nvPr/>
        </p:nvSpPr>
        <p:spPr>
          <a:xfrm>
            <a:off x="4067944" y="126876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同源染色体：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960958-6827-43F8-A9C0-04D3B74C61DC}"/>
              </a:ext>
            </a:extLst>
          </p:cNvPr>
          <p:cNvSpPr txBox="1"/>
          <p:nvPr/>
        </p:nvSpPr>
        <p:spPr>
          <a:xfrm>
            <a:off x="4100442" y="1913638"/>
            <a:ext cx="491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大小、形态相同</a:t>
            </a:r>
            <a:r>
              <a:rPr lang="zh-CN" altLang="en-US" sz="2400" dirty="0"/>
              <a:t>的两条染色体，一条来自父方，一条来自母方。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F2611E-20D6-44AC-8CC2-2E53E7A93A9D}"/>
              </a:ext>
            </a:extLst>
          </p:cNvPr>
          <p:cNvSpPr/>
          <p:nvPr/>
        </p:nvSpPr>
        <p:spPr>
          <a:xfrm>
            <a:off x="4100442" y="286484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一套非同源染色体的组合，就含有一套人类的遗传信息。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1537DB0-DB33-4A89-85BD-A08FB72FC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138" y="166283"/>
            <a:ext cx="67687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三、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如何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进行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E3DF7A-AC06-48C4-8F17-9A5E7EF60408}"/>
              </a:ext>
            </a:extLst>
          </p:cNvPr>
          <p:cNvSpPr/>
          <p:nvPr/>
        </p:nvSpPr>
        <p:spPr>
          <a:xfrm>
            <a:off x="601006" y="4214991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减数分裂的过程就是将所有</a:t>
            </a:r>
            <a:r>
              <a:rPr lang="zh-CN" altLang="zh-CN" sz="2800" b="1" kern="100" dirty="0">
                <a:solidFill>
                  <a:srgbClr val="548DD4"/>
                </a:solidFill>
                <a:latin typeface="Times New Roman" panose="02020603050405020304" pitchFamily="18" charset="0"/>
              </a:rPr>
              <a:t>同源染色体分离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，使</a:t>
            </a:r>
            <a:r>
              <a:rPr lang="zh-CN" altLang="zh-CN" sz="2800" b="1" kern="100" dirty="0">
                <a:solidFill>
                  <a:srgbClr val="548DD4"/>
                </a:solidFill>
                <a:latin typeface="Times New Roman" panose="02020603050405020304" pitchFamily="18" charset="0"/>
              </a:rPr>
              <a:t>非同源染色体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组合在一起，成为</a:t>
            </a:r>
            <a:r>
              <a:rPr lang="zh-CN" altLang="zh-CN" sz="2800" b="1" kern="100" dirty="0">
                <a:solidFill>
                  <a:srgbClr val="548DD4"/>
                </a:solidFill>
                <a:latin typeface="Times New Roman" panose="02020603050405020304" pitchFamily="18" charset="0"/>
              </a:rPr>
              <a:t>遗传物质减半，但遗传信息并不丢失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的生殖细胞！</a:t>
            </a:r>
          </a:p>
        </p:txBody>
      </p:sp>
    </p:spTree>
    <p:extLst>
      <p:ext uri="{BB962C8B-B14F-4D97-AF65-F5344CB8AC3E}">
        <p14:creationId xmlns:p14="http://schemas.microsoft.com/office/powerpoint/2010/main" val="63279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E579B5D-7747-4353-B633-83D02F301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6632"/>
            <a:ext cx="7094050" cy="20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3AC19E-294C-48BC-BCA6-843FD121F859}"/>
              </a:ext>
            </a:extLst>
          </p:cNvPr>
          <p:cNvSpPr txBox="1"/>
          <p:nvPr/>
        </p:nvSpPr>
        <p:spPr>
          <a:xfrm>
            <a:off x="1763688" y="2276872"/>
            <a:ext cx="1980029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精细胞染色体？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214D85-829E-4D80-B1BD-7A7872B05C58}"/>
              </a:ext>
            </a:extLst>
          </p:cNvPr>
          <p:cNvSpPr txBox="1"/>
          <p:nvPr/>
        </p:nvSpPr>
        <p:spPr>
          <a:xfrm>
            <a:off x="5220072" y="2276872"/>
            <a:ext cx="1991251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卵细胞染色体？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AA9EBD72-5295-4B5D-AEA6-4FD9995EE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9"/>
          <a:stretch/>
        </p:blipFill>
        <p:spPr bwMode="auto">
          <a:xfrm>
            <a:off x="1619672" y="2676982"/>
            <a:ext cx="5904656" cy="179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5B21D979-9E73-43B3-A086-54E6C58F7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5" t="44465" r="43498" b="45674"/>
          <a:stretch/>
        </p:blipFill>
        <p:spPr bwMode="auto">
          <a:xfrm>
            <a:off x="4222014" y="4437112"/>
            <a:ext cx="699971" cy="63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E397B0-111B-400F-8B9D-CACD5CDB3273}"/>
              </a:ext>
            </a:extLst>
          </p:cNvPr>
          <p:cNvSpPr txBox="1"/>
          <p:nvPr/>
        </p:nvSpPr>
        <p:spPr>
          <a:xfrm>
            <a:off x="4788024" y="4613066"/>
            <a:ext cx="1217000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受精作用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B508550C-D25E-4A2C-8633-23204397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6" t="58461" r="31754" b="2106"/>
          <a:stretch/>
        </p:blipFill>
        <p:spPr bwMode="auto">
          <a:xfrm>
            <a:off x="3287946" y="5085184"/>
            <a:ext cx="2580198" cy="173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D8DCF6-C825-4CFB-8341-1B6F3C02293A}"/>
              </a:ext>
            </a:extLst>
          </p:cNvPr>
          <p:cNvSpPr txBox="1"/>
          <p:nvPr/>
        </p:nvSpPr>
        <p:spPr>
          <a:xfrm>
            <a:off x="912173" y="3911490"/>
            <a:ext cx="851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0000FF"/>
                </a:solidFill>
              </a:rPr>
              <a:t>2</a:t>
            </a:r>
            <a:r>
              <a:rPr lang="en-US" altLang="zh-CN" sz="4400" baseline="30000" dirty="0">
                <a:solidFill>
                  <a:srgbClr val="0000FF"/>
                </a:solidFill>
              </a:rPr>
              <a:t>23</a:t>
            </a:r>
            <a:endParaRPr lang="zh-CN" alt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0A9950-0C86-4A6B-B606-47D7785E50FA}"/>
              </a:ext>
            </a:extLst>
          </p:cNvPr>
          <p:cNvSpPr txBox="1"/>
          <p:nvPr/>
        </p:nvSpPr>
        <p:spPr>
          <a:xfrm>
            <a:off x="6334740" y="5661248"/>
            <a:ext cx="876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00FF"/>
                </a:solidFill>
              </a:rPr>
              <a:t>2</a:t>
            </a:r>
            <a:r>
              <a:rPr lang="en-US" altLang="zh-CN" sz="4400" baseline="30000" dirty="0">
                <a:solidFill>
                  <a:srgbClr val="0000FF"/>
                </a:solidFill>
              </a:rPr>
              <a:t>46</a:t>
            </a:r>
            <a:endParaRPr lang="zh-CN" alt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0CD979-9C90-49EA-8092-41AD5C753566}"/>
              </a:ext>
            </a:extLst>
          </p:cNvPr>
          <p:cNvSpPr txBox="1"/>
          <p:nvPr/>
        </p:nvSpPr>
        <p:spPr>
          <a:xfrm>
            <a:off x="7487727" y="3911490"/>
            <a:ext cx="851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0000FF"/>
                </a:solidFill>
              </a:rPr>
              <a:t>2</a:t>
            </a:r>
            <a:r>
              <a:rPr lang="en-US" altLang="zh-CN" sz="4400" baseline="30000" dirty="0">
                <a:solidFill>
                  <a:srgbClr val="0000FF"/>
                </a:solidFill>
              </a:rPr>
              <a:t>23</a:t>
            </a:r>
            <a:endParaRPr lang="zh-CN" alt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03469C-4BEB-4AF7-B5F9-18215420E47C}"/>
              </a:ext>
            </a:extLst>
          </p:cNvPr>
          <p:cNvSpPr txBox="1"/>
          <p:nvPr/>
        </p:nvSpPr>
        <p:spPr>
          <a:xfrm>
            <a:off x="323528" y="5130609"/>
            <a:ext cx="273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大小、形态相同</a:t>
            </a:r>
            <a:r>
              <a:rPr lang="zh-CN" altLang="en-US" sz="2400" dirty="0"/>
              <a:t>的两条染色体，一条来自父方，一条来自母方。</a:t>
            </a:r>
          </a:p>
        </p:txBody>
      </p:sp>
    </p:spTree>
    <p:extLst>
      <p:ext uri="{BB962C8B-B14F-4D97-AF65-F5344CB8AC3E}">
        <p14:creationId xmlns:p14="http://schemas.microsoft.com/office/powerpoint/2010/main" val="42175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/>
      <p:bldP spid="14" grpId="0"/>
      <p:bldP spid="1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21F06B62-C33A-417B-8419-4BA74A4B7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116632"/>
            <a:ext cx="2444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课堂测验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86AF01-852E-4C12-A1DB-D86698D2D465}"/>
              </a:ext>
            </a:extLst>
          </p:cNvPr>
          <p:cNvSpPr/>
          <p:nvPr/>
        </p:nvSpPr>
        <p:spPr>
          <a:xfrm>
            <a:off x="298767" y="826734"/>
            <a:ext cx="8820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一个具有三套遗传信息的生物，是否可以通过减数分裂产生生殖细胞？这种生物在有性生殖角度看是否可育？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4CCE38-3F11-46BF-BDF3-353912942FE6}"/>
              </a:ext>
            </a:extLst>
          </p:cNvPr>
          <p:cNvSpPr/>
          <p:nvPr/>
        </p:nvSpPr>
        <p:spPr>
          <a:xfrm>
            <a:off x="298767" y="1764092"/>
            <a:ext cx="8023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判断：所有具有两套遗传信息的生物都是可育的！</a:t>
            </a:r>
            <a:endParaRPr lang="zh-CN" altLang="en-US" sz="28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BDDAE5-AB3F-42D1-9B1B-E394F8FD673E}"/>
              </a:ext>
            </a:extLst>
          </p:cNvPr>
          <p:cNvGrpSpPr/>
          <p:nvPr/>
        </p:nvGrpSpPr>
        <p:grpSpPr>
          <a:xfrm>
            <a:off x="2171068" y="2280642"/>
            <a:ext cx="3971672" cy="596987"/>
            <a:chOff x="1259632" y="3344780"/>
            <a:chExt cx="3971672" cy="59698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F73E54C-03D4-47DD-9500-59CE50390478}"/>
                </a:ext>
              </a:extLst>
            </p:cNvPr>
            <p:cNvSpPr txBox="1"/>
            <p:nvPr/>
          </p:nvSpPr>
          <p:spPr>
            <a:xfrm>
              <a:off x="1259632" y="3356992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A</a:t>
              </a:r>
              <a:endParaRPr lang="zh-CN" altLang="en-US" sz="3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DC4631F-3B74-4F62-95D8-DB6A759AEE62}"/>
                </a:ext>
              </a:extLst>
            </p:cNvPr>
            <p:cNvSpPr txBox="1"/>
            <p:nvPr/>
          </p:nvSpPr>
          <p:spPr>
            <a:xfrm>
              <a:off x="1763688" y="33447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可以；可育；正确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4F7347-B9C3-4AB7-817A-57B2E7D0F9CF}"/>
              </a:ext>
            </a:extLst>
          </p:cNvPr>
          <p:cNvGrpSpPr/>
          <p:nvPr/>
        </p:nvGrpSpPr>
        <p:grpSpPr>
          <a:xfrm>
            <a:off x="2171068" y="2888299"/>
            <a:ext cx="4792409" cy="596987"/>
            <a:chOff x="1259632" y="3344780"/>
            <a:chExt cx="4792409" cy="59698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C93BC8C-B4EC-415D-B457-CF773C80BEB9}"/>
                </a:ext>
              </a:extLst>
            </p:cNvPr>
            <p:cNvSpPr txBox="1"/>
            <p:nvPr/>
          </p:nvSpPr>
          <p:spPr>
            <a:xfrm>
              <a:off x="1259632" y="3356992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472EFC-4492-4F7D-8E70-D9FD612B103D}"/>
                </a:ext>
              </a:extLst>
            </p:cNvPr>
            <p:cNvSpPr txBox="1"/>
            <p:nvPr/>
          </p:nvSpPr>
          <p:spPr>
            <a:xfrm>
              <a:off x="1763688" y="3344780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不可以；不可育；正确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F90FA5-6D34-4EAB-826A-D0D76C90A361}"/>
              </a:ext>
            </a:extLst>
          </p:cNvPr>
          <p:cNvGrpSpPr/>
          <p:nvPr/>
        </p:nvGrpSpPr>
        <p:grpSpPr>
          <a:xfrm>
            <a:off x="2172886" y="3508168"/>
            <a:ext cx="4382041" cy="596987"/>
            <a:chOff x="1259632" y="3344780"/>
            <a:chExt cx="4382041" cy="59698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CFD2506-5E05-4F45-BCC9-337B281F26FC}"/>
                </a:ext>
              </a:extLst>
            </p:cNvPr>
            <p:cNvSpPr txBox="1"/>
            <p:nvPr/>
          </p:nvSpPr>
          <p:spPr>
            <a:xfrm>
              <a:off x="1259632" y="3356992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C</a:t>
              </a:r>
              <a:endParaRPr lang="zh-CN" altLang="en-US" sz="3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54D671A-0B6E-4F70-9C52-C584BC9E8A16}"/>
                </a:ext>
              </a:extLst>
            </p:cNvPr>
            <p:cNvSpPr txBox="1"/>
            <p:nvPr/>
          </p:nvSpPr>
          <p:spPr>
            <a:xfrm>
              <a:off x="1763688" y="3344780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可以；不可育；正确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3536F3-CCDA-402E-A756-B8A54EE1BB88}"/>
              </a:ext>
            </a:extLst>
          </p:cNvPr>
          <p:cNvGrpSpPr/>
          <p:nvPr/>
        </p:nvGrpSpPr>
        <p:grpSpPr>
          <a:xfrm>
            <a:off x="2175795" y="4181999"/>
            <a:ext cx="4792409" cy="596987"/>
            <a:chOff x="1259632" y="3344780"/>
            <a:chExt cx="4792409" cy="59698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198F653-02E8-406D-8A9F-2E0C5D9C8886}"/>
                </a:ext>
              </a:extLst>
            </p:cNvPr>
            <p:cNvSpPr txBox="1"/>
            <p:nvPr/>
          </p:nvSpPr>
          <p:spPr>
            <a:xfrm>
              <a:off x="1259632" y="3356992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D</a:t>
              </a:r>
              <a:endParaRPr lang="zh-CN" altLang="en-US" sz="32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E5F4B65-239C-47F6-B098-65205065123D}"/>
                </a:ext>
              </a:extLst>
            </p:cNvPr>
            <p:cNvSpPr txBox="1"/>
            <p:nvPr/>
          </p:nvSpPr>
          <p:spPr>
            <a:xfrm>
              <a:off x="1763688" y="3344780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不可以；不可育；错误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B0C2314-B4F7-4307-A785-7332C5C3C40E}"/>
              </a:ext>
            </a:extLst>
          </p:cNvPr>
          <p:cNvSpPr/>
          <p:nvPr/>
        </p:nvSpPr>
        <p:spPr>
          <a:xfrm>
            <a:off x="755576" y="5048045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减数分裂有没有细胞周期？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7F893E-6E56-4146-9BB4-0D7E3B5AE7B7}"/>
              </a:ext>
            </a:extLst>
          </p:cNvPr>
          <p:cNvGrpSpPr/>
          <p:nvPr/>
        </p:nvGrpSpPr>
        <p:grpSpPr>
          <a:xfrm>
            <a:off x="1187624" y="5877272"/>
            <a:ext cx="1099091" cy="596987"/>
            <a:chOff x="1259632" y="3344780"/>
            <a:chExt cx="1099091" cy="59698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9AC3225-0171-4725-A234-F8083E7AF92E}"/>
                </a:ext>
              </a:extLst>
            </p:cNvPr>
            <p:cNvSpPr txBox="1"/>
            <p:nvPr/>
          </p:nvSpPr>
          <p:spPr>
            <a:xfrm>
              <a:off x="1259632" y="3356992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A</a:t>
              </a:r>
              <a:endParaRPr lang="zh-CN" altLang="en-US" sz="3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66578B-A860-4076-B7CE-A4F535740632}"/>
                </a:ext>
              </a:extLst>
            </p:cNvPr>
            <p:cNvSpPr txBox="1"/>
            <p:nvPr/>
          </p:nvSpPr>
          <p:spPr>
            <a:xfrm>
              <a:off x="1763688" y="334478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有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BF8EA23-F8D7-47DE-8133-336D681D53B6}"/>
              </a:ext>
            </a:extLst>
          </p:cNvPr>
          <p:cNvGrpSpPr/>
          <p:nvPr/>
        </p:nvGrpSpPr>
        <p:grpSpPr>
          <a:xfrm>
            <a:off x="3654202" y="5852536"/>
            <a:ext cx="1509459" cy="596987"/>
            <a:chOff x="1259632" y="3344780"/>
            <a:chExt cx="1509459" cy="596987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119AB8-06A1-447C-99DA-0D631746C5E0}"/>
                </a:ext>
              </a:extLst>
            </p:cNvPr>
            <p:cNvSpPr txBox="1"/>
            <p:nvPr/>
          </p:nvSpPr>
          <p:spPr>
            <a:xfrm>
              <a:off x="1259632" y="3356992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7F636C0-4FBD-4AB4-94E8-05880E835A63}"/>
                </a:ext>
              </a:extLst>
            </p:cNvPr>
            <p:cNvSpPr txBox="1"/>
            <p:nvPr/>
          </p:nvSpPr>
          <p:spPr>
            <a:xfrm>
              <a:off x="1763688" y="3344780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没有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BFA418-4DD7-4E5A-8612-AE047C669943}"/>
              </a:ext>
            </a:extLst>
          </p:cNvPr>
          <p:cNvGrpSpPr/>
          <p:nvPr/>
        </p:nvGrpSpPr>
        <p:grpSpPr>
          <a:xfrm>
            <a:off x="6015999" y="5840324"/>
            <a:ext cx="1919828" cy="596987"/>
            <a:chOff x="1259632" y="3344780"/>
            <a:chExt cx="1919828" cy="596987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838A60-B27F-474E-B520-F34DE92DBA58}"/>
                </a:ext>
              </a:extLst>
            </p:cNvPr>
            <p:cNvSpPr txBox="1"/>
            <p:nvPr/>
          </p:nvSpPr>
          <p:spPr>
            <a:xfrm>
              <a:off x="1259632" y="3356992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C</a:t>
              </a:r>
              <a:endParaRPr lang="zh-CN" altLang="en-US" sz="32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EC29673-CFD6-4EBE-83CF-50F48B3C28F0}"/>
                </a:ext>
              </a:extLst>
            </p:cNvPr>
            <p:cNvSpPr txBox="1"/>
            <p:nvPr/>
          </p:nvSpPr>
          <p:spPr>
            <a:xfrm>
              <a:off x="1763688" y="334478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不确定</a:t>
              </a:r>
            </a:p>
          </p:txBody>
        </p:sp>
      </p:grp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DCA646DC-05DF-4DB6-B8E6-4DB1E6F26B93}"/>
              </a:ext>
            </a:extLst>
          </p:cNvPr>
          <p:cNvSpPr/>
          <p:nvPr/>
        </p:nvSpPr>
        <p:spPr>
          <a:xfrm>
            <a:off x="2171068" y="4260441"/>
            <a:ext cx="340316" cy="38431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星形: 五角 28">
            <a:extLst>
              <a:ext uri="{FF2B5EF4-FFF2-40B4-BE49-F238E27FC236}">
                <a16:creationId xmlns:a16="http://schemas.microsoft.com/office/drawing/2014/main" id="{2E023E11-E72E-4FC9-8449-70E6105D4F36}"/>
              </a:ext>
            </a:extLst>
          </p:cNvPr>
          <p:cNvSpPr/>
          <p:nvPr/>
        </p:nvSpPr>
        <p:spPr>
          <a:xfrm>
            <a:off x="3676321" y="5964903"/>
            <a:ext cx="288032" cy="36004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2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92B6112E-DE9F-4154-A4E9-C2B4C18E4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44624"/>
            <a:ext cx="67687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三、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如何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进行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4AFF05-2A1F-4EFA-844E-74AE1A3F7150}"/>
              </a:ext>
            </a:extLst>
          </p:cNvPr>
          <p:cNvSpPr txBox="1"/>
          <p:nvPr/>
        </p:nvSpPr>
        <p:spPr>
          <a:xfrm>
            <a:off x="899592" y="836712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启动减数分裂需不需要复制？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5CE78-65CF-444E-A24D-565A771A36CB}"/>
              </a:ext>
            </a:extLst>
          </p:cNvPr>
          <p:cNvSpPr/>
          <p:nvPr/>
        </p:nvSpPr>
        <p:spPr>
          <a:xfrm>
            <a:off x="1010790" y="1452494"/>
            <a:ext cx="1649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复制</a:t>
            </a:r>
            <a:endParaRPr lang="zh-CN" altLang="zh-CN" sz="3600" b="1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BC73B-CE63-431B-B476-4585BDE3B07D}"/>
              </a:ext>
            </a:extLst>
          </p:cNvPr>
          <p:cNvSpPr/>
          <p:nvPr/>
        </p:nvSpPr>
        <p:spPr>
          <a:xfrm>
            <a:off x="2771800" y="1452494"/>
            <a:ext cx="60486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</a:rPr>
              <a:t>(DNA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复制及相关蛋白质合成，形成姐妹染色单体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)</a:t>
            </a:r>
            <a:endParaRPr lang="zh-CN" altLang="zh-CN" sz="2800" b="1" kern="100" dirty="0">
              <a:latin typeface="Times New Roman" panose="02020603050405020304" pitchFamily="18" charset="0"/>
            </a:endParaRPr>
          </a:p>
        </p:txBody>
      </p:sp>
      <p:sp>
        <p:nvSpPr>
          <p:cNvPr id="9" name="文本框 7198">
            <a:extLst>
              <a:ext uri="{FF2B5EF4-FFF2-40B4-BE49-F238E27FC236}">
                <a16:creationId xmlns:a16="http://schemas.microsoft.com/office/drawing/2014/main" id="{D17ABB13-56E9-4C16-AA50-8E06AF68E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503543"/>
            <a:ext cx="66247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减数分裂间期  （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2n=4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为例）</a:t>
            </a:r>
          </a:p>
        </p:txBody>
      </p:sp>
      <p:sp>
        <p:nvSpPr>
          <p:cNvPr id="10" name="文本框 7198">
            <a:extLst>
              <a:ext uri="{FF2B5EF4-FFF2-40B4-BE49-F238E27FC236}">
                <a16:creationId xmlns:a16="http://schemas.microsoft.com/office/drawing/2014/main" id="{6C595FFD-CC8F-4A12-B88F-DBFACDA91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00" y="5728900"/>
            <a:ext cx="89289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减数第一次分裂（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MI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）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减数第二次分裂（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MⅡ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6A3943-4CC6-4BA2-9F48-BCDE7E3EE842}"/>
              </a:ext>
            </a:extLst>
          </p:cNvPr>
          <p:cNvGrpSpPr>
            <a:grpSpLocks/>
          </p:cNvGrpSpPr>
          <p:nvPr/>
        </p:nvGrpSpPr>
        <p:grpSpPr bwMode="auto">
          <a:xfrm>
            <a:off x="2086361" y="3646572"/>
            <a:ext cx="1532417" cy="1642803"/>
            <a:chOff x="0" y="1008"/>
            <a:chExt cx="2426" cy="2528"/>
          </a:xfrm>
        </p:grpSpPr>
        <p:sp>
          <p:nvSpPr>
            <p:cNvPr id="12" name="椭圆 7172">
              <a:extLst>
                <a:ext uri="{FF2B5EF4-FFF2-40B4-BE49-F238E27FC236}">
                  <a16:creationId xmlns:a16="http://schemas.microsoft.com/office/drawing/2014/main" id="{87629E04-D344-474C-A345-354E459CF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2426" cy="252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99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任意多边形 7176">
              <a:extLst>
                <a:ext uri="{FF2B5EF4-FFF2-40B4-BE49-F238E27FC236}">
                  <a16:creationId xmlns:a16="http://schemas.microsoft.com/office/drawing/2014/main" id="{07C793AD-CD1A-4841-BF11-BA6915DF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52"/>
              <a:ext cx="336" cy="1960"/>
            </a:xfrm>
            <a:custGeom>
              <a:avLst/>
              <a:gdLst>
                <a:gd name="T0" fmla="*/ 336 w 336"/>
                <a:gd name="T1" fmla="*/ 0 h 1960"/>
                <a:gd name="T2" fmla="*/ 200 w 336"/>
                <a:gd name="T3" fmla="*/ 176 h 1960"/>
                <a:gd name="T4" fmla="*/ 176 w 336"/>
                <a:gd name="T5" fmla="*/ 224 h 1960"/>
                <a:gd name="T6" fmla="*/ 160 w 336"/>
                <a:gd name="T7" fmla="*/ 272 h 1960"/>
                <a:gd name="T8" fmla="*/ 168 w 336"/>
                <a:gd name="T9" fmla="*/ 568 h 1960"/>
                <a:gd name="T10" fmla="*/ 200 w 336"/>
                <a:gd name="T11" fmla="*/ 680 h 1960"/>
                <a:gd name="T12" fmla="*/ 224 w 336"/>
                <a:gd name="T13" fmla="*/ 832 h 1960"/>
                <a:gd name="T14" fmla="*/ 216 w 336"/>
                <a:gd name="T15" fmla="*/ 1000 h 1960"/>
                <a:gd name="T16" fmla="*/ 144 w 336"/>
                <a:gd name="T17" fmla="*/ 1096 h 1960"/>
                <a:gd name="T18" fmla="*/ 104 w 336"/>
                <a:gd name="T19" fmla="*/ 1168 h 1960"/>
                <a:gd name="T20" fmla="*/ 72 w 336"/>
                <a:gd name="T21" fmla="*/ 1216 h 1960"/>
                <a:gd name="T22" fmla="*/ 64 w 336"/>
                <a:gd name="T23" fmla="*/ 1248 h 1960"/>
                <a:gd name="T24" fmla="*/ 48 w 336"/>
                <a:gd name="T25" fmla="*/ 1272 h 1960"/>
                <a:gd name="T26" fmla="*/ 32 w 336"/>
                <a:gd name="T27" fmla="*/ 1344 h 1960"/>
                <a:gd name="T28" fmla="*/ 56 w 336"/>
                <a:gd name="T29" fmla="*/ 1632 h 1960"/>
                <a:gd name="T30" fmla="*/ 88 w 336"/>
                <a:gd name="T31" fmla="*/ 1728 h 1960"/>
                <a:gd name="T32" fmla="*/ 104 w 336"/>
                <a:gd name="T33" fmla="*/ 1776 h 1960"/>
                <a:gd name="T34" fmla="*/ 96 w 336"/>
                <a:gd name="T35" fmla="*/ 1880 h 1960"/>
                <a:gd name="T36" fmla="*/ 0 w 336"/>
                <a:gd name="T37" fmla="*/ 1960 h 1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1960">
                  <a:moveTo>
                    <a:pt x="336" y="0"/>
                  </a:moveTo>
                  <a:cubicBezTo>
                    <a:pt x="265" y="24"/>
                    <a:pt x="232" y="113"/>
                    <a:pt x="200" y="176"/>
                  </a:cubicBezTo>
                  <a:cubicBezTo>
                    <a:pt x="192" y="192"/>
                    <a:pt x="183" y="208"/>
                    <a:pt x="176" y="224"/>
                  </a:cubicBezTo>
                  <a:cubicBezTo>
                    <a:pt x="169" y="239"/>
                    <a:pt x="160" y="272"/>
                    <a:pt x="160" y="272"/>
                  </a:cubicBezTo>
                  <a:cubicBezTo>
                    <a:pt x="163" y="371"/>
                    <a:pt x="163" y="469"/>
                    <a:pt x="168" y="568"/>
                  </a:cubicBezTo>
                  <a:cubicBezTo>
                    <a:pt x="170" y="605"/>
                    <a:pt x="192" y="643"/>
                    <a:pt x="200" y="680"/>
                  </a:cubicBezTo>
                  <a:cubicBezTo>
                    <a:pt x="211" y="731"/>
                    <a:pt x="211" y="782"/>
                    <a:pt x="224" y="832"/>
                  </a:cubicBezTo>
                  <a:cubicBezTo>
                    <a:pt x="221" y="888"/>
                    <a:pt x="223" y="944"/>
                    <a:pt x="216" y="1000"/>
                  </a:cubicBezTo>
                  <a:cubicBezTo>
                    <a:pt x="215" y="1005"/>
                    <a:pt x="145" y="1094"/>
                    <a:pt x="144" y="1096"/>
                  </a:cubicBezTo>
                  <a:cubicBezTo>
                    <a:pt x="128" y="1120"/>
                    <a:pt x="118" y="1144"/>
                    <a:pt x="104" y="1168"/>
                  </a:cubicBezTo>
                  <a:cubicBezTo>
                    <a:pt x="95" y="1185"/>
                    <a:pt x="72" y="1216"/>
                    <a:pt x="72" y="1216"/>
                  </a:cubicBezTo>
                  <a:cubicBezTo>
                    <a:pt x="69" y="1227"/>
                    <a:pt x="68" y="1238"/>
                    <a:pt x="64" y="1248"/>
                  </a:cubicBezTo>
                  <a:cubicBezTo>
                    <a:pt x="60" y="1257"/>
                    <a:pt x="51" y="1263"/>
                    <a:pt x="48" y="1272"/>
                  </a:cubicBezTo>
                  <a:cubicBezTo>
                    <a:pt x="39" y="1295"/>
                    <a:pt x="38" y="1320"/>
                    <a:pt x="32" y="1344"/>
                  </a:cubicBezTo>
                  <a:cubicBezTo>
                    <a:pt x="36" y="1435"/>
                    <a:pt x="36" y="1540"/>
                    <a:pt x="56" y="1632"/>
                  </a:cubicBezTo>
                  <a:cubicBezTo>
                    <a:pt x="63" y="1663"/>
                    <a:pt x="78" y="1697"/>
                    <a:pt x="88" y="1728"/>
                  </a:cubicBezTo>
                  <a:cubicBezTo>
                    <a:pt x="93" y="1744"/>
                    <a:pt x="104" y="1776"/>
                    <a:pt x="104" y="1776"/>
                  </a:cubicBezTo>
                  <a:cubicBezTo>
                    <a:pt x="101" y="1811"/>
                    <a:pt x="102" y="1846"/>
                    <a:pt x="96" y="1880"/>
                  </a:cubicBezTo>
                  <a:cubicBezTo>
                    <a:pt x="88" y="1925"/>
                    <a:pt x="27" y="1933"/>
                    <a:pt x="0" y="196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任意多边形 7177">
              <a:extLst>
                <a:ext uri="{FF2B5EF4-FFF2-40B4-BE49-F238E27FC236}">
                  <a16:creationId xmlns:a16="http://schemas.microsoft.com/office/drawing/2014/main" id="{366F9A90-85AB-4326-9815-BDD9011FE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1344" cy="1324"/>
            </a:xfrm>
            <a:custGeom>
              <a:avLst/>
              <a:gdLst>
                <a:gd name="T0" fmla="*/ 1344 w 1344"/>
                <a:gd name="T1" fmla="*/ 27 h 1276"/>
                <a:gd name="T2" fmla="*/ 1224 w 1344"/>
                <a:gd name="T3" fmla="*/ 11 h 1276"/>
                <a:gd name="T4" fmla="*/ 1160 w 1344"/>
                <a:gd name="T5" fmla="*/ 59 h 1276"/>
                <a:gd name="T6" fmla="*/ 1072 w 1344"/>
                <a:gd name="T7" fmla="*/ 235 h 1276"/>
                <a:gd name="T8" fmla="*/ 1064 w 1344"/>
                <a:gd name="T9" fmla="*/ 267 h 1276"/>
                <a:gd name="T10" fmla="*/ 1048 w 1344"/>
                <a:gd name="T11" fmla="*/ 315 h 1276"/>
                <a:gd name="T12" fmla="*/ 1000 w 1344"/>
                <a:gd name="T13" fmla="*/ 539 h 1276"/>
                <a:gd name="T14" fmla="*/ 872 w 1344"/>
                <a:gd name="T15" fmla="*/ 619 h 1276"/>
                <a:gd name="T16" fmla="*/ 800 w 1344"/>
                <a:gd name="T17" fmla="*/ 659 h 1276"/>
                <a:gd name="T18" fmla="*/ 456 w 1344"/>
                <a:gd name="T19" fmla="*/ 747 h 1276"/>
                <a:gd name="T20" fmla="*/ 312 w 1344"/>
                <a:gd name="T21" fmla="*/ 883 h 1276"/>
                <a:gd name="T22" fmla="*/ 256 w 1344"/>
                <a:gd name="T23" fmla="*/ 987 h 1276"/>
                <a:gd name="T24" fmla="*/ 168 w 1344"/>
                <a:gd name="T25" fmla="*/ 1139 h 1276"/>
                <a:gd name="T26" fmla="*/ 80 w 1344"/>
                <a:gd name="T27" fmla="*/ 1251 h 1276"/>
                <a:gd name="T28" fmla="*/ 32 w 1344"/>
                <a:gd name="T29" fmla="*/ 1267 h 1276"/>
                <a:gd name="T30" fmla="*/ 0 w 1344"/>
                <a:gd name="T31" fmla="*/ 1275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4" h="1276">
                  <a:moveTo>
                    <a:pt x="1344" y="27"/>
                  </a:moveTo>
                  <a:cubicBezTo>
                    <a:pt x="1274" y="4"/>
                    <a:pt x="1324" y="0"/>
                    <a:pt x="1224" y="11"/>
                  </a:cubicBezTo>
                  <a:cubicBezTo>
                    <a:pt x="1194" y="21"/>
                    <a:pt x="1187" y="41"/>
                    <a:pt x="1160" y="59"/>
                  </a:cubicBezTo>
                  <a:cubicBezTo>
                    <a:pt x="1144" y="123"/>
                    <a:pt x="1094" y="168"/>
                    <a:pt x="1072" y="235"/>
                  </a:cubicBezTo>
                  <a:cubicBezTo>
                    <a:pt x="1069" y="245"/>
                    <a:pt x="1067" y="256"/>
                    <a:pt x="1064" y="267"/>
                  </a:cubicBezTo>
                  <a:cubicBezTo>
                    <a:pt x="1059" y="283"/>
                    <a:pt x="1048" y="315"/>
                    <a:pt x="1048" y="315"/>
                  </a:cubicBezTo>
                  <a:cubicBezTo>
                    <a:pt x="1043" y="374"/>
                    <a:pt x="1049" y="490"/>
                    <a:pt x="1000" y="539"/>
                  </a:cubicBezTo>
                  <a:cubicBezTo>
                    <a:pt x="963" y="576"/>
                    <a:pt x="916" y="594"/>
                    <a:pt x="872" y="619"/>
                  </a:cubicBezTo>
                  <a:cubicBezTo>
                    <a:pt x="831" y="642"/>
                    <a:pt x="836" y="651"/>
                    <a:pt x="800" y="659"/>
                  </a:cubicBezTo>
                  <a:cubicBezTo>
                    <a:pt x="698" y="682"/>
                    <a:pt x="550" y="700"/>
                    <a:pt x="456" y="747"/>
                  </a:cubicBezTo>
                  <a:cubicBezTo>
                    <a:pt x="393" y="779"/>
                    <a:pt x="360" y="835"/>
                    <a:pt x="312" y="883"/>
                  </a:cubicBezTo>
                  <a:cubicBezTo>
                    <a:pt x="299" y="921"/>
                    <a:pt x="272" y="950"/>
                    <a:pt x="256" y="987"/>
                  </a:cubicBezTo>
                  <a:cubicBezTo>
                    <a:pt x="232" y="1043"/>
                    <a:pt x="202" y="1088"/>
                    <a:pt x="168" y="1139"/>
                  </a:cubicBezTo>
                  <a:cubicBezTo>
                    <a:pt x="141" y="1179"/>
                    <a:pt x="130" y="1229"/>
                    <a:pt x="80" y="1251"/>
                  </a:cubicBezTo>
                  <a:cubicBezTo>
                    <a:pt x="65" y="1258"/>
                    <a:pt x="48" y="1262"/>
                    <a:pt x="32" y="1267"/>
                  </a:cubicBezTo>
                  <a:cubicBezTo>
                    <a:pt x="5" y="1276"/>
                    <a:pt x="16" y="1275"/>
                    <a:pt x="0" y="12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任意多边形 7185">
              <a:extLst>
                <a:ext uri="{FF2B5EF4-FFF2-40B4-BE49-F238E27FC236}">
                  <a16:creationId xmlns:a16="http://schemas.microsoft.com/office/drawing/2014/main" id="{CE3EB242-D426-4FB6-B5F2-8C99D31929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71372">
              <a:off x="86" y="2026"/>
              <a:ext cx="576" cy="652"/>
            </a:xfrm>
            <a:custGeom>
              <a:avLst/>
              <a:gdLst>
                <a:gd name="T0" fmla="*/ 1344 w 1344"/>
                <a:gd name="T1" fmla="*/ 27 h 1276"/>
                <a:gd name="T2" fmla="*/ 1224 w 1344"/>
                <a:gd name="T3" fmla="*/ 11 h 1276"/>
                <a:gd name="T4" fmla="*/ 1160 w 1344"/>
                <a:gd name="T5" fmla="*/ 59 h 1276"/>
                <a:gd name="T6" fmla="*/ 1072 w 1344"/>
                <a:gd name="T7" fmla="*/ 235 h 1276"/>
                <a:gd name="T8" fmla="*/ 1064 w 1344"/>
                <a:gd name="T9" fmla="*/ 267 h 1276"/>
                <a:gd name="T10" fmla="*/ 1048 w 1344"/>
                <a:gd name="T11" fmla="*/ 315 h 1276"/>
                <a:gd name="T12" fmla="*/ 1000 w 1344"/>
                <a:gd name="T13" fmla="*/ 539 h 1276"/>
                <a:gd name="T14" fmla="*/ 872 w 1344"/>
                <a:gd name="T15" fmla="*/ 619 h 1276"/>
                <a:gd name="T16" fmla="*/ 800 w 1344"/>
                <a:gd name="T17" fmla="*/ 659 h 1276"/>
                <a:gd name="T18" fmla="*/ 456 w 1344"/>
                <a:gd name="T19" fmla="*/ 747 h 1276"/>
                <a:gd name="T20" fmla="*/ 312 w 1344"/>
                <a:gd name="T21" fmla="*/ 883 h 1276"/>
                <a:gd name="T22" fmla="*/ 256 w 1344"/>
                <a:gd name="T23" fmla="*/ 987 h 1276"/>
                <a:gd name="T24" fmla="*/ 168 w 1344"/>
                <a:gd name="T25" fmla="*/ 1139 h 1276"/>
                <a:gd name="T26" fmla="*/ 80 w 1344"/>
                <a:gd name="T27" fmla="*/ 1251 h 1276"/>
                <a:gd name="T28" fmla="*/ 32 w 1344"/>
                <a:gd name="T29" fmla="*/ 1267 h 1276"/>
                <a:gd name="T30" fmla="*/ 0 w 1344"/>
                <a:gd name="T31" fmla="*/ 1275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4" h="1276">
                  <a:moveTo>
                    <a:pt x="1344" y="27"/>
                  </a:moveTo>
                  <a:cubicBezTo>
                    <a:pt x="1274" y="4"/>
                    <a:pt x="1324" y="0"/>
                    <a:pt x="1224" y="11"/>
                  </a:cubicBezTo>
                  <a:cubicBezTo>
                    <a:pt x="1194" y="21"/>
                    <a:pt x="1187" y="41"/>
                    <a:pt x="1160" y="59"/>
                  </a:cubicBezTo>
                  <a:cubicBezTo>
                    <a:pt x="1144" y="123"/>
                    <a:pt x="1094" y="168"/>
                    <a:pt x="1072" y="235"/>
                  </a:cubicBezTo>
                  <a:cubicBezTo>
                    <a:pt x="1069" y="245"/>
                    <a:pt x="1067" y="256"/>
                    <a:pt x="1064" y="267"/>
                  </a:cubicBezTo>
                  <a:cubicBezTo>
                    <a:pt x="1059" y="283"/>
                    <a:pt x="1048" y="315"/>
                    <a:pt x="1048" y="315"/>
                  </a:cubicBezTo>
                  <a:cubicBezTo>
                    <a:pt x="1043" y="374"/>
                    <a:pt x="1049" y="490"/>
                    <a:pt x="1000" y="539"/>
                  </a:cubicBezTo>
                  <a:cubicBezTo>
                    <a:pt x="963" y="576"/>
                    <a:pt x="916" y="594"/>
                    <a:pt x="872" y="619"/>
                  </a:cubicBezTo>
                  <a:cubicBezTo>
                    <a:pt x="831" y="642"/>
                    <a:pt x="836" y="651"/>
                    <a:pt x="800" y="659"/>
                  </a:cubicBezTo>
                  <a:cubicBezTo>
                    <a:pt x="698" y="682"/>
                    <a:pt x="550" y="700"/>
                    <a:pt x="456" y="747"/>
                  </a:cubicBezTo>
                  <a:cubicBezTo>
                    <a:pt x="393" y="779"/>
                    <a:pt x="360" y="835"/>
                    <a:pt x="312" y="883"/>
                  </a:cubicBezTo>
                  <a:cubicBezTo>
                    <a:pt x="299" y="921"/>
                    <a:pt x="272" y="950"/>
                    <a:pt x="256" y="987"/>
                  </a:cubicBezTo>
                  <a:cubicBezTo>
                    <a:pt x="232" y="1043"/>
                    <a:pt x="202" y="1088"/>
                    <a:pt x="168" y="1139"/>
                  </a:cubicBezTo>
                  <a:cubicBezTo>
                    <a:pt x="141" y="1179"/>
                    <a:pt x="130" y="1229"/>
                    <a:pt x="80" y="1251"/>
                  </a:cubicBezTo>
                  <a:cubicBezTo>
                    <a:pt x="65" y="1258"/>
                    <a:pt x="48" y="1262"/>
                    <a:pt x="32" y="1267"/>
                  </a:cubicBezTo>
                  <a:cubicBezTo>
                    <a:pt x="5" y="1276"/>
                    <a:pt x="16" y="1275"/>
                    <a:pt x="0" y="12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7190">
              <a:extLst>
                <a:ext uri="{FF2B5EF4-FFF2-40B4-BE49-F238E27FC236}">
                  <a16:creationId xmlns:a16="http://schemas.microsoft.com/office/drawing/2014/main" id="{EC2B0019-F93E-4CE3-A7F3-A7E874582D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62250">
              <a:off x="1425" y="1368"/>
              <a:ext cx="240" cy="672"/>
            </a:xfrm>
            <a:custGeom>
              <a:avLst/>
              <a:gdLst>
                <a:gd name="T0" fmla="*/ 336 w 336"/>
                <a:gd name="T1" fmla="*/ 0 h 1960"/>
                <a:gd name="T2" fmla="*/ 200 w 336"/>
                <a:gd name="T3" fmla="*/ 176 h 1960"/>
                <a:gd name="T4" fmla="*/ 176 w 336"/>
                <a:gd name="T5" fmla="*/ 224 h 1960"/>
                <a:gd name="T6" fmla="*/ 160 w 336"/>
                <a:gd name="T7" fmla="*/ 272 h 1960"/>
                <a:gd name="T8" fmla="*/ 168 w 336"/>
                <a:gd name="T9" fmla="*/ 568 h 1960"/>
                <a:gd name="T10" fmla="*/ 200 w 336"/>
                <a:gd name="T11" fmla="*/ 680 h 1960"/>
                <a:gd name="T12" fmla="*/ 224 w 336"/>
                <a:gd name="T13" fmla="*/ 832 h 1960"/>
                <a:gd name="T14" fmla="*/ 216 w 336"/>
                <a:gd name="T15" fmla="*/ 1000 h 1960"/>
                <a:gd name="T16" fmla="*/ 144 w 336"/>
                <a:gd name="T17" fmla="*/ 1096 h 1960"/>
                <a:gd name="T18" fmla="*/ 104 w 336"/>
                <a:gd name="T19" fmla="*/ 1168 h 1960"/>
                <a:gd name="T20" fmla="*/ 72 w 336"/>
                <a:gd name="T21" fmla="*/ 1216 h 1960"/>
                <a:gd name="T22" fmla="*/ 64 w 336"/>
                <a:gd name="T23" fmla="*/ 1248 h 1960"/>
                <a:gd name="T24" fmla="*/ 48 w 336"/>
                <a:gd name="T25" fmla="*/ 1272 h 1960"/>
                <a:gd name="T26" fmla="*/ 32 w 336"/>
                <a:gd name="T27" fmla="*/ 1344 h 1960"/>
                <a:gd name="T28" fmla="*/ 56 w 336"/>
                <a:gd name="T29" fmla="*/ 1632 h 1960"/>
                <a:gd name="T30" fmla="*/ 88 w 336"/>
                <a:gd name="T31" fmla="*/ 1728 h 1960"/>
                <a:gd name="T32" fmla="*/ 104 w 336"/>
                <a:gd name="T33" fmla="*/ 1776 h 1960"/>
                <a:gd name="T34" fmla="*/ 96 w 336"/>
                <a:gd name="T35" fmla="*/ 1880 h 1960"/>
                <a:gd name="T36" fmla="*/ 0 w 336"/>
                <a:gd name="T37" fmla="*/ 1960 h 1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1960">
                  <a:moveTo>
                    <a:pt x="336" y="0"/>
                  </a:moveTo>
                  <a:cubicBezTo>
                    <a:pt x="265" y="24"/>
                    <a:pt x="232" y="113"/>
                    <a:pt x="200" y="176"/>
                  </a:cubicBezTo>
                  <a:cubicBezTo>
                    <a:pt x="192" y="192"/>
                    <a:pt x="183" y="208"/>
                    <a:pt x="176" y="224"/>
                  </a:cubicBezTo>
                  <a:cubicBezTo>
                    <a:pt x="169" y="239"/>
                    <a:pt x="160" y="272"/>
                    <a:pt x="160" y="272"/>
                  </a:cubicBezTo>
                  <a:cubicBezTo>
                    <a:pt x="163" y="371"/>
                    <a:pt x="163" y="469"/>
                    <a:pt x="168" y="568"/>
                  </a:cubicBezTo>
                  <a:cubicBezTo>
                    <a:pt x="170" y="605"/>
                    <a:pt x="192" y="643"/>
                    <a:pt x="200" y="680"/>
                  </a:cubicBezTo>
                  <a:cubicBezTo>
                    <a:pt x="211" y="731"/>
                    <a:pt x="211" y="782"/>
                    <a:pt x="224" y="832"/>
                  </a:cubicBezTo>
                  <a:cubicBezTo>
                    <a:pt x="221" y="888"/>
                    <a:pt x="223" y="944"/>
                    <a:pt x="216" y="1000"/>
                  </a:cubicBezTo>
                  <a:cubicBezTo>
                    <a:pt x="215" y="1005"/>
                    <a:pt x="145" y="1094"/>
                    <a:pt x="144" y="1096"/>
                  </a:cubicBezTo>
                  <a:cubicBezTo>
                    <a:pt x="128" y="1120"/>
                    <a:pt x="118" y="1144"/>
                    <a:pt x="104" y="1168"/>
                  </a:cubicBezTo>
                  <a:cubicBezTo>
                    <a:pt x="95" y="1185"/>
                    <a:pt x="72" y="1216"/>
                    <a:pt x="72" y="1216"/>
                  </a:cubicBezTo>
                  <a:cubicBezTo>
                    <a:pt x="69" y="1227"/>
                    <a:pt x="68" y="1238"/>
                    <a:pt x="64" y="1248"/>
                  </a:cubicBezTo>
                  <a:cubicBezTo>
                    <a:pt x="60" y="1257"/>
                    <a:pt x="51" y="1263"/>
                    <a:pt x="48" y="1272"/>
                  </a:cubicBezTo>
                  <a:cubicBezTo>
                    <a:pt x="39" y="1295"/>
                    <a:pt x="38" y="1320"/>
                    <a:pt x="32" y="1344"/>
                  </a:cubicBezTo>
                  <a:cubicBezTo>
                    <a:pt x="36" y="1435"/>
                    <a:pt x="36" y="1540"/>
                    <a:pt x="56" y="1632"/>
                  </a:cubicBezTo>
                  <a:cubicBezTo>
                    <a:pt x="63" y="1663"/>
                    <a:pt x="78" y="1697"/>
                    <a:pt x="88" y="1728"/>
                  </a:cubicBezTo>
                  <a:cubicBezTo>
                    <a:pt x="93" y="1744"/>
                    <a:pt x="104" y="1776"/>
                    <a:pt x="104" y="1776"/>
                  </a:cubicBezTo>
                  <a:cubicBezTo>
                    <a:pt x="101" y="1811"/>
                    <a:pt x="102" y="1846"/>
                    <a:pt x="96" y="1880"/>
                  </a:cubicBezTo>
                  <a:cubicBezTo>
                    <a:pt x="88" y="1925"/>
                    <a:pt x="27" y="1933"/>
                    <a:pt x="0" y="196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04FF3AA-E736-4C23-9C6B-FFD3C6A60465}"/>
              </a:ext>
            </a:extLst>
          </p:cNvPr>
          <p:cNvGrpSpPr>
            <a:grpSpLocks/>
          </p:cNvGrpSpPr>
          <p:nvPr/>
        </p:nvGrpSpPr>
        <p:grpSpPr bwMode="auto">
          <a:xfrm>
            <a:off x="4043256" y="3646572"/>
            <a:ext cx="2977016" cy="1698289"/>
            <a:chOff x="692" y="2448"/>
            <a:chExt cx="4566" cy="2576"/>
          </a:xfrm>
        </p:grpSpPr>
        <p:grpSp>
          <p:nvGrpSpPr>
            <p:cNvPr id="18" name="组合 7199">
              <a:extLst>
                <a:ext uri="{FF2B5EF4-FFF2-40B4-BE49-F238E27FC236}">
                  <a16:creationId xmlns:a16="http://schemas.microsoft.com/office/drawing/2014/main" id="{187B162D-9877-451C-BD9C-C6371D35F9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" y="2448"/>
              <a:ext cx="4566" cy="2576"/>
              <a:chOff x="1220" y="1008"/>
              <a:chExt cx="4566" cy="2576"/>
            </a:xfrm>
          </p:grpSpPr>
          <p:grpSp>
            <p:nvGrpSpPr>
              <p:cNvPr id="21" name="组合 7193">
                <a:extLst>
                  <a:ext uri="{FF2B5EF4-FFF2-40B4-BE49-F238E27FC236}">
                    <a16:creationId xmlns:a16="http://schemas.microsoft.com/office/drawing/2014/main" id="{5ED9AC61-623A-497B-B546-FFCAE809A0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008"/>
                <a:ext cx="2426" cy="2576"/>
                <a:chOff x="3360" y="1008"/>
                <a:chExt cx="2426" cy="2576"/>
              </a:xfrm>
            </p:grpSpPr>
            <p:sp>
              <p:nvSpPr>
                <p:cNvPr id="24" name="椭圆 7178">
                  <a:extLst>
                    <a:ext uri="{FF2B5EF4-FFF2-40B4-BE49-F238E27FC236}">
                      <a16:creationId xmlns:a16="http://schemas.microsoft.com/office/drawing/2014/main" id="{296FB7CB-306B-44D0-BA75-A10B34A5F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056"/>
                  <a:ext cx="2426" cy="252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25" name="任意多边形 7180">
                  <a:extLst>
                    <a:ext uri="{FF2B5EF4-FFF2-40B4-BE49-F238E27FC236}">
                      <a16:creationId xmlns:a16="http://schemas.microsoft.com/office/drawing/2014/main" id="{B1A5E95F-5DCE-4D01-9810-2C892FC7C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9779451">
                  <a:off x="3648" y="1008"/>
                  <a:ext cx="434" cy="1883"/>
                </a:xfrm>
                <a:custGeom>
                  <a:avLst/>
                  <a:gdLst>
                    <a:gd name="T0" fmla="*/ 336 w 336"/>
                    <a:gd name="T1" fmla="*/ 0 h 1960"/>
                    <a:gd name="T2" fmla="*/ 200 w 336"/>
                    <a:gd name="T3" fmla="*/ 176 h 1960"/>
                    <a:gd name="T4" fmla="*/ 176 w 336"/>
                    <a:gd name="T5" fmla="*/ 224 h 1960"/>
                    <a:gd name="T6" fmla="*/ 160 w 336"/>
                    <a:gd name="T7" fmla="*/ 272 h 1960"/>
                    <a:gd name="T8" fmla="*/ 168 w 336"/>
                    <a:gd name="T9" fmla="*/ 568 h 1960"/>
                    <a:gd name="T10" fmla="*/ 200 w 336"/>
                    <a:gd name="T11" fmla="*/ 680 h 1960"/>
                    <a:gd name="T12" fmla="*/ 224 w 336"/>
                    <a:gd name="T13" fmla="*/ 832 h 1960"/>
                    <a:gd name="T14" fmla="*/ 216 w 336"/>
                    <a:gd name="T15" fmla="*/ 1000 h 1960"/>
                    <a:gd name="T16" fmla="*/ 144 w 336"/>
                    <a:gd name="T17" fmla="*/ 1096 h 1960"/>
                    <a:gd name="T18" fmla="*/ 104 w 336"/>
                    <a:gd name="T19" fmla="*/ 1168 h 1960"/>
                    <a:gd name="T20" fmla="*/ 72 w 336"/>
                    <a:gd name="T21" fmla="*/ 1216 h 1960"/>
                    <a:gd name="T22" fmla="*/ 64 w 336"/>
                    <a:gd name="T23" fmla="*/ 1248 h 1960"/>
                    <a:gd name="T24" fmla="*/ 48 w 336"/>
                    <a:gd name="T25" fmla="*/ 1272 h 1960"/>
                    <a:gd name="T26" fmla="*/ 32 w 336"/>
                    <a:gd name="T27" fmla="*/ 1344 h 1960"/>
                    <a:gd name="T28" fmla="*/ 56 w 336"/>
                    <a:gd name="T29" fmla="*/ 1632 h 1960"/>
                    <a:gd name="T30" fmla="*/ 88 w 336"/>
                    <a:gd name="T31" fmla="*/ 1728 h 1960"/>
                    <a:gd name="T32" fmla="*/ 104 w 336"/>
                    <a:gd name="T33" fmla="*/ 1776 h 1960"/>
                    <a:gd name="T34" fmla="*/ 96 w 336"/>
                    <a:gd name="T35" fmla="*/ 1880 h 1960"/>
                    <a:gd name="T36" fmla="*/ 0 w 336"/>
                    <a:gd name="T37" fmla="*/ 1960 h 1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36" h="1960">
                      <a:moveTo>
                        <a:pt x="336" y="0"/>
                      </a:moveTo>
                      <a:cubicBezTo>
                        <a:pt x="265" y="24"/>
                        <a:pt x="232" y="113"/>
                        <a:pt x="200" y="176"/>
                      </a:cubicBezTo>
                      <a:cubicBezTo>
                        <a:pt x="192" y="192"/>
                        <a:pt x="183" y="208"/>
                        <a:pt x="176" y="224"/>
                      </a:cubicBezTo>
                      <a:cubicBezTo>
                        <a:pt x="169" y="239"/>
                        <a:pt x="160" y="272"/>
                        <a:pt x="160" y="272"/>
                      </a:cubicBezTo>
                      <a:cubicBezTo>
                        <a:pt x="163" y="371"/>
                        <a:pt x="163" y="469"/>
                        <a:pt x="168" y="568"/>
                      </a:cubicBezTo>
                      <a:cubicBezTo>
                        <a:pt x="170" y="605"/>
                        <a:pt x="192" y="643"/>
                        <a:pt x="200" y="680"/>
                      </a:cubicBezTo>
                      <a:cubicBezTo>
                        <a:pt x="211" y="731"/>
                        <a:pt x="211" y="782"/>
                        <a:pt x="224" y="832"/>
                      </a:cubicBezTo>
                      <a:cubicBezTo>
                        <a:pt x="221" y="888"/>
                        <a:pt x="223" y="944"/>
                        <a:pt x="216" y="1000"/>
                      </a:cubicBezTo>
                      <a:cubicBezTo>
                        <a:pt x="215" y="1005"/>
                        <a:pt x="145" y="1094"/>
                        <a:pt x="144" y="1096"/>
                      </a:cubicBezTo>
                      <a:cubicBezTo>
                        <a:pt x="128" y="1120"/>
                        <a:pt x="118" y="1144"/>
                        <a:pt x="104" y="1168"/>
                      </a:cubicBezTo>
                      <a:cubicBezTo>
                        <a:pt x="95" y="1185"/>
                        <a:pt x="72" y="1216"/>
                        <a:pt x="72" y="1216"/>
                      </a:cubicBezTo>
                      <a:cubicBezTo>
                        <a:pt x="69" y="1227"/>
                        <a:pt x="68" y="1238"/>
                        <a:pt x="64" y="1248"/>
                      </a:cubicBezTo>
                      <a:cubicBezTo>
                        <a:pt x="60" y="1257"/>
                        <a:pt x="51" y="1263"/>
                        <a:pt x="48" y="1272"/>
                      </a:cubicBezTo>
                      <a:cubicBezTo>
                        <a:pt x="39" y="1295"/>
                        <a:pt x="38" y="1320"/>
                        <a:pt x="32" y="1344"/>
                      </a:cubicBezTo>
                      <a:cubicBezTo>
                        <a:pt x="36" y="1435"/>
                        <a:pt x="36" y="1540"/>
                        <a:pt x="56" y="1632"/>
                      </a:cubicBezTo>
                      <a:cubicBezTo>
                        <a:pt x="63" y="1663"/>
                        <a:pt x="78" y="1697"/>
                        <a:pt x="88" y="1728"/>
                      </a:cubicBezTo>
                      <a:cubicBezTo>
                        <a:pt x="93" y="1744"/>
                        <a:pt x="104" y="1776"/>
                        <a:pt x="104" y="1776"/>
                      </a:cubicBezTo>
                      <a:cubicBezTo>
                        <a:pt x="101" y="1811"/>
                        <a:pt x="102" y="1846"/>
                        <a:pt x="96" y="1880"/>
                      </a:cubicBezTo>
                      <a:cubicBezTo>
                        <a:pt x="88" y="1925"/>
                        <a:pt x="27" y="1933"/>
                        <a:pt x="0" y="1960"/>
                      </a:cubicBezTo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任意多边形 7183">
                  <a:extLst>
                    <a:ext uri="{FF2B5EF4-FFF2-40B4-BE49-F238E27FC236}">
                      <a16:creationId xmlns:a16="http://schemas.microsoft.com/office/drawing/2014/main" id="{6D5E97F3-0D2F-408F-8F52-4615CE591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2064"/>
                  <a:ext cx="1344" cy="1324"/>
                </a:xfrm>
                <a:custGeom>
                  <a:avLst/>
                  <a:gdLst>
                    <a:gd name="T0" fmla="*/ 1344 w 1344"/>
                    <a:gd name="T1" fmla="*/ 27 h 1276"/>
                    <a:gd name="T2" fmla="*/ 1224 w 1344"/>
                    <a:gd name="T3" fmla="*/ 11 h 1276"/>
                    <a:gd name="T4" fmla="*/ 1160 w 1344"/>
                    <a:gd name="T5" fmla="*/ 59 h 1276"/>
                    <a:gd name="T6" fmla="*/ 1072 w 1344"/>
                    <a:gd name="T7" fmla="*/ 235 h 1276"/>
                    <a:gd name="T8" fmla="*/ 1064 w 1344"/>
                    <a:gd name="T9" fmla="*/ 267 h 1276"/>
                    <a:gd name="T10" fmla="*/ 1048 w 1344"/>
                    <a:gd name="T11" fmla="*/ 315 h 1276"/>
                    <a:gd name="T12" fmla="*/ 1000 w 1344"/>
                    <a:gd name="T13" fmla="*/ 539 h 1276"/>
                    <a:gd name="T14" fmla="*/ 872 w 1344"/>
                    <a:gd name="T15" fmla="*/ 619 h 1276"/>
                    <a:gd name="T16" fmla="*/ 800 w 1344"/>
                    <a:gd name="T17" fmla="*/ 659 h 1276"/>
                    <a:gd name="T18" fmla="*/ 456 w 1344"/>
                    <a:gd name="T19" fmla="*/ 747 h 1276"/>
                    <a:gd name="T20" fmla="*/ 312 w 1344"/>
                    <a:gd name="T21" fmla="*/ 883 h 1276"/>
                    <a:gd name="T22" fmla="*/ 256 w 1344"/>
                    <a:gd name="T23" fmla="*/ 987 h 1276"/>
                    <a:gd name="T24" fmla="*/ 168 w 1344"/>
                    <a:gd name="T25" fmla="*/ 1139 h 1276"/>
                    <a:gd name="T26" fmla="*/ 80 w 1344"/>
                    <a:gd name="T27" fmla="*/ 1251 h 1276"/>
                    <a:gd name="T28" fmla="*/ 32 w 1344"/>
                    <a:gd name="T29" fmla="*/ 1267 h 1276"/>
                    <a:gd name="T30" fmla="*/ 0 w 1344"/>
                    <a:gd name="T31" fmla="*/ 1275 h 1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44" h="1276">
                      <a:moveTo>
                        <a:pt x="1344" y="27"/>
                      </a:moveTo>
                      <a:cubicBezTo>
                        <a:pt x="1274" y="4"/>
                        <a:pt x="1324" y="0"/>
                        <a:pt x="1224" y="11"/>
                      </a:cubicBezTo>
                      <a:cubicBezTo>
                        <a:pt x="1194" y="21"/>
                        <a:pt x="1187" y="41"/>
                        <a:pt x="1160" y="59"/>
                      </a:cubicBezTo>
                      <a:cubicBezTo>
                        <a:pt x="1144" y="123"/>
                        <a:pt x="1094" y="168"/>
                        <a:pt x="1072" y="235"/>
                      </a:cubicBezTo>
                      <a:cubicBezTo>
                        <a:pt x="1069" y="245"/>
                        <a:pt x="1067" y="256"/>
                        <a:pt x="1064" y="267"/>
                      </a:cubicBezTo>
                      <a:cubicBezTo>
                        <a:pt x="1059" y="283"/>
                        <a:pt x="1048" y="315"/>
                        <a:pt x="1048" y="315"/>
                      </a:cubicBezTo>
                      <a:cubicBezTo>
                        <a:pt x="1043" y="374"/>
                        <a:pt x="1049" y="490"/>
                        <a:pt x="1000" y="539"/>
                      </a:cubicBezTo>
                      <a:cubicBezTo>
                        <a:pt x="963" y="576"/>
                        <a:pt x="916" y="594"/>
                        <a:pt x="872" y="619"/>
                      </a:cubicBezTo>
                      <a:cubicBezTo>
                        <a:pt x="831" y="642"/>
                        <a:pt x="836" y="651"/>
                        <a:pt x="800" y="659"/>
                      </a:cubicBezTo>
                      <a:cubicBezTo>
                        <a:pt x="698" y="682"/>
                        <a:pt x="550" y="700"/>
                        <a:pt x="456" y="747"/>
                      </a:cubicBezTo>
                      <a:cubicBezTo>
                        <a:pt x="393" y="779"/>
                        <a:pt x="360" y="835"/>
                        <a:pt x="312" y="883"/>
                      </a:cubicBezTo>
                      <a:cubicBezTo>
                        <a:pt x="299" y="921"/>
                        <a:pt x="272" y="950"/>
                        <a:pt x="256" y="987"/>
                      </a:cubicBezTo>
                      <a:cubicBezTo>
                        <a:pt x="232" y="1043"/>
                        <a:pt x="202" y="1088"/>
                        <a:pt x="168" y="1139"/>
                      </a:cubicBezTo>
                      <a:cubicBezTo>
                        <a:pt x="141" y="1179"/>
                        <a:pt x="130" y="1229"/>
                        <a:pt x="80" y="1251"/>
                      </a:cubicBezTo>
                      <a:cubicBezTo>
                        <a:pt x="65" y="1258"/>
                        <a:pt x="48" y="1262"/>
                        <a:pt x="32" y="1267"/>
                      </a:cubicBezTo>
                      <a:cubicBezTo>
                        <a:pt x="5" y="1276"/>
                        <a:pt x="16" y="1275"/>
                        <a:pt x="0" y="12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" name="组合 7192">
                  <a:extLst>
                    <a:ext uri="{FF2B5EF4-FFF2-40B4-BE49-F238E27FC236}">
                      <a16:creationId xmlns:a16="http://schemas.microsoft.com/office/drawing/2014/main" id="{64C5D091-BD68-4D8C-8069-71732DDF27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72" y="1380"/>
                  <a:ext cx="652" cy="960"/>
                  <a:chOff x="4272" y="1380"/>
                  <a:chExt cx="652" cy="960"/>
                </a:xfrm>
              </p:grpSpPr>
              <p:sp>
                <p:nvSpPr>
                  <p:cNvPr id="31" name="任意多边形 7187">
                    <a:extLst>
                      <a:ext uri="{FF2B5EF4-FFF2-40B4-BE49-F238E27FC236}">
                        <a16:creationId xmlns:a16="http://schemas.microsoft.com/office/drawing/2014/main" id="{E3AE8086-3C4F-45D4-876E-CBEA92A8DB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2871372">
                    <a:off x="4058" y="1764"/>
                    <a:ext cx="960" cy="192"/>
                  </a:xfrm>
                  <a:custGeom>
                    <a:avLst/>
                    <a:gdLst>
                      <a:gd name="T0" fmla="*/ 1344 w 1344"/>
                      <a:gd name="T1" fmla="*/ 27 h 1276"/>
                      <a:gd name="T2" fmla="*/ 1224 w 1344"/>
                      <a:gd name="T3" fmla="*/ 11 h 1276"/>
                      <a:gd name="T4" fmla="*/ 1160 w 1344"/>
                      <a:gd name="T5" fmla="*/ 59 h 1276"/>
                      <a:gd name="T6" fmla="*/ 1072 w 1344"/>
                      <a:gd name="T7" fmla="*/ 235 h 1276"/>
                      <a:gd name="T8" fmla="*/ 1064 w 1344"/>
                      <a:gd name="T9" fmla="*/ 267 h 1276"/>
                      <a:gd name="T10" fmla="*/ 1048 w 1344"/>
                      <a:gd name="T11" fmla="*/ 315 h 1276"/>
                      <a:gd name="T12" fmla="*/ 1000 w 1344"/>
                      <a:gd name="T13" fmla="*/ 539 h 1276"/>
                      <a:gd name="T14" fmla="*/ 872 w 1344"/>
                      <a:gd name="T15" fmla="*/ 619 h 1276"/>
                      <a:gd name="T16" fmla="*/ 800 w 1344"/>
                      <a:gd name="T17" fmla="*/ 659 h 1276"/>
                      <a:gd name="T18" fmla="*/ 456 w 1344"/>
                      <a:gd name="T19" fmla="*/ 747 h 1276"/>
                      <a:gd name="T20" fmla="*/ 312 w 1344"/>
                      <a:gd name="T21" fmla="*/ 883 h 1276"/>
                      <a:gd name="T22" fmla="*/ 256 w 1344"/>
                      <a:gd name="T23" fmla="*/ 987 h 1276"/>
                      <a:gd name="T24" fmla="*/ 168 w 1344"/>
                      <a:gd name="T25" fmla="*/ 1139 h 1276"/>
                      <a:gd name="T26" fmla="*/ 80 w 1344"/>
                      <a:gd name="T27" fmla="*/ 1251 h 1276"/>
                      <a:gd name="T28" fmla="*/ 32 w 1344"/>
                      <a:gd name="T29" fmla="*/ 1267 h 1276"/>
                      <a:gd name="T30" fmla="*/ 0 w 1344"/>
                      <a:gd name="T31" fmla="*/ 1275 h 1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344" h="1276">
                        <a:moveTo>
                          <a:pt x="1344" y="27"/>
                        </a:moveTo>
                        <a:cubicBezTo>
                          <a:pt x="1274" y="4"/>
                          <a:pt x="1324" y="0"/>
                          <a:pt x="1224" y="11"/>
                        </a:cubicBezTo>
                        <a:cubicBezTo>
                          <a:pt x="1194" y="21"/>
                          <a:pt x="1187" y="41"/>
                          <a:pt x="1160" y="59"/>
                        </a:cubicBezTo>
                        <a:cubicBezTo>
                          <a:pt x="1144" y="123"/>
                          <a:pt x="1094" y="168"/>
                          <a:pt x="1072" y="235"/>
                        </a:cubicBezTo>
                        <a:cubicBezTo>
                          <a:pt x="1069" y="245"/>
                          <a:pt x="1067" y="256"/>
                          <a:pt x="1064" y="267"/>
                        </a:cubicBezTo>
                        <a:cubicBezTo>
                          <a:pt x="1059" y="283"/>
                          <a:pt x="1048" y="315"/>
                          <a:pt x="1048" y="315"/>
                        </a:cubicBezTo>
                        <a:cubicBezTo>
                          <a:pt x="1043" y="374"/>
                          <a:pt x="1049" y="490"/>
                          <a:pt x="1000" y="539"/>
                        </a:cubicBezTo>
                        <a:cubicBezTo>
                          <a:pt x="963" y="576"/>
                          <a:pt x="916" y="594"/>
                          <a:pt x="872" y="619"/>
                        </a:cubicBezTo>
                        <a:cubicBezTo>
                          <a:pt x="831" y="642"/>
                          <a:pt x="836" y="651"/>
                          <a:pt x="800" y="659"/>
                        </a:cubicBezTo>
                        <a:cubicBezTo>
                          <a:pt x="698" y="682"/>
                          <a:pt x="550" y="700"/>
                          <a:pt x="456" y="747"/>
                        </a:cubicBezTo>
                        <a:cubicBezTo>
                          <a:pt x="393" y="779"/>
                          <a:pt x="360" y="835"/>
                          <a:pt x="312" y="883"/>
                        </a:cubicBezTo>
                        <a:cubicBezTo>
                          <a:pt x="299" y="921"/>
                          <a:pt x="272" y="950"/>
                          <a:pt x="256" y="987"/>
                        </a:cubicBezTo>
                        <a:cubicBezTo>
                          <a:pt x="232" y="1043"/>
                          <a:pt x="202" y="1088"/>
                          <a:pt x="168" y="1139"/>
                        </a:cubicBezTo>
                        <a:cubicBezTo>
                          <a:pt x="141" y="1179"/>
                          <a:pt x="130" y="1229"/>
                          <a:pt x="80" y="1251"/>
                        </a:cubicBezTo>
                        <a:cubicBezTo>
                          <a:pt x="65" y="1258"/>
                          <a:pt x="48" y="1262"/>
                          <a:pt x="32" y="1267"/>
                        </a:cubicBezTo>
                        <a:cubicBezTo>
                          <a:pt x="5" y="1276"/>
                          <a:pt x="16" y="1275"/>
                          <a:pt x="0" y="1275"/>
                        </a:cubicBezTo>
                      </a:path>
                    </a:pathLst>
                  </a:custGeom>
                  <a:noFill/>
                  <a:ln w="317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任意多边形 7188">
                    <a:extLst>
                      <a:ext uri="{FF2B5EF4-FFF2-40B4-BE49-F238E27FC236}">
                        <a16:creationId xmlns:a16="http://schemas.microsoft.com/office/drawing/2014/main" id="{6E22E995-08F6-4108-8302-C2CA3B7D5E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2871372">
                    <a:off x="4310" y="1594"/>
                    <a:ext cx="576" cy="652"/>
                  </a:xfrm>
                  <a:custGeom>
                    <a:avLst/>
                    <a:gdLst>
                      <a:gd name="T0" fmla="*/ 1344 w 1344"/>
                      <a:gd name="T1" fmla="*/ 27 h 1276"/>
                      <a:gd name="T2" fmla="*/ 1224 w 1344"/>
                      <a:gd name="T3" fmla="*/ 11 h 1276"/>
                      <a:gd name="T4" fmla="*/ 1160 w 1344"/>
                      <a:gd name="T5" fmla="*/ 59 h 1276"/>
                      <a:gd name="T6" fmla="*/ 1072 w 1344"/>
                      <a:gd name="T7" fmla="*/ 235 h 1276"/>
                      <a:gd name="T8" fmla="*/ 1064 w 1344"/>
                      <a:gd name="T9" fmla="*/ 267 h 1276"/>
                      <a:gd name="T10" fmla="*/ 1048 w 1344"/>
                      <a:gd name="T11" fmla="*/ 315 h 1276"/>
                      <a:gd name="T12" fmla="*/ 1000 w 1344"/>
                      <a:gd name="T13" fmla="*/ 539 h 1276"/>
                      <a:gd name="T14" fmla="*/ 872 w 1344"/>
                      <a:gd name="T15" fmla="*/ 619 h 1276"/>
                      <a:gd name="T16" fmla="*/ 800 w 1344"/>
                      <a:gd name="T17" fmla="*/ 659 h 1276"/>
                      <a:gd name="T18" fmla="*/ 456 w 1344"/>
                      <a:gd name="T19" fmla="*/ 747 h 1276"/>
                      <a:gd name="T20" fmla="*/ 312 w 1344"/>
                      <a:gd name="T21" fmla="*/ 883 h 1276"/>
                      <a:gd name="T22" fmla="*/ 256 w 1344"/>
                      <a:gd name="T23" fmla="*/ 987 h 1276"/>
                      <a:gd name="T24" fmla="*/ 168 w 1344"/>
                      <a:gd name="T25" fmla="*/ 1139 h 1276"/>
                      <a:gd name="T26" fmla="*/ 80 w 1344"/>
                      <a:gd name="T27" fmla="*/ 1251 h 1276"/>
                      <a:gd name="T28" fmla="*/ 32 w 1344"/>
                      <a:gd name="T29" fmla="*/ 1267 h 1276"/>
                      <a:gd name="T30" fmla="*/ 0 w 1344"/>
                      <a:gd name="T31" fmla="*/ 1275 h 1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344" h="1276">
                        <a:moveTo>
                          <a:pt x="1344" y="27"/>
                        </a:moveTo>
                        <a:cubicBezTo>
                          <a:pt x="1274" y="4"/>
                          <a:pt x="1324" y="0"/>
                          <a:pt x="1224" y="11"/>
                        </a:cubicBezTo>
                        <a:cubicBezTo>
                          <a:pt x="1194" y="21"/>
                          <a:pt x="1187" y="41"/>
                          <a:pt x="1160" y="59"/>
                        </a:cubicBezTo>
                        <a:cubicBezTo>
                          <a:pt x="1144" y="123"/>
                          <a:pt x="1094" y="168"/>
                          <a:pt x="1072" y="235"/>
                        </a:cubicBezTo>
                        <a:cubicBezTo>
                          <a:pt x="1069" y="245"/>
                          <a:pt x="1067" y="256"/>
                          <a:pt x="1064" y="267"/>
                        </a:cubicBezTo>
                        <a:cubicBezTo>
                          <a:pt x="1059" y="283"/>
                          <a:pt x="1048" y="315"/>
                          <a:pt x="1048" y="315"/>
                        </a:cubicBezTo>
                        <a:cubicBezTo>
                          <a:pt x="1043" y="374"/>
                          <a:pt x="1049" y="490"/>
                          <a:pt x="1000" y="539"/>
                        </a:cubicBezTo>
                        <a:cubicBezTo>
                          <a:pt x="963" y="576"/>
                          <a:pt x="916" y="594"/>
                          <a:pt x="872" y="619"/>
                        </a:cubicBezTo>
                        <a:cubicBezTo>
                          <a:pt x="831" y="642"/>
                          <a:pt x="836" y="651"/>
                          <a:pt x="800" y="659"/>
                        </a:cubicBezTo>
                        <a:cubicBezTo>
                          <a:pt x="698" y="682"/>
                          <a:pt x="550" y="700"/>
                          <a:pt x="456" y="747"/>
                        </a:cubicBezTo>
                        <a:cubicBezTo>
                          <a:pt x="393" y="779"/>
                          <a:pt x="360" y="835"/>
                          <a:pt x="312" y="883"/>
                        </a:cubicBezTo>
                        <a:cubicBezTo>
                          <a:pt x="299" y="921"/>
                          <a:pt x="272" y="950"/>
                          <a:pt x="256" y="987"/>
                        </a:cubicBezTo>
                        <a:cubicBezTo>
                          <a:pt x="232" y="1043"/>
                          <a:pt x="202" y="1088"/>
                          <a:pt x="168" y="1139"/>
                        </a:cubicBezTo>
                        <a:cubicBezTo>
                          <a:pt x="141" y="1179"/>
                          <a:pt x="130" y="1229"/>
                          <a:pt x="80" y="1251"/>
                        </a:cubicBezTo>
                        <a:cubicBezTo>
                          <a:pt x="65" y="1258"/>
                          <a:pt x="48" y="1262"/>
                          <a:pt x="32" y="1267"/>
                        </a:cubicBezTo>
                        <a:cubicBezTo>
                          <a:pt x="5" y="1276"/>
                          <a:pt x="16" y="1275"/>
                          <a:pt x="0" y="1275"/>
                        </a:cubicBezTo>
                      </a:path>
                    </a:pathLst>
                  </a:custGeom>
                  <a:noFill/>
                  <a:ln w="317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" name="组合 7191">
                  <a:extLst>
                    <a:ext uri="{FF2B5EF4-FFF2-40B4-BE49-F238E27FC236}">
                      <a16:creationId xmlns:a16="http://schemas.microsoft.com/office/drawing/2014/main" id="{07CDA82B-BABE-4673-B53E-B0E04EC2BE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2544"/>
                  <a:ext cx="676" cy="240"/>
                  <a:chOff x="2400" y="2832"/>
                  <a:chExt cx="676" cy="240"/>
                </a:xfrm>
              </p:grpSpPr>
              <p:sp>
                <p:nvSpPr>
                  <p:cNvPr id="29" name="任意多边形 7184">
                    <a:extLst>
                      <a:ext uri="{FF2B5EF4-FFF2-40B4-BE49-F238E27FC236}">
                        <a16:creationId xmlns:a16="http://schemas.microsoft.com/office/drawing/2014/main" id="{DEBE1816-D6AD-44C2-A1D6-39C1AEDAF3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644806">
                    <a:off x="2616" y="2616"/>
                    <a:ext cx="240" cy="672"/>
                  </a:xfrm>
                  <a:custGeom>
                    <a:avLst/>
                    <a:gdLst>
                      <a:gd name="T0" fmla="*/ 336 w 336"/>
                      <a:gd name="T1" fmla="*/ 0 h 1960"/>
                      <a:gd name="T2" fmla="*/ 200 w 336"/>
                      <a:gd name="T3" fmla="*/ 176 h 1960"/>
                      <a:gd name="T4" fmla="*/ 176 w 336"/>
                      <a:gd name="T5" fmla="*/ 224 h 1960"/>
                      <a:gd name="T6" fmla="*/ 160 w 336"/>
                      <a:gd name="T7" fmla="*/ 272 h 1960"/>
                      <a:gd name="T8" fmla="*/ 168 w 336"/>
                      <a:gd name="T9" fmla="*/ 568 h 1960"/>
                      <a:gd name="T10" fmla="*/ 200 w 336"/>
                      <a:gd name="T11" fmla="*/ 680 h 1960"/>
                      <a:gd name="T12" fmla="*/ 224 w 336"/>
                      <a:gd name="T13" fmla="*/ 832 h 1960"/>
                      <a:gd name="T14" fmla="*/ 216 w 336"/>
                      <a:gd name="T15" fmla="*/ 1000 h 1960"/>
                      <a:gd name="T16" fmla="*/ 144 w 336"/>
                      <a:gd name="T17" fmla="*/ 1096 h 1960"/>
                      <a:gd name="T18" fmla="*/ 104 w 336"/>
                      <a:gd name="T19" fmla="*/ 1168 h 1960"/>
                      <a:gd name="T20" fmla="*/ 72 w 336"/>
                      <a:gd name="T21" fmla="*/ 1216 h 1960"/>
                      <a:gd name="T22" fmla="*/ 64 w 336"/>
                      <a:gd name="T23" fmla="*/ 1248 h 1960"/>
                      <a:gd name="T24" fmla="*/ 48 w 336"/>
                      <a:gd name="T25" fmla="*/ 1272 h 1960"/>
                      <a:gd name="T26" fmla="*/ 32 w 336"/>
                      <a:gd name="T27" fmla="*/ 1344 h 1960"/>
                      <a:gd name="T28" fmla="*/ 56 w 336"/>
                      <a:gd name="T29" fmla="*/ 1632 h 1960"/>
                      <a:gd name="T30" fmla="*/ 88 w 336"/>
                      <a:gd name="T31" fmla="*/ 1728 h 1960"/>
                      <a:gd name="T32" fmla="*/ 104 w 336"/>
                      <a:gd name="T33" fmla="*/ 1776 h 1960"/>
                      <a:gd name="T34" fmla="*/ 96 w 336"/>
                      <a:gd name="T35" fmla="*/ 1880 h 1960"/>
                      <a:gd name="T36" fmla="*/ 0 w 336"/>
                      <a:gd name="T37" fmla="*/ 1960 h 19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36" h="1960">
                        <a:moveTo>
                          <a:pt x="336" y="0"/>
                        </a:moveTo>
                        <a:cubicBezTo>
                          <a:pt x="265" y="24"/>
                          <a:pt x="232" y="113"/>
                          <a:pt x="200" y="176"/>
                        </a:cubicBezTo>
                        <a:cubicBezTo>
                          <a:pt x="192" y="192"/>
                          <a:pt x="183" y="208"/>
                          <a:pt x="176" y="224"/>
                        </a:cubicBezTo>
                        <a:cubicBezTo>
                          <a:pt x="169" y="239"/>
                          <a:pt x="160" y="272"/>
                          <a:pt x="160" y="272"/>
                        </a:cubicBezTo>
                        <a:cubicBezTo>
                          <a:pt x="163" y="371"/>
                          <a:pt x="163" y="469"/>
                          <a:pt x="168" y="568"/>
                        </a:cubicBezTo>
                        <a:cubicBezTo>
                          <a:pt x="170" y="605"/>
                          <a:pt x="192" y="643"/>
                          <a:pt x="200" y="680"/>
                        </a:cubicBezTo>
                        <a:cubicBezTo>
                          <a:pt x="211" y="731"/>
                          <a:pt x="211" y="782"/>
                          <a:pt x="224" y="832"/>
                        </a:cubicBezTo>
                        <a:cubicBezTo>
                          <a:pt x="221" y="888"/>
                          <a:pt x="223" y="944"/>
                          <a:pt x="216" y="1000"/>
                        </a:cubicBezTo>
                        <a:cubicBezTo>
                          <a:pt x="215" y="1005"/>
                          <a:pt x="145" y="1094"/>
                          <a:pt x="144" y="1096"/>
                        </a:cubicBezTo>
                        <a:cubicBezTo>
                          <a:pt x="128" y="1120"/>
                          <a:pt x="118" y="1144"/>
                          <a:pt x="104" y="1168"/>
                        </a:cubicBezTo>
                        <a:cubicBezTo>
                          <a:pt x="95" y="1185"/>
                          <a:pt x="72" y="1216"/>
                          <a:pt x="72" y="1216"/>
                        </a:cubicBezTo>
                        <a:cubicBezTo>
                          <a:pt x="69" y="1227"/>
                          <a:pt x="68" y="1238"/>
                          <a:pt x="64" y="1248"/>
                        </a:cubicBezTo>
                        <a:cubicBezTo>
                          <a:pt x="60" y="1257"/>
                          <a:pt x="51" y="1263"/>
                          <a:pt x="48" y="1272"/>
                        </a:cubicBezTo>
                        <a:cubicBezTo>
                          <a:pt x="39" y="1295"/>
                          <a:pt x="38" y="1320"/>
                          <a:pt x="32" y="1344"/>
                        </a:cubicBezTo>
                        <a:cubicBezTo>
                          <a:pt x="36" y="1435"/>
                          <a:pt x="36" y="1540"/>
                          <a:pt x="56" y="1632"/>
                        </a:cubicBezTo>
                        <a:cubicBezTo>
                          <a:pt x="63" y="1663"/>
                          <a:pt x="78" y="1697"/>
                          <a:pt x="88" y="1728"/>
                        </a:cubicBezTo>
                        <a:cubicBezTo>
                          <a:pt x="93" y="1744"/>
                          <a:pt x="104" y="1776"/>
                          <a:pt x="104" y="1776"/>
                        </a:cubicBezTo>
                        <a:cubicBezTo>
                          <a:pt x="101" y="1811"/>
                          <a:pt x="102" y="1846"/>
                          <a:pt x="96" y="1880"/>
                        </a:cubicBezTo>
                        <a:cubicBezTo>
                          <a:pt x="88" y="1925"/>
                          <a:pt x="27" y="1933"/>
                          <a:pt x="0" y="1960"/>
                        </a:cubicBezTo>
                      </a:path>
                    </a:pathLst>
                  </a:custGeom>
                  <a:noFill/>
                  <a:ln w="317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 7189">
                    <a:extLst>
                      <a:ext uri="{FF2B5EF4-FFF2-40B4-BE49-F238E27FC236}">
                        <a16:creationId xmlns:a16="http://schemas.microsoft.com/office/drawing/2014/main" id="{DA04ED97-058A-439A-BF63-1C07794456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962250">
                    <a:off x="2697" y="2629"/>
                    <a:ext cx="127" cy="628"/>
                  </a:xfrm>
                  <a:custGeom>
                    <a:avLst/>
                    <a:gdLst>
                      <a:gd name="T0" fmla="*/ 336 w 336"/>
                      <a:gd name="T1" fmla="*/ 0 h 1960"/>
                      <a:gd name="T2" fmla="*/ 200 w 336"/>
                      <a:gd name="T3" fmla="*/ 176 h 1960"/>
                      <a:gd name="T4" fmla="*/ 176 w 336"/>
                      <a:gd name="T5" fmla="*/ 224 h 1960"/>
                      <a:gd name="T6" fmla="*/ 160 w 336"/>
                      <a:gd name="T7" fmla="*/ 272 h 1960"/>
                      <a:gd name="T8" fmla="*/ 168 w 336"/>
                      <a:gd name="T9" fmla="*/ 568 h 1960"/>
                      <a:gd name="T10" fmla="*/ 200 w 336"/>
                      <a:gd name="T11" fmla="*/ 680 h 1960"/>
                      <a:gd name="T12" fmla="*/ 224 w 336"/>
                      <a:gd name="T13" fmla="*/ 832 h 1960"/>
                      <a:gd name="T14" fmla="*/ 216 w 336"/>
                      <a:gd name="T15" fmla="*/ 1000 h 1960"/>
                      <a:gd name="T16" fmla="*/ 144 w 336"/>
                      <a:gd name="T17" fmla="*/ 1096 h 1960"/>
                      <a:gd name="T18" fmla="*/ 104 w 336"/>
                      <a:gd name="T19" fmla="*/ 1168 h 1960"/>
                      <a:gd name="T20" fmla="*/ 72 w 336"/>
                      <a:gd name="T21" fmla="*/ 1216 h 1960"/>
                      <a:gd name="T22" fmla="*/ 64 w 336"/>
                      <a:gd name="T23" fmla="*/ 1248 h 1960"/>
                      <a:gd name="T24" fmla="*/ 48 w 336"/>
                      <a:gd name="T25" fmla="*/ 1272 h 1960"/>
                      <a:gd name="T26" fmla="*/ 32 w 336"/>
                      <a:gd name="T27" fmla="*/ 1344 h 1960"/>
                      <a:gd name="T28" fmla="*/ 56 w 336"/>
                      <a:gd name="T29" fmla="*/ 1632 h 1960"/>
                      <a:gd name="T30" fmla="*/ 88 w 336"/>
                      <a:gd name="T31" fmla="*/ 1728 h 1960"/>
                      <a:gd name="T32" fmla="*/ 104 w 336"/>
                      <a:gd name="T33" fmla="*/ 1776 h 1960"/>
                      <a:gd name="T34" fmla="*/ 96 w 336"/>
                      <a:gd name="T35" fmla="*/ 1880 h 1960"/>
                      <a:gd name="T36" fmla="*/ 0 w 336"/>
                      <a:gd name="T37" fmla="*/ 1960 h 19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36" h="1960">
                        <a:moveTo>
                          <a:pt x="336" y="0"/>
                        </a:moveTo>
                        <a:cubicBezTo>
                          <a:pt x="265" y="24"/>
                          <a:pt x="232" y="113"/>
                          <a:pt x="200" y="176"/>
                        </a:cubicBezTo>
                        <a:cubicBezTo>
                          <a:pt x="192" y="192"/>
                          <a:pt x="183" y="208"/>
                          <a:pt x="176" y="224"/>
                        </a:cubicBezTo>
                        <a:cubicBezTo>
                          <a:pt x="169" y="239"/>
                          <a:pt x="160" y="272"/>
                          <a:pt x="160" y="272"/>
                        </a:cubicBezTo>
                        <a:cubicBezTo>
                          <a:pt x="163" y="371"/>
                          <a:pt x="163" y="469"/>
                          <a:pt x="168" y="568"/>
                        </a:cubicBezTo>
                        <a:cubicBezTo>
                          <a:pt x="170" y="605"/>
                          <a:pt x="192" y="643"/>
                          <a:pt x="200" y="680"/>
                        </a:cubicBezTo>
                        <a:cubicBezTo>
                          <a:pt x="211" y="731"/>
                          <a:pt x="211" y="782"/>
                          <a:pt x="224" y="832"/>
                        </a:cubicBezTo>
                        <a:cubicBezTo>
                          <a:pt x="221" y="888"/>
                          <a:pt x="223" y="944"/>
                          <a:pt x="216" y="1000"/>
                        </a:cubicBezTo>
                        <a:cubicBezTo>
                          <a:pt x="215" y="1005"/>
                          <a:pt x="145" y="1094"/>
                          <a:pt x="144" y="1096"/>
                        </a:cubicBezTo>
                        <a:cubicBezTo>
                          <a:pt x="128" y="1120"/>
                          <a:pt x="118" y="1144"/>
                          <a:pt x="104" y="1168"/>
                        </a:cubicBezTo>
                        <a:cubicBezTo>
                          <a:pt x="95" y="1185"/>
                          <a:pt x="72" y="1216"/>
                          <a:pt x="72" y="1216"/>
                        </a:cubicBezTo>
                        <a:cubicBezTo>
                          <a:pt x="69" y="1227"/>
                          <a:pt x="68" y="1238"/>
                          <a:pt x="64" y="1248"/>
                        </a:cubicBezTo>
                        <a:cubicBezTo>
                          <a:pt x="60" y="1257"/>
                          <a:pt x="51" y="1263"/>
                          <a:pt x="48" y="1272"/>
                        </a:cubicBezTo>
                        <a:cubicBezTo>
                          <a:pt x="39" y="1295"/>
                          <a:pt x="38" y="1320"/>
                          <a:pt x="32" y="1344"/>
                        </a:cubicBezTo>
                        <a:cubicBezTo>
                          <a:pt x="36" y="1435"/>
                          <a:pt x="36" y="1540"/>
                          <a:pt x="56" y="1632"/>
                        </a:cubicBezTo>
                        <a:cubicBezTo>
                          <a:pt x="63" y="1663"/>
                          <a:pt x="78" y="1697"/>
                          <a:pt x="88" y="1728"/>
                        </a:cubicBezTo>
                        <a:cubicBezTo>
                          <a:pt x="93" y="1744"/>
                          <a:pt x="104" y="1776"/>
                          <a:pt x="104" y="1776"/>
                        </a:cubicBezTo>
                        <a:cubicBezTo>
                          <a:pt x="101" y="1811"/>
                          <a:pt x="102" y="1846"/>
                          <a:pt x="96" y="1880"/>
                        </a:cubicBezTo>
                        <a:cubicBezTo>
                          <a:pt x="88" y="1925"/>
                          <a:pt x="27" y="1933"/>
                          <a:pt x="0" y="1960"/>
                        </a:cubicBezTo>
                      </a:path>
                    </a:pathLst>
                  </a:custGeom>
                  <a:noFill/>
                  <a:ln w="317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" name="直接连接符 7197">
                <a:extLst>
                  <a:ext uri="{FF2B5EF4-FFF2-40B4-BE49-F238E27FC236}">
                    <a16:creationId xmlns:a16="http://schemas.microsoft.com/office/drawing/2014/main" id="{7B0D7484-C865-47CE-BE30-FE24A5F4C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0" y="2208"/>
                <a:ext cx="17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任意多边形 7179">
              <a:extLst>
                <a:ext uri="{FF2B5EF4-FFF2-40B4-BE49-F238E27FC236}">
                  <a16:creationId xmlns:a16="http://schemas.microsoft.com/office/drawing/2014/main" id="{5551AACC-8CA0-47BD-8BCB-EE01C59CD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40"/>
              <a:ext cx="336" cy="1960"/>
            </a:xfrm>
            <a:custGeom>
              <a:avLst/>
              <a:gdLst>
                <a:gd name="T0" fmla="*/ 336 w 336"/>
                <a:gd name="T1" fmla="*/ 0 h 1960"/>
                <a:gd name="T2" fmla="*/ 200 w 336"/>
                <a:gd name="T3" fmla="*/ 176 h 1960"/>
                <a:gd name="T4" fmla="*/ 176 w 336"/>
                <a:gd name="T5" fmla="*/ 224 h 1960"/>
                <a:gd name="T6" fmla="*/ 160 w 336"/>
                <a:gd name="T7" fmla="*/ 272 h 1960"/>
                <a:gd name="T8" fmla="*/ 168 w 336"/>
                <a:gd name="T9" fmla="*/ 568 h 1960"/>
                <a:gd name="T10" fmla="*/ 200 w 336"/>
                <a:gd name="T11" fmla="*/ 680 h 1960"/>
                <a:gd name="T12" fmla="*/ 224 w 336"/>
                <a:gd name="T13" fmla="*/ 832 h 1960"/>
                <a:gd name="T14" fmla="*/ 216 w 336"/>
                <a:gd name="T15" fmla="*/ 1000 h 1960"/>
                <a:gd name="T16" fmla="*/ 144 w 336"/>
                <a:gd name="T17" fmla="*/ 1096 h 1960"/>
                <a:gd name="T18" fmla="*/ 104 w 336"/>
                <a:gd name="T19" fmla="*/ 1168 h 1960"/>
                <a:gd name="T20" fmla="*/ 72 w 336"/>
                <a:gd name="T21" fmla="*/ 1216 h 1960"/>
                <a:gd name="T22" fmla="*/ 64 w 336"/>
                <a:gd name="T23" fmla="*/ 1248 h 1960"/>
                <a:gd name="T24" fmla="*/ 48 w 336"/>
                <a:gd name="T25" fmla="*/ 1272 h 1960"/>
                <a:gd name="T26" fmla="*/ 32 w 336"/>
                <a:gd name="T27" fmla="*/ 1344 h 1960"/>
                <a:gd name="T28" fmla="*/ 56 w 336"/>
                <a:gd name="T29" fmla="*/ 1632 h 1960"/>
                <a:gd name="T30" fmla="*/ 88 w 336"/>
                <a:gd name="T31" fmla="*/ 1728 h 1960"/>
                <a:gd name="T32" fmla="*/ 104 w 336"/>
                <a:gd name="T33" fmla="*/ 1776 h 1960"/>
                <a:gd name="T34" fmla="*/ 96 w 336"/>
                <a:gd name="T35" fmla="*/ 1880 h 1960"/>
                <a:gd name="T36" fmla="*/ 0 w 336"/>
                <a:gd name="T37" fmla="*/ 1960 h 1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1960">
                  <a:moveTo>
                    <a:pt x="336" y="0"/>
                  </a:moveTo>
                  <a:cubicBezTo>
                    <a:pt x="265" y="24"/>
                    <a:pt x="232" y="113"/>
                    <a:pt x="200" y="176"/>
                  </a:cubicBezTo>
                  <a:cubicBezTo>
                    <a:pt x="192" y="192"/>
                    <a:pt x="183" y="208"/>
                    <a:pt x="176" y="224"/>
                  </a:cubicBezTo>
                  <a:cubicBezTo>
                    <a:pt x="169" y="239"/>
                    <a:pt x="160" y="272"/>
                    <a:pt x="160" y="272"/>
                  </a:cubicBezTo>
                  <a:cubicBezTo>
                    <a:pt x="163" y="371"/>
                    <a:pt x="163" y="469"/>
                    <a:pt x="168" y="568"/>
                  </a:cubicBezTo>
                  <a:cubicBezTo>
                    <a:pt x="170" y="605"/>
                    <a:pt x="192" y="643"/>
                    <a:pt x="200" y="680"/>
                  </a:cubicBezTo>
                  <a:cubicBezTo>
                    <a:pt x="211" y="731"/>
                    <a:pt x="211" y="782"/>
                    <a:pt x="224" y="832"/>
                  </a:cubicBezTo>
                  <a:cubicBezTo>
                    <a:pt x="221" y="888"/>
                    <a:pt x="223" y="944"/>
                    <a:pt x="216" y="1000"/>
                  </a:cubicBezTo>
                  <a:cubicBezTo>
                    <a:pt x="215" y="1005"/>
                    <a:pt x="145" y="1094"/>
                    <a:pt x="144" y="1096"/>
                  </a:cubicBezTo>
                  <a:cubicBezTo>
                    <a:pt x="128" y="1120"/>
                    <a:pt x="118" y="1144"/>
                    <a:pt x="104" y="1168"/>
                  </a:cubicBezTo>
                  <a:cubicBezTo>
                    <a:pt x="95" y="1185"/>
                    <a:pt x="72" y="1216"/>
                    <a:pt x="72" y="1216"/>
                  </a:cubicBezTo>
                  <a:cubicBezTo>
                    <a:pt x="69" y="1227"/>
                    <a:pt x="68" y="1238"/>
                    <a:pt x="64" y="1248"/>
                  </a:cubicBezTo>
                  <a:cubicBezTo>
                    <a:pt x="60" y="1257"/>
                    <a:pt x="51" y="1263"/>
                    <a:pt x="48" y="1272"/>
                  </a:cubicBezTo>
                  <a:cubicBezTo>
                    <a:pt x="39" y="1295"/>
                    <a:pt x="38" y="1320"/>
                    <a:pt x="32" y="1344"/>
                  </a:cubicBezTo>
                  <a:cubicBezTo>
                    <a:pt x="36" y="1435"/>
                    <a:pt x="36" y="1540"/>
                    <a:pt x="56" y="1632"/>
                  </a:cubicBezTo>
                  <a:cubicBezTo>
                    <a:pt x="63" y="1663"/>
                    <a:pt x="78" y="1697"/>
                    <a:pt x="88" y="1728"/>
                  </a:cubicBezTo>
                  <a:cubicBezTo>
                    <a:pt x="93" y="1744"/>
                    <a:pt x="104" y="1776"/>
                    <a:pt x="104" y="1776"/>
                  </a:cubicBezTo>
                  <a:cubicBezTo>
                    <a:pt x="101" y="1811"/>
                    <a:pt x="102" y="1846"/>
                    <a:pt x="96" y="1880"/>
                  </a:cubicBezTo>
                  <a:cubicBezTo>
                    <a:pt x="88" y="1925"/>
                    <a:pt x="27" y="1933"/>
                    <a:pt x="0" y="196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任意多边形 7182">
              <a:extLst>
                <a:ext uri="{FF2B5EF4-FFF2-40B4-BE49-F238E27FC236}">
                  <a16:creationId xmlns:a16="http://schemas.microsoft.com/office/drawing/2014/main" id="{D2094F6E-F0B1-41E2-A326-A560C90B07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778742">
              <a:off x="3744" y="3504"/>
              <a:ext cx="1344" cy="1324"/>
            </a:xfrm>
            <a:custGeom>
              <a:avLst/>
              <a:gdLst>
                <a:gd name="T0" fmla="*/ 1344 w 1344"/>
                <a:gd name="T1" fmla="*/ 27 h 1276"/>
                <a:gd name="T2" fmla="*/ 1224 w 1344"/>
                <a:gd name="T3" fmla="*/ 11 h 1276"/>
                <a:gd name="T4" fmla="*/ 1160 w 1344"/>
                <a:gd name="T5" fmla="*/ 59 h 1276"/>
                <a:gd name="T6" fmla="*/ 1072 w 1344"/>
                <a:gd name="T7" fmla="*/ 235 h 1276"/>
                <a:gd name="T8" fmla="*/ 1064 w 1344"/>
                <a:gd name="T9" fmla="*/ 267 h 1276"/>
                <a:gd name="T10" fmla="*/ 1048 w 1344"/>
                <a:gd name="T11" fmla="*/ 315 h 1276"/>
                <a:gd name="T12" fmla="*/ 1000 w 1344"/>
                <a:gd name="T13" fmla="*/ 539 h 1276"/>
                <a:gd name="T14" fmla="*/ 872 w 1344"/>
                <a:gd name="T15" fmla="*/ 619 h 1276"/>
                <a:gd name="T16" fmla="*/ 800 w 1344"/>
                <a:gd name="T17" fmla="*/ 659 h 1276"/>
                <a:gd name="T18" fmla="*/ 456 w 1344"/>
                <a:gd name="T19" fmla="*/ 747 h 1276"/>
                <a:gd name="T20" fmla="*/ 312 w 1344"/>
                <a:gd name="T21" fmla="*/ 883 h 1276"/>
                <a:gd name="T22" fmla="*/ 256 w 1344"/>
                <a:gd name="T23" fmla="*/ 987 h 1276"/>
                <a:gd name="T24" fmla="*/ 168 w 1344"/>
                <a:gd name="T25" fmla="*/ 1139 h 1276"/>
                <a:gd name="T26" fmla="*/ 80 w 1344"/>
                <a:gd name="T27" fmla="*/ 1251 h 1276"/>
                <a:gd name="T28" fmla="*/ 32 w 1344"/>
                <a:gd name="T29" fmla="*/ 1267 h 1276"/>
                <a:gd name="T30" fmla="*/ 0 w 1344"/>
                <a:gd name="T31" fmla="*/ 1275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4" h="1276">
                  <a:moveTo>
                    <a:pt x="1344" y="27"/>
                  </a:moveTo>
                  <a:cubicBezTo>
                    <a:pt x="1274" y="4"/>
                    <a:pt x="1324" y="0"/>
                    <a:pt x="1224" y="11"/>
                  </a:cubicBezTo>
                  <a:cubicBezTo>
                    <a:pt x="1194" y="21"/>
                    <a:pt x="1187" y="41"/>
                    <a:pt x="1160" y="59"/>
                  </a:cubicBezTo>
                  <a:cubicBezTo>
                    <a:pt x="1144" y="123"/>
                    <a:pt x="1094" y="168"/>
                    <a:pt x="1072" y="235"/>
                  </a:cubicBezTo>
                  <a:cubicBezTo>
                    <a:pt x="1069" y="245"/>
                    <a:pt x="1067" y="256"/>
                    <a:pt x="1064" y="267"/>
                  </a:cubicBezTo>
                  <a:cubicBezTo>
                    <a:pt x="1059" y="283"/>
                    <a:pt x="1048" y="315"/>
                    <a:pt x="1048" y="315"/>
                  </a:cubicBezTo>
                  <a:cubicBezTo>
                    <a:pt x="1043" y="374"/>
                    <a:pt x="1049" y="490"/>
                    <a:pt x="1000" y="539"/>
                  </a:cubicBezTo>
                  <a:cubicBezTo>
                    <a:pt x="963" y="576"/>
                    <a:pt x="916" y="594"/>
                    <a:pt x="872" y="619"/>
                  </a:cubicBezTo>
                  <a:cubicBezTo>
                    <a:pt x="831" y="642"/>
                    <a:pt x="836" y="651"/>
                    <a:pt x="800" y="659"/>
                  </a:cubicBezTo>
                  <a:cubicBezTo>
                    <a:pt x="698" y="682"/>
                    <a:pt x="550" y="700"/>
                    <a:pt x="456" y="747"/>
                  </a:cubicBezTo>
                  <a:cubicBezTo>
                    <a:pt x="393" y="779"/>
                    <a:pt x="360" y="835"/>
                    <a:pt x="312" y="883"/>
                  </a:cubicBezTo>
                  <a:cubicBezTo>
                    <a:pt x="299" y="921"/>
                    <a:pt x="272" y="950"/>
                    <a:pt x="256" y="987"/>
                  </a:cubicBezTo>
                  <a:cubicBezTo>
                    <a:pt x="232" y="1043"/>
                    <a:pt x="202" y="1088"/>
                    <a:pt x="168" y="1139"/>
                  </a:cubicBezTo>
                  <a:cubicBezTo>
                    <a:pt x="141" y="1179"/>
                    <a:pt x="130" y="1229"/>
                    <a:pt x="80" y="1251"/>
                  </a:cubicBezTo>
                  <a:cubicBezTo>
                    <a:pt x="65" y="1258"/>
                    <a:pt x="48" y="1262"/>
                    <a:pt x="32" y="1267"/>
                  </a:cubicBezTo>
                  <a:cubicBezTo>
                    <a:pt x="5" y="1276"/>
                    <a:pt x="16" y="1275"/>
                    <a:pt x="0" y="12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F15AACBA-F2CF-4096-B231-B5381433464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37327" y="3573016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E3CA17-C9BD-4E5A-AC40-D0ABE86737E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979712" y="4201924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40E086C-F471-4DF1-987A-4BC331DC84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43052" y="4491068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4A97B1-9C9D-4A83-AA50-3506744B866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272996" y="3837253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A180F74-F6D2-458D-886E-2BAE58FE264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00192" y="3697868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1273B3-E3FC-48BE-AAB3-A41A5BB28D6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17647" y="4695180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455D5D-CBE7-4EE4-A5CA-6FA75CCF39B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00665" y="3913814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EEFB9E2-25D4-4FCA-9EF4-22AE6BF6541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62103" y="4746992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2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7198">
            <a:extLst>
              <a:ext uri="{FF2B5EF4-FFF2-40B4-BE49-F238E27FC236}">
                <a16:creationId xmlns:a16="http://schemas.microsoft.com/office/drawing/2014/main" id="{0A432027-D3EF-43C4-9568-FE331BAB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402" y="144069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减数第一次分裂（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MI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）</a:t>
            </a:r>
          </a:p>
        </p:txBody>
      </p:sp>
      <p:pic>
        <p:nvPicPr>
          <p:cNvPr id="18435" name="图片 2">
            <a:extLst>
              <a:ext uri="{FF2B5EF4-FFF2-40B4-BE49-F238E27FC236}">
                <a16:creationId xmlns:a16="http://schemas.microsoft.com/office/drawing/2014/main" id="{92F142BB-8802-4025-BF9C-D45DE19D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949" r="5833" b="2254"/>
          <a:stretch>
            <a:fillRect/>
          </a:stretch>
        </p:blipFill>
        <p:spPr bwMode="auto">
          <a:xfrm>
            <a:off x="703867" y="3278977"/>
            <a:ext cx="3458202" cy="259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3" descr="DSC09863">
            <a:extLst>
              <a:ext uri="{FF2B5EF4-FFF2-40B4-BE49-F238E27FC236}">
                <a16:creationId xmlns:a16="http://schemas.microsoft.com/office/drawing/2014/main" id="{CE619D85-90C5-4C91-8E57-1F1A35C5F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r="1666"/>
          <a:stretch>
            <a:fillRect/>
          </a:stretch>
        </p:blipFill>
        <p:spPr bwMode="auto">
          <a:xfrm>
            <a:off x="4544215" y="3278977"/>
            <a:ext cx="3468418" cy="259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1A1E4D-3A96-4C71-95A5-2EFA17D2DCED}"/>
              </a:ext>
            </a:extLst>
          </p:cNvPr>
          <p:cNvSpPr/>
          <p:nvPr/>
        </p:nvSpPr>
        <p:spPr>
          <a:xfrm>
            <a:off x="687238" y="6008999"/>
            <a:ext cx="7992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专业上把这个同源染色体配对的过程称为“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联会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”，联会后的每一对染色体构成的结构称为“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四分体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”。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B7916C1-CAC0-4054-9C0C-64CBA391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59062"/>
            <a:ext cx="7865487" cy="222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7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198">
            <a:extLst>
              <a:ext uri="{FF2B5EF4-FFF2-40B4-BE49-F238E27FC236}">
                <a16:creationId xmlns:a16="http://schemas.microsoft.com/office/drawing/2014/main" id="{9859B960-EA25-4DB2-822F-F21F9C42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402" y="144069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减数第一次分裂（</a:t>
            </a:r>
            <a:r>
              <a:rPr lang="en-US" altLang="zh-CN" sz="3200" b="1" dirty="0">
                <a:latin typeface="Times New Roman" panose="02020603050405020304" pitchFamily="18" charset="0"/>
                <a:ea typeface="隶书" pitchFamily="49" charset="-122"/>
              </a:rPr>
              <a:t>MI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）</a:t>
            </a:r>
          </a:p>
        </p:txBody>
      </p:sp>
      <p:sp>
        <p:nvSpPr>
          <p:cNvPr id="5" name="文本框 7198">
            <a:extLst>
              <a:ext uri="{FF2B5EF4-FFF2-40B4-BE49-F238E27FC236}">
                <a16:creationId xmlns:a16="http://schemas.microsoft.com/office/drawing/2014/main" id="{E13836D6-6304-48A7-8E5F-6A518444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46" y="836712"/>
            <a:ext cx="4568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前期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I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 （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2n=4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为例）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352D16-2382-4EEE-B517-A83FC8AD0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46" y="1623711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/>
              <a:t>①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同源染色体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联会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05784A-A9D1-4479-92FF-961BA93EF22B}"/>
              </a:ext>
            </a:extLst>
          </p:cNvPr>
          <p:cNvGrpSpPr/>
          <p:nvPr/>
        </p:nvGrpSpPr>
        <p:grpSpPr>
          <a:xfrm>
            <a:off x="1381077" y="2651563"/>
            <a:ext cx="1725774" cy="1522450"/>
            <a:chOff x="151308" y="775553"/>
            <a:chExt cx="2762251" cy="2436813"/>
          </a:xfrm>
        </p:grpSpPr>
        <p:grpSp>
          <p:nvGrpSpPr>
            <p:cNvPr id="8" name="组合 8239">
              <a:extLst>
                <a:ext uri="{FF2B5EF4-FFF2-40B4-BE49-F238E27FC236}">
                  <a16:creationId xmlns:a16="http://schemas.microsoft.com/office/drawing/2014/main" id="{4BDB9379-BB02-4CE0-8FEE-372B2705257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14027" y="612834"/>
              <a:ext cx="2436813" cy="2762251"/>
              <a:chOff x="3360" y="1023"/>
              <a:chExt cx="2426" cy="2561"/>
            </a:xfrm>
          </p:grpSpPr>
          <p:sp>
            <p:nvSpPr>
              <p:cNvPr id="11" name="椭圆 8240">
                <a:extLst>
                  <a:ext uri="{FF2B5EF4-FFF2-40B4-BE49-F238E27FC236}">
                    <a16:creationId xmlns:a16="http://schemas.microsoft.com/office/drawing/2014/main" id="{DA24E786-1A3B-41D5-9874-EA471D483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2426" cy="2528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99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任意多边形 8241">
                <a:extLst>
                  <a:ext uri="{FF2B5EF4-FFF2-40B4-BE49-F238E27FC236}">
                    <a16:creationId xmlns:a16="http://schemas.microsoft.com/office/drawing/2014/main" id="{6CE99A10-EBB3-4DC4-A67F-1D95ABCBB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820549">
                <a:off x="3752" y="1023"/>
                <a:ext cx="364" cy="1657"/>
              </a:xfrm>
              <a:custGeom>
                <a:avLst/>
                <a:gdLst>
                  <a:gd name="T0" fmla="*/ 336 w 336"/>
                  <a:gd name="T1" fmla="*/ 0 h 1960"/>
                  <a:gd name="T2" fmla="*/ 200 w 336"/>
                  <a:gd name="T3" fmla="*/ 176 h 1960"/>
                  <a:gd name="T4" fmla="*/ 176 w 336"/>
                  <a:gd name="T5" fmla="*/ 224 h 1960"/>
                  <a:gd name="T6" fmla="*/ 160 w 336"/>
                  <a:gd name="T7" fmla="*/ 272 h 1960"/>
                  <a:gd name="T8" fmla="*/ 168 w 336"/>
                  <a:gd name="T9" fmla="*/ 568 h 1960"/>
                  <a:gd name="T10" fmla="*/ 200 w 336"/>
                  <a:gd name="T11" fmla="*/ 680 h 1960"/>
                  <a:gd name="T12" fmla="*/ 224 w 336"/>
                  <a:gd name="T13" fmla="*/ 832 h 1960"/>
                  <a:gd name="T14" fmla="*/ 216 w 336"/>
                  <a:gd name="T15" fmla="*/ 1000 h 1960"/>
                  <a:gd name="T16" fmla="*/ 144 w 336"/>
                  <a:gd name="T17" fmla="*/ 1096 h 1960"/>
                  <a:gd name="T18" fmla="*/ 104 w 336"/>
                  <a:gd name="T19" fmla="*/ 1168 h 1960"/>
                  <a:gd name="T20" fmla="*/ 72 w 336"/>
                  <a:gd name="T21" fmla="*/ 1216 h 1960"/>
                  <a:gd name="T22" fmla="*/ 64 w 336"/>
                  <a:gd name="T23" fmla="*/ 1248 h 1960"/>
                  <a:gd name="T24" fmla="*/ 48 w 336"/>
                  <a:gd name="T25" fmla="*/ 1272 h 1960"/>
                  <a:gd name="T26" fmla="*/ 32 w 336"/>
                  <a:gd name="T27" fmla="*/ 1344 h 1960"/>
                  <a:gd name="T28" fmla="*/ 56 w 336"/>
                  <a:gd name="T29" fmla="*/ 1632 h 1960"/>
                  <a:gd name="T30" fmla="*/ 88 w 336"/>
                  <a:gd name="T31" fmla="*/ 1728 h 1960"/>
                  <a:gd name="T32" fmla="*/ 104 w 336"/>
                  <a:gd name="T33" fmla="*/ 1776 h 1960"/>
                  <a:gd name="T34" fmla="*/ 96 w 336"/>
                  <a:gd name="T35" fmla="*/ 1880 h 1960"/>
                  <a:gd name="T36" fmla="*/ 0 w 336"/>
                  <a:gd name="T37" fmla="*/ 1960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6" h="1960">
                    <a:moveTo>
                      <a:pt x="336" y="0"/>
                    </a:moveTo>
                    <a:cubicBezTo>
                      <a:pt x="265" y="24"/>
                      <a:pt x="232" y="113"/>
                      <a:pt x="200" y="176"/>
                    </a:cubicBezTo>
                    <a:cubicBezTo>
                      <a:pt x="192" y="192"/>
                      <a:pt x="183" y="208"/>
                      <a:pt x="176" y="224"/>
                    </a:cubicBezTo>
                    <a:cubicBezTo>
                      <a:pt x="169" y="239"/>
                      <a:pt x="160" y="272"/>
                      <a:pt x="160" y="272"/>
                    </a:cubicBezTo>
                    <a:cubicBezTo>
                      <a:pt x="163" y="371"/>
                      <a:pt x="163" y="469"/>
                      <a:pt x="168" y="568"/>
                    </a:cubicBezTo>
                    <a:cubicBezTo>
                      <a:pt x="170" y="605"/>
                      <a:pt x="192" y="643"/>
                      <a:pt x="200" y="680"/>
                    </a:cubicBezTo>
                    <a:cubicBezTo>
                      <a:pt x="211" y="731"/>
                      <a:pt x="211" y="782"/>
                      <a:pt x="224" y="832"/>
                    </a:cubicBezTo>
                    <a:cubicBezTo>
                      <a:pt x="221" y="888"/>
                      <a:pt x="223" y="944"/>
                      <a:pt x="216" y="1000"/>
                    </a:cubicBezTo>
                    <a:cubicBezTo>
                      <a:pt x="215" y="1005"/>
                      <a:pt x="145" y="1094"/>
                      <a:pt x="144" y="1096"/>
                    </a:cubicBezTo>
                    <a:cubicBezTo>
                      <a:pt x="128" y="1120"/>
                      <a:pt x="118" y="1144"/>
                      <a:pt x="104" y="1168"/>
                    </a:cubicBezTo>
                    <a:cubicBezTo>
                      <a:pt x="95" y="1185"/>
                      <a:pt x="72" y="1216"/>
                      <a:pt x="72" y="1216"/>
                    </a:cubicBezTo>
                    <a:cubicBezTo>
                      <a:pt x="69" y="1227"/>
                      <a:pt x="68" y="1238"/>
                      <a:pt x="64" y="1248"/>
                    </a:cubicBezTo>
                    <a:cubicBezTo>
                      <a:pt x="60" y="1257"/>
                      <a:pt x="51" y="1263"/>
                      <a:pt x="48" y="1272"/>
                    </a:cubicBezTo>
                    <a:cubicBezTo>
                      <a:pt x="39" y="1295"/>
                      <a:pt x="38" y="1320"/>
                      <a:pt x="32" y="1344"/>
                    </a:cubicBezTo>
                    <a:cubicBezTo>
                      <a:pt x="36" y="1435"/>
                      <a:pt x="36" y="1540"/>
                      <a:pt x="56" y="1632"/>
                    </a:cubicBezTo>
                    <a:cubicBezTo>
                      <a:pt x="63" y="1663"/>
                      <a:pt x="78" y="1697"/>
                      <a:pt x="88" y="1728"/>
                    </a:cubicBezTo>
                    <a:cubicBezTo>
                      <a:pt x="93" y="1744"/>
                      <a:pt x="104" y="1776"/>
                      <a:pt x="104" y="1776"/>
                    </a:cubicBezTo>
                    <a:cubicBezTo>
                      <a:pt x="101" y="1811"/>
                      <a:pt x="102" y="1846"/>
                      <a:pt x="96" y="1880"/>
                    </a:cubicBezTo>
                    <a:cubicBezTo>
                      <a:pt x="88" y="1925"/>
                      <a:pt x="27" y="1933"/>
                      <a:pt x="0" y="196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任意多边形 8242">
                <a:extLst>
                  <a:ext uri="{FF2B5EF4-FFF2-40B4-BE49-F238E27FC236}">
                    <a16:creationId xmlns:a16="http://schemas.microsoft.com/office/drawing/2014/main" id="{99A83A14-45B2-4495-89EB-BC241F214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064"/>
                <a:ext cx="1344" cy="1324"/>
              </a:xfrm>
              <a:custGeom>
                <a:avLst/>
                <a:gdLst>
                  <a:gd name="T0" fmla="*/ 1344 w 1344"/>
                  <a:gd name="T1" fmla="*/ 27 h 1276"/>
                  <a:gd name="T2" fmla="*/ 1224 w 1344"/>
                  <a:gd name="T3" fmla="*/ 11 h 1276"/>
                  <a:gd name="T4" fmla="*/ 1160 w 1344"/>
                  <a:gd name="T5" fmla="*/ 59 h 1276"/>
                  <a:gd name="T6" fmla="*/ 1072 w 1344"/>
                  <a:gd name="T7" fmla="*/ 235 h 1276"/>
                  <a:gd name="T8" fmla="*/ 1064 w 1344"/>
                  <a:gd name="T9" fmla="*/ 267 h 1276"/>
                  <a:gd name="T10" fmla="*/ 1048 w 1344"/>
                  <a:gd name="T11" fmla="*/ 315 h 1276"/>
                  <a:gd name="T12" fmla="*/ 1000 w 1344"/>
                  <a:gd name="T13" fmla="*/ 539 h 1276"/>
                  <a:gd name="T14" fmla="*/ 872 w 1344"/>
                  <a:gd name="T15" fmla="*/ 619 h 1276"/>
                  <a:gd name="T16" fmla="*/ 800 w 1344"/>
                  <a:gd name="T17" fmla="*/ 659 h 1276"/>
                  <a:gd name="T18" fmla="*/ 456 w 1344"/>
                  <a:gd name="T19" fmla="*/ 747 h 1276"/>
                  <a:gd name="T20" fmla="*/ 312 w 1344"/>
                  <a:gd name="T21" fmla="*/ 883 h 1276"/>
                  <a:gd name="T22" fmla="*/ 256 w 1344"/>
                  <a:gd name="T23" fmla="*/ 987 h 1276"/>
                  <a:gd name="T24" fmla="*/ 168 w 1344"/>
                  <a:gd name="T25" fmla="*/ 1139 h 1276"/>
                  <a:gd name="T26" fmla="*/ 80 w 1344"/>
                  <a:gd name="T27" fmla="*/ 1251 h 1276"/>
                  <a:gd name="T28" fmla="*/ 32 w 1344"/>
                  <a:gd name="T29" fmla="*/ 1267 h 1276"/>
                  <a:gd name="T30" fmla="*/ 0 w 1344"/>
                  <a:gd name="T31" fmla="*/ 1275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4" h="1276">
                    <a:moveTo>
                      <a:pt x="1344" y="27"/>
                    </a:moveTo>
                    <a:cubicBezTo>
                      <a:pt x="1274" y="4"/>
                      <a:pt x="1324" y="0"/>
                      <a:pt x="1224" y="11"/>
                    </a:cubicBezTo>
                    <a:cubicBezTo>
                      <a:pt x="1194" y="21"/>
                      <a:pt x="1187" y="41"/>
                      <a:pt x="1160" y="59"/>
                    </a:cubicBezTo>
                    <a:cubicBezTo>
                      <a:pt x="1144" y="123"/>
                      <a:pt x="1094" y="168"/>
                      <a:pt x="1072" y="235"/>
                    </a:cubicBezTo>
                    <a:cubicBezTo>
                      <a:pt x="1069" y="245"/>
                      <a:pt x="1067" y="256"/>
                      <a:pt x="1064" y="267"/>
                    </a:cubicBezTo>
                    <a:cubicBezTo>
                      <a:pt x="1059" y="283"/>
                      <a:pt x="1048" y="315"/>
                      <a:pt x="1048" y="315"/>
                    </a:cubicBezTo>
                    <a:cubicBezTo>
                      <a:pt x="1043" y="374"/>
                      <a:pt x="1049" y="490"/>
                      <a:pt x="1000" y="539"/>
                    </a:cubicBezTo>
                    <a:cubicBezTo>
                      <a:pt x="963" y="576"/>
                      <a:pt x="916" y="594"/>
                      <a:pt x="872" y="619"/>
                    </a:cubicBezTo>
                    <a:cubicBezTo>
                      <a:pt x="831" y="642"/>
                      <a:pt x="836" y="651"/>
                      <a:pt x="800" y="659"/>
                    </a:cubicBezTo>
                    <a:cubicBezTo>
                      <a:pt x="698" y="682"/>
                      <a:pt x="550" y="700"/>
                      <a:pt x="456" y="747"/>
                    </a:cubicBezTo>
                    <a:cubicBezTo>
                      <a:pt x="393" y="779"/>
                      <a:pt x="360" y="835"/>
                      <a:pt x="312" y="883"/>
                    </a:cubicBezTo>
                    <a:cubicBezTo>
                      <a:pt x="299" y="921"/>
                      <a:pt x="272" y="950"/>
                      <a:pt x="256" y="987"/>
                    </a:cubicBezTo>
                    <a:cubicBezTo>
                      <a:pt x="232" y="1043"/>
                      <a:pt x="202" y="1088"/>
                      <a:pt x="168" y="1139"/>
                    </a:cubicBezTo>
                    <a:cubicBezTo>
                      <a:pt x="141" y="1179"/>
                      <a:pt x="130" y="1229"/>
                      <a:pt x="80" y="1251"/>
                    </a:cubicBezTo>
                    <a:cubicBezTo>
                      <a:pt x="65" y="1258"/>
                      <a:pt x="48" y="1262"/>
                      <a:pt x="32" y="1267"/>
                    </a:cubicBezTo>
                    <a:cubicBezTo>
                      <a:pt x="5" y="1276"/>
                      <a:pt x="16" y="1275"/>
                      <a:pt x="0" y="12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" name="组合 8243">
                <a:extLst>
                  <a:ext uri="{FF2B5EF4-FFF2-40B4-BE49-F238E27FC236}">
                    <a16:creationId xmlns:a16="http://schemas.microsoft.com/office/drawing/2014/main" id="{00BB328D-AB99-4AA0-94D7-5286CF95B7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1380"/>
                <a:ext cx="652" cy="960"/>
                <a:chOff x="4272" y="1380"/>
                <a:chExt cx="652" cy="960"/>
              </a:xfrm>
            </p:grpSpPr>
            <p:sp>
              <p:nvSpPr>
                <p:cNvPr id="18" name="任意多边形 8244">
                  <a:extLst>
                    <a:ext uri="{FF2B5EF4-FFF2-40B4-BE49-F238E27FC236}">
                      <a16:creationId xmlns:a16="http://schemas.microsoft.com/office/drawing/2014/main" id="{DD69E8D4-F3FB-4E40-A6C6-A6D69C060A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871372">
                  <a:off x="4058" y="1764"/>
                  <a:ext cx="960" cy="192"/>
                </a:xfrm>
                <a:custGeom>
                  <a:avLst/>
                  <a:gdLst>
                    <a:gd name="T0" fmla="*/ 1344 w 1344"/>
                    <a:gd name="T1" fmla="*/ 27 h 1276"/>
                    <a:gd name="T2" fmla="*/ 1224 w 1344"/>
                    <a:gd name="T3" fmla="*/ 11 h 1276"/>
                    <a:gd name="T4" fmla="*/ 1160 w 1344"/>
                    <a:gd name="T5" fmla="*/ 59 h 1276"/>
                    <a:gd name="T6" fmla="*/ 1072 w 1344"/>
                    <a:gd name="T7" fmla="*/ 235 h 1276"/>
                    <a:gd name="T8" fmla="*/ 1064 w 1344"/>
                    <a:gd name="T9" fmla="*/ 267 h 1276"/>
                    <a:gd name="T10" fmla="*/ 1048 w 1344"/>
                    <a:gd name="T11" fmla="*/ 315 h 1276"/>
                    <a:gd name="T12" fmla="*/ 1000 w 1344"/>
                    <a:gd name="T13" fmla="*/ 539 h 1276"/>
                    <a:gd name="T14" fmla="*/ 872 w 1344"/>
                    <a:gd name="T15" fmla="*/ 619 h 1276"/>
                    <a:gd name="T16" fmla="*/ 800 w 1344"/>
                    <a:gd name="T17" fmla="*/ 659 h 1276"/>
                    <a:gd name="T18" fmla="*/ 456 w 1344"/>
                    <a:gd name="T19" fmla="*/ 747 h 1276"/>
                    <a:gd name="T20" fmla="*/ 312 w 1344"/>
                    <a:gd name="T21" fmla="*/ 883 h 1276"/>
                    <a:gd name="T22" fmla="*/ 256 w 1344"/>
                    <a:gd name="T23" fmla="*/ 987 h 1276"/>
                    <a:gd name="T24" fmla="*/ 168 w 1344"/>
                    <a:gd name="T25" fmla="*/ 1139 h 1276"/>
                    <a:gd name="T26" fmla="*/ 80 w 1344"/>
                    <a:gd name="T27" fmla="*/ 1251 h 1276"/>
                    <a:gd name="T28" fmla="*/ 32 w 1344"/>
                    <a:gd name="T29" fmla="*/ 1267 h 1276"/>
                    <a:gd name="T30" fmla="*/ 0 w 1344"/>
                    <a:gd name="T31" fmla="*/ 1275 h 1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44" h="1276">
                      <a:moveTo>
                        <a:pt x="1344" y="27"/>
                      </a:moveTo>
                      <a:cubicBezTo>
                        <a:pt x="1274" y="4"/>
                        <a:pt x="1324" y="0"/>
                        <a:pt x="1224" y="11"/>
                      </a:cubicBezTo>
                      <a:cubicBezTo>
                        <a:pt x="1194" y="21"/>
                        <a:pt x="1187" y="41"/>
                        <a:pt x="1160" y="59"/>
                      </a:cubicBezTo>
                      <a:cubicBezTo>
                        <a:pt x="1144" y="123"/>
                        <a:pt x="1094" y="168"/>
                        <a:pt x="1072" y="235"/>
                      </a:cubicBezTo>
                      <a:cubicBezTo>
                        <a:pt x="1069" y="245"/>
                        <a:pt x="1067" y="256"/>
                        <a:pt x="1064" y="267"/>
                      </a:cubicBezTo>
                      <a:cubicBezTo>
                        <a:pt x="1059" y="283"/>
                        <a:pt x="1048" y="315"/>
                        <a:pt x="1048" y="315"/>
                      </a:cubicBezTo>
                      <a:cubicBezTo>
                        <a:pt x="1043" y="374"/>
                        <a:pt x="1049" y="490"/>
                        <a:pt x="1000" y="539"/>
                      </a:cubicBezTo>
                      <a:cubicBezTo>
                        <a:pt x="963" y="576"/>
                        <a:pt x="916" y="594"/>
                        <a:pt x="872" y="619"/>
                      </a:cubicBezTo>
                      <a:cubicBezTo>
                        <a:pt x="831" y="642"/>
                        <a:pt x="836" y="651"/>
                        <a:pt x="800" y="659"/>
                      </a:cubicBezTo>
                      <a:cubicBezTo>
                        <a:pt x="698" y="682"/>
                        <a:pt x="550" y="700"/>
                        <a:pt x="456" y="747"/>
                      </a:cubicBezTo>
                      <a:cubicBezTo>
                        <a:pt x="393" y="779"/>
                        <a:pt x="360" y="835"/>
                        <a:pt x="312" y="883"/>
                      </a:cubicBezTo>
                      <a:cubicBezTo>
                        <a:pt x="299" y="921"/>
                        <a:pt x="272" y="950"/>
                        <a:pt x="256" y="987"/>
                      </a:cubicBezTo>
                      <a:cubicBezTo>
                        <a:pt x="232" y="1043"/>
                        <a:pt x="202" y="1088"/>
                        <a:pt x="168" y="1139"/>
                      </a:cubicBezTo>
                      <a:cubicBezTo>
                        <a:pt x="141" y="1179"/>
                        <a:pt x="130" y="1229"/>
                        <a:pt x="80" y="1251"/>
                      </a:cubicBezTo>
                      <a:cubicBezTo>
                        <a:pt x="65" y="1258"/>
                        <a:pt x="48" y="1262"/>
                        <a:pt x="32" y="1267"/>
                      </a:cubicBezTo>
                      <a:cubicBezTo>
                        <a:pt x="5" y="1276"/>
                        <a:pt x="16" y="1275"/>
                        <a:pt x="0" y="12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任意多边形 8245">
                  <a:extLst>
                    <a:ext uri="{FF2B5EF4-FFF2-40B4-BE49-F238E27FC236}">
                      <a16:creationId xmlns:a16="http://schemas.microsoft.com/office/drawing/2014/main" id="{72E23D14-D92F-49C9-9336-E74DE417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871372">
                  <a:off x="4310" y="1594"/>
                  <a:ext cx="576" cy="652"/>
                </a:xfrm>
                <a:custGeom>
                  <a:avLst/>
                  <a:gdLst>
                    <a:gd name="T0" fmla="*/ 1344 w 1344"/>
                    <a:gd name="T1" fmla="*/ 27 h 1276"/>
                    <a:gd name="T2" fmla="*/ 1224 w 1344"/>
                    <a:gd name="T3" fmla="*/ 11 h 1276"/>
                    <a:gd name="T4" fmla="*/ 1160 w 1344"/>
                    <a:gd name="T5" fmla="*/ 59 h 1276"/>
                    <a:gd name="T6" fmla="*/ 1072 w 1344"/>
                    <a:gd name="T7" fmla="*/ 235 h 1276"/>
                    <a:gd name="T8" fmla="*/ 1064 w 1344"/>
                    <a:gd name="T9" fmla="*/ 267 h 1276"/>
                    <a:gd name="T10" fmla="*/ 1048 w 1344"/>
                    <a:gd name="T11" fmla="*/ 315 h 1276"/>
                    <a:gd name="T12" fmla="*/ 1000 w 1344"/>
                    <a:gd name="T13" fmla="*/ 539 h 1276"/>
                    <a:gd name="T14" fmla="*/ 872 w 1344"/>
                    <a:gd name="T15" fmla="*/ 619 h 1276"/>
                    <a:gd name="T16" fmla="*/ 800 w 1344"/>
                    <a:gd name="T17" fmla="*/ 659 h 1276"/>
                    <a:gd name="T18" fmla="*/ 456 w 1344"/>
                    <a:gd name="T19" fmla="*/ 747 h 1276"/>
                    <a:gd name="T20" fmla="*/ 312 w 1344"/>
                    <a:gd name="T21" fmla="*/ 883 h 1276"/>
                    <a:gd name="T22" fmla="*/ 256 w 1344"/>
                    <a:gd name="T23" fmla="*/ 987 h 1276"/>
                    <a:gd name="T24" fmla="*/ 168 w 1344"/>
                    <a:gd name="T25" fmla="*/ 1139 h 1276"/>
                    <a:gd name="T26" fmla="*/ 80 w 1344"/>
                    <a:gd name="T27" fmla="*/ 1251 h 1276"/>
                    <a:gd name="T28" fmla="*/ 32 w 1344"/>
                    <a:gd name="T29" fmla="*/ 1267 h 1276"/>
                    <a:gd name="T30" fmla="*/ 0 w 1344"/>
                    <a:gd name="T31" fmla="*/ 1275 h 1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44" h="1276">
                      <a:moveTo>
                        <a:pt x="1344" y="27"/>
                      </a:moveTo>
                      <a:cubicBezTo>
                        <a:pt x="1274" y="4"/>
                        <a:pt x="1324" y="0"/>
                        <a:pt x="1224" y="11"/>
                      </a:cubicBezTo>
                      <a:cubicBezTo>
                        <a:pt x="1194" y="21"/>
                        <a:pt x="1187" y="41"/>
                        <a:pt x="1160" y="59"/>
                      </a:cubicBezTo>
                      <a:cubicBezTo>
                        <a:pt x="1144" y="123"/>
                        <a:pt x="1094" y="168"/>
                        <a:pt x="1072" y="235"/>
                      </a:cubicBezTo>
                      <a:cubicBezTo>
                        <a:pt x="1069" y="245"/>
                        <a:pt x="1067" y="256"/>
                        <a:pt x="1064" y="267"/>
                      </a:cubicBezTo>
                      <a:cubicBezTo>
                        <a:pt x="1059" y="283"/>
                        <a:pt x="1048" y="315"/>
                        <a:pt x="1048" y="315"/>
                      </a:cubicBezTo>
                      <a:cubicBezTo>
                        <a:pt x="1043" y="374"/>
                        <a:pt x="1049" y="490"/>
                        <a:pt x="1000" y="539"/>
                      </a:cubicBezTo>
                      <a:cubicBezTo>
                        <a:pt x="963" y="576"/>
                        <a:pt x="916" y="594"/>
                        <a:pt x="872" y="619"/>
                      </a:cubicBezTo>
                      <a:cubicBezTo>
                        <a:pt x="831" y="642"/>
                        <a:pt x="836" y="651"/>
                        <a:pt x="800" y="659"/>
                      </a:cubicBezTo>
                      <a:cubicBezTo>
                        <a:pt x="698" y="682"/>
                        <a:pt x="550" y="700"/>
                        <a:pt x="456" y="747"/>
                      </a:cubicBezTo>
                      <a:cubicBezTo>
                        <a:pt x="393" y="779"/>
                        <a:pt x="360" y="835"/>
                        <a:pt x="312" y="883"/>
                      </a:cubicBezTo>
                      <a:cubicBezTo>
                        <a:pt x="299" y="921"/>
                        <a:pt x="272" y="950"/>
                        <a:pt x="256" y="987"/>
                      </a:cubicBezTo>
                      <a:cubicBezTo>
                        <a:pt x="232" y="1043"/>
                        <a:pt x="202" y="1088"/>
                        <a:pt x="168" y="1139"/>
                      </a:cubicBezTo>
                      <a:cubicBezTo>
                        <a:pt x="141" y="1179"/>
                        <a:pt x="130" y="1229"/>
                        <a:pt x="80" y="1251"/>
                      </a:cubicBezTo>
                      <a:cubicBezTo>
                        <a:pt x="65" y="1258"/>
                        <a:pt x="48" y="1262"/>
                        <a:pt x="32" y="1267"/>
                      </a:cubicBezTo>
                      <a:cubicBezTo>
                        <a:pt x="5" y="1276"/>
                        <a:pt x="16" y="1275"/>
                        <a:pt x="0" y="12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组合 8246">
                <a:extLst>
                  <a:ext uri="{FF2B5EF4-FFF2-40B4-BE49-F238E27FC236}">
                    <a16:creationId xmlns:a16="http://schemas.microsoft.com/office/drawing/2014/main" id="{A5CE352C-7D69-431C-A6A4-EEA0B25235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544"/>
                <a:ext cx="676" cy="240"/>
                <a:chOff x="2400" y="2832"/>
                <a:chExt cx="676" cy="240"/>
              </a:xfrm>
            </p:grpSpPr>
            <p:sp>
              <p:nvSpPr>
                <p:cNvPr id="16" name="任意多边形 8247">
                  <a:extLst>
                    <a:ext uri="{FF2B5EF4-FFF2-40B4-BE49-F238E27FC236}">
                      <a16:creationId xmlns:a16="http://schemas.microsoft.com/office/drawing/2014/main" id="{94B8E3F0-8E56-44BB-BF6A-B784C0304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644806">
                  <a:off x="2616" y="2616"/>
                  <a:ext cx="240" cy="672"/>
                </a:xfrm>
                <a:custGeom>
                  <a:avLst/>
                  <a:gdLst>
                    <a:gd name="T0" fmla="*/ 336 w 336"/>
                    <a:gd name="T1" fmla="*/ 0 h 1960"/>
                    <a:gd name="T2" fmla="*/ 200 w 336"/>
                    <a:gd name="T3" fmla="*/ 176 h 1960"/>
                    <a:gd name="T4" fmla="*/ 176 w 336"/>
                    <a:gd name="T5" fmla="*/ 224 h 1960"/>
                    <a:gd name="T6" fmla="*/ 160 w 336"/>
                    <a:gd name="T7" fmla="*/ 272 h 1960"/>
                    <a:gd name="T8" fmla="*/ 168 w 336"/>
                    <a:gd name="T9" fmla="*/ 568 h 1960"/>
                    <a:gd name="T10" fmla="*/ 200 w 336"/>
                    <a:gd name="T11" fmla="*/ 680 h 1960"/>
                    <a:gd name="T12" fmla="*/ 224 w 336"/>
                    <a:gd name="T13" fmla="*/ 832 h 1960"/>
                    <a:gd name="T14" fmla="*/ 216 w 336"/>
                    <a:gd name="T15" fmla="*/ 1000 h 1960"/>
                    <a:gd name="T16" fmla="*/ 144 w 336"/>
                    <a:gd name="T17" fmla="*/ 1096 h 1960"/>
                    <a:gd name="T18" fmla="*/ 104 w 336"/>
                    <a:gd name="T19" fmla="*/ 1168 h 1960"/>
                    <a:gd name="T20" fmla="*/ 72 w 336"/>
                    <a:gd name="T21" fmla="*/ 1216 h 1960"/>
                    <a:gd name="T22" fmla="*/ 64 w 336"/>
                    <a:gd name="T23" fmla="*/ 1248 h 1960"/>
                    <a:gd name="T24" fmla="*/ 48 w 336"/>
                    <a:gd name="T25" fmla="*/ 1272 h 1960"/>
                    <a:gd name="T26" fmla="*/ 32 w 336"/>
                    <a:gd name="T27" fmla="*/ 1344 h 1960"/>
                    <a:gd name="T28" fmla="*/ 56 w 336"/>
                    <a:gd name="T29" fmla="*/ 1632 h 1960"/>
                    <a:gd name="T30" fmla="*/ 88 w 336"/>
                    <a:gd name="T31" fmla="*/ 1728 h 1960"/>
                    <a:gd name="T32" fmla="*/ 104 w 336"/>
                    <a:gd name="T33" fmla="*/ 1776 h 1960"/>
                    <a:gd name="T34" fmla="*/ 96 w 336"/>
                    <a:gd name="T35" fmla="*/ 1880 h 1960"/>
                    <a:gd name="T36" fmla="*/ 0 w 336"/>
                    <a:gd name="T37" fmla="*/ 1960 h 1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36" h="1960">
                      <a:moveTo>
                        <a:pt x="336" y="0"/>
                      </a:moveTo>
                      <a:cubicBezTo>
                        <a:pt x="265" y="24"/>
                        <a:pt x="232" y="113"/>
                        <a:pt x="200" y="176"/>
                      </a:cubicBezTo>
                      <a:cubicBezTo>
                        <a:pt x="192" y="192"/>
                        <a:pt x="183" y="208"/>
                        <a:pt x="176" y="224"/>
                      </a:cubicBezTo>
                      <a:cubicBezTo>
                        <a:pt x="169" y="239"/>
                        <a:pt x="160" y="272"/>
                        <a:pt x="160" y="272"/>
                      </a:cubicBezTo>
                      <a:cubicBezTo>
                        <a:pt x="163" y="371"/>
                        <a:pt x="163" y="469"/>
                        <a:pt x="168" y="568"/>
                      </a:cubicBezTo>
                      <a:cubicBezTo>
                        <a:pt x="170" y="605"/>
                        <a:pt x="192" y="643"/>
                        <a:pt x="200" y="680"/>
                      </a:cubicBezTo>
                      <a:cubicBezTo>
                        <a:pt x="211" y="731"/>
                        <a:pt x="211" y="782"/>
                        <a:pt x="224" y="832"/>
                      </a:cubicBezTo>
                      <a:cubicBezTo>
                        <a:pt x="221" y="888"/>
                        <a:pt x="223" y="944"/>
                        <a:pt x="216" y="1000"/>
                      </a:cubicBezTo>
                      <a:cubicBezTo>
                        <a:pt x="215" y="1005"/>
                        <a:pt x="145" y="1094"/>
                        <a:pt x="144" y="1096"/>
                      </a:cubicBezTo>
                      <a:cubicBezTo>
                        <a:pt x="128" y="1120"/>
                        <a:pt x="118" y="1144"/>
                        <a:pt x="104" y="1168"/>
                      </a:cubicBezTo>
                      <a:cubicBezTo>
                        <a:pt x="95" y="1185"/>
                        <a:pt x="72" y="1216"/>
                        <a:pt x="72" y="1216"/>
                      </a:cubicBezTo>
                      <a:cubicBezTo>
                        <a:pt x="69" y="1227"/>
                        <a:pt x="68" y="1238"/>
                        <a:pt x="64" y="1248"/>
                      </a:cubicBezTo>
                      <a:cubicBezTo>
                        <a:pt x="60" y="1257"/>
                        <a:pt x="51" y="1263"/>
                        <a:pt x="48" y="1272"/>
                      </a:cubicBezTo>
                      <a:cubicBezTo>
                        <a:pt x="39" y="1295"/>
                        <a:pt x="38" y="1320"/>
                        <a:pt x="32" y="1344"/>
                      </a:cubicBezTo>
                      <a:cubicBezTo>
                        <a:pt x="36" y="1435"/>
                        <a:pt x="36" y="1540"/>
                        <a:pt x="56" y="1632"/>
                      </a:cubicBezTo>
                      <a:cubicBezTo>
                        <a:pt x="63" y="1663"/>
                        <a:pt x="78" y="1697"/>
                        <a:pt x="88" y="1728"/>
                      </a:cubicBezTo>
                      <a:cubicBezTo>
                        <a:pt x="93" y="1744"/>
                        <a:pt x="104" y="1776"/>
                        <a:pt x="104" y="1776"/>
                      </a:cubicBezTo>
                      <a:cubicBezTo>
                        <a:pt x="101" y="1811"/>
                        <a:pt x="102" y="1846"/>
                        <a:pt x="96" y="1880"/>
                      </a:cubicBezTo>
                      <a:cubicBezTo>
                        <a:pt x="88" y="1925"/>
                        <a:pt x="27" y="1933"/>
                        <a:pt x="0" y="1960"/>
                      </a:cubicBezTo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任意多边形 8248">
                  <a:extLst>
                    <a:ext uri="{FF2B5EF4-FFF2-40B4-BE49-F238E27FC236}">
                      <a16:creationId xmlns:a16="http://schemas.microsoft.com/office/drawing/2014/main" id="{C9B46503-0EE2-4BBE-9E8B-817666C38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3962250">
                  <a:off x="2697" y="2629"/>
                  <a:ext cx="127" cy="628"/>
                </a:xfrm>
                <a:custGeom>
                  <a:avLst/>
                  <a:gdLst>
                    <a:gd name="T0" fmla="*/ 336 w 336"/>
                    <a:gd name="T1" fmla="*/ 0 h 1960"/>
                    <a:gd name="T2" fmla="*/ 200 w 336"/>
                    <a:gd name="T3" fmla="*/ 176 h 1960"/>
                    <a:gd name="T4" fmla="*/ 176 w 336"/>
                    <a:gd name="T5" fmla="*/ 224 h 1960"/>
                    <a:gd name="T6" fmla="*/ 160 w 336"/>
                    <a:gd name="T7" fmla="*/ 272 h 1960"/>
                    <a:gd name="T8" fmla="*/ 168 w 336"/>
                    <a:gd name="T9" fmla="*/ 568 h 1960"/>
                    <a:gd name="T10" fmla="*/ 200 w 336"/>
                    <a:gd name="T11" fmla="*/ 680 h 1960"/>
                    <a:gd name="T12" fmla="*/ 224 w 336"/>
                    <a:gd name="T13" fmla="*/ 832 h 1960"/>
                    <a:gd name="T14" fmla="*/ 216 w 336"/>
                    <a:gd name="T15" fmla="*/ 1000 h 1960"/>
                    <a:gd name="T16" fmla="*/ 144 w 336"/>
                    <a:gd name="T17" fmla="*/ 1096 h 1960"/>
                    <a:gd name="T18" fmla="*/ 104 w 336"/>
                    <a:gd name="T19" fmla="*/ 1168 h 1960"/>
                    <a:gd name="T20" fmla="*/ 72 w 336"/>
                    <a:gd name="T21" fmla="*/ 1216 h 1960"/>
                    <a:gd name="T22" fmla="*/ 64 w 336"/>
                    <a:gd name="T23" fmla="*/ 1248 h 1960"/>
                    <a:gd name="T24" fmla="*/ 48 w 336"/>
                    <a:gd name="T25" fmla="*/ 1272 h 1960"/>
                    <a:gd name="T26" fmla="*/ 32 w 336"/>
                    <a:gd name="T27" fmla="*/ 1344 h 1960"/>
                    <a:gd name="T28" fmla="*/ 56 w 336"/>
                    <a:gd name="T29" fmla="*/ 1632 h 1960"/>
                    <a:gd name="T30" fmla="*/ 88 w 336"/>
                    <a:gd name="T31" fmla="*/ 1728 h 1960"/>
                    <a:gd name="T32" fmla="*/ 104 w 336"/>
                    <a:gd name="T33" fmla="*/ 1776 h 1960"/>
                    <a:gd name="T34" fmla="*/ 96 w 336"/>
                    <a:gd name="T35" fmla="*/ 1880 h 1960"/>
                    <a:gd name="T36" fmla="*/ 0 w 336"/>
                    <a:gd name="T37" fmla="*/ 1960 h 1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36" h="1960">
                      <a:moveTo>
                        <a:pt x="336" y="0"/>
                      </a:moveTo>
                      <a:cubicBezTo>
                        <a:pt x="265" y="24"/>
                        <a:pt x="232" y="113"/>
                        <a:pt x="200" y="176"/>
                      </a:cubicBezTo>
                      <a:cubicBezTo>
                        <a:pt x="192" y="192"/>
                        <a:pt x="183" y="208"/>
                        <a:pt x="176" y="224"/>
                      </a:cubicBezTo>
                      <a:cubicBezTo>
                        <a:pt x="169" y="239"/>
                        <a:pt x="160" y="272"/>
                        <a:pt x="160" y="272"/>
                      </a:cubicBezTo>
                      <a:cubicBezTo>
                        <a:pt x="163" y="371"/>
                        <a:pt x="163" y="469"/>
                        <a:pt x="168" y="568"/>
                      </a:cubicBezTo>
                      <a:cubicBezTo>
                        <a:pt x="170" y="605"/>
                        <a:pt x="192" y="643"/>
                        <a:pt x="200" y="680"/>
                      </a:cubicBezTo>
                      <a:cubicBezTo>
                        <a:pt x="211" y="731"/>
                        <a:pt x="211" y="782"/>
                        <a:pt x="224" y="832"/>
                      </a:cubicBezTo>
                      <a:cubicBezTo>
                        <a:pt x="221" y="888"/>
                        <a:pt x="223" y="944"/>
                        <a:pt x="216" y="1000"/>
                      </a:cubicBezTo>
                      <a:cubicBezTo>
                        <a:pt x="215" y="1005"/>
                        <a:pt x="145" y="1094"/>
                        <a:pt x="144" y="1096"/>
                      </a:cubicBezTo>
                      <a:cubicBezTo>
                        <a:pt x="128" y="1120"/>
                        <a:pt x="118" y="1144"/>
                        <a:pt x="104" y="1168"/>
                      </a:cubicBezTo>
                      <a:cubicBezTo>
                        <a:pt x="95" y="1185"/>
                        <a:pt x="72" y="1216"/>
                        <a:pt x="72" y="1216"/>
                      </a:cubicBezTo>
                      <a:cubicBezTo>
                        <a:pt x="69" y="1227"/>
                        <a:pt x="68" y="1238"/>
                        <a:pt x="64" y="1248"/>
                      </a:cubicBezTo>
                      <a:cubicBezTo>
                        <a:pt x="60" y="1257"/>
                        <a:pt x="51" y="1263"/>
                        <a:pt x="48" y="1272"/>
                      </a:cubicBezTo>
                      <a:cubicBezTo>
                        <a:pt x="39" y="1295"/>
                        <a:pt x="38" y="1320"/>
                        <a:pt x="32" y="1344"/>
                      </a:cubicBezTo>
                      <a:cubicBezTo>
                        <a:pt x="36" y="1435"/>
                        <a:pt x="36" y="1540"/>
                        <a:pt x="56" y="1632"/>
                      </a:cubicBezTo>
                      <a:cubicBezTo>
                        <a:pt x="63" y="1663"/>
                        <a:pt x="78" y="1697"/>
                        <a:pt x="88" y="1728"/>
                      </a:cubicBezTo>
                      <a:cubicBezTo>
                        <a:pt x="93" y="1744"/>
                        <a:pt x="104" y="1776"/>
                        <a:pt x="104" y="1776"/>
                      </a:cubicBezTo>
                      <a:cubicBezTo>
                        <a:pt x="101" y="1811"/>
                        <a:pt x="102" y="1846"/>
                        <a:pt x="96" y="1880"/>
                      </a:cubicBezTo>
                      <a:cubicBezTo>
                        <a:pt x="88" y="1925"/>
                        <a:pt x="27" y="1933"/>
                        <a:pt x="0" y="1960"/>
                      </a:cubicBezTo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任意多边形 8252">
              <a:extLst>
                <a:ext uri="{FF2B5EF4-FFF2-40B4-BE49-F238E27FC236}">
                  <a16:creationId xmlns:a16="http://schemas.microsoft.com/office/drawing/2014/main" id="{BA0990FB-EB1A-4E29-A6E6-6D0AFF8769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72776" y="1981260"/>
              <a:ext cx="1144588" cy="1173163"/>
            </a:xfrm>
            <a:custGeom>
              <a:avLst/>
              <a:gdLst>
                <a:gd name="T0" fmla="*/ 1344 w 1344"/>
                <a:gd name="T1" fmla="*/ 27 h 1276"/>
                <a:gd name="T2" fmla="*/ 1224 w 1344"/>
                <a:gd name="T3" fmla="*/ 11 h 1276"/>
                <a:gd name="T4" fmla="*/ 1160 w 1344"/>
                <a:gd name="T5" fmla="*/ 59 h 1276"/>
                <a:gd name="T6" fmla="*/ 1072 w 1344"/>
                <a:gd name="T7" fmla="*/ 235 h 1276"/>
                <a:gd name="T8" fmla="*/ 1064 w 1344"/>
                <a:gd name="T9" fmla="*/ 267 h 1276"/>
                <a:gd name="T10" fmla="*/ 1048 w 1344"/>
                <a:gd name="T11" fmla="*/ 315 h 1276"/>
                <a:gd name="T12" fmla="*/ 1000 w 1344"/>
                <a:gd name="T13" fmla="*/ 539 h 1276"/>
                <a:gd name="T14" fmla="*/ 872 w 1344"/>
                <a:gd name="T15" fmla="*/ 619 h 1276"/>
                <a:gd name="T16" fmla="*/ 800 w 1344"/>
                <a:gd name="T17" fmla="*/ 659 h 1276"/>
                <a:gd name="T18" fmla="*/ 456 w 1344"/>
                <a:gd name="T19" fmla="*/ 747 h 1276"/>
                <a:gd name="T20" fmla="*/ 312 w 1344"/>
                <a:gd name="T21" fmla="*/ 883 h 1276"/>
                <a:gd name="T22" fmla="*/ 256 w 1344"/>
                <a:gd name="T23" fmla="*/ 987 h 1276"/>
                <a:gd name="T24" fmla="*/ 168 w 1344"/>
                <a:gd name="T25" fmla="*/ 1139 h 1276"/>
                <a:gd name="T26" fmla="*/ 80 w 1344"/>
                <a:gd name="T27" fmla="*/ 1251 h 1276"/>
                <a:gd name="T28" fmla="*/ 32 w 1344"/>
                <a:gd name="T29" fmla="*/ 1267 h 1276"/>
                <a:gd name="T30" fmla="*/ 0 w 1344"/>
                <a:gd name="T31" fmla="*/ 1275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4" h="1276">
                  <a:moveTo>
                    <a:pt x="1344" y="27"/>
                  </a:moveTo>
                  <a:cubicBezTo>
                    <a:pt x="1274" y="4"/>
                    <a:pt x="1324" y="0"/>
                    <a:pt x="1224" y="11"/>
                  </a:cubicBezTo>
                  <a:cubicBezTo>
                    <a:pt x="1194" y="21"/>
                    <a:pt x="1187" y="41"/>
                    <a:pt x="1160" y="59"/>
                  </a:cubicBezTo>
                  <a:cubicBezTo>
                    <a:pt x="1144" y="123"/>
                    <a:pt x="1094" y="168"/>
                    <a:pt x="1072" y="235"/>
                  </a:cubicBezTo>
                  <a:cubicBezTo>
                    <a:pt x="1069" y="245"/>
                    <a:pt x="1067" y="256"/>
                    <a:pt x="1064" y="267"/>
                  </a:cubicBezTo>
                  <a:cubicBezTo>
                    <a:pt x="1059" y="283"/>
                    <a:pt x="1048" y="315"/>
                    <a:pt x="1048" y="315"/>
                  </a:cubicBezTo>
                  <a:cubicBezTo>
                    <a:pt x="1043" y="374"/>
                    <a:pt x="1049" y="490"/>
                    <a:pt x="1000" y="539"/>
                  </a:cubicBezTo>
                  <a:cubicBezTo>
                    <a:pt x="963" y="576"/>
                    <a:pt x="916" y="594"/>
                    <a:pt x="872" y="619"/>
                  </a:cubicBezTo>
                  <a:cubicBezTo>
                    <a:pt x="831" y="642"/>
                    <a:pt x="836" y="651"/>
                    <a:pt x="800" y="659"/>
                  </a:cubicBezTo>
                  <a:cubicBezTo>
                    <a:pt x="698" y="682"/>
                    <a:pt x="550" y="700"/>
                    <a:pt x="456" y="747"/>
                  </a:cubicBezTo>
                  <a:cubicBezTo>
                    <a:pt x="393" y="779"/>
                    <a:pt x="360" y="835"/>
                    <a:pt x="312" y="883"/>
                  </a:cubicBezTo>
                  <a:cubicBezTo>
                    <a:pt x="299" y="921"/>
                    <a:pt x="272" y="950"/>
                    <a:pt x="256" y="987"/>
                  </a:cubicBezTo>
                  <a:cubicBezTo>
                    <a:pt x="232" y="1043"/>
                    <a:pt x="202" y="1088"/>
                    <a:pt x="168" y="1139"/>
                  </a:cubicBezTo>
                  <a:cubicBezTo>
                    <a:pt x="141" y="1179"/>
                    <a:pt x="130" y="1229"/>
                    <a:pt x="80" y="1251"/>
                  </a:cubicBezTo>
                  <a:cubicBezTo>
                    <a:pt x="65" y="1258"/>
                    <a:pt x="48" y="1262"/>
                    <a:pt x="32" y="1267"/>
                  </a:cubicBezTo>
                  <a:cubicBezTo>
                    <a:pt x="5" y="1276"/>
                    <a:pt x="16" y="1275"/>
                    <a:pt x="0" y="12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任意多边形 8273">
              <a:extLst>
                <a:ext uri="{FF2B5EF4-FFF2-40B4-BE49-F238E27FC236}">
                  <a16:creationId xmlns:a16="http://schemas.microsoft.com/office/drawing/2014/main" id="{BE988EC7-9B63-40DD-8356-B4ECA87DA2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96689" y="928747"/>
              <a:ext cx="1468438" cy="1428751"/>
            </a:xfrm>
            <a:custGeom>
              <a:avLst/>
              <a:gdLst>
                <a:gd name="T0" fmla="*/ 1344 w 1344"/>
                <a:gd name="T1" fmla="*/ 27 h 1276"/>
                <a:gd name="T2" fmla="*/ 1224 w 1344"/>
                <a:gd name="T3" fmla="*/ 11 h 1276"/>
                <a:gd name="T4" fmla="*/ 1160 w 1344"/>
                <a:gd name="T5" fmla="*/ 59 h 1276"/>
                <a:gd name="T6" fmla="*/ 1072 w 1344"/>
                <a:gd name="T7" fmla="*/ 235 h 1276"/>
                <a:gd name="T8" fmla="*/ 1064 w 1344"/>
                <a:gd name="T9" fmla="*/ 267 h 1276"/>
                <a:gd name="T10" fmla="*/ 1048 w 1344"/>
                <a:gd name="T11" fmla="*/ 315 h 1276"/>
                <a:gd name="T12" fmla="*/ 1000 w 1344"/>
                <a:gd name="T13" fmla="*/ 539 h 1276"/>
                <a:gd name="T14" fmla="*/ 872 w 1344"/>
                <a:gd name="T15" fmla="*/ 619 h 1276"/>
                <a:gd name="T16" fmla="*/ 800 w 1344"/>
                <a:gd name="T17" fmla="*/ 659 h 1276"/>
                <a:gd name="T18" fmla="*/ 456 w 1344"/>
                <a:gd name="T19" fmla="*/ 747 h 1276"/>
                <a:gd name="T20" fmla="*/ 312 w 1344"/>
                <a:gd name="T21" fmla="*/ 883 h 1276"/>
                <a:gd name="T22" fmla="*/ 256 w 1344"/>
                <a:gd name="T23" fmla="*/ 987 h 1276"/>
                <a:gd name="T24" fmla="*/ 168 w 1344"/>
                <a:gd name="T25" fmla="*/ 1139 h 1276"/>
                <a:gd name="T26" fmla="*/ 80 w 1344"/>
                <a:gd name="T27" fmla="*/ 1251 h 1276"/>
                <a:gd name="T28" fmla="*/ 32 w 1344"/>
                <a:gd name="T29" fmla="*/ 1267 h 1276"/>
                <a:gd name="T30" fmla="*/ 0 w 1344"/>
                <a:gd name="T31" fmla="*/ 1275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4" h="1276">
                  <a:moveTo>
                    <a:pt x="1344" y="27"/>
                  </a:moveTo>
                  <a:cubicBezTo>
                    <a:pt x="1274" y="4"/>
                    <a:pt x="1324" y="0"/>
                    <a:pt x="1224" y="11"/>
                  </a:cubicBezTo>
                  <a:cubicBezTo>
                    <a:pt x="1194" y="21"/>
                    <a:pt x="1187" y="41"/>
                    <a:pt x="1160" y="59"/>
                  </a:cubicBezTo>
                  <a:cubicBezTo>
                    <a:pt x="1144" y="123"/>
                    <a:pt x="1094" y="168"/>
                    <a:pt x="1072" y="235"/>
                  </a:cubicBezTo>
                  <a:cubicBezTo>
                    <a:pt x="1069" y="245"/>
                    <a:pt x="1067" y="256"/>
                    <a:pt x="1064" y="267"/>
                  </a:cubicBezTo>
                  <a:cubicBezTo>
                    <a:pt x="1059" y="283"/>
                    <a:pt x="1048" y="315"/>
                    <a:pt x="1048" y="315"/>
                  </a:cubicBezTo>
                  <a:cubicBezTo>
                    <a:pt x="1043" y="374"/>
                    <a:pt x="1049" y="490"/>
                    <a:pt x="1000" y="539"/>
                  </a:cubicBezTo>
                  <a:cubicBezTo>
                    <a:pt x="963" y="576"/>
                    <a:pt x="916" y="594"/>
                    <a:pt x="872" y="619"/>
                  </a:cubicBezTo>
                  <a:cubicBezTo>
                    <a:pt x="831" y="642"/>
                    <a:pt x="836" y="651"/>
                    <a:pt x="800" y="659"/>
                  </a:cubicBezTo>
                  <a:cubicBezTo>
                    <a:pt x="698" y="682"/>
                    <a:pt x="550" y="700"/>
                    <a:pt x="456" y="747"/>
                  </a:cubicBezTo>
                  <a:cubicBezTo>
                    <a:pt x="393" y="779"/>
                    <a:pt x="360" y="835"/>
                    <a:pt x="312" y="883"/>
                  </a:cubicBezTo>
                  <a:cubicBezTo>
                    <a:pt x="299" y="921"/>
                    <a:pt x="272" y="950"/>
                    <a:pt x="256" y="987"/>
                  </a:cubicBezTo>
                  <a:cubicBezTo>
                    <a:pt x="232" y="1043"/>
                    <a:pt x="202" y="1088"/>
                    <a:pt x="168" y="1139"/>
                  </a:cubicBezTo>
                  <a:cubicBezTo>
                    <a:pt x="141" y="1179"/>
                    <a:pt x="130" y="1229"/>
                    <a:pt x="80" y="1251"/>
                  </a:cubicBezTo>
                  <a:cubicBezTo>
                    <a:pt x="65" y="1258"/>
                    <a:pt x="48" y="1262"/>
                    <a:pt x="32" y="1267"/>
                  </a:cubicBezTo>
                  <a:cubicBezTo>
                    <a:pt x="5" y="1276"/>
                    <a:pt x="16" y="1275"/>
                    <a:pt x="0" y="1275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8207">
            <a:extLst>
              <a:ext uri="{FF2B5EF4-FFF2-40B4-BE49-F238E27FC236}">
                <a16:creationId xmlns:a16="http://schemas.microsoft.com/office/drawing/2014/main" id="{E7AA3FF9-4ABB-4657-BF02-74059CFE7AE8}"/>
              </a:ext>
            </a:extLst>
          </p:cNvPr>
          <p:cNvGrpSpPr>
            <a:grpSpLocks/>
          </p:cNvGrpSpPr>
          <p:nvPr/>
        </p:nvGrpSpPr>
        <p:grpSpPr bwMode="auto">
          <a:xfrm rot="6152392">
            <a:off x="4693148" y="2435573"/>
            <a:ext cx="1548806" cy="1860497"/>
            <a:chOff x="1698" y="518"/>
            <a:chExt cx="3313" cy="3264"/>
          </a:xfrm>
        </p:grpSpPr>
        <p:sp>
          <p:nvSpPr>
            <p:cNvPr id="21" name="椭圆 8208">
              <a:extLst>
                <a:ext uri="{FF2B5EF4-FFF2-40B4-BE49-F238E27FC236}">
                  <a16:creationId xmlns:a16="http://schemas.microsoft.com/office/drawing/2014/main" id="{99C043FA-6D1B-42BD-A789-7F58C50AC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518"/>
              <a:ext cx="3264" cy="326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22" name="组合 8209">
              <a:extLst>
                <a:ext uri="{FF2B5EF4-FFF2-40B4-BE49-F238E27FC236}">
                  <a16:creationId xmlns:a16="http://schemas.microsoft.com/office/drawing/2014/main" id="{7872D577-8D80-4806-A3F0-7A37399B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8" y="1682"/>
              <a:ext cx="2844" cy="1385"/>
              <a:chOff x="1698" y="1682"/>
              <a:chExt cx="2844" cy="1385"/>
            </a:xfrm>
          </p:grpSpPr>
          <p:grpSp>
            <p:nvGrpSpPr>
              <p:cNvPr id="23" name="组合 8210">
                <a:extLst>
                  <a:ext uri="{FF2B5EF4-FFF2-40B4-BE49-F238E27FC236}">
                    <a16:creationId xmlns:a16="http://schemas.microsoft.com/office/drawing/2014/main" id="{BE80E795-7911-4678-A056-BC239C1BA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8" y="1736"/>
                <a:ext cx="893" cy="791"/>
                <a:chOff x="1698" y="1736"/>
                <a:chExt cx="893" cy="791"/>
              </a:xfrm>
            </p:grpSpPr>
            <p:sp>
              <p:nvSpPr>
                <p:cNvPr id="36" name="任意多边形 8211">
                  <a:extLst>
                    <a:ext uri="{FF2B5EF4-FFF2-40B4-BE49-F238E27FC236}">
                      <a16:creationId xmlns:a16="http://schemas.microsoft.com/office/drawing/2014/main" id="{6D68E32F-9449-4B2E-BF49-314BB0D5B9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123663">
                  <a:off x="1872" y="1799"/>
                  <a:ext cx="719" cy="728"/>
                </a:xfrm>
                <a:custGeom>
                  <a:avLst/>
                  <a:gdLst>
                    <a:gd name="T0" fmla="*/ 0 w 690"/>
                    <a:gd name="T1" fmla="*/ 699 h 699"/>
                    <a:gd name="T2" fmla="*/ 95 w 690"/>
                    <a:gd name="T3" fmla="*/ 571 h 699"/>
                    <a:gd name="T4" fmla="*/ 276 w 690"/>
                    <a:gd name="T5" fmla="*/ 280 h 699"/>
                    <a:gd name="T6" fmla="*/ 509 w 690"/>
                    <a:gd name="T7" fmla="*/ 158 h 699"/>
                    <a:gd name="T8" fmla="*/ 690 w 690"/>
                    <a:gd name="T9" fmla="*/ 0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0" h="699">
                      <a:moveTo>
                        <a:pt x="0" y="699"/>
                      </a:moveTo>
                      <a:cubicBezTo>
                        <a:pt x="14" y="678"/>
                        <a:pt x="49" y="641"/>
                        <a:pt x="95" y="571"/>
                      </a:cubicBezTo>
                      <a:cubicBezTo>
                        <a:pt x="142" y="501"/>
                        <a:pt x="207" y="348"/>
                        <a:pt x="276" y="280"/>
                      </a:cubicBezTo>
                      <a:cubicBezTo>
                        <a:pt x="344" y="211"/>
                        <a:pt x="440" y="205"/>
                        <a:pt x="509" y="158"/>
                      </a:cubicBezTo>
                      <a:cubicBezTo>
                        <a:pt x="578" y="111"/>
                        <a:pt x="652" y="33"/>
                        <a:pt x="690" y="0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" name="组合 8212">
                  <a:extLst>
                    <a:ext uri="{FF2B5EF4-FFF2-40B4-BE49-F238E27FC236}">
                      <a16:creationId xmlns:a16="http://schemas.microsoft.com/office/drawing/2014/main" id="{DBF776E4-84DC-4DE2-A500-05C570F84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98" y="1736"/>
                  <a:ext cx="747" cy="698"/>
                  <a:chOff x="1695" y="1736"/>
                  <a:chExt cx="747" cy="698"/>
                </a:xfrm>
              </p:grpSpPr>
              <p:sp>
                <p:nvSpPr>
                  <p:cNvPr id="38" name="任意多边形 8213">
                    <a:extLst>
                      <a:ext uri="{FF2B5EF4-FFF2-40B4-BE49-F238E27FC236}">
                        <a16:creationId xmlns:a16="http://schemas.microsoft.com/office/drawing/2014/main" id="{CE700BA9-2298-45C8-801D-229CCA39DB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0123663">
                    <a:off x="1695" y="1736"/>
                    <a:ext cx="747" cy="698"/>
                  </a:xfrm>
                  <a:custGeom>
                    <a:avLst/>
                    <a:gdLst>
                      <a:gd name="T0" fmla="*/ 0 w 717"/>
                      <a:gd name="T1" fmla="*/ 670 h 670"/>
                      <a:gd name="T2" fmla="*/ 165 w 717"/>
                      <a:gd name="T3" fmla="*/ 553 h 670"/>
                      <a:gd name="T4" fmla="*/ 394 w 717"/>
                      <a:gd name="T5" fmla="*/ 407 h 670"/>
                      <a:gd name="T6" fmla="*/ 567 w 717"/>
                      <a:gd name="T7" fmla="*/ 156 h 670"/>
                      <a:gd name="T8" fmla="*/ 717 w 717"/>
                      <a:gd name="T9" fmla="*/ 0 h 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7" h="670">
                        <a:moveTo>
                          <a:pt x="0" y="670"/>
                        </a:moveTo>
                        <a:cubicBezTo>
                          <a:pt x="26" y="651"/>
                          <a:pt x="99" y="597"/>
                          <a:pt x="165" y="553"/>
                        </a:cubicBezTo>
                        <a:cubicBezTo>
                          <a:pt x="231" y="509"/>
                          <a:pt x="327" y="473"/>
                          <a:pt x="394" y="407"/>
                        </a:cubicBezTo>
                        <a:cubicBezTo>
                          <a:pt x="461" y="341"/>
                          <a:pt x="513" y="224"/>
                          <a:pt x="567" y="156"/>
                        </a:cubicBezTo>
                        <a:cubicBezTo>
                          <a:pt x="621" y="88"/>
                          <a:pt x="686" y="33"/>
                          <a:pt x="717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椭圆 8214">
                    <a:extLst>
                      <a:ext uri="{FF2B5EF4-FFF2-40B4-BE49-F238E27FC236}">
                        <a16:creationId xmlns:a16="http://schemas.microsoft.com/office/drawing/2014/main" id="{DCC9B4D7-448A-4079-812D-430D0DB83C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4384225">
                    <a:off x="2086" y="2060"/>
                    <a:ext cx="124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" name="组合 8215">
                <a:extLst>
                  <a:ext uri="{FF2B5EF4-FFF2-40B4-BE49-F238E27FC236}">
                    <a16:creationId xmlns:a16="http://schemas.microsoft.com/office/drawing/2014/main" id="{55509795-FFA5-489E-85E5-B5361CB96E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4" y="1782"/>
                <a:ext cx="1438" cy="1285"/>
                <a:chOff x="3104" y="1782"/>
                <a:chExt cx="1438" cy="1285"/>
              </a:xfrm>
            </p:grpSpPr>
            <p:sp>
              <p:nvSpPr>
                <p:cNvPr id="33" name="任意多边形 8216">
                  <a:extLst>
                    <a:ext uri="{FF2B5EF4-FFF2-40B4-BE49-F238E27FC236}">
                      <a16:creationId xmlns:a16="http://schemas.microsoft.com/office/drawing/2014/main" id="{27BF2550-6951-4860-8850-54DB491B5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708625">
                  <a:off x="3104" y="1782"/>
                  <a:ext cx="1068" cy="1195"/>
                </a:xfrm>
                <a:custGeom>
                  <a:avLst/>
                  <a:gdLst>
                    <a:gd name="T0" fmla="*/ 0 w 1028"/>
                    <a:gd name="T1" fmla="*/ 1150 h 1150"/>
                    <a:gd name="T2" fmla="*/ 281 w 1028"/>
                    <a:gd name="T3" fmla="*/ 859 h 1150"/>
                    <a:gd name="T4" fmla="*/ 525 w 1028"/>
                    <a:gd name="T5" fmla="*/ 633 h 1150"/>
                    <a:gd name="T6" fmla="*/ 787 w 1028"/>
                    <a:gd name="T7" fmla="*/ 260 h 1150"/>
                    <a:gd name="T8" fmla="*/ 1028 w 1028"/>
                    <a:gd name="T9" fmla="*/ 0 h 1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8" h="1150">
                      <a:moveTo>
                        <a:pt x="0" y="1150"/>
                      </a:moveTo>
                      <a:cubicBezTo>
                        <a:pt x="47" y="1102"/>
                        <a:pt x="193" y="945"/>
                        <a:pt x="281" y="859"/>
                      </a:cubicBezTo>
                      <a:cubicBezTo>
                        <a:pt x="369" y="773"/>
                        <a:pt x="441" y="733"/>
                        <a:pt x="525" y="633"/>
                      </a:cubicBezTo>
                      <a:cubicBezTo>
                        <a:pt x="609" y="533"/>
                        <a:pt x="703" y="366"/>
                        <a:pt x="787" y="260"/>
                      </a:cubicBezTo>
                      <a:cubicBezTo>
                        <a:pt x="871" y="154"/>
                        <a:pt x="978" y="54"/>
                        <a:pt x="1028" y="0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 8217">
                  <a:extLst>
                    <a:ext uri="{FF2B5EF4-FFF2-40B4-BE49-F238E27FC236}">
                      <a16:creationId xmlns:a16="http://schemas.microsoft.com/office/drawing/2014/main" id="{B64FE1D5-DAC0-485D-AE45-6B157A64B7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708625">
                  <a:off x="3446" y="1898"/>
                  <a:ext cx="1096" cy="1169"/>
                </a:xfrm>
                <a:custGeom>
                  <a:avLst/>
                  <a:gdLst>
                    <a:gd name="T0" fmla="*/ 0 w 1055"/>
                    <a:gd name="T1" fmla="*/ 1125 h 1125"/>
                    <a:gd name="T2" fmla="*/ 216 w 1055"/>
                    <a:gd name="T3" fmla="*/ 858 h 1125"/>
                    <a:gd name="T4" fmla="*/ 428 w 1055"/>
                    <a:gd name="T5" fmla="*/ 517 h 1125"/>
                    <a:gd name="T6" fmla="*/ 744 w 1055"/>
                    <a:gd name="T7" fmla="*/ 271 h 1125"/>
                    <a:gd name="T8" fmla="*/ 1055 w 1055"/>
                    <a:gd name="T9" fmla="*/ 0 h 1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5" h="1125">
                      <a:moveTo>
                        <a:pt x="0" y="1125"/>
                      </a:moveTo>
                      <a:cubicBezTo>
                        <a:pt x="36" y="1081"/>
                        <a:pt x="145" y="959"/>
                        <a:pt x="216" y="858"/>
                      </a:cubicBezTo>
                      <a:cubicBezTo>
                        <a:pt x="287" y="757"/>
                        <a:pt x="340" y="615"/>
                        <a:pt x="428" y="517"/>
                      </a:cubicBezTo>
                      <a:cubicBezTo>
                        <a:pt x="516" y="419"/>
                        <a:pt x="639" y="358"/>
                        <a:pt x="744" y="271"/>
                      </a:cubicBezTo>
                      <a:cubicBezTo>
                        <a:pt x="849" y="185"/>
                        <a:pt x="990" y="56"/>
                        <a:pt x="1055" y="0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椭圆 8218">
                  <a:extLst>
                    <a:ext uri="{FF2B5EF4-FFF2-40B4-BE49-F238E27FC236}">
                      <a16:creationId xmlns:a16="http://schemas.microsoft.com/office/drawing/2014/main" id="{FD232FC1-8221-43C2-95CA-CDC2381FD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070605">
                  <a:off x="3764" y="2369"/>
                  <a:ext cx="120" cy="12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组合 8219">
                <a:extLst>
                  <a:ext uri="{FF2B5EF4-FFF2-40B4-BE49-F238E27FC236}">
                    <a16:creationId xmlns:a16="http://schemas.microsoft.com/office/drawing/2014/main" id="{3AEB8088-B6E3-4332-8465-5787684A8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1" y="1682"/>
                <a:ext cx="2130" cy="1089"/>
                <a:chOff x="2111" y="1682"/>
                <a:chExt cx="2130" cy="1089"/>
              </a:xfrm>
            </p:grpSpPr>
            <p:grpSp>
              <p:nvGrpSpPr>
                <p:cNvPr id="26" name="组合 8220">
                  <a:extLst>
                    <a:ext uri="{FF2B5EF4-FFF2-40B4-BE49-F238E27FC236}">
                      <a16:creationId xmlns:a16="http://schemas.microsoft.com/office/drawing/2014/main" id="{56BB3E56-808B-42CD-814B-D3CC9795CE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1" y="1710"/>
                  <a:ext cx="588" cy="1061"/>
                  <a:chOff x="2111" y="1710"/>
                  <a:chExt cx="588" cy="1061"/>
                </a:xfrm>
              </p:grpSpPr>
              <p:sp>
                <p:nvSpPr>
                  <p:cNvPr id="30" name="任意多边形 8221">
                    <a:extLst>
                      <a:ext uri="{FF2B5EF4-FFF2-40B4-BE49-F238E27FC236}">
                        <a16:creationId xmlns:a16="http://schemas.microsoft.com/office/drawing/2014/main" id="{9CC211A5-B6DD-4A72-BC52-02CE0197B4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3" y="1794"/>
                    <a:ext cx="416" cy="977"/>
                  </a:xfrm>
                  <a:custGeom>
                    <a:avLst/>
                    <a:gdLst>
                      <a:gd name="T0" fmla="*/ 0 w 400"/>
                      <a:gd name="T1" fmla="*/ 940 h 940"/>
                      <a:gd name="T2" fmla="*/ 38 w 400"/>
                      <a:gd name="T3" fmla="*/ 732 h 940"/>
                      <a:gd name="T4" fmla="*/ 96 w 400"/>
                      <a:gd name="T5" fmla="*/ 455 h 940"/>
                      <a:gd name="T6" fmla="*/ 247 w 400"/>
                      <a:gd name="T7" fmla="*/ 202 h 940"/>
                      <a:gd name="T8" fmla="*/ 400 w 400"/>
                      <a:gd name="T9" fmla="*/ 0 h 9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0" h="940">
                        <a:moveTo>
                          <a:pt x="0" y="940"/>
                        </a:moveTo>
                        <a:cubicBezTo>
                          <a:pt x="6" y="903"/>
                          <a:pt x="22" y="813"/>
                          <a:pt x="38" y="732"/>
                        </a:cubicBezTo>
                        <a:cubicBezTo>
                          <a:pt x="54" y="651"/>
                          <a:pt x="62" y="544"/>
                          <a:pt x="96" y="455"/>
                        </a:cubicBezTo>
                        <a:cubicBezTo>
                          <a:pt x="130" y="367"/>
                          <a:pt x="196" y="278"/>
                          <a:pt x="247" y="202"/>
                        </a:cubicBezTo>
                        <a:cubicBezTo>
                          <a:pt x="298" y="126"/>
                          <a:pt x="368" y="42"/>
                          <a:pt x="400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 8222">
                    <a:extLst>
                      <a:ext uri="{FF2B5EF4-FFF2-40B4-BE49-F238E27FC236}">
                        <a16:creationId xmlns:a16="http://schemas.microsoft.com/office/drawing/2014/main" id="{9A9B889D-613E-4DAD-BF0E-AD9F9DB97D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1" y="1710"/>
                    <a:ext cx="441" cy="964"/>
                  </a:xfrm>
                  <a:custGeom>
                    <a:avLst/>
                    <a:gdLst>
                      <a:gd name="T0" fmla="*/ 0 w 424"/>
                      <a:gd name="T1" fmla="*/ 928 h 928"/>
                      <a:gd name="T2" fmla="*/ 144 w 424"/>
                      <a:gd name="T3" fmla="*/ 712 h 928"/>
                      <a:gd name="T4" fmla="*/ 255 w 424"/>
                      <a:gd name="T5" fmla="*/ 502 h 928"/>
                      <a:gd name="T6" fmla="*/ 323 w 424"/>
                      <a:gd name="T7" fmla="*/ 237 h 928"/>
                      <a:gd name="T8" fmla="*/ 424 w 424"/>
                      <a:gd name="T9" fmla="*/ 0 h 9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4" h="928">
                        <a:moveTo>
                          <a:pt x="0" y="928"/>
                        </a:moveTo>
                        <a:cubicBezTo>
                          <a:pt x="24" y="890"/>
                          <a:pt x="101" y="783"/>
                          <a:pt x="144" y="712"/>
                        </a:cubicBezTo>
                        <a:cubicBezTo>
                          <a:pt x="187" y="641"/>
                          <a:pt x="225" y="581"/>
                          <a:pt x="255" y="502"/>
                        </a:cubicBezTo>
                        <a:cubicBezTo>
                          <a:pt x="285" y="424"/>
                          <a:pt x="295" y="321"/>
                          <a:pt x="323" y="237"/>
                        </a:cubicBezTo>
                        <a:cubicBezTo>
                          <a:pt x="351" y="153"/>
                          <a:pt x="403" y="49"/>
                          <a:pt x="424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椭圆 8223">
                    <a:extLst>
                      <a:ext uri="{FF2B5EF4-FFF2-40B4-BE49-F238E27FC236}">
                        <a16:creationId xmlns:a16="http://schemas.microsoft.com/office/drawing/2014/main" id="{734A92F8-B859-4CCD-84B5-BB036F11A4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4196314">
                    <a:off x="2301" y="2184"/>
                    <a:ext cx="119" cy="11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" name="任意多边形 8224">
                  <a:extLst>
                    <a:ext uri="{FF2B5EF4-FFF2-40B4-BE49-F238E27FC236}">
                      <a16:creationId xmlns:a16="http://schemas.microsoft.com/office/drawing/2014/main" id="{E5652448-3EF2-4C99-99D7-F7F419DBD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958843">
                  <a:off x="3098" y="1407"/>
                  <a:ext cx="711" cy="1575"/>
                </a:xfrm>
                <a:custGeom>
                  <a:avLst/>
                  <a:gdLst>
                    <a:gd name="T0" fmla="*/ 565 w 565"/>
                    <a:gd name="T1" fmla="*/ 1363 h 1363"/>
                    <a:gd name="T2" fmla="*/ 395 w 565"/>
                    <a:gd name="T3" fmla="*/ 1075 h 1363"/>
                    <a:gd name="T4" fmla="*/ 188 w 565"/>
                    <a:gd name="T5" fmla="*/ 799 h 1363"/>
                    <a:gd name="T6" fmla="*/ 119 w 565"/>
                    <a:gd name="T7" fmla="*/ 423 h 1363"/>
                    <a:gd name="T8" fmla="*/ 0 w 565"/>
                    <a:gd name="T9" fmla="*/ 0 h 1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5" h="1363">
                      <a:moveTo>
                        <a:pt x="565" y="1363"/>
                      </a:moveTo>
                      <a:cubicBezTo>
                        <a:pt x="535" y="1315"/>
                        <a:pt x="458" y="1169"/>
                        <a:pt x="395" y="1075"/>
                      </a:cubicBezTo>
                      <a:cubicBezTo>
                        <a:pt x="332" y="981"/>
                        <a:pt x="234" y="908"/>
                        <a:pt x="188" y="799"/>
                      </a:cubicBezTo>
                      <a:cubicBezTo>
                        <a:pt x="142" y="690"/>
                        <a:pt x="150" y="556"/>
                        <a:pt x="119" y="423"/>
                      </a:cubicBezTo>
                      <a:cubicBezTo>
                        <a:pt x="88" y="290"/>
                        <a:pt x="25" y="88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任意多边形 8225">
                  <a:extLst>
                    <a:ext uri="{FF2B5EF4-FFF2-40B4-BE49-F238E27FC236}">
                      <a16:creationId xmlns:a16="http://schemas.microsoft.com/office/drawing/2014/main" id="{7510CF27-4754-44E8-ACC7-0C31BE6B6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958843">
                  <a:off x="2616" y="1336"/>
                  <a:ext cx="883" cy="1576"/>
                </a:xfrm>
                <a:custGeom>
                  <a:avLst/>
                  <a:gdLst>
                    <a:gd name="T0" fmla="*/ 622 w 622"/>
                    <a:gd name="T1" fmla="*/ 1382 h 1382"/>
                    <a:gd name="T2" fmla="*/ 463 w 622"/>
                    <a:gd name="T3" fmla="*/ 1053 h 1382"/>
                    <a:gd name="T4" fmla="*/ 341 w 622"/>
                    <a:gd name="T5" fmla="*/ 706 h 1382"/>
                    <a:gd name="T6" fmla="*/ 187 w 622"/>
                    <a:gd name="T7" fmla="*/ 401 h 1382"/>
                    <a:gd name="T8" fmla="*/ 0 w 622"/>
                    <a:gd name="T9" fmla="*/ 0 h 1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382">
                      <a:moveTo>
                        <a:pt x="622" y="1382"/>
                      </a:moveTo>
                      <a:cubicBezTo>
                        <a:pt x="595" y="1327"/>
                        <a:pt x="510" y="1166"/>
                        <a:pt x="463" y="1053"/>
                      </a:cubicBezTo>
                      <a:cubicBezTo>
                        <a:pt x="416" y="940"/>
                        <a:pt x="387" y="815"/>
                        <a:pt x="341" y="706"/>
                      </a:cubicBezTo>
                      <a:cubicBezTo>
                        <a:pt x="295" y="597"/>
                        <a:pt x="244" y="519"/>
                        <a:pt x="187" y="401"/>
                      </a:cubicBezTo>
                      <a:cubicBezTo>
                        <a:pt x="130" y="283"/>
                        <a:pt x="39" y="84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椭圆 8226">
                  <a:extLst>
                    <a:ext uri="{FF2B5EF4-FFF2-40B4-BE49-F238E27FC236}">
                      <a16:creationId xmlns:a16="http://schemas.microsoft.com/office/drawing/2014/main" id="{72F8551D-CAAD-48A5-8F77-39A67907B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3705971">
                  <a:off x="3140" y="2031"/>
                  <a:ext cx="123" cy="11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0" name="直接连接符 8227">
            <a:extLst>
              <a:ext uri="{FF2B5EF4-FFF2-40B4-BE49-F238E27FC236}">
                <a16:creationId xmlns:a16="http://schemas.microsoft.com/office/drawing/2014/main" id="{4F82E5DC-4B6D-4FD4-95C7-B37B3C44437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44321" y="3437707"/>
            <a:ext cx="968013" cy="5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37A2B0-0F5C-472A-84B8-C643F431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865" y="1880314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同源染色体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40A692B-C441-4EA5-BE9A-573CB60A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758" y="1911091"/>
            <a:ext cx="1231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能配对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468AF8-40CE-4801-9D6B-F9F6796B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196" y="1842097"/>
            <a:ext cx="1007812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9F43804-C527-497D-BA0C-0E2C946D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29" y="427791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联会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：同源染色体两两配对的现象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26594C-73B5-40C1-8E7F-F6F3CB7C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13" y="4885205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四分体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：联会后的每对同源染色体含有四条染色单体，叫做四分体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C39F703-F81D-4894-A4F9-0B3C3F52FA31}"/>
              </a:ext>
            </a:extLst>
          </p:cNvPr>
          <p:cNvSpPr/>
          <p:nvPr/>
        </p:nvSpPr>
        <p:spPr>
          <a:xfrm>
            <a:off x="143508" y="6010736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对同源染色体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一个四分体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=2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条染色体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=4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条染色单体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F7E3911-4BBC-4C22-A2F1-F0FAE5C50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1"/>
          <a:stretch/>
        </p:blipFill>
        <p:spPr bwMode="auto">
          <a:xfrm>
            <a:off x="6529100" y="2607983"/>
            <a:ext cx="1267273" cy="132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8231">
            <a:extLst>
              <a:ext uri="{FF2B5EF4-FFF2-40B4-BE49-F238E27FC236}">
                <a16:creationId xmlns:a16="http://schemas.microsoft.com/office/drawing/2014/main" id="{5478FC10-A231-430B-BAE3-35249BE8B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696" y="4078944"/>
            <a:ext cx="21418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四分体时期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B595A5-44C5-49F5-AC87-8AEE34FD66BB}"/>
              </a:ext>
            </a:extLst>
          </p:cNvPr>
          <p:cNvSpPr/>
          <p:nvPr/>
        </p:nvSpPr>
        <p:spPr>
          <a:xfrm>
            <a:off x="5182605" y="1323196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（通常用</a:t>
            </a:r>
            <a:r>
              <a:rPr lang="zh-CN" altLang="en-US" sz="2400" dirty="0">
                <a:solidFill>
                  <a:srgbClr val="FF0000"/>
                </a:solidFill>
              </a:rPr>
              <a:t>不同颜色</a:t>
            </a:r>
            <a:r>
              <a:rPr lang="zh-CN" altLang="en-US" sz="2400" dirty="0"/>
              <a:t>表示） </a:t>
            </a:r>
          </a:p>
        </p:txBody>
      </p:sp>
      <p:pic>
        <p:nvPicPr>
          <p:cNvPr id="19459" name="图片 4" descr="无标题-3">
            <a:extLst>
              <a:ext uri="{FF2B5EF4-FFF2-40B4-BE49-F238E27FC236}">
                <a16:creationId xmlns:a16="http://schemas.microsoft.com/office/drawing/2014/main" id="{03039D87-FF48-4D54-A597-4437E15C0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47" y="2550638"/>
            <a:ext cx="1462858" cy="140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13">
            <a:extLst>
              <a:ext uri="{FF2B5EF4-FFF2-40B4-BE49-F238E27FC236}">
                <a16:creationId xmlns:a16="http://schemas.microsoft.com/office/drawing/2014/main" id="{C6724918-B8A2-4C25-9665-BD78F9F6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058" y="4656024"/>
            <a:ext cx="33737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在同源染色体的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相同位置</a:t>
            </a:r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上存在控制同一性状的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相同基因</a:t>
            </a:r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等位基因</a:t>
            </a:r>
            <a:endParaRPr kumimoji="1"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7C2639-24AB-44B6-8271-282F5E72702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61200" y="3426687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DCCA3B8-A252-48D6-822F-A2BAB8EFD12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72106" y="2868927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8AC567-38B1-4FEC-86DB-A3C711C6084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53153" y="2650815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900371-41F2-438C-8A1B-B49D4D5F102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619471" y="3547654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61F6012-3B5A-42A3-A22C-3E3654B9DCB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59179" y="2658309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7D9F073-D956-4A4F-ACBD-8B20DBB9177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74369" y="2528683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0D66E2B-291A-4060-8B9A-5A3BDF84CED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93942" y="3110522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05D9D3-3509-4A51-A420-13AE42937DA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03177" y="3459883"/>
            <a:ext cx="2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7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0" grpId="0" animBg="1"/>
      <p:bldP spid="41" grpId="0"/>
      <p:bldP spid="43" grpId="0"/>
      <p:bldP spid="45" grpId="0"/>
      <p:bldP spid="46" grpId="0"/>
      <p:bldP spid="47" grpId="0"/>
      <p:bldP spid="49" grpId="0"/>
      <p:bldP spid="48" grpId="0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椭圆 57345">
            <a:extLst>
              <a:ext uri="{FF2B5EF4-FFF2-40B4-BE49-F238E27FC236}">
                <a16:creationId xmlns:a16="http://schemas.microsoft.com/office/drawing/2014/main" id="{769604B6-F516-47A3-90DA-1A511E6F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323850"/>
            <a:ext cx="3467100" cy="35052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14" name="组合 57346">
            <a:extLst>
              <a:ext uri="{FF2B5EF4-FFF2-40B4-BE49-F238E27FC236}">
                <a16:creationId xmlns:a16="http://schemas.microsoft.com/office/drawing/2014/main" id="{28C8B8EE-4080-4C29-BB89-DEFAF809C8B7}"/>
              </a:ext>
            </a:extLst>
          </p:cNvPr>
          <p:cNvGrpSpPr>
            <a:grpSpLocks/>
          </p:cNvGrpSpPr>
          <p:nvPr/>
        </p:nvGrpSpPr>
        <p:grpSpPr bwMode="auto">
          <a:xfrm>
            <a:off x="2722712" y="857250"/>
            <a:ext cx="1422400" cy="2065338"/>
            <a:chOff x="2489" y="944"/>
            <a:chExt cx="456" cy="975"/>
          </a:xfrm>
        </p:grpSpPr>
        <p:sp>
          <p:nvSpPr>
            <p:cNvPr id="13315" name="任意多边形 57347">
              <a:extLst>
                <a:ext uri="{FF2B5EF4-FFF2-40B4-BE49-F238E27FC236}">
                  <a16:creationId xmlns:a16="http://schemas.microsoft.com/office/drawing/2014/main" id="{097327AE-86AC-44DD-976F-455A6E6C0D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89645">
              <a:off x="2657" y="944"/>
              <a:ext cx="288" cy="912"/>
            </a:xfrm>
            <a:custGeom>
              <a:avLst/>
              <a:gdLst>
                <a:gd name="T0" fmla="*/ 316 w 371"/>
                <a:gd name="T1" fmla="*/ 1083 h 1097"/>
                <a:gd name="T2" fmla="*/ 253 w 371"/>
                <a:gd name="T3" fmla="*/ 972 h 1097"/>
                <a:gd name="T4" fmla="*/ 205 w 371"/>
                <a:gd name="T5" fmla="*/ 815 h 1097"/>
                <a:gd name="T6" fmla="*/ 127 w 371"/>
                <a:gd name="T7" fmla="*/ 183 h 1097"/>
                <a:gd name="T8" fmla="*/ 76 w 371"/>
                <a:gd name="T9" fmla="*/ 0 h 1097"/>
                <a:gd name="T10" fmla="*/ 40 w 371"/>
                <a:gd name="T11" fmla="*/ 184 h 1097"/>
                <a:gd name="T12" fmla="*/ 325 w 371"/>
                <a:gd name="T13" fmla="*/ 947 h 1097"/>
                <a:gd name="T14" fmla="*/ 316 w 371"/>
                <a:gd name="T15" fmla="*/ 108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1097">
                  <a:moveTo>
                    <a:pt x="316" y="1083"/>
                  </a:moveTo>
                  <a:cubicBezTo>
                    <a:pt x="304" y="1087"/>
                    <a:pt x="271" y="1017"/>
                    <a:pt x="253" y="972"/>
                  </a:cubicBezTo>
                  <a:cubicBezTo>
                    <a:pt x="235" y="927"/>
                    <a:pt x="226" y="946"/>
                    <a:pt x="205" y="815"/>
                  </a:cubicBezTo>
                  <a:cubicBezTo>
                    <a:pt x="184" y="684"/>
                    <a:pt x="148" y="319"/>
                    <a:pt x="127" y="183"/>
                  </a:cubicBezTo>
                  <a:cubicBezTo>
                    <a:pt x="106" y="47"/>
                    <a:pt x="90" y="0"/>
                    <a:pt x="76" y="0"/>
                  </a:cubicBezTo>
                  <a:cubicBezTo>
                    <a:pt x="62" y="0"/>
                    <a:pt x="0" y="26"/>
                    <a:pt x="40" y="184"/>
                  </a:cubicBezTo>
                  <a:cubicBezTo>
                    <a:pt x="82" y="342"/>
                    <a:pt x="279" y="797"/>
                    <a:pt x="325" y="947"/>
                  </a:cubicBezTo>
                  <a:cubicBezTo>
                    <a:pt x="371" y="1097"/>
                    <a:pt x="328" y="1079"/>
                    <a:pt x="316" y="108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任意多边形 57348">
              <a:extLst>
                <a:ext uri="{FF2B5EF4-FFF2-40B4-BE49-F238E27FC236}">
                  <a16:creationId xmlns:a16="http://schemas.microsoft.com/office/drawing/2014/main" id="{69726402-5223-4980-84CF-B1E9046DC3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06091">
              <a:off x="2489" y="1007"/>
              <a:ext cx="288" cy="912"/>
            </a:xfrm>
            <a:custGeom>
              <a:avLst/>
              <a:gdLst>
                <a:gd name="T0" fmla="*/ 316 w 371"/>
                <a:gd name="T1" fmla="*/ 1083 h 1097"/>
                <a:gd name="T2" fmla="*/ 253 w 371"/>
                <a:gd name="T3" fmla="*/ 972 h 1097"/>
                <a:gd name="T4" fmla="*/ 205 w 371"/>
                <a:gd name="T5" fmla="*/ 815 h 1097"/>
                <a:gd name="T6" fmla="*/ 127 w 371"/>
                <a:gd name="T7" fmla="*/ 183 h 1097"/>
                <a:gd name="T8" fmla="*/ 76 w 371"/>
                <a:gd name="T9" fmla="*/ 0 h 1097"/>
                <a:gd name="T10" fmla="*/ 40 w 371"/>
                <a:gd name="T11" fmla="*/ 184 h 1097"/>
                <a:gd name="T12" fmla="*/ 325 w 371"/>
                <a:gd name="T13" fmla="*/ 947 h 1097"/>
                <a:gd name="T14" fmla="*/ 316 w 371"/>
                <a:gd name="T15" fmla="*/ 108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1097">
                  <a:moveTo>
                    <a:pt x="316" y="1083"/>
                  </a:moveTo>
                  <a:cubicBezTo>
                    <a:pt x="304" y="1087"/>
                    <a:pt x="271" y="1017"/>
                    <a:pt x="253" y="972"/>
                  </a:cubicBezTo>
                  <a:cubicBezTo>
                    <a:pt x="235" y="927"/>
                    <a:pt x="226" y="946"/>
                    <a:pt x="205" y="815"/>
                  </a:cubicBezTo>
                  <a:cubicBezTo>
                    <a:pt x="184" y="684"/>
                    <a:pt x="148" y="319"/>
                    <a:pt x="127" y="183"/>
                  </a:cubicBezTo>
                  <a:cubicBezTo>
                    <a:pt x="106" y="47"/>
                    <a:pt x="90" y="0"/>
                    <a:pt x="76" y="0"/>
                  </a:cubicBezTo>
                  <a:cubicBezTo>
                    <a:pt x="62" y="0"/>
                    <a:pt x="0" y="26"/>
                    <a:pt x="40" y="184"/>
                  </a:cubicBezTo>
                  <a:cubicBezTo>
                    <a:pt x="82" y="342"/>
                    <a:pt x="279" y="797"/>
                    <a:pt x="325" y="947"/>
                  </a:cubicBezTo>
                  <a:cubicBezTo>
                    <a:pt x="371" y="1097"/>
                    <a:pt x="328" y="1079"/>
                    <a:pt x="316" y="1083"/>
                  </a:cubicBezTo>
                  <a:close/>
                </a:path>
              </a:pathLst>
            </a:custGeom>
            <a:solidFill>
              <a:srgbClr val="FF3399"/>
            </a:solidFill>
            <a:ln w="9525">
              <a:solidFill>
                <a:srgbClr val="FF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" name="椭圆 57349">
              <a:extLst>
                <a:ext uri="{FF2B5EF4-FFF2-40B4-BE49-F238E27FC236}">
                  <a16:creationId xmlns:a16="http://schemas.microsoft.com/office/drawing/2014/main" id="{284A05B4-EF67-4917-9FB2-46B7854F77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1971">
              <a:off x="2747" y="132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椭圆 57350">
              <a:extLst>
                <a:ext uri="{FF2B5EF4-FFF2-40B4-BE49-F238E27FC236}">
                  <a16:creationId xmlns:a16="http://schemas.microsoft.com/office/drawing/2014/main" id="{67452E42-83A6-4843-8BC4-0C6B173201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14318">
              <a:off x="2578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" name="任意多边形 57351">
              <a:extLst>
                <a:ext uri="{FF2B5EF4-FFF2-40B4-BE49-F238E27FC236}">
                  <a16:creationId xmlns:a16="http://schemas.microsoft.com/office/drawing/2014/main" id="{08FB9842-6299-4B61-BCFF-35FC0D75DA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8746">
              <a:off x="2489" y="1007"/>
              <a:ext cx="288" cy="912"/>
            </a:xfrm>
            <a:custGeom>
              <a:avLst/>
              <a:gdLst>
                <a:gd name="T0" fmla="*/ 316 w 371"/>
                <a:gd name="T1" fmla="*/ 1083 h 1097"/>
                <a:gd name="T2" fmla="*/ 253 w 371"/>
                <a:gd name="T3" fmla="*/ 972 h 1097"/>
                <a:gd name="T4" fmla="*/ 205 w 371"/>
                <a:gd name="T5" fmla="*/ 815 h 1097"/>
                <a:gd name="T6" fmla="*/ 127 w 371"/>
                <a:gd name="T7" fmla="*/ 183 h 1097"/>
                <a:gd name="T8" fmla="*/ 76 w 371"/>
                <a:gd name="T9" fmla="*/ 0 h 1097"/>
                <a:gd name="T10" fmla="*/ 40 w 371"/>
                <a:gd name="T11" fmla="*/ 184 h 1097"/>
                <a:gd name="T12" fmla="*/ 325 w 371"/>
                <a:gd name="T13" fmla="*/ 947 h 1097"/>
                <a:gd name="T14" fmla="*/ 316 w 371"/>
                <a:gd name="T15" fmla="*/ 108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1097">
                  <a:moveTo>
                    <a:pt x="316" y="1083"/>
                  </a:moveTo>
                  <a:cubicBezTo>
                    <a:pt x="304" y="1087"/>
                    <a:pt x="271" y="1017"/>
                    <a:pt x="253" y="972"/>
                  </a:cubicBezTo>
                  <a:cubicBezTo>
                    <a:pt x="235" y="927"/>
                    <a:pt x="226" y="946"/>
                    <a:pt x="205" y="815"/>
                  </a:cubicBezTo>
                  <a:cubicBezTo>
                    <a:pt x="184" y="684"/>
                    <a:pt x="148" y="319"/>
                    <a:pt x="127" y="183"/>
                  </a:cubicBezTo>
                  <a:cubicBezTo>
                    <a:pt x="106" y="47"/>
                    <a:pt x="90" y="0"/>
                    <a:pt x="76" y="0"/>
                  </a:cubicBezTo>
                  <a:cubicBezTo>
                    <a:pt x="62" y="0"/>
                    <a:pt x="0" y="26"/>
                    <a:pt x="40" y="184"/>
                  </a:cubicBezTo>
                  <a:cubicBezTo>
                    <a:pt x="82" y="342"/>
                    <a:pt x="279" y="797"/>
                    <a:pt x="325" y="947"/>
                  </a:cubicBezTo>
                  <a:cubicBezTo>
                    <a:pt x="371" y="1097"/>
                    <a:pt x="328" y="1079"/>
                    <a:pt x="316" y="1083"/>
                  </a:cubicBezTo>
                  <a:close/>
                </a:path>
              </a:pathLst>
            </a:custGeom>
            <a:solidFill>
              <a:srgbClr val="FF3399"/>
            </a:solidFill>
            <a:ln w="9525">
              <a:solidFill>
                <a:srgbClr val="FF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椭圆 57352">
              <a:extLst>
                <a:ext uri="{FF2B5EF4-FFF2-40B4-BE49-F238E27FC236}">
                  <a16:creationId xmlns:a16="http://schemas.microsoft.com/office/drawing/2014/main" id="{9402718B-EDC2-4A21-850A-13BDD46681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909976">
              <a:off x="2578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任意多边形 57353">
              <a:extLst>
                <a:ext uri="{FF2B5EF4-FFF2-40B4-BE49-F238E27FC236}">
                  <a16:creationId xmlns:a16="http://schemas.microsoft.com/office/drawing/2014/main" id="{94ADC079-917F-4754-A214-594E25FAC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16034">
              <a:off x="2657" y="944"/>
              <a:ext cx="288" cy="912"/>
            </a:xfrm>
            <a:custGeom>
              <a:avLst/>
              <a:gdLst>
                <a:gd name="T0" fmla="*/ 316 w 371"/>
                <a:gd name="T1" fmla="*/ 1083 h 1097"/>
                <a:gd name="T2" fmla="*/ 253 w 371"/>
                <a:gd name="T3" fmla="*/ 972 h 1097"/>
                <a:gd name="T4" fmla="*/ 205 w 371"/>
                <a:gd name="T5" fmla="*/ 815 h 1097"/>
                <a:gd name="T6" fmla="*/ 127 w 371"/>
                <a:gd name="T7" fmla="*/ 183 h 1097"/>
                <a:gd name="T8" fmla="*/ 76 w 371"/>
                <a:gd name="T9" fmla="*/ 0 h 1097"/>
                <a:gd name="T10" fmla="*/ 40 w 371"/>
                <a:gd name="T11" fmla="*/ 184 h 1097"/>
                <a:gd name="T12" fmla="*/ 325 w 371"/>
                <a:gd name="T13" fmla="*/ 947 h 1097"/>
                <a:gd name="T14" fmla="*/ 316 w 371"/>
                <a:gd name="T15" fmla="*/ 108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1097">
                  <a:moveTo>
                    <a:pt x="316" y="1083"/>
                  </a:moveTo>
                  <a:cubicBezTo>
                    <a:pt x="304" y="1087"/>
                    <a:pt x="271" y="1017"/>
                    <a:pt x="253" y="972"/>
                  </a:cubicBezTo>
                  <a:cubicBezTo>
                    <a:pt x="235" y="927"/>
                    <a:pt x="226" y="946"/>
                    <a:pt x="205" y="815"/>
                  </a:cubicBezTo>
                  <a:cubicBezTo>
                    <a:pt x="184" y="684"/>
                    <a:pt x="148" y="319"/>
                    <a:pt x="127" y="183"/>
                  </a:cubicBezTo>
                  <a:cubicBezTo>
                    <a:pt x="106" y="47"/>
                    <a:pt x="90" y="0"/>
                    <a:pt x="76" y="0"/>
                  </a:cubicBezTo>
                  <a:cubicBezTo>
                    <a:pt x="62" y="0"/>
                    <a:pt x="0" y="26"/>
                    <a:pt x="40" y="184"/>
                  </a:cubicBezTo>
                  <a:cubicBezTo>
                    <a:pt x="82" y="342"/>
                    <a:pt x="279" y="797"/>
                    <a:pt x="325" y="947"/>
                  </a:cubicBezTo>
                  <a:cubicBezTo>
                    <a:pt x="371" y="1097"/>
                    <a:pt x="328" y="1079"/>
                    <a:pt x="316" y="108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椭圆 57354">
              <a:extLst>
                <a:ext uri="{FF2B5EF4-FFF2-40B4-BE49-F238E27FC236}">
                  <a16:creationId xmlns:a16="http://schemas.microsoft.com/office/drawing/2014/main" id="{52274C8B-BB8B-4888-BC8C-DAEB4A9ECB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80618">
              <a:off x="2747" y="132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3" name="组合 57355">
            <a:extLst>
              <a:ext uri="{FF2B5EF4-FFF2-40B4-BE49-F238E27FC236}">
                <a16:creationId xmlns:a16="http://schemas.microsoft.com/office/drawing/2014/main" id="{CBA24312-F7CB-47D9-8081-2D03906FCC06}"/>
              </a:ext>
            </a:extLst>
          </p:cNvPr>
          <p:cNvGrpSpPr>
            <a:grpSpLocks/>
          </p:cNvGrpSpPr>
          <p:nvPr/>
        </p:nvGrpSpPr>
        <p:grpSpPr bwMode="auto">
          <a:xfrm>
            <a:off x="4703912" y="1771650"/>
            <a:ext cx="685800" cy="992188"/>
            <a:chOff x="3117" y="1345"/>
            <a:chExt cx="321" cy="529"/>
          </a:xfrm>
        </p:grpSpPr>
        <p:sp>
          <p:nvSpPr>
            <p:cNvPr id="13324" name="任意多边形 57356">
              <a:extLst>
                <a:ext uri="{FF2B5EF4-FFF2-40B4-BE49-F238E27FC236}">
                  <a16:creationId xmlns:a16="http://schemas.microsoft.com/office/drawing/2014/main" id="{D8F35B6D-B5BD-464D-AB2C-4E7C942E1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853068">
              <a:off x="3246" y="1346"/>
              <a:ext cx="192" cy="528"/>
            </a:xfrm>
            <a:custGeom>
              <a:avLst/>
              <a:gdLst>
                <a:gd name="T0" fmla="*/ 316 w 371"/>
                <a:gd name="T1" fmla="*/ 1083 h 1097"/>
                <a:gd name="T2" fmla="*/ 253 w 371"/>
                <a:gd name="T3" fmla="*/ 972 h 1097"/>
                <a:gd name="T4" fmla="*/ 205 w 371"/>
                <a:gd name="T5" fmla="*/ 815 h 1097"/>
                <a:gd name="T6" fmla="*/ 127 w 371"/>
                <a:gd name="T7" fmla="*/ 183 h 1097"/>
                <a:gd name="T8" fmla="*/ 76 w 371"/>
                <a:gd name="T9" fmla="*/ 0 h 1097"/>
                <a:gd name="T10" fmla="*/ 40 w 371"/>
                <a:gd name="T11" fmla="*/ 184 h 1097"/>
                <a:gd name="T12" fmla="*/ 325 w 371"/>
                <a:gd name="T13" fmla="*/ 947 h 1097"/>
                <a:gd name="T14" fmla="*/ 316 w 371"/>
                <a:gd name="T15" fmla="*/ 108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1097">
                  <a:moveTo>
                    <a:pt x="316" y="1083"/>
                  </a:moveTo>
                  <a:cubicBezTo>
                    <a:pt x="304" y="1087"/>
                    <a:pt x="271" y="1017"/>
                    <a:pt x="253" y="972"/>
                  </a:cubicBezTo>
                  <a:cubicBezTo>
                    <a:pt x="235" y="927"/>
                    <a:pt x="226" y="946"/>
                    <a:pt x="205" y="815"/>
                  </a:cubicBezTo>
                  <a:cubicBezTo>
                    <a:pt x="184" y="684"/>
                    <a:pt x="148" y="319"/>
                    <a:pt x="127" y="183"/>
                  </a:cubicBezTo>
                  <a:cubicBezTo>
                    <a:pt x="106" y="47"/>
                    <a:pt x="90" y="0"/>
                    <a:pt x="76" y="0"/>
                  </a:cubicBezTo>
                  <a:cubicBezTo>
                    <a:pt x="62" y="0"/>
                    <a:pt x="0" y="26"/>
                    <a:pt x="40" y="184"/>
                  </a:cubicBezTo>
                  <a:cubicBezTo>
                    <a:pt x="82" y="342"/>
                    <a:pt x="279" y="797"/>
                    <a:pt x="325" y="947"/>
                  </a:cubicBezTo>
                  <a:cubicBezTo>
                    <a:pt x="371" y="1097"/>
                    <a:pt x="328" y="1079"/>
                    <a:pt x="316" y="1083"/>
                  </a:cubicBezTo>
                  <a:close/>
                </a:path>
              </a:pathLst>
            </a:custGeom>
            <a:solidFill>
              <a:srgbClr val="FF3399"/>
            </a:solidFill>
            <a:ln w="9525">
              <a:solidFill>
                <a:srgbClr val="FF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任意多边形 57357">
              <a:extLst>
                <a:ext uri="{FF2B5EF4-FFF2-40B4-BE49-F238E27FC236}">
                  <a16:creationId xmlns:a16="http://schemas.microsoft.com/office/drawing/2014/main" id="{90F3566D-97BF-4429-A9EC-2F31582D72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0656">
              <a:off x="3117" y="1345"/>
              <a:ext cx="192" cy="528"/>
            </a:xfrm>
            <a:custGeom>
              <a:avLst/>
              <a:gdLst>
                <a:gd name="T0" fmla="*/ 316 w 371"/>
                <a:gd name="T1" fmla="*/ 1083 h 1097"/>
                <a:gd name="T2" fmla="*/ 253 w 371"/>
                <a:gd name="T3" fmla="*/ 972 h 1097"/>
                <a:gd name="T4" fmla="*/ 205 w 371"/>
                <a:gd name="T5" fmla="*/ 815 h 1097"/>
                <a:gd name="T6" fmla="*/ 127 w 371"/>
                <a:gd name="T7" fmla="*/ 183 h 1097"/>
                <a:gd name="T8" fmla="*/ 76 w 371"/>
                <a:gd name="T9" fmla="*/ 0 h 1097"/>
                <a:gd name="T10" fmla="*/ 40 w 371"/>
                <a:gd name="T11" fmla="*/ 184 h 1097"/>
                <a:gd name="T12" fmla="*/ 325 w 371"/>
                <a:gd name="T13" fmla="*/ 947 h 1097"/>
                <a:gd name="T14" fmla="*/ 316 w 371"/>
                <a:gd name="T15" fmla="*/ 108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1097">
                  <a:moveTo>
                    <a:pt x="316" y="1083"/>
                  </a:moveTo>
                  <a:cubicBezTo>
                    <a:pt x="304" y="1087"/>
                    <a:pt x="271" y="1017"/>
                    <a:pt x="253" y="972"/>
                  </a:cubicBezTo>
                  <a:cubicBezTo>
                    <a:pt x="235" y="927"/>
                    <a:pt x="226" y="946"/>
                    <a:pt x="205" y="815"/>
                  </a:cubicBezTo>
                  <a:cubicBezTo>
                    <a:pt x="184" y="684"/>
                    <a:pt x="148" y="319"/>
                    <a:pt x="127" y="183"/>
                  </a:cubicBezTo>
                  <a:cubicBezTo>
                    <a:pt x="106" y="47"/>
                    <a:pt x="90" y="0"/>
                    <a:pt x="76" y="0"/>
                  </a:cubicBezTo>
                  <a:cubicBezTo>
                    <a:pt x="62" y="0"/>
                    <a:pt x="0" y="26"/>
                    <a:pt x="40" y="184"/>
                  </a:cubicBezTo>
                  <a:cubicBezTo>
                    <a:pt x="82" y="342"/>
                    <a:pt x="279" y="797"/>
                    <a:pt x="325" y="947"/>
                  </a:cubicBezTo>
                  <a:cubicBezTo>
                    <a:pt x="371" y="1097"/>
                    <a:pt x="328" y="1079"/>
                    <a:pt x="316" y="108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椭圆 57358">
              <a:extLst>
                <a:ext uri="{FF2B5EF4-FFF2-40B4-BE49-F238E27FC236}">
                  <a16:creationId xmlns:a16="http://schemas.microsoft.com/office/drawing/2014/main" id="{289B3502-1D57-4FBA-963C-E596C0D0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4532">
              <a:off x="3141" y="15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椭圆 57359">
              <a:extLst>
                <a:ext uri="{FF2B5EF4-FFF2-40B4-BE49-F238E27FC236}">
                  <a16:creationId xmlns:a16="http://schemas.microsoft.com/office/drawing/2014/main" id="{9B7F8D54-C3A9-4680-B2B3-CEFA619F5D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465115">
              <a:off x="3295" y="155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任意多边形 57360">
              <a:extLst>
                <a:ext uri="{FF2B5EF4-FFF2-40B4-BE49-F238E27FC236}">
                  <a16:creationId xmlns:a16="http://schemas.microsoft.com/office/drawing/2014/main" id="{27A2C5FF-0DE1-4B1A-AEA3-3045266C73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851626">
              <a:off x="3246" y="1346"/>
              <a:ext cx="192" cy="528"/>
            </a:xfrm>
            <a:custGeom>
              <a:avLst/>
              <a:gdLst>
                <a:gd name="T0" fmla="*/ 316 w 371"/>
                <a:gd name="T1" fmla="*/ 1083 h 1097"/>
                <a:gd name="T2" fmla="*/ 253 w 371"/>
                <a:gd name="T3" fmla="*/ 972 h 1097"/>
                <a:gd name="T4" fmla="*/ 205 w 371"/>
                <a:gd name="T5" fmla="*/ 815 h 1097"/>
                <a:gd name="T6" fmla="*/ 127 w 371"/>
                <a:gd name="T7" fmla="*/ 183 h 1097"/>
                <a:gd name="T8" fmla="*/ 76 w 371"/>
                <a:gd name="T9" fmla="*/ 0 h 1097"/>
                <a:gd name="T10" fmla="*/ 40 w 371"/>
                <a:gd name="T11" fmla="*/ 184 h 1097"/>
                <a:gd name="T12" fmla="*/ 325 w 371"/>
                <a:gd name="T13" fmla="*/ 947 h 1097"/>
                <a:gd name="T14" fmla="*/ 316 w 371"/>
                <a:gd name="T15" fmla="*/ 108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1097">
                  <a:moveTo>
                    <a:pt x="316" y="1083"/>
                  </a:moveTo>
                  <a:cubicBezTo>
                    <a:pt x="304" y="1087"/>
                    <a:pt x="271" y="1017"/>
                    <a:pt x="253" y="972"/>
                  </a:cubicBezTo>
                  <a:cubicBezTo>
                    <a:pt x="235" y="927"/>
                    <a:pt x="226" y="946"/>
                    <a:pt x="205" y="815"/>
                  </a:cubicBezTo>
                  <a:cubicBezTo>
                    <a:pt x="184" y="684"/>
                    <a:pt x="148" y="319"/>
                    <a:pt x="127" y="183"/>
                  </a:cubicBezTo>
                  <a:cubicBezTo>
                    <a:pt x="106" y="47"/>
                    <a:pt x="90" y="0"/>
                    <a:pt x="76" y="0"/>
                  </a:cubicBezTo>
                  <a:cubicBezTo>
                    <a:pt x="62" y="0"/>
                    <a:pt x="0" y="26"/>
                    <a:pt x="40" y="184"/>
                  </a:cubicBezTo>
                  <a:cubicBezTo>
                    <a:pt x="82" y="342"/>
                    <a:pt x="279" y="797"/>
                    <a:pt x="325" y="947"/>
                  </a:cubicBezTo>
                  <a:cubicBezTo>
                    <a:pt x="371" y="1097"/>
                    <a:pt x="328" y="1079"/>
                    <a:pt x="316" y="1083"/>
                  </a:cubicBezTo>
                  <a:close/>
                </a:path>
              </a:pathLst>
            </a:custGeom>
            <a:solidFill>
              <a:srgbClr val="FF3399"/>
            </a:solidFill>
            <a:ln w="9525">
              <a:solidFill>
                <a:srgbClr val="FF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椭圆 57361">
              <a:extLst>
                <a:ext uri="{FF2B5EF4-FFF2-40B4-BE49-F238E27FC236}">
                  <a16:creationId xmlns:a16="http://schemas.microsoft.com/office/drawing/2014/main" id="{C88DA94E-9A66-4FF3-8A0F-023AA97BB0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436468">
              <a:off x="3295" y="155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任意多边形 57362">
              <a:extLst>
                <a:ext uri="{FF2B5EF4-FFF2-40B4-BE49-F238E27FC236}">
                  <a16:creationId xmlns:a16="http://schemas.microsoft.com/office/drawing/2014/main" id="{9E4E32D0-C81D-4BD2-A15A-F9FFAA2E6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0228">
              <a:off x="3117" y="1345"/>
              <a:ext cx="192" cy="528"/>
            </a:xfrm>
            <a:custGeom>
              <a:avLst/>
              <a:gdLst>
                <a:gd name="T0" fmla="*/ 316 w 371"/>
                <a:gd name="T1" fmla="*/ 1083 h 1097"/>
                <a:gd name="T2" fmla="*/ 253 w 371"/>
                <a:gd name="T3" fmla="*/ 972 h 1097"/>
                <a:gd name="T4" fmla="*/ 205 w 371"/>
                <a:gd name="T5" fmla="*/ 815 h 1097"/>
                <a:gd name="T6" fmla="*/ 127 w 371"/>
                <a:gd name="T7" fmla="*/ 183 h 1097"/>
                <a:gd name="T8" fmla="*/ 76 w 371"/>
                <a:gd name="T9" fmla="*/ 0 h 1097"/>
                <a:gd name="T10" fmla="*/ 40 w 371"/>
                <a:gd name="T11" fmla="*/ 184 h 1097"/>
                <a:gd name="T12" fmla="*/ 325 w 371"/>
                <a:gd name="T13" fmla="*/ 947 h 1097"/>
                <a:gd name="T14" fmla="*/ 316 w 371"/>
                <a:gd name="T15" fmla="*/ 108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1097">
                  <a:moveTo>
                    <a:pt x="316" y="1083"/>
                  </a:moveTo>
                  <a:cubicBezTo>
                    <a:pt x="304" y="1087"/>
                    <a:pt x="271" y="1017"/>
                    <a:pt x="253" y="972"/>
                  </a:cubicBezTo>
                  <a:cubicBezTo>
                    <a:pt x="235" y="927"/>
                    <a:pt x="226" y="946"/>
                    <a:pt x="205" y="815"/>
                  </a:cubicBezTo>
                  <a:cubicBezTo>
                    <a:pt x="184" y="684"/>
                    <a:pt x="148" y="319"/>
                    <a:pt x="127" y="183"/>
                  </a:cubicBezTo>
                  <a:cubicBezTo>
                    <a:pt x="106" y="47"/>
                    <a:pt x="90" y="0"/>
                    <a:pt x="76" y="0"/>
                  </a:cubicBezTo>
                  <a:cubicBezTo>
                    <a:pt x="62" y="0"/>
                    <a:pt x="0" y="26"/>
                    <a:pt x="40" y="184"/>
                  </a:cubicBezTo>
                  <a:cubicBezTo>
                    <a:pt x="82" y="342"/>
                    <a:pt x="279" y="797"/>
                    <a:pt x="325" y="947"/>
                  </a:cubicBezTo>
                  <a:cubicBezTo>
                    <a:pt x="371" y="1097"/>
                    <a:pt x="328" y="1079"/>
                    <a:pt x="316" y="108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椭圆 57363">
              <a:extLst>
                <a:ext uri="{FF2B5EF4-FFF2-40B4-BE49-F238E27FC236}">
                  <a16:creationId xmlns:a16="http://schemas.microsoft.com/office/drawing/2014/main" id="{1C10AB60-9A03-4A3E-B542-A8120BFABA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12291">
              <a:off x="3141" y="15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66" name="组合 57365">
            <a:extLst>
              <a:ext uri="{FF2B5EF4-FFF2-40B4-BE49-F238E27FC236}">
                <a16:creationId xmlns:a16="http://schemas.microsoft.com/office/drawing/2014/main" id="{488F9D8A-E725-453F-AEFB-37D816FB8344}"/>
              </a:ext>
            </a:extLst>
          </p:cNvPr>
          <p:cNvGrpSpPr>
            <a:grpSpLocks/>
          </p:cNvGrpSpPr>
          <p:nvPr/>
        </p:nvGrpSpPr>
        <p:grpSpPr bwMode="auto">
          <a:xfrm>
            <a:off x="-36512" y="685800"/>
            <a:ext cx="4568825" cy="2657475"/>
            <a:chOff x="288" y="708"/>
            <a:chExt cx="2878" cy="1674"/>
          </a:xfrm>
        </p:grpSpPr>
        <p:sp>
          <p:nvSpPr>
            <p:cNvPr id="13333" name="椭圆 57366">
              <a:extLst>
                <a:ext uri="{FF2B5EF4-FFF2-40B4-BE49-F238E27FC236}">
                  <a16:creationId xmlns:a16="http://schemas.microsoft.com/office/drawing/2014/main" id="{9A7F333C-5E35-4628-B9D2-60B51F3C98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7620">
              <a:off x="1872" y="708"/>
              <a:ext cx="1294" cy="16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文本框 57367">
              <a:extLst>
                <a:ext uri="{FF2B5EF4-FFF2-40B4-BE49-F238E27FC236}">
                  <a16:creationId xmlns:a16="http://schemas.microsoft.com/office/drawing/2014/main" id="{2601C27B-22AF-4CDC-8106-B17DB7421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00"/>
              <a:ext cx="1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Tahoma" panose="020B0604030504040204" pitchFamily="34" charset="0"/>
                </a:rPr>
                <a:t>一个四分体</a:t>
              </a:r>
            </a:p>
          </p:txBody>
        </p:sp>
        <p:sp>
          <p:nvSpPr>
            <p:cNvPr id="13335" name="直接连接符 57368">
              <a:extLst>
                <a:ext uri="{FF2B5EF4-FFF2-40B4-BE49-F238E27FC236}">
                  <a16:creationId xmlns:a16="http://schemas.microsoft.com/office/drawing/2014/main" id="{2C139DF6-1725-40F5-8D05-C20428631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34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70" name="组合 57369">
            <a:extLst>
              <a:ext uri="{FF2B5EF4-FFF2-40B4-BE49-F238E27FC236}">
                <a16:creationId xmlns:a16="http://schemas.microsoft.com/office/drawing/2014/main" id="{1B1CE7FB-D90A-4F06-B579-267DD88CBC20}"/>
              </a:ext>
            </a:extLst>
          </p:cNvPr>
          <p:cNvGrpSpPr>
            <a:grpSpLocks/>
          </p:cNvGrpSpPr>
          <p:nvPr/>
        </p:nvGrpSpPr>
        <p:grpSpPr bwMode="auto">
          <a:xfrm>
            <a:off x="115888" y="1373188"/>
            <a:ext cx="5408613" cy="2760662"/>
            <a:chOff x="384" y="1141"/>
            <a:chExt cx="3407" cy="1739"/>
          </a:xfrm>
        </p:grpSpPr>
        <p:sp>
          <p:nvSpPr>
            <p:cNvPr id="13337" name="椭圆 57370">
              <a:extLst>
                <a:ext uri="{FF2B5EF4-FFF2-40B4-BE49-F238E27FC236}">
                  <a16:creationId xmlns:a16="http://schemas.microsoft.com/office/drawing/2014/main" id="{9B4D8994-642D-4A4B-B634-A88CD938C7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95083" flipH="1">
              <a:off x="3168" y="1141"/>
              <a:ext cx="623" cy="11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直接连接符 57371">
              <a:extLst>
                <a:ext uri="{FF2B5EF4-FFF2-40B4-BE49-F238E27FC236}">
                  <a16:creationId xmlns:a16="http://schemas.microsoft.com/office/drawing/2014/main" id="{30505896-E7E2-4AC2-94EA-2E8F9AA45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208"/>
              <a:ext cx="16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文本框 57372">
              <a:extLst>
                <a:ext uri="{FF2B5EF4-FFF2-40B4-BE49-F238E27FC236}">
                  <a16:creationId xmlns:a16="http://schemas.microsoft.com/office/drawing/2014/main" id="{D22D721F-3C85-4EF5-8E8E-219ED7C04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4" y="2592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Tahoma" panose="020B0604030504040204" pitchFamily="34" charset="0"/>
                </a:rPr>
                <a:t>另一个四分体</a:t>
              </a:r>
            </a:p>
          </p:txBody>
        </p:sp>
      </p:grpSp>
      <p:sp>
        <p:nvSpPr>
          <p:cNvPr id="13340" name="文本框 57373">
            <a:extLst>
              <a:ext uri="{FF2B5EF4-FFF2-40B4-BE49-F238E27FC236}">
                <a16:creationId xmlns:a16="http://schemas.microsoft.com/office/drawing/2014/main" id="{96918E3A-46C8-4841-85D3-E3ABFAE3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12" y="19240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3341" name="文本框 57374">
            <a:extLst>
              <a:ext uri="{FF2B5EF4-FFF2-40B4-BE49-F238E27FC236}">
                <a16:creationId xmlns:a16="http://schemas.microsoft.com/office/drawing/2014/main" id="{78947DB3-7E10-43BF-8996-A1A9CA5F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137" y="1719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342" name="文本框 57375">
            <a:extLst>
              <a:ext uri="{FF2B5EF4-FFF2-40B4-BE49-F238E27FC236}">
                <a16:creationId xmlns:a16="http://schemas.microsoft.com/office/drawing/2014/main" id="{CF56DE85-3C06-4EC0-A61C-DD2CA3AE9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312" y="2076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343" name="文本框 57376">
            <a:extLst>
              <a:ext uri="{FF2B5EF4-FFF2-40B4-BE49-F238E27FC236}">
                <a16:creationId xmlns:a16="http://schemas.microsoft.com/office/drawing/2014/main" id="{E27F5EBD-6B2A-4F51-A0B6-A7F744C63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312" y="2076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3344" name="文本框 57377">
            <a:extLst>
              <a:ext uri="{FF2B5EF4-FFF2-40B4-BE49-F238E27FC236}">
                <a16:creationId xmlns:a16="http://schemas.microsoft.com/office/drawing/2014/main" id="{B6FA69DC-7D6B-4E6C-BD8B-E9821379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775" y="28146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345" name="文本框 57378">
            <a:extLst>
              <a:ext uri="{FF2B5EF4-FFF2-40B4-BE49-F238E27FC236}">
                <a16:creationId xmlns:a16="http://schemas.microsoft.com/office/drawing/2014/main" id="{A31E4A5E-EDF6-4440-ACBE-BC5482F71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712" y="276225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3346" name="文本框 57379">
            <a:extLst>
              <a:ext uri="{FF2B5EF4-FFF2-40B4-BE49-F238E27FC236}">
                <a16:creationId xmlns:a16="http://schemas.microsoft.com/office/drawing/2014/main" id="{0FA0C972-AA27-4EE7-9DA3-D289CC8F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362" y="2700338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347" name="文本框 57380">
            <a:extLst>
              <a:ext uri="{FF2B5EF4-FFF2-40B4-BE49-F238E27FC236}">
                <a16:creationId xmlns:a16="http://schemas.microsoft.com/office/drawing/2014/main" id="{A90C5614-E406-4063-A29F-13AA2FA9A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012" y="26289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3348" name="矩形 57381">
            <a:extLst>
              <a:ext uri="{FF2B5EF4-FFF2-40B4-BE49-F238E27FC236}">
                <a16:creationId xmlns:a16="http://schemas.microsoft.com/office/drawing/2014/main" id="{A0886E59-786C-4034-88DA-531B0B34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43" y="108606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减</a:t>
            </a:r>
            <a:r>
              <a:rPr lang="en-US" altLang="zh-CN" sz="2800" b="1">
                <a:solidFill>
                  <a:srgbClr val="FF0000"/>
                </a:solidFill>
              </a:rPr>
              <a:t>Ⅰ</a:t>
            </a:r>
            <a:r>
              <a:rPr lang="zh-CN" altLang="en-US" sz="2800" b="1">
                <a:solidFill>
                  <a:srgbClr val="FF0000"/>
                </a:solidFill>
              </a:rPr>
              <a:t>前</a:t>
            </a:r>
          </a:p>
        </p:txBody>
      </p:sp>
      <p:sp>
        <p:nvSpPr>
          <p:cNvPr id="13349" name="文本框 57382">
            <a:extLst>
              <a:ext uri="{FF2B5EF4-FFF2-40B4-BE49-F238E27FC236}">
                <a16:creationId xmlns:a16="http://schemas.microsoft.com/office/drawing/2014/main" id="{A169C062-22F6-47FD-99B4-0A121821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95800"/>
            <a:ext cx="71628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3200" b="1"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</a:rPr>
              <a:t>B</a:t>
            </a:r>
            <a:r>
              <a:rPr lang="zh-CN" altLang="en-US" sz="3200" b="1">
                <a:latin typeface="Times New Roman" panose="02020603050405020304" pitchFamily="18" charset="0"/>
              </a:rPr>
              <a:t>、 </a:t>
            </a:r>
            <a:r>
              <a:rPr lang="en-US" altLang="zh-CN" sz="3200" b="1">
                <a:latin typeface="Times New Roman" panose="02020603050405020304" pitchFamily="18" charset="0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称为：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称为：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</a:rPr>
              <a:t>、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称为：</a:t>
            </a:r>
          </a:p>
        </p:txBody>
      </p:sp>
      <p:sp>
        <p:nvSpPr>
          <p:cNvPr id="57384" name="文本框 57383">
            <a:extLst>
              <a:ext uri="{FF2B5EF4-FFF2-40B4-BE49-F238E27FC236}">
                <a16:creationId xmlns:a16="http://schemas.microsoft.com/office/drawing/2014/main" id="{7C6436BB-D9CD-4383-9314-64CF5E88A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95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同源染色体</a:t>
            </a:r>
          </a:p>
        </p:txBody>
      </p:sp>
      <p:sp>
        <p:nvSpPr>
          <p:cNvPr id="57385" name="文本框 57384">
            <a:extLst>
              <a:ext uri="{FF2B5EF4-FFF2-40B4-BE49-F238E27FC236}">
                <a16:creationId xmlns:a16="http://schemas.microsoft.com/office/drawing/2014/main" id="{07F89CA7-3508-431A-9203-F85724A3A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163" y="5181600"/>
            <a:ext cx="2967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姐妹染色单体</a:t>
            </a:r>
          </a:p>
        </p:txBody>
      </p:sp>
      <p:sp>
        <p:nvSpPr>
          <p:cNvPr id="57386" name="文本框 57385">
            <a:extLst>
              <a:ext uri="{FF2B5EF4-FFF2-40B4-BE49-F238E27FC236}">
                <a16:creationId xmlns:a16="http://schemas.microsoft.com/office/drawing/2014/main" id="{10C6C552-FF97-4DEC-A6C7-67BA345F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943600"/>
            <a:ext cx="348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非姐妹染色单体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707373-015A-436C-ADAA-8D90BCC02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229" y="86025"/>
            <a:ext cx="313070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问：人有</a:t>
            </a:r>
            <a:r>
              <a:rPr lang="en-US" altLang="zh-CN" sz="3200" b="1" dirty="0"/>
              <a:t>46</a:t>
            </a:r>
            <a:r>
              <a:rPr lang="zh-CN" altLang="en-US" sz="3200" b="1" dirty="0"/>
              <a:t>条染色体（</a:t>
            </a:r>
            <a:r>
              <a:rPr lang="en-US" altLang="zh-CN" sz="3200" b="1" dirty="0">
                <a:solidFill>
                  <a:srgbClr val="FF0000"/>
                </a:solidFill>
              </a:rPr>
              <a:t>2n=46</a:t>
            </a:r>
            <a:r>
              <a:rPr lang="zh-CN" altLang="en-US" sz="3200" b="1" dirty="0"/>
              <a:t>），减</a:t>
            </a:r>
            <a:r>
              <a:rPr lang="en-US" altLang="zh-CN" sz="3200" b="1" dirty="0"/>
              <a:t>Ⅰ</a:t>
            </a:r>
            <a:r>
              <a:rPr lang="zh-CN" altLang="en-US" sz="3200" b="1" dirty="0"/>
              <a:t>前期有多少对同源染色体、四分体、染色单体？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942DB1-9C43-4B3F-9AD9-AF26D91E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235" y="2921640"/>
            <a:ext cx="3073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</a:rPr>
              <a:t>23</a:t>
            </a:r>
            <a:r>
              <a:rPr lang="zh-CN" altLang="en-US" sz="3200" b="1" dirty="0">
                <a:solidFill>
                  <a:srgbClr val="0000FF"/>
                </a:solidFill>
              </a:rPr>
              <a:t>对同源染色体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E52E0B9-21AA-42CA-B3F7-8BE888B3348F}"/>
              </a:ext>
            </a:extLst>
          </p:cNvPr>
          <p:cNvSpPr/>
          <p:nvPr/>
        </p:nvSpPr>
        <p:spPr>
          <a:xfrm>
            <a:off x="6243462" y="3391253"/>
            <a:ext cx="2249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</a:rPr>
              <a:t>23</a:t>
            </a:r>
            <a:r>
              <a:rPr lang="zh-CN" altLang="en-US" sz="3200" b="1" dirty="0">
                <a:solidFill>
                  <a:srgbClr val="0000FF"/>
                </a:solidFill>
              </a:rPr>
              <a:t>个四分体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41F6026-3441-4F20-85DA-AA26469B4EB1}"/>
              </a:ext>
            </a:extLst>
          </p:cNvPr>
          <p:cNvSpPr/>
          <p:nvPr/>
        </p:nvSpPr>
        <p:spPr>
          <a:xfrm>
            <a:off x="6239926" y="3854095"/>
            <a:ext cx="2661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</a:rPr>
              <a:t>92</a:t>
            </a:r>
            <a:r>
              <a:rPr lang="zh-CN" altLang="en-US" sz="3200" b="1" dirty="0">
                <a:solidFill>
                  <a:srgbClr val="0000FF"/>
                </a:solidFill>
              </a:rPr>
              <a:t>条染色单体</a:t>
            </a:r>
          </a:p>
        </p:txBody>
      </p:sp>
    </p:spTree>
    <p:extLst>
      <p:ext uri="{BB962C8B-B14F-4D97-AF65-F5344CB8AC3E}">
        <p14:creationId xmlns:p14="http://schemas.microsoft.com/office/powerpoint/2010/main" val="1869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4" grpId="0"/>
      <p:bldP spid="57385" grpId="0"/>
      <p:bldP spid="57386" grpId="0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13338">
            <a:extLst>
              <a:ext uri="{FF2B5EF4-FFF2-40B4-BE49-F238E27FC236}">
                <a16:creationId xmlns:a16="http://schemas.microsoft.com/office/drawing/2014/main" id="{003543FB-5AFF-47A0-8B7C-54210ACB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9372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１</a:t>
            </a: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形状、大小相同的两条染色体一定是同源染色体</a:t>
            </a:r>
          </a:p>
        </p:txBody>
      </p:sp>
      <p:sp>
        <p:nvSpPr>
          <p:cNvPr id="22530" name="文本框 13339">
            <a:extLst>
              <a:ext uri="{FF2B5EF4-FFF2-40B4-BE49-F238E27FC236}">
                <a16:creationId xmlns:a16="http://schemas.microsoft.com/office/drawing/2014/main" id="{A488E192-91AF-4F7C-9937-A73F53D95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62200"/>
            <a:ext cx="914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２</a:t>
            </a: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一条来自父方，一条来自母方的两条染色体一定是同源染色体</a:t>
            </a:r>
          </a:p>
        </p:txBody>
      </p:sp>
      <p:sp>
        <p:nvSpPr>
          <p:cNvPr id="22531" name="文本框 13341">
            <a:extLst>
              <a:ext uri="{FF2B5EF4-FFF2-40B4-BE49-F238E27FC236}">
                <a16:creationId xmlns:a16="http://schemas.microsoft.com/office/drawing/2014/main" id="{ECB2640F-194B-4924-9457-A16653AA0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4800"/>
            <a:ext cx="91440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３</a:t>
            </a: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减数分裂时，能够两两配对的染色体一定是同源染色体</a:t>
            </a:r>
          </a:p>
        </p:txBody>
      </p:sp>
      <p:sp>
        <p:nvSpPr>
          <p:cNvPr id="22532" name="文本框 13350">
            <a:extLst>
              <a:ext uri="{FF2B5EF4-FFF2-40B4-BE49-F238E27FC236}">
                <a16:creationId xmlns:a16="http://schemas.microsoft.com/office/drawing/2014/main" id="{A2A22F72-A877-4B66-8C2D-7413EA577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判断：</a:t>
            </a:r>
          </a:p>
        </p:txBody>
      </p:sp>
      <p:grpSp>
        <p:nvGrpSpPr>
          <p:cNvPr id="13343" name="组合 13342">
            <a:extLst>
              <a:ext uri="{FF2B5EF4-FFF2-40B4-BE49-F238E27FC236}">
                <a16:creationId xmlns:a16="http://schemas.microsoft.com/office/drawing/2014/main" id="{3C83DCD6-6940-48CE-A972-2F1CE837E1F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362200"/>
            <a:ext cx="1081088" cy="1081088"/>
            <a:chOff x="4896" y="2352"/>
            <a:chExt cx="288" cy="384"/>
          </a:xfrm>
        </p:grpSpPr>
        <p:sp>
          <p:nvSpPr>
            <p:cNvPr id="22534" name="任意多边形 13343">
              <a:extLst>
                <a:ext uri="{FF2B5EF4-FFF2-40B4-BE49-F238E27FC236}">
                  <a16:creationId xmlns:a16="http://schemas.microsoft.com/office/drawing/2014/main" id="{B65031C9-A822-42EB-8D1F-E51A7FB86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400"/>
              <a:ext cx="288" cy="288"/>
            </a:xfrm>
            <a:custGeom>
              <a:avLst/>
              <a:gdLst>
                <a:gd name="T0" fmla="*/ 0 w 432"/>
                <a:gd name="T1" fmla="*/ 0 h 144"/>
                <a:gd name="T2" fmla="*/ 240 w 432"/>
                <a:gd name="T3" fmla="*/ 48 h 144"/>
                <a:gd name="T4" fmla="*/ 432 w 43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84" y="12"/>
                    <a:pt x="168" y="24"/>
                    <a:pt x="240" y="48"/>
                  </a:cubicBezTo>
                  <a:cubicBezTo>
                    <a:pt x="312" y="72"/>
                    <a:pt x="392" y="128"/>
                    <a:pt x="432" y="144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任意多边形 13344">
              <a:extLst>
                <a:ext uri="{FF2B5EF4-FFF2-40B4-BE49-F238E27FC236}">
                  <a16:creationId xmlns:a16="http://schemas.microsoft.com/office/drawing/2014/main" id="{9766C2E7-F3A7-4EF9-9633-D85526E185C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92" y="2352"/>
              <a:ext cx="144" cy="384"/>
            </a:xfrm>
            <a:custGeom>
              <a:avLst/>
              <a:gdLst>
                <a:gd name="T0" fmla="*/ 0 w 432"/>
                <a:gd name="T1" fmla="*/ 0 h 144"/>
                <a:gd name="T2" fmla="*/ 240 w 432"/>
                <a:gd name="T3" fmla="*/ 48 h 144"/>
                <a:gd name="T4" fmla="*/ 432 w 43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84" y="12"/>
                    <a:pt x="168" y="24"/>
                    <a:pt x="240" y="48"/>
                  </a:cubicBezTo>
                  <a:cubicBezTo>
                    <a:pt x="312" y="72"/>
                    <a:pt x="392" y="128"/>
                    <a:pt x="432" y="144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6" name="组合 13345">
            <a:extLst>
              <a:ext uri="{FF2B5EF4-FFF2-40B4-BE49-F238E27FC236}">
                <a16:creationId xmlns:a16="http://schemas.microsoft.com/office/drawing/2014/main" id="{1E070594-24F9-467B-9168-6BAE4F5A5FF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609600"/>
            <a:ext cx="1081088" cy="1081088"/>
            <a:chOff x="4896" y="2352"/>
            <a:chExt cx="288" cy="384"/>
          </a:xfrm>
        </p:grpSpPr>
        <p:sp>
          <p:nvSpPr>
            <p:cNvPr id="22537" name="任意多边形 13346">
              <a:extLst>
                <a:ext uri="{FF2B5EF4-FFF2-40B4-BE49-F238E27FC236}">
                  <a16:creationId xmlns:a16="http://schemas.microsoft.com/office/drawing/2014/main" id="{09B312E5-02B0-4DFD-B4F1-777CD429C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400"/>
              <a:ext cx="288" cy="288"/>
            </a:xfrm>
            <a:custGeom>
              <a:avLst/>
              <a:gdLst>
                <a:gd name="T0" fmla="*/ 0 w 432"/>
                <a:gd name="T1" fmla="*/ 0 h 144"/>
                <a:gd name="T2" fmla="*/ 240 w 432"/>
                <a:gd name="T3" fmla="*/ 48 h 144"/>
                <a:gd name="T4" fmla="*/ 432 w 43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84" y="12"/>
                    <a:pt x="168" y="24"/>
                    <a:pt x="240" y="48"/>
                  </a:cubicBezTo>
                  <a:cubicBezTo>
                    <a:pt x="312" y="72"/>
                    <a:pt x="392" y="128"/>
                    <a:pt x="432" y="144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任意多边形 13347">
              <a:extLst>
                <a:ext uri="{FF2B5EF4-FFF2-40B4-BE49-F238E27FC236}">
                  <a16:creationId xmlns:a16="http://schemas.microsoft.com/office/drawing/2014/main" id="{07C1FE8F-606B-4275-B9CF-E478786E38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92" y="2352"/>
              <a:ext cx="144" cy="384"/>
            </a:xfrm>
            <a:custGeom>
              <a:avLst/>
              <a:gdLst>
                <a:gd name="T0" fmla="*/ 0 w 432"/>
                <a:gd name="T1" fmla="*/ 0 h 144"/>
                <a:gd name="T2" fmla="*/ 240 w 432"/>
                <a:gd name="T3" fmla="*/ 48 h 144"/>
                <a:gd name="T4" fmla="*/ 432 w 43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84" y="12"/>
                    <a:pt x="168" y="24"/>
                    <a:pt x="240" y="48"/>
                  </a:cubicBezTo>
                  <a:cubicBezTo>
                    <a:pt x="312" y="72"/>
                    <a:pt x="392" y="128"/>
                    <a:pt x="432" y="144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49" name="任意多边形 13348">
            <a:extLst>
              <a:ext uri="{FF2B5EF4-FFF2-40B4-BE49-F238E27FC236}">
                <a16:creationId xmlns:a16="http://schemas.microsoft.com/office/drawing/2014/main" id="{05214404-D00F-46C6-A176-84B84403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14800"/>
            <a:ext cx="1008063" cy="1003300"/>
          </a:xfrm>
          <a:custGeom>
            <a:avLst/>
            <a:gdLst>
              <a:gd name="T0" fmla="*/ 0 w 432"/>
              <a:gd name="T1" fmla="*/ 240 h 424"/>
              <a:gd name="T2" fmla="*/ 144 w 432"/>
              <a:gd name="T3" fmla="*/ 384 h 424"/>
              <a:gd name="T4" fmla="*/ 432 w 432"/>
              <a:gd name="T5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424">
                <a:moveTo>
                  <a:pt x="0" y="240"/>
                </a:moveTo>
                <a:cubicBezTo>
                  <a:pt x="36" y="332"/>
                  <a:pt x="72" y="424"/>
                  <a:pt x="144" y="384"/>
                </a:cubicBezTo>
                <a:cubicBezTo>
                  <a:pt x="216" y="344"/>
                  <a:pt x="384" y="64"/>
                  <a:pt x="432" y="0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B1BE57-3349-4DC0-B5A6-4CE2BFA37B69}"/>
              </a:ext>
            </a:extLst>
          </p:cNvPr>
          <p:cNvSpPr txBox="1"/>
          <p:nvPr/>
        </p:nvSpPr>
        <p:spPr>
          <a:xfrm>
            <a:off x="3324860" y="2057400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DE235D-31B3-464B-B76E-BCE96CD46CE4}"/>
              </a:ext>
            </a:extLst>
          </p:cNvPr>
          <p:cNvSpPr txBox="1"/>
          <p:nvPr/>
        </p:nvSpPr>
        <p:spPr>
          <a:xfrm>
            <a:off x="265430" y="1670685"/>
            <a:ext cx="675005" cy="4582795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细胞是最基本的生命系统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377F01-49F1-434B-8FA9-A06AD91BCA13}"/>
              </a:ext>
            </a:extLst>
          </p:cNvPr>
          <p:cNvGrpSpPr/>
          <p:nvPr/>
        </p:nvGrpSpPr>
        <p:grpSpPr>
          <a:xfrm>
            <a:off x="1095375" y="1687195"/>
            <a:ext cx="3994965" cy="4133850"/>
            <a:chOff x="1095375" y="1687195"/>
            <a:chExt cx="3994965" cy="413385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904C42-FB33-43BC-8FBD-6731A7B7917D}"/>
                </a:ext>
              </a:extLst>
            </p:cNvPr>
            <p:cNvSpPr txBox="1"/>
            <p:nvPr/>
          </p:nvSpPr>
          <p:spPr>
            <a:xfrm>
              <a:off x="2238375" y="2893060"/>
              <a:ext cx="1970405" cy="521970"/>
            </a:xfrm>
            <a:prstGeom prst="rect">
              <a:avLst/>
            </a:prstGeom>
            <a:solidFill>
              <a:schemeClr val="accent5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细胞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EF9FB7-69FC-4E02-A3A7-55DB9EEBED67}"/>
                </a:ext>
              </a:extLst>
            </p:cNvPr>
            <p:cNvSpPr txBox="1"/>
            <p:nvPr/>
          </p:nvSpPr>
          <p:spPr>
            <a:xfrm>
              <a:off x="2267744" y="4029710"/>
              <a:ext cx="1970405" cy="521970"/>
            </a:xfrm>
            <a:prstGeom prst="rect">
              <a:avLst/>
            </a:prstGeom>
            <a:solidFill>
              <a:schemeClr val="accent5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细胞</a:t>
              </a: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代谢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4FC1E85-F9FB-4A9A-8F8A-D2B9225F04A3}"/>
                </a:ext>
              </a:extLst>
            </p:cNvPr>
            <p:cNvSpPr txBox="1"/>
            <p:nvPr/>
          </p:nvSpPr>
          <p:spPr>
            <a:xfrm>
              <a:off x="2292350" y="5299075"/>
              <a:ext cx="2685415" cy="521970"/>
            </a:xfrm>
            <a:prstGeom prst="rect">
              <a:avLst/>
            </a:prstGeom>
            <a:solidFill>
              <a:schemeClr val="accent5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细胞</a:t>
              </a: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的生命历程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67189BF-4EC0-4C67-9D3A-AF372EB135E3}"/>
                </a:ext>
              </a:extLst>
            </p:cNvPr>
            <p:cNvCxnSpPr/>
            <p:nvPr/>
          </p:nvCxnSpPr>
          <p:spPr>
            <a:xfrm flipV="1">
              <a:off x="1247775" y="3215640"/>
              <a:ext cx="838200" cy="594360"/>
            </a:xfrm>
            <a:prstGeom prst="straightConnector1">
              <a:avLst/>
            </a:prstGeom>
            <a:ln w="6350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992378D-BDE7-498F-A668-C781024827F7}"/>
                </a:ext>
              </a:extLst>
            </p:cNvPr>
            <p:cNvCxnSpPr/>
            <p:nvPr/>
          </p:nvCxnSpPr>
          <p:spPr>
            <a:xfrm>
              <a:off x="1247775" y="4038600"/>
              <a:ext cx="838200" cy="252095"/>
            </a:xfrm>
            <a:prstGeom prst="straightConnector1">
              <a:avLst/>
            </a:prstGeom>
            <a:ln w="6350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582AB48-3A7A-4CFD-AF1E-E73399C9BCA7}"/>
                </a:ext>
              </a:extLst>
            </p:cNvPr>
            <p:cNvCxnSpPr/>
            <p:nvPr/>
          </p:nvCxnSpPr>
          <p:spPr>
            <a:xfrm>
              <a:off x="1095375" y="4267200"/>
              <a:ext cx="1143000" cy="1236980"/>
            </a:xfrm>
            <a:prstGeom prst="straightConnector1">
              <a:avLst/>
            </a:prstGeom>
            <a:ln w="6350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31D25DB-534A-4208-9C0D-6BC020C98891}"/>
                </a:ext>
              </a:extLst>
            </p:cNvPr>
            <p:cNvSpPr txBox="1"/>
            <p:nvPr/>
          </p:nvSpPr>
          <p:spPr>
            <a:xfrm>
              <a:off x="2237998" y="1687195"/>
              <a:ext cx="2045970" cy="521970"/>
            </a:xfrm>
            <a:prstGeom prst="rect">
              <a:avLst/>
            </a:prstGeom>
            <a:solidFill>
              <a:schemeClr val="accent5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细胞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物质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A5A1483-9DA4-450D-8D2C-F055C6C996C3}"/>
                </a:ext>
              </a:extLst>
            </p:cNvPr>
            <p:cNvCxnSpPr/>
            <p:nvPr/>
          </p:nvCxnSpPr>
          <p:spPr>
            <a:xfrm flipV="1">
              <a:off x="1095375" y="2057400"/>
              <a:ext cx="914400" cy="1600200"/>
            </a:xfrm>
            <a:prstGeom prst="straightConnector1">
              <a:avLst/>
            </a:prstGeom>
            <a:ln w="6350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6C7F3B2-BB14-450B-9696-E74AD5BF073A}"/>
                </a:ext>
              </a:extLst>
            </p:cNvPr>
            <p:cNvCxnSpPr/>
            <p:nvPr/>
          </p:nvCxnSpPr>
          <p:spPr>
            <a:xfrm flipH="1">
              <a:off x="3221355" y="2283460"/>
              <a:ext cx="5080" cy="53086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C7BE6DE-DE4B-44DE-A6F9-D5CC7471EB91}"/>
                </a:ext>
              </a:extLst>
            </p:cNvPr>
            <p:cNvCxnSpPr/>
            <p:nvPr/>
          </p:nvCxnSpPr>
          <p:spPr>
            <a:xfrm flipH="1">
              <a:off x="3226435" y="3431540"/>
              <a:ext cx="5080" cy="53086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4455F1D-1392-4855-A2DE-5CA04E1C0C49}"/>
                </a:ext>
              </a:extLst>
            </p:cNvPr>
            <p:cNvCxnSpPr/>
            <p:nvPr/>
          </p:nvCxnSpPr>
          <p:spPr>
            <a:xfrm flipH="1">
              <a:off x="3231515" y="4756150"/>
              <a:ext cx="5080" cy="53086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5340583-3C14-434C-9DDA-27D460A332A9}"/>
                </a:ext>
              </a:extLst>
            </p:cNvPr>
            <p:cNvSpPr txBox="1"/>
            <p:nvPr/>
          </p:nvSpPr>
          <p:spPr>
            <a:xfrm>
              <a:off x="2623185" y="235775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决定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E1BC516-3E06-4523-A8FA-A06B09BF1028}"/>
                </a:ext>
              </a:extLst>
            </p:cNvPr>
            <p:cNvSpPr txBox="1"/>
            <p:nvPr/>
          </p:nvSpPr>
          <p:spPr>
            <a:xfrm>
              <a:off x="2201408" y="3519924"/>
              <a:ext cx="2888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决定功能   </a:t>
              </a:r>
              <a:r>
                <a:rPr lang="zh-CN" altLang="en-US" dirty="0">
                  <a:solidFill>
                    <a:srgbClr val="FF0000"/>
                  </a:solidFill>
                </a:rPr>
                <a:t>有序的（能量）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D8756CC-23F9-4FE9-8BC5-B7E0A226A76F}"/>
                </a:ext>
              </a:extLst>
            </p:cNvPr>
            <p:cNvSpPr txBox="1"/>
            <p:nvPr/>
          </p:nvSpPr>
          <p:spPr>
            <a:xfrm>
              <a:off x="2508250" y="4701540"/>
              <a:ext cx="179197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自我维持和发展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37CB9C4-EAE0-4AB8-AE8B-F3FE2B4B18EE}"/>
              </a:ext>
            </a:extLst>
          </p:cNvPr>
          <p:cNvSpPr txBox="1"/>
          <p:nvPr/>
        </p:nvSpPr>
        <p:spPr>
          <a:xfrm>
            <a:off x="5318219" y="1995805"/>
            <a:ext cx="3643628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亲代细胞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AEE4FC-D159-4111-8923-74A3BC1F20ED}"/>
              </a:ext>
            </a:extLst>
          </p:cNvPr>
          <p:cNvSpPr txBox="1"/>
          <p:nvPr/>
        </p:nvSpPr>
        <p:spPr>
          <a:xfrm>
            <a:off x="5327223" y="5580529"/>
            <a:ext cx="2557145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衰老、死亡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7AEF79-F2A3-47F6-9F3A-79141E4EABC1}"/>
              </a:ext>
            </a:extLst>
          </p:cNvPr>
          <p:cNvSpPr txBox="1"/>
          <p:nvPr/>
        </p:nvSpPr>
        <p:spPr>
          <a:xfrm>
            <a:off x="5349076" y="4386580"/>
            <a:ext cx="1887220" cy="5835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组织细胞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ECCD852-9B62-4175-BB9A-81DE07DF0417}"/>
              </a:ext>
            </a:extLst>
          </p:cNvPr>
          <p:cNvGrpSpPr/>
          <p:nvPr/>
        </p:nvGrpSpPr>
        <p:grpSpPr>
          <a:xfrm>
            <a:off x="5312499" y="2590800"/>
            <a:ext cx="1995805" cy="1267868"/>
            <a:chOff x="5312499" y="2590800"/>
            <a:chExt cx="1995805" cy="126786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1C5044-5A70-4B4C-B78F-F8EEDCB259C4}"/>
                </a:ext>
              </a:extLst>
            </p:cNvPr>
            <p:cNvSpPr txBox="1"/>
            <p:nvPr/>
          </p:nvSpPr>
          <p:spPr>
            <a:xfrm>
              <a:off x="5312499" y="3275103"/>
              <a:ext cx="1995805" cy="5835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子代细胞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65A70E6-9BC9-42A4-9CFA-BA016797190E}"/>
                </a:ext>
              </a:extLst>
            </p:cNvPr>
            <p:cNvCxnSpPr/>
            <p:nvPr/>
          </p:nvCxnSpPr>
          <p:spPr>
            <a:xfrm>
              <a:off x="6002511" y="2590800"/>
              <a:ext cx="0" cy="6096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5D7EB6B-CE6E-486D-BF82-75EA8EF53B89}"/>
              </a:ext>
            </a:extLst>
          </p:cNvPr>
          <p:cNvSpPr txBox="1"/>
          <p:nvPr/>
        </p:nvSpPr>
        <p:spPr>
          <a:xfrm>
            <a:off x="5990808" y="2636912"/>
            <a:ext cx="117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分裂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C43A32CF-DCB9-46E1-AEE0-15ACA376BAEA}"/>
              </a:ext>
            </a:extLst>
          </p:cNvPr>
          <p:cNvSpPr/>
          <p:nvPr/>
        </p:nvSpPr>
        <p:spPr>
          <a:xfrm>
            <a:off x="5027026" y="2352674"/>
            <a:ext cx="328916" cy="3458750"/>
          </a:xfrm>
          <a:prstGeom prst="leftBrace">
            <a:avLst>
              <a:gd name="adj1" fmla="val 8333"/>
              <a:gd name="adj2" fmla="val 93499"/>
            </a:avLst>
          </a:prstGeom>
          <a:ln w="635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505949-5DD9-465F-8CAA-58AEBDE166D9}"/>
              </a:ext>
            </a:extLst>
          </p:cNvPr>
          <p:cNvSpPr txBox="1"/>
          <p:nvPr/>
        </p:nvSpPr>
        <p:spPr>
          <a:xfrm>
            <a:off x="2862544" y="321589"/>
            <a:ext cx="364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细胞生命历程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37BF33-129B-485A-86E9-A5327563631E}"/>
              </a:ext>
            </a:extLst>
          </p:cNvPr>
          <p:cNvCxnSpPr/>
          <p:nvPr/>
        </p:nvCxnSpPr>
        <p:spPr>
          <a:xfrm>
            <a:off x="6030239" y="377698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318F75B-900F-4573-AF41-1973F0CE28AD}"/>
              </a:ext>
            </a:extLst>
          </p:cNvPr>
          <p:cNvSpPr txBox="1"/>
          <p:nvPr/>
        </p:nvSpPr>
        <p:spPr>
          <a:xfrm>
            <a:off x="6012160" y="3831431"/>
            <a:ext cx="117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分化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77AA4C-235B-4425-84EB-1AC8AADA8F17}"/>
              </a:ext>
            </a:extLst>
          </p:cNvPr>
          <p:cNvCxnSpPr/>
          <p:nvPr/>
        </p:nvCxnSpPr>
        <p:spPr>
          <a:xfrm>
            <a:off x="6012160" y="4970145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3DDF8B5-DA2A-45C5-94BF-4DAC48644990}"/>
              </a:ext>
            </a:extLst>
          </p:cNvPr>
          <p:cNvCxnSpPr/>
          <p:nvPr/>
        </p:nvCxnSpPr>
        <p:spPr>
          <a:xfrm flipV="1">
            <a:off x="5806937" y="257937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75B6713-CEA3-4104-A891-23997D950471}"/>
              </a:ext>
            </a:extLst>
          </p:cNvPr>
          <p:cNvSpPr txBox="1"/>
          <p:nvPr/>
        </p:nvSpPr>
        <p:spPr>
          <a:xfrm>
            <a:off x="5126712" y="2679303"/>
            <a:ext cx="117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生长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D526A80-58B2-49B7-A309-44FF87433455}"/>
              </a:ext>
            </a:extLst>
          </p:cNvPr>
          <p:cNvCxnSpPr>
            <a:cxnSpLocks/>
          </p:cNvCxnSpPr>
          <p:nvPr/>
        </p:nvCxnSpPr>
        <p:spPr>
          <a:xfrm>
            <a:off x="7100664" y="3519924"/>
            <a:ext cx="71169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887DBDC-1D8C-46E5-87A6-C98FACF518FB}"/>
              </a:ext>
            </a:extLst>
          </p:cNvPr>
          <p:cNvSpPr txBox="1"/>
          <p:nvPr/>
        </p:nvSpPr>
        <p:spPr>
          <a:xfrm>
            <a:off x="6997431" y="3039343"/>
            <a:ext cx="117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癌变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320BEF-AD29-4192-A5BF-80C2486AFBE6}"/>
              </a:ext>
            </a:extLst>
          </p:cNvPr>
          <p:cNvSpPr txBox="1"/>
          <p:nvPr/>
        </p:nvSpPr>
        <p:spPr>
          <a:xfrm>
            <a:off x="7770698" y="3212976"/>
            <a:ext cx="1553830" cy="5835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癌细胞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2D1AF0-43D1-4D20-88F9-04FFDCD3258E}"/>
              </a:ext>
            </a:extLst>
          </p:cNvPr>
          <p:cNvSpPr txBox="1"/>
          <p:nvPr/>
        </p:nvSpPr>
        <p:spPr>
          <a:xfrm>
            <a:off x="6656307" y="26780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细胞的增殖</a:t>
            </a:r>
          </a:p>
        </p:txBody>
      </p:sp>
    </p:spTree>
    <p:extLst>
      <p:ext uri="{BB962C8B-B14F-4D97-AF65-F5344CB8AC3E}">
        <p14:creationId xmlns:p14="http://schemas.microsoft.com/office/powerpoint/2010/main" val="295137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22" grpId="0"/>
      <p:bldP spid="23" grpId="0"/>
      <p:bldP spid="27" grpId="0"/>
      <p:bldP spid="28" grpId="0" animBg="1"/>
      <p:bldP spid="29" grpId="0"/>
      <p:bldP spid="32" grpId="0"/>
      <p:bldP spid="35" grpId="0"/>
      <p:bldP spid="37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198">
            <a:extLst>
              <a:ext uri="{FF2B5EF4-FFF2-40B4-BE49-F238E27FC236}">
                <a16:creationId xmlns:a16="http://schemas.microsoft.com/office/drawing/2014/main" id="{9859B960-EA25-4DB2-822F-F21F9C42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402" y="144069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减数第一次分裂（</a:t>
            </a:r>
            <a:r>
              <a:rPr lang="en-US" altLang="zh-CN" sz="3200" b="1" dirty="0">
                <a:latin typeface="Times New Roman" panose="02020603050405020304" pitchFamily="18" charset="0"/>
                <a:ea typeface="隶书" pitchFamily="49" charset="-122"/>
              </a:rPr>
              <a:t>MI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）</a:t>
            </a:r>
          </a:p>
        </p:txBody>
      </p:sp>
      <p:sp>
        <p:nvSpPr>
          <p:cNvPr id="5" name="文本框 7198">
            <a:extLst>
              <a:ext uri="{FF2B5EF4-FFF2-40B4-BE49-F238E27FC236}">
                <a16:creationId xmlns:a16="http://schemas.microsoft.com/office/drawing/2014/main" id="{E13836D6-6304-48A7-8E5F-6A518444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46" y="836712"/>
            <a:ext cx="4568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前期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I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 （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2n=4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为例）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7EE18A-E657-4D9C-B05F-106A9651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46369"/>
            <a:ext cx="431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</a:rPr>
              <a:t>②</a:t>
            </a:r>
            <a:r>
              <a:rPr lang="zh-CN" altLang="en-US" sz="3600" b="1" dirty="0">
                <a:solidFill>
                  <a:srgbClr val="000000"/>
                </a:solidFill>
                <a:ea typeface="黑体" panose="02010609060101010101" pitchFamily="49" charset="-122"/>
              </a:rPr>
              <a:t>染色体的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交叉互换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A237AAE-F072-49B0-B5D1-0B089751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98053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同源染色体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非姐妹染色单体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之间</a:t>
            </a:r>
          </a:p>
        </p:txBody>
      </p:sp>
      <p:pic>
        <p:nvPicPr>
          <p:cNvPr id="52" name="图片 56323" descr="4">
            <a:hlinkClick r:id="rId2" action="ppaction://hlinksldjump"/>
            <a:extLst>
              <a:ext uri="{FF2B5EF4-FFF2-40B4-BE49-F238E27FC236}">
                <a16:creationId xmlns:a16="http://schemas.microsoft.com/office/drawing/2014/main" id="{1E1D1A1D-064B-4505-B6A6-CC78658E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41174"/>
            <a:ext cx="5791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8231">
            <a:extLst>
              <a:ext uri="{FF2B5EF4-FFF2-40B4-BE49-F238E27FC236}">
                <a16:creationId xmlns:a16="http://schemas.microsoft.com/office/drawing/2014/main" id="{E8BD7CF9-5FD4-4DC9-802C-675BD36CF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1578709"/>
            <a:ext cx="21418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四分体时期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8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198">
            <a:extLst>
              <a:ext uri="{FF2B5EF4-FFF2-40B4-BE49-F238E27FC236}">
                <a16:creationId xmlns:a16="http://schemas.microsoft.com/office/drawing/2014/main" id="{9859B960-EA25-4DB2-822F-F21F9C42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402" y="144069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减数第一次分裂（</a:t>
            </a:r>
            <a:r>
              <a:rPr lang="en-US" altLang="zh-CN" sz="3200" b="1" dirty="0">
                <a:latin typeface="Times New Roman" panose="02020603050405020304" pitchFamily="18" charset="0"/>
                <a:ea typeface="隶书" pitchFamily="49" charset="-122"/>
              </a:rPr>
              <a:t>MI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）</a:t>
            </a:r>
          </a:p>
        </p:txBody>
      </p:sp>
      <p:sp>
        <p:nvSpPr>
          <p:cNvPr id="5" name="文本框 7198">
            <a:extLst>
              <a:ext uri="{FF2B5EF4-FFF2-40B4-BE49-F238E27FC236}">
                <a16:creationId xmlns:a16="http://schemas.microsoft.com/office/drawing/2014/main" id="{E13836D6-6304-48A7-8E5F-6A518444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46" y="836712"/>
            <a:ext cx="4568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中期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I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 （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2n=4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为例）</a:t>
            </a:r>
          </a:p>
        </p:txBody>
      </p:sp>
      <p:grpSp>
        <p:nvGrpSpPr>
          <p:cNvPr id="8" name="组合 9222">
            <a:extLst>
              <a:ext uri="{FF2B5EF4-FFF2-40B4-BE49-F238E27FC236}">
                <a16:creationId xmlns:a16="http://schemas.microsoft.com/office/drawing/2014/main" id="{C75D28F3-4612-4499-BD35-F4CDC1AF8BBE}"/>
              </a:ext>
            </a:extLst>
          </p:cNvPr>
          <p:cNvGrpSpPr>
            <a:grpSpLocks/>
          </p:cNvGrpSpPr>
          <p:nvPr/>
        </p:nvGrpSpPr>
        <p:grpSpPr bwMode="auto">
          <a:xfrm>
            <a:off x="561423" y="3079134"/>
            <a:ext cx="2309076" cy="2175624"/>
            <a:chOff x="1248" y="528"/>
            <a:chExt cx="3264" cy="3264"/>
          </a:xfrm>
        </p:grpSpPr>
        <p:sp>
          <p:nvSpPr>
            <p:cNvPr id="9" name="椭圆 9223">
              <a:extLst>
                <a:ext uri="{FF2B5EF4-FFF2-40B4-BE49-F238E27FC236}">
                  <a16:creationId xmlns:a16="http://schemas.microsoft.com/office/drawing/2014/main" id="{746E6290-0A47-4C16-B011-5126DA65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3264" cy="326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224">
              <a:extLst>
                <a:ext uri="{FF2B5EF4-FFF2-40B4-BE49-F238E27FC236}">
                  <a16:creationId xmlns:a16="http://schemas.microsoft.com/office/drawing/2014/main" id="{3FB075B8-D64E-4630-A1E5-F1CC390F4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9" y="1570"/>
              <a:ext cx="2434" cy="1246"/>
              <a:chOff x="1699" y="1570"/>
              <a:chExt cx="2434" cy="1246"/>
            </a:xfrm>
          </p:grpSpPr>
          <p:grpSp>
            <p:nvGrpSpPr>
              <p:cNvPr id="11" name="组合 9225">
                <a:extLst>
                  <a:ext uri="{FF2B5EF4-FFF2-40B4-BE49-F238E27FC236}">
                    <a16:creationId xmlns:a16="http://schemas.microsoft.com/office/drawing/2014/main" id="{441F6001-DCDC-4F24-8778-4ABF04BBFB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9" y="1735"/>
                <a:ext cx="892" cy="792"/>
                <a:chOff x="1699" y="1735"/>
                <a:chExt cx="892" cy="792"/>
              </a:xfrm>
            </p:grpSpPr>
            <p:sp>
              <p:nvSpPr>
                <p:cNvPr id="24" name="任意多边形 9226">
                  <a:extLst>
                    <a:ext uri="{FF2B5EF4-FFF2-40B4-BE49-F238E27FC236}">
                      <a16:creationId xmlns:a16="http://schemas.microsoft.com/office/drawing/2014/main" id="{DE5F5CDD-C097-408F-B64E-FF8B1FD24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476337">
                  <a:off x="1872" y="1799"/>
                  <a:ext cx="719" cy="728"/>
                </a:xfrm>
                <a:custGeom>
                  <a:avLst/>
                  <a:gdLst>
                    <a:gd name="T0" fmla="*/ 0 w 690"/>
                    <a:gd name="T1" fmla="*/ 699 h 699"/>
                    <a:gd name="T2" fmla="*/ 95 w 690"/>
                    <a:gd name="T3" fmla="*/ 571 h 699"/>
                    <a:gd name="T4" fmla="*/ 276 w 690"/>
                    <a:gd name="T5" fmla="*/ 280 h 699"/>
                    <a:gd name="T6" fmla="*/ 509 w 690"/>
                    <a:gd name="T7" fmla="*/ 158 h 699"/>
                    <a:gd name="T8" fmla="*/ 690 w 690"/>
                    <a:gd name="T9" fmla="*/ 0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0" h="699">
                      <a:moveTo>
                        <a:pt x="0" y="699"/>
                      </a:moveTo>
                      <a:cubicBezTo>
                        <a:pt x="14" y="678"/>
                        <a:pt x="49" y="641"/>
                        <a:pt x="95" y="571"/>
                      </a:cubicBezTo>
                      <a:cubicBezTo>
                        <a:pt x="142" y="501"/>
                        <a:pt x="207" y="348"/>
                        <a:pt x="276" y="280"/>
                      </a:cubicBezTo>
                      <a:cubicBezTo>
                        <a:pt x="344" y="211"/>
                        <a:pt x="440" y="205"/>
                        <a:pt x="509" y="158"/>
                      </a:cubicBezTo>
                      <a:cubicBezTo>
                        <a:pt x="578" y="111"/>
                        <a:pt x="652" y="33"/>
                        <a:pt x="690" y="0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5" name="组合 9227">
                  <a:extLst>
                    <a:ext uri="{FF2B5EF4-FFF2-40B4-BE49-F238E27FC236}">
                      <a16:creationId xmlns:a16="http://schemas.microsoft.com/office/drawing/2014/main" id="{228D8251-BFF2-4DF1-9C7D-F38333022D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99" y="1735"/>
                  <a:ext cx="747" cy="698"/>
                  <a:chOff x="1696" y="1735"/>
                  <a:chExt cx="747" cy="698"/>
                </a:xfrm>
              </p:grpSpPr>
              <p:sp>
                <p:nvSpPr>
                  <p:cNvPr id="26" name="任意多边形 9228">
                    <a:extLst>
                      <a:ext uri="{FF2B5EF4-FFF2-40B4-BE49-F238E27FC236}">
                        <a16:creationId xmlns:a16="http://schemas.microsoft.com/office/drawing/2014/main" id="{129097CE-13E1-46EA-8752-62A0BFBCA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476337">
                    <a:off x="1696" y="1735"/>
                    <a:ext cx="747" cy="698"/>
                  </a:xfrm>
                  <a:custGeom>
                    <a:avLst/>
                    <a:gdLst>
                      <a:gd name="T0" fmla="*/ 0 w 717"/>
                      <a:gd name="T1" fmla="*/ 670 h 670"/>
                      <a:gd name="T2" fmla="*/ 165 w 717"/>
                      <a:gd name="T3" fmla="*/ 553 h 670"/>
                      <a:gd name="T4" fmla="*/ 394 w 717"/>
                      <a:gd name="T5" fmla="*/ 407 h 670"/>
                      <a:gd name="T6" fmla="*/ 567 w 717"/>
                      <a:gd name="T7" fmla="*/ 156 h 670"/>
                      <a:gd name="T8" fmla="*/ 717 w 717"/>
                      <a:gd name="T9" fmla="*/ 0 h 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7" h="670">
                        <a:moveTo>
                          <a:pt x="0" y="670"/>
                        </a:moveTo>
                        <a:cubicBezTo>
                          <a:pt x="26" y="651"/>
                          <a:pt x="99" y="597"/>
                          <a:pt x="165" y="553"/>
                        </a:cubicBezTo>
                        <a:cubicBezTo>
                          <a:pt x="231" y="509"/>
                          <a:pt x="327" y="473"/>
                          <a:pt x="394" y="407"/>
                        </a:cubicBezTo>
                        <a:cubicBezTo>
                          <a:pt x="461" y="341"/>
                          <a:pt x="513" y="224"/>
                          <a:pt x="567" y="156"/>
                        </a:cubicBezTo>
                        <a:cubicBezTo>
                          <a:pt x="621" y="88"/>
                          <a:pt x="686" y="33"/>
                          <a:pt x="717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椭圆 9229">
                    <a:extLst>
                      <a:ext uri="{FF2B5EF4-FFF2-40B4-BE49-F238E27FC236}">
                        <a16:creationId xmlns:a16="http://schemas.microsoft.com/office/drawing/2014/main" id="{76D154EA-A7A9-42F2-9E88-94E660B5AB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4384225">
                    <a:off x="2086" y="2060"/>
                    <a:ext cx="124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" name="组合 9230">
                <a:extLst>
                  <a:ext uri="{FF2B5EF4-FFF2-40B4-BE49-F238E27FC236}">
                    <a16:creationId xmlns:a16="http://schemas.microsoft.com/office/drawing/2014/main" id="{2C2D05F7-BE8A-4947-B6A7-D07AB1FCAD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2" y="1570"/>
                <a:ext cx="1221" cy="1246"/>
                <a:chOff x="2912" y="1570"/>
                <a:chExt cx="1221" cy="1246"/>
              </a:xfrm>
            </p:grpSpPr>
            <p:sp>
              <p:nvSpPr>
                <p:cNvPr id="21" name="任意多边形 9231">
                  <a:extLst>
                    <a:ext uri="{FF2B5EF4-FFF2-40B4-BE49-F238E27FC236}">
                      <a16:creationId xmlns:a16="http://schemas.microsoft.com/office/drawing/2014/main" id="{16FA9C23-E3CC-47F9-934C-E724EBFC65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891375">
                  <a:off x="2912" y="1570"/>
                  <a:ext cx="1068" cy="1195"/>
                </a:xfrm>
                <a:custGeom>
                  <a:avLst/>
                  <a:gdLst>
                    <a:gd name="T0" fmla="*/ 0 w 1028"/>
                    <a:gd name="T1" fmla="*/ 1150 h 1150"/>
                    <a:gd name="T2" fmla="*/ 281 w 1028"/>
                    <a:gd name="T3" fmla="*/ 859 h 1150"/>
                    <a:gd name="T4" fmla="*/ 525 w 1028"/>
                    <a:gd name="T5" fmla="*/ 633 h 1150"/>
                    <a:gd name="T6" fmla="*/ 787 w 1028"/>
                    <a:gd name="T7" fmla="*/ 260 h 1150"/>
                    <a:gd name="T8" fmla="*/ 1028 w 1028"/>
                    <a:gd name="T9" fmla="*/ 0 h 1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8" h="1150">
                      <a:moveTo>
                        <a:pt x="0" y="1150"/>
                      </a:moveTo>
                      <a:cubicBezTo>
                        <a:pt x="47" y="1102"/>
                        <a:pt x="193" y="945"/>
                        <a:pt x="281" y="859"/>
                      </a:cubicBezTo>
                      <a:cubicBezTo>
                        <a:pt x="369" y="773"/>
                        <a:pt x="441" y="733"/>
                        <a:pt x="525" y="633"/>
                      </a:cubicBezTo>
                      <a:cubicBezTo>
                        <a:pt x="609" y="533"/>
                        <a:pt x="703" y="366"/>
                        <a:pt x="787" y="260"/>
                      </a:cubicBezTo>
                      <a:cubicBezTo>
                        <a:pt x="871" y="154"/>
                        <a:pt x="978" y="54"/>
                        <a:pt x="1028" y="0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任意多边形 9232">
                  <a:extLst>
                    <a:ext uri="{FF2B5EF4-FFF2-40B4-BE49-F238E27FC236}">
                      <a16:creationId xmlns:a16="http://schemas.microsoft.com/office/drawing/2014/main" id="{040B83B8-AF52-4F63-B0B1-8FCD80F90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891375">
                  <a:off x="3037" y="1647"/>
                  <a:ext cx="1096" cy="1169"/>
                </a:xfrm>
                <a:custGeom>
                  <a:avLst/>
                  <a:gdLst>
                    <a:gd name="T0" fmla="*/ 0 w 1055"/>
                    <a:gd name="T1" fmla="*/ 1125 h 1125"/>
                    <a:gd name="T2" fmla="*/ 216 w 1055"/>
                    <a:gd name="T3" fmla="*/ 858 h 1125"/>
                    <a:gd name="T4" fmla="*/ 428 w 1055"/>
                    <a:gd name="T5" fmla="*/ 517 h 1125"/>
                    <a:gd name="T6" fmla="*/ 744 w 1055"/>
                    <a:gd name="T7" fmla="*/ 271 h 1125"/>
                    <a:gd name="T8" fmla="*/ 1055 w 1055"/>
                    <a:gd name="T9" fmla="*/ 0 h 1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5" h="1125">
                      <a:moveTo>
                        <a:pt x="0" y="1125"/>
                      </a:moveTo>
                      <a:cubicBezTo>
                        <a:pt x="36" y="1081"/>
                        <a:pt x="145" y="959"/>
                        <a:pt x="216" y="858"/>
                      </a:cubicBezTo>
                      <a:cubicBezTo>
                        <a:pt x="287" y="757"/>
                        <a:pt x="340" y="615"/>
                        <a:pt x="428" y="517"/>
                      </a:cubicBezTo>
                      <a:cubicBezTo>
                        <a:pt x="516" y="419"/>
                        <a:pt x="639" y="358"/>
                        <a:pt x="744" y="271"/>
                      </a:cubicBezTo>
                      <a:cubicBezTo>
                        <a:pt x="849" y="185"/>
                        <a:pt x="990" y="56"/>
                        <a:pt x="1055" y="0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椭圆 9233">
                  <a:extLst>
                    <a:ext uri="{FF2B5EF4-FFF2-40B4-BE49-F238E27FC236}">
                      <a16:creationId xmlns:a16="http://schemas.microsoft.com/office/drawing/2014/main" id="{BEFD907F-FFA2-4FBD-8ADB-15662C6F7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3529395">
                  <a:off x="3418" y="2151"/>
                  <a:ext cx="120" cy="12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组合 9234">
                <a:extLst>
                  <a:ext uri="{FF2B5EF4-FFF2-40B4-BE49-F238E27FC236}">
                    <a16:creationId xmlns:a16="http://schemas.microsoft.com/office/drawing/2014/main" id="{7D730BBD-FF33-468C-B7AA-C9E886EFFF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709"/>
                <a:ext cx="1950" cy="1062"/>
                <a:chOff x="2112" y="1709"/>
                <a:chExt cx="1950" cy="1062"/>
              </a:xfrm>
            </p:grpSpPr>
            <p:grpSp>
              <p:nvGrpSpPr>
                <p:cNvPr id="14" name="组合 9235">
                  <a:extLst>
                    <a:ext uri="{FF2B5EF4-FFF2-40B4-BE49-F238E27FC236}">
                      <a16:creationId xmlns:a16="http://schemas.microsoft.com/office/drawing/2014/main" id="{EEA8BA10-84E8-4A74-858A-A1A8B1F646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1709"/>
                  <a:ext cx="587" cy="1062"/>
                  <a:chOff x="2112" y="1709"/>
                  <a:chExt cx="587" cy="1062"/>
                </a:xfrm>
              </p:grpSpPr>
              <p:sp>
                <p:nvSpPr>
                  <p:cNvPr id="18" name="任意多边形 9236">
                    <a:extLst>
                      <a:ext uri="{FF2B5EF4-FFF2-40B4-BE49-F238E27FC236}">
                        <a16:creationId xmlns:a16="http://schemas.microsoft.com/office/drawing/2014/main" id="{A6E37617-9D4F-4280-BBF5-0DAAAFC23A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3" y="1794"/>
                    <a:ext cx="416" cy="977"/>
                  </a:xfrm>
                  <a:custGeom>
                    <a:avLst/>
                    <a:gdLst>
                      <a:gd name="T0" fmla="*/ 0 w 400"/>
                      <a:gd name="T1" fmla="*/ 940 h 940"/>
                      <a:gd name="T2" fmla="*/ 38 w 400"/>
                      <a:gd name="T3" fmla="*/ 732 h 940"/>
                      <a:gd name="T4" fmla="*/ 96 w 400"/>
                      <a:gd name="T5" fmla="*/ 455 h 940"/>
                      <a:gd name="T6" fmla="*/ 247 w 400"/>
                      <a:gd name="T7" fmla="*/ 202 h 940"/>
                      <a:gd name="T8" fmla="*/ 400 w 400"/>
                      <a:gd name="T9" fmla="*/ 0 h 9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0" h="940">
                        <a:moveTo>
                          <a:pt x="0" y="940"/>
                        </a:moveTo>
                        <a:cubicBezTo>
                          <a:pt x="6" y="903"/>
                          <a:pt x="22" y="813"/>
                          <a:pt x="38" y="732"/>
                        </a:cubicBezTo>
                        <a:cubicBezTo>
                          <a:pt x="54" y="651"/>
                          <a:pt x="62" y="544"/>
                          <a:pt x="96" y="455"/>
                        </a:cubicBezTo>
                        <a:cubicBezTo>
                          <a:pt x="130" y="367"/>
                          <a:pt x="196" y="278"/>
                          <a:pt x="247" y="202"/>
                        </a:cubicBezTo>
                        <a:cubicBezTo>
                          <a:pt x="298" y="126"/>
                          <a:pt x="368" y="42"/>
                          <a:pt x="400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任意多边形 9237">
                    <a:extLst>
                      <a:ext uri="{FF2B5EF4-FFF2-40B4-BE49-F238E27FC236}">
                        <a16:creationId xmlns:a16="http://schemas.microsoft.com/office/drawing/2014/main" id="{C079175A-E2CD-4B8C-9F09-82451D214F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09"/>
                    <a:ext cx="441" cy="964"/>
                  </a:xfrm>
                  <a:custGeom>
                    <a:avLst/>
                    <a:gdLst>
                      <a:gd name="T0" fmla="*/ 0 w 424"/>
                      <a:gd name="T1" fmla="*/ 928 h 928"/>
                      <a:gd name="T2" fmla="*/ 144 w 424"/>
                      <a:gd name="T3" fmla="*/ 712 h 928"/>
                      <a:gd name="T4" fmla="*/ 255 w 424"/>
                      <a:gd name="T5" fmla="*/ 502 h 928"/>
                      <a:gd name="T6" fmla="*/ 323 w 424"/>
                      <a:gd name="T7" fmla="*/ 237 h 928"/>
                      <a:gd name="T8" fmla="*/ 424 w 424"/>
                      <a:gd name="T9" fmla="*/ 0 h 9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4" h="928">
                        <a:moveTo>
                          <a:pt x="0" y="928"/>
                        </a:moveTo>
                        <a:cubicBezTo>
                          <a:pt x="24" y="890"/>
                          <a:pt x="101" y="783"/>
                          <a:pt x="144" y="712"/>
                        </a:cubicBezTo>
                        <a:cubicBezTo>
                          <a:pt x="187" y="641"/>
                          <a:pt x="225" y="581"/>
                          <a:pt x="255" y="502"/>
                        </a:cubicBezTo>
                        <a:cubicBezTo>
                          <a:pt x="285" y="424"/>
                          <a:pt x="295" y="321"/>
                          <a:pt x="323" y="237"/>
                        </a:cubicBezTo>
                        <a:cubicBezTo>
                          <a:pt x="351" y="153"/>
                          <a:pt x="403" y="49"/>
                          <a:pt x="424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椭圆 9238">
                    <a:extLst>
                      <a:ext uri="{FF2B5EF4-FFF2-40B4-BE49-F238E27FC236}">
                        <a16:creationId xmlns:a16="http://schemas.microsoft.com/office/drawing/2014/main" id="{BADC05B8-C3B6-41D4-ABE0-C0D93787CC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4196314">
                    <a:off x="2301" y="2184"/>
                    <a:ext cx="119" cy="11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" name="任意多边形 9239">
                  <a:extLst>
                    <a:ext uri="{FF2B5EF4-FFF2-40B4-BE49-F238E27FC236}">
                      <a16:creationId xmlns:a16="http://schemas.microsoft.com/office/drawing/2014/main" id="{A2BD55BB-524D-4903-92F1-8929941BA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958843">
                  <a:off x="3065" y="1406"/>
                  <a:ext cx="584" cy="1409"/>
                </a:xfrm>
                <a:custGeom>
                  <a:avLst/>
                  <a:gdLst>
                    <a:gd name="T0" fmla="*/ 565 w 565"/>
                    <a:gd name="T1" fmla="*/ 1363 h 1363"/>
                    <a:gd name="T2" fmla="*/ 395 w 565"/>
                    <a:gd name="T3" fmla="*/ 1075 h 1363"/>
                    <a:gd name="T4" fmla="*/ 188 w 565"/>
                    <a:gd name="T5" fmla="*/ 799 h 1363"/>
                    <a:gd name="T6" fmla="*/ 119 w 565"/>
                    <a:gd name="T7" fmla="*/ 423 h 1363"/>
                    <a:gd name="T8" fmla="*/ 0 w 565"/>
                    <a:gd name="T9" fmla="*/ 0 h 1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5" h="1363">
                      <a:moveTo>
                        <a:pt x="565" y="1363"/>
                      </a:moveTo>
                      <a:cubicBezTo>
                        <a:pt x="535" y="1315"/>
                        <a:pt x="458" y="1169"/>
                        <a:pt x="395" y="1075"/>
                      </a:cubicBezTo>
                      <a:cubicBezTo>
                        <a:pt x="332" y="981"/>
                        <a:pt x="234" y="908"/>
                        <a:pt x="188" y="799"/>
                      </a:cubicBezTo>
                      <a:cubicBezTo>
                        <a:pt x="142" y="690"/>
                        <a:pt x="150" y="556"/>
                        <a:pt x="119" y="423"/>
                      </a:cubicBezTo>
                      <a:cubicBezTo>
                        <a:pt x="88" y="290"/>
                        <a:pt x="25" y="88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任意多边形 9240">
                  <a:extLst>
                    <a:ext uri="{FF2B5EF4-FFF2-40B4-BE49-F238E27FC236}">
                      <a16:creationId xmlns:a16="http://schemas.microsoft.com/office/drawing/2014/main" id="{F19371A5-102B-4349-ADF5-4852C93A4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958843">
                  <a:off x="2881" y="1343"/>
                  <a:ext cx="643" cy="1429"/>
                </a:xfrm>
                <a:custGeom>
                  <a:avLst/>
                  <a:gdLst>
                    <a:gd name="T0" fmla="*/ 622 w 622"/>
                    <a:gd name="T1" fmla="*/ 1382 h 1382"/>
                    <a:gd name="T2" fmla="*/ 463 w 622"/>
                    <a:gd name="T3" fmla="*/ 1053 h 1382"/>
                    <a:gd name="T4" fmla="*/ 341 w 622"/>
                    <a:gd name="T5" fmla="*/ 706 h 1382"/>
                    <a:gd name="T6" fmla="*/ 187 w 622"/>
                    <a:gd name="T7" fmla="*/ 401 h 1382"/>
                    <a:gd name="T8" fmla="*/ 0 w 622"/>
                    <a:gd name="T9" fmla="*/ 0 h 1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2" h="1382">
                      <a:moveTo>
                        <a:pt x="622" y="1382"/>
                      </a:moveTo>
                      <a:cubicBezTo>
                        <a:pt x="595" y="1327"/>
                        <a:pt x="510" y="1166"/>
                        <a:pt x="463" y="1053"/>
                      </a:cubicBezTo>
                      <a:cubicBezTo>
                        <a:pt x="416" y="940"/>
                        <a:pt x="387" y="815"/>
                        <a:pt x="341" y="706"/>
                      </a:cubicBezTo>
                      <a:cubicBezTo>
                        <a:pt x="295" y="597"/>
                        <a:pt x="244" y="519"/>
                        <a:pt x="187" y="401"/>
                      </a:cubicBezTo>
                      <a:cubicBezTo>
                        <a:pt x="130" y="283"/>
                        <a:pt x="39" y="84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椭圆 9241">
                  <a:extLst>
                    <a:ext uri="{FF2B5EF4-FFF2-40B4-BE49-F238E27FC236}">
                      <a16:creationId xmlns:a16="http://schemas.microsoft.com/office/drawing/2014/main" id="{5DE9C17E-0444-474E-A98E-6E19C946C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3705971">
                  <a:off x="3140" y="2031"/>
                  <a:ext cx="123" cy="11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3C7EAB3-90C8-49A3-8391-31C20CDCA911}"/>
              </a:ext>
            </a:extLst>
          </p:cNvPr>
          <p:cNvGrpSpPr>
            <a:grpSpLocks/>
          </p:cNvGrpSpPr>
          <p:nvPr/>
        </p:nvGrpSpPr>
        <p:grpSpPr bwMode="auto">
          <a:xfrm>
            <a:off x="2987824" y="3016833"/>
            <a:ext cx="3296698" cy="3004455"/>
            <a:chOff x="2011" y="1296"/>
            <a:chExt cx="3365" cy="3383"/>
          </a:xfrm>
        </p:grpSpPr>
        <p:sp>
          <p:nvSpPr>
            <p:cNvPr id="29" name="文本框 9242">
              <a:extLst>
                <a:ext uri="{FF2B5EF4-FFF2-40B4-BE49-F238E27FC236}">
                  <a16:creationId xmlns:a16="http://schemas.microsoft.com/office/drawing/2014/main" id="{1608A1A1-5F39-4715-BF94-FA1C2718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4021"/>
              <a:ext cx="1378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中期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I</a:t>
              </a:r>
            </a:p>
          </p:txBody>
        </p:sp>
        <p:sp>
          <p:nvSpPr>
            <p:cNvPr id="30" name="直接连接符 9243">
              <a:extLst>
                <a:ext uri="{FF2B5EF4-FFF2-40B4-BE49-F238E27FC236}">
                  <a16:creationId xmlns:a16="http://schemas.microsoft.com/office/drawing/2014/main" id="{F4AE5F0B-1A22-487E-B341-E0F3BFB49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2569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组合 9298">
              <a:extLst>
                <a:ext uri="{FF2B5EF4-FFF2-40B4-BE49-F238E27FC236}">
                  <a16:creationId xmlns:a16="http://schemas.microsoft.com/office/drawing/2014/main" id="{71A97443-5F89-44B6-B308-B6DDC4325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296"/>
              <a:ext cx="2256" cy="2640"/>
              <a:chOff x="3216" y="1056"/>
              <a:chExt cx="2256" cy="2640"/>
            </a:xfrm>
          </p:grpSpPr>
          <p:grpSp>
            <p:nvGrpSpPr>
              <p:cNvPr id="32" name="组合 9258">
                <a:extLst>
                  <a:ext uri="{FF2B5EF4-FFF2-40B4-BE49-F238E27FC236}">
                    <a16:creationId xmlns:a16="http://schemas.microsoft.com/office/drawing/2014/main" id="{517C90C7-D8F4-4CE5-8E2C-590D2AC223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1056"/>
                <a:ext cx="2256" cy="2640"/>
                <a:chOff x="1248" y="528"/>
                <a:chExt cx="3264" cy="3264"/>
              </a:xfrm>
            </p:grpSpPr>
            <p:grpSp>
              <p:nvGrpSpPr>
                <p:cNvPr id="34" name="组合 9259">
                  <a:extLst>
                    <a:ext uri="{FF2B5EF4-FFF2-40B4-BE49-F238E27FC236}">
                      <a16:creationId xmlns:a16="http://schemas.microsoft.com/office/drawing/2014/main" id="{54B0C604-0EE9-4DE0-983D-EE3AC88994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528"/>
                  <a:ext cx="3264" cy="3264"/>
                  <a:chOff x="1248" y="528"/>
                  <a:chExt cx="3264" cy="3264"/>
                </a:xfrm>
              </p:grpSpPr>
              <p:sp>
                <p:nvSpPr>
                  <p:cNvPr id="64" name="椭圆 9260">
                    <a:extLst>
                      <a:ext uri="{FF2B5EF4-FFF2-40B4-BE49-F238E27FC236}">
                        <a16:creationId xmlns:a16="http://schemas.microsoft.com/office/drawing/2014/main" id="{436A1E7B-1FE0-4297-8025-79E68F1426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528"/>
                    <a:ext cx="3264" cy="326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66FF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任意多边形 9261">
                    <a:extLst>
                      <a:ext uri="{FF2B5EF4-FFF2-40B4-BE49-F238E27FC236}">
                        <a16:creationId xmlns:a16="http://schemas.microsoft.com/office/drawing/2014/main" id="{3084CE82-6196-47DC-81DE-8B6A8D9B06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62" y="1924"/>
                    <a:ext cx="814" cy="158"/>
                  </a:xfrm>
                  <a:custGeom>
                    <a:avLst/>
                    <a:gdLst>
                      <a:gd name="T0" fmla="*/ 0 w 814"/>
                      <a:gd name="T1" fmla="*/ 67 h 158"/>
                      <a:gd name="T2" fmla="*/ 127 w 814"/>
                      <a:gd name="T3" fmla="*/ 51 h 158"/>
                      <a:gd name="T4" fmla="*/ 363 w 814"/>
                      <a:gd name="T5" fmla="*/ 152 h 158"/>
                      <a:gd name="T6" fmla="*/ 603 w 814"/>
                      <a:gd name="T7" fmla="*/ 85 h 158"/>
                      <a:gd name="T8" fmla="*/ 814 w 814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4" h="158">
                        <a:moveTo>
                          <a:pt x="0" y="67"/>
                        </a:moveTo>
                        <a:cubicBezTo>
                          <a:pt x="21" y="61"/>
                          <a:pt x="66" y="36"/>
                          <a:pt x="127" y="51"/>
                        </a:cubicBezTo>
                        <a:cubicBezTo>
                          <a:pt x="186" y="65"/>
                          <a:pt x="285" y="146"/>
                          <a:pt x="363" y="152"/>
                        </a:cubicBezTo>
                        <a:cubicBezTo>
                          <a:pt x="443" y="158"/>
                          <a:pt x="528" y="110"/>
                          <a:pt x="603" y="85"/>
                        </a:cubicBezTo>
                        <a:cubicBezTo>
                          <a:pt x="678" y="60"/>
                          <a:pt x="770" y="18"/>
                          <a:pt x="814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椭圆 9262">
                    <a:extLst>
                      <a:ext uri="{FF2B5EF4-FFF2-40B4-BE49-F238E27FC236}">
                        <a16:creationId xmlns:a16="http://schemas.microsoft.com/office/drawing/2014/main" id="{5B302664-B973-44B3-9C54-795AD13788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35310">
                    <a:off x="2111" y="1990"/>
                    <a:ext cx="89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任意多边形 9263">
                    <a:extLst>
                      <a:ext uri="{FF2B5EF4-FFF2-40B4-BE49-F238E27FC236}">
                        <a16:creationId xmlns:a16="http://schemas.microsoft.com/office/drawing/2014/main" id="{7CE8F97C-2303-43B5-A494-20A5C25C91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2323"/>
                    <a:ext cx="812" cy="74"/>
                  </a:xfrm>
                  <a:custGeom>
                    <a:avLst/>
                    <a:gdLst>
                      <a:gd name="T0" fmla="*/ 0 w 812"/>
                      <a:gd name="T1" fmla="*/ 74 h 74"/>
                      <a:gd name="T2" fmla="*/ 172 w 812"/>
                      <a:gd name="T3" fmla="*/ 29 h 74"/>
                      <a:gd name="T4" fmla="*/ 372 w 812"/>
                      <a:gd name="T5" fmla="*/ 2 h 74"/>
                      <a:gd name="T6" fmla="*/ 591 w 812"/>
                      <a:gd name="T7" fmla="*/ 43 h 74"/>
                      <a:gd name="T8" fmla="*/ 812 w 812"/>
                      <a:gd name="T9" fmla="*/ 65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2" h="74">
                        <a:moveTo>
                          <a:pt x="0" y="74"/>
                        </a:moveTo>
                        <a:cubicBezTo>
                          <a:pt x="27" y="67"/>
                          <a:pt x="110" y="41"/>
                          <a:pt x="172" y="29"/>
                        </a:cubicBezTo>
                        <a:cubicBezTo>
                          <a:pt x="234" y="17"/>
                          <a:pt x="302" y="0"/>
                          <a:pt x="372" y="2"/>
                        </a:cubicBezTo>
                        <a:cubicBezTo>
                          <a:pt x="442" y="4"/>
                          <a:pt x="518" y="33"/>
                          <a:pt x="591" y="43"/>
                        </a:cubicBezTo>
                        <a:cubicBezTo>
                          <a:pt x="664" y="53"/>
                          <a:pt x="766" y="61"/>
                          <a:pt x="812" y="65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任意多边形 9264">
                    <a:extLst>
                      <a:ext uri="{FF2B5EF4-FFF2-40B4-BE49-F238E27FC236}">
                        <a16:creationId xmlns:a16="http://schemas.microsoft.com/office/drawing/2014/main" id="{B01F974D-9432-4313-A6E3-63654EED35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208"/>
                    <a:ext cx="816" cy="99"/>
                  </a:xfrm>
                  <a:custGeom>
                    <a:avLst/>
                    <a:gdLst>
                      <a:gd name="T0" fmla="*/ 0 w 816"/>
                      <a:gd name="T1" fmla="*/ 34 h 99"/>
                      <a:gd name="T2" fmla="*/ 176 w 816"/>
                      <a:gd name="T3" fmla="*/ 44 h 99"/>
                      <a:gd name="T4" fmla="*/ 403 w 816"/>
                      <a:gd name="T5" fmla="*/ 96 h 99"/>
                      <a:gd name="T6" fmla="*/ 624 w 816"/>
                      <a:gd name="T7" fmla="*/ 61 h 99"/>
                      <a:gd name="T8" fmla="*/ 816 w 816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99">
                        <a:moveTo>
                          <a:pt x="0" y="34"/>
                        </a:moveTo>
                        <a:cubicBezTo>
                          <a:pt x="29" y="36"/>
                          <a:pt x="109" y="34"/>
                          <a:pt x="176" y="44"/>
                        </a:cubicBezTo>
                        <a:cubicBezTo>
                          <a:pt x="243" y="54"/>
                          <a:pt x="328" y="93"/>
                          <a:pt x="403" y="96"/>
                        </a:cubicBezTo>
                        <a:cubicBezTo>
                          <a:pt x="478" y="99"/>
                          <a:pt x="555" y="77"/>
                          <a:pt x="624" y="61"/>
                        </a:cubicBezTo>
                        <a:cubicBezTo>
                          <a:pt x="693" y="45"/>
                          <a:pt x="776" y="13"/>
                          <a:pt x="816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椭圆 9265">
                    <a:extLst>
                      <a:ext uri="{FF2B5EF4-FFF2-40B4-BE49-F238E27FC236}">
                        <a16:creationId xmlns:a16="http://schemas.microsoft.com/office/drawing/2014/main" id="{AEB40C94-4867-445F-B0F5-B266C6F91A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25055">
                    <a:off x="2111" y="2267"/>
                    <a:ext cx="87" cy="10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任意多边形 9266">
                    <a:extLst>
                      <a:ext uri="{FF2B5EF4-FFF2-40B4-BE49-F238E27FC236}">
                        <a16:creationId xmlns:a16="http://schemas.microsoft.com/office/drawing/2014/main" id="{F908D2A8-78B1-466A-9D58-185EDDF3C4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6" y="2325"/>
                    <a:ext cx="1181" cy="75"/>
                  </a:xfrm>
                  <a:custGeom>
                    <a:avLst/>
                    <a:gdLst>
                      <a:gd name="T0" fmla="*/ 0 w 1181"/>
                      <a:gd name="T1" fmla="*/ 67 h 75"/>
                      <a:gd name="T2" fmla="*/ 273 w 1181"/>
                      <a:gd name="T3" fmla="*/ 43 h 75"/>
                      <a:gd name="T4" fmla="*/ 558 w 1181"/>
                      <a:gd name="T5" fmla="*/ 3 h 75"/>
                      <a:gd name="T6" fmla="*/ 875 w 1181"/>
                      <a:gd name="T7" fmla="*/ 65 h 75"/>
                      <a:gd name="T8" fmla="*/ 1181 w 1181"/>
                      <a:gd name="T9" fmla="*/ 6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1" h="75">
                        <a:moveTo>
                          <a:pt x="0" y="67"/>
                        </a:moveTo>
                        <a:cubicBezTo>
                          <a:pt x="44" y="63"/>
                          <a:pt x="180" y="54"/>
                          <a:pt x="273" y="43"/>
                        </a:cubicBezTo>
                        <a:cubicBezTo>
                          <a:pt x="366" y="32"/>
                          <a:pt x="457" y="0"/>
                          <a:pt x="558" y="3"/>
                        </a:cubicBezTo>
                        <a:cubicBezTo>
                          <a:pt x="658" y="7"/>
                          <a:pt x="771" y="56"/>
                          <a:pt x="875" y="65"/>
                        </a:cubicBezTo>
                        <a:cubicBezTo>
                          <a:pt x="979" y="75"/>
                          <a:pt x="1117" y="61"/>
                          <a:pt x="1181" y="6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任意多边形 9267">
                    <a:extLst>
                      <a:ext uri="{FF2B5EF4-FFF2-40B4-BE49-F238E27FC236}">
                        <a16:creationId xmlns:a16="http://schemas.microsoft.com/office/drawing/2014/main" id="{C9262377-7758-4520-8956-CB4019CA22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4" y="2218"/>
                    <a:ext cx="1201" cy="125"/>
                  </a:xfrm>
                  <a:custGeom>
                    <a:avLst/>
                    <a:gdLst>
                      <a:gd name="T0" fmla="*/ 0 w 1201"/>
                      <a:gd name="T1" fmla="*/ 0 h 125"/>
                      <a:gd name="T2" fmla="*/ 283 w 1201"/>
                      <a:gd name="T3" fmla="*/ 35 h 125"/>
                      <a:gd name="T4" fmla="*/ 568 w 1201"/>
                      <a:gd name="T5" fmla="*/ 123 h 125"/>
                      <a:gd name="T6" fmla="*/ 850 w 1201"/>
                      <a:gd name="T7" fmla="*/ 49 h 125"/>
                      <a:gd name="T8" fmla="*/ 1201 w 1201"/>
                      <a:gd name="T9" fmla="*/ 8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1" h="125">
                        <a:moveTo>
                          <a:pt x="0" y="0"/>
                        </a:moveTo>
                        <a:cubicBezTo>
                          <a:pt x="47" y="7"/>
                          <a:pt x="188" y="14"/>
                          <a:pt x="283" y="35"/>
                        </a:cubicBezTo>
                        <a:cubicBezTo>
                          <a:pt x="378" y="55"/>
                          <a:pt x="474" y="121"/>
                          <a:pt x="568" y="123"/>
                        </a:cubicBezTo>
                        <a:cubicBezTo>
                          <a:pt x="662" y="125"/>
                          <a:pt x="745" y="68"/>
                          <a:pt x="850" y="49"/>
                        </a:cubicBezTo>
                        <a:cubicBezTo>
                          <a:pt x="955" y="30"/>
                          <a:pt x="1128" y="17"/>
                          <a:pt x="1201" y="8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椭圆 9268">
                    <a:extLst>
                      <a:ext uri="{FF2B5EF4-FFF2-40B4-BE49-F238E27FC236}">
                        <a16:creationId xmlns:a16="http://schemas.microsoft.com/office/drawing/2014/main" id="{D6396A9A-544F-4114-BAE4-5B7FABB0E0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212741">
                    <a:off x="3394" y="2280"/>
                    <a:ext cx="86" cy="10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任意多边形 9269">
                    <a:extLst>
                      <a:ext uri="{FF2B5EF4-FFF2-40B4-BE49-F238E27FC236}">
                        <a16:creationId xmlns:a16="http://schemas.microsoft.com/office/drawing/2014/main" id="{B5E9389B-496B-4BFA-B554-2F738D553D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4075735">
                    <a:off x="3242" y="1551"/>
                    <a:ext cx="491" cy="1105"/>
                  </a:xfrm>
                  <a:custGeom>
                    <a:avLst/>
                    <a:gdLst>
                      <a:gd name="T0" fmla="*/ 0 w 568"/>
                      <a:gd name="T1" fmla="*/ 1553 h 1553"/>
                      <a:gd name="T2" fmla="*/ 134 w 568"/>
                      <a:gd name="T3" fmla="*/ 1191 h 1553"/>
                      <a:gd name="T4" fmla="*/ 218 w 568"/>
                      <a:gd name="T5" fmla="*/ 811 h 1553"/>
                      <a:gd name="T6" fmla="*/ 427 w 568"/>
                      <a:gd name="T7" fmla="*/ 446 h 1553"/>
                      <a:gd name="T8" fmla="*/ 568 w 568"/>
                      <a:gd name="T9" fmla="*/ 0 h 15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68" h="1553">
                        <a:moveTo>
                          <a:pt x="0" y="1553"/>
                        </a:moveTo>
                        <a:cubicBezTo>
                          <a:pt x="22" y="1493"/>
                          <a:pt x="98" y="1315"/>
                          <a:pt x="134" y="1191"/>
                        </a:cubicBezTo>
                        <a:cubicBezTo>
                          <a:pt x="170" y="1067"/>
                          <a:pt x="169" y="935"/>
                          <a:pt x="218" y="811"/>
                        </a:cubicBezTo>
                        <a:cubicBezTo>
                          <a:pt x="267" y="687"/>
                          <a:pt x="369" y="582"/>
                          <a:pt x="427" y="446"/>
                        </a:cubicBezTo>
                        <a:cubicBezTo>
                          <a:pt x="485" y="311"/>
                          <a:pt x="538" y="93"/>
                          <a:pt x="568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 9270">
                    <a:extLst>
                      <a:ext uri="{FF2B5EF4-FFF2-40B4-BE49-F238E27FC236}">
                        <a16:creationId xmlns:a16="http://schemas.microsoft.com/office/drawing/2014/main" id="{59CD1585-AD06-40A4-8AE1-E7B8AC543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6" y="1945"/>
                    <a:ext cx="1159" cy="121"/>
                  </a:xfrm>
                  <a:custGeom>
                    <a:avLst/>
                    <a:gdLst>
                      <a:gd name="T0" fmla="*/ 0 w 1159"/>
                      <a:gd name="T1" fmla="*/ 31 h 121"/>
                      <a:gd name="T2" fmla="*/ 271 w 1159"/>
                      <a:gd name="T3" fmla="*/ 34 h 121"/>
                      <a:gd name="T4" fmla="*/ 515 w 1159"/>
                      <a:gd name="T5" fmla="*/ 121 h 121"/>
                      <a:gd name="T6" fmla="*/ 900 w 1159"/>
                      <a:gd name="T7" fmla="*/ 31 h 121"/>
                      <a:gd name="T8" fmla="*/ 1159 w 1159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59" h="121">
                        <a:moveTo>
                          <a:pt x="0" y="31"/>
                        </a:moveTo>
                        <a:cubicBezTo>
                          <a:pt x="45" y="30"/>
                          <a:pt x="185" y="19"/>
                          <a:pt x="271" y="34"/>
                        </a:cubicBezTo>
                        <a:cubicBezTo>
                          <a:pt x="357" y="49"/>
                          <a:pt x="410" y="121"/>
                          <a:pt x="515" y="121"/>
                        </a:cubicBezTo>
                        <a:cubicBezTo>
                          <a:pt x="620" y="121"/>
                          <a:pt x="793" y="51"/>
                          <a:pt x="900" y="31"/>
                        </a:cubicBezTo>
                        <a:cubicBezTo>
                          <a:pt x="1007" y="11"/>
                          <a:pt x="1105" y="6"/>
                          <a:pt x="1159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椭圆 9271">
                    <a:extLst>
                      <a:ext uri="{FF2B5EF4-FFF2-40B4-BE49-F238E27FC236}">
                        <a16:creationId xmlns:a16="http://schemas.microsoft.com/office/drawing/2014/main" id="{DF6D0311-3596-4CE3-AA1A-BFC0FB103C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45515">
                    <a:off x="3386" y="1996"/>
                    <a:ext cx="90" cy="10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" name="任意多边形 9272">
                  <a:extLst>
                    <a:ext uri="{FF2B5EF4-FFF2-40B4-BE49-F238E27FC236}">
                      <a16:creationId xmlns:a16="http://schemas.microsoft.com/office/drawing/2014/main" id="{457B3F26-6170-41B6-B0D8-231BE1A08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248"/>
                  <a:ext cx="480" cy="720"/>
                </a:xfrm>
                <a:custGeom>
                  <a:avLst/>
                  <a:gdLst>
                    <a:gd name="T0" fmla="*/ 387 w 387"/>
                    <a:gd name="T1" fmla="*/ 300 h 300"/>
                    <a:gd name="T2" fmla="*/ 228 w 387"/>
                    <a:gd name="T3" fmla="*/ 141 h 300"/>
                    <a:gd name="T4" fmla="*/ 0 w 387"/>
                    <a:gd name="T5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7" h="300">
                      <a:moveTo>
                        <a:pt x="387" y="300"/>
                      </a:moveTo>
                      <a:cubicBezTo>
                        <a:pt x="359" y="274"/>
                        <a:pt x="292" y="191"/>
                        <a:pt x="228" y="141"/>
                      </a:cubicBezTo>
                      <a:cubicBezTo>
                        <a:pt x="164" y="91"/>
                        <a:pt x="47" y="2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 9273">
                  <a:extLst>
                    <a:ext uri="{FF2B5EF4-FFF2-40B4-BE49-F238E27FC236}">
                      <a16:creationId xmlns:a16="http://schemas.microsoft.com/office/drawing/2014/main" id="{2239C8F9-BFA5-4189-8C0B-D874E4CAC5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248"/>
                  <a:ext cx="432" cy="768"/>
                </a:xfrm>
                <a:custGeom>
                  <a:avLst/>
                  <a:gdLst>
                    <a:gd name="T0" fmla="*/ 0 w 326"/>
                    <a:gd name="T1" fmla="*/ 357 h 357"/>
                    <a:gd name="T2" fmla="*/ 129 w 326"/>
                    <a:gd name="T3" fmla="*/ 159 h 357"/>
                    <a:gd name="T4" fmla="*/ 326 w 326"/>
                    <a:gd name="T5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357">
                      <a:moveTo>
                        <a:pt x="0" y="357"/>
                      </a:moveTo>
                      <a:cubicBezTo>
                        <a:pt x="21" y="324"/>
                        <a:pt x="75" y="218"/>
                        <a:pt x="129" y="159"/>
                      </a:cubicBezTo>
                      <a:cubicBezTo>
                        <a:pt x="183" y="100"/>
                        <a:pt x="285" y="33"/>
                        <a:pt x="3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 9274">
                  <a:extLst>
                    <a:ext uri="{FF2B5EF4-FFF2-40B4-BE49-F238E27FC236}">
                      <a16:creationId xmlns:a16="http://schemas.microsoft.com/office/drawing/2014/main" id="{6FE326BB-C7F1-47EB-A989-848F5337E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400"/>
                  <a:ext cx="480" cy="528"/>
                </a:xfrm>
                <a:custGeom>
                  <a:avLst/>
                  <a:gdLst>
                    <a:gd name="T0" fmla="*/ 0 w 298"/>
                    <a:gd name="T1" fmla="*/ 0 h 199"/>
                    <a:gd name="T2" fmla="*/ 159 w 298"/>
                    <a:gd name="T3" fmla="*/ 140 h 199"/>
                    <a:gd name="T4" fmla="*/ 298 w 298"/>
                    <a:gd name="T5" fmla="*/ 19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8" h="199">
                      <a:moveTo>
                        <a:pt x="0" y="0"/>
                      </a:moveTo>
                      <a:cubicBezTo>
                        <a:pt x="27" y="22"/>
                        <a:pt x="109" y="107"/>
                        <a:pt x="159" y="140"/>
                      </a:cubicBezTo>
                      <a:cubicBezTo>
                        <a:pt x="209" y="173"/>
                        <a:pt x="269" y="187"/>
                        <a:pt x="298" y="19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 9275">
                  <a:extLst>
                    <a:ext uri="{FF2B5EF4-FFF2-40B4-BE49-F238E27FC236}">
                      <a16:creationId xmlns:a16="http://schemas.microsoft.com/office/drawing/2014/main" id="{BEC97103-4F82-4D9C-857E-8CD0AA22C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480" cy="624"/>
                </a:xfrm>
                <a:custGeom>
                  <a:avLst/>
                  <a:gdLst>
                    <a:gd name="T0" fmla="*/ 327 w 327"/>
                    <a:gd name="T1" fmla="*/ 0 h 238"/>
                    <a:gd name="T2" fmla="*/ 178 w 327"/>
                    <a:gd name="T3" fmla="*/ 139 h 238"/>
                    <a:gd name="T4" fmla="*/ 0 w 327"/>
                    <a:gd name="T5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" h="238">
                      <a:moveTo>
                        <a:pt x="327" y="0"/>
                      </a:moveTo>
                      <a:cubicBezTo>
                        <a:pt x="301" y="23"/>
                        <a:pt x="232" y="99"/>
                        <a:pt x="178" y="139"/>
                      </a:cubicBezTo>
                      <a:cubicBezTo>
                        <a:pt x="124" y="179"/>
                        <a:pt x="37" y="218"/>
                        <a:pt x="0" y="2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 9276">
                  <a:extLst>
                    <a:ext uri="{FF2B5EF4-FFF2-40B4-BE49-F238E27FC236}">
                      <a16:creationId xmlns:a16="http://schemas.microsoft.com/office/drawing/2014/main" id="{6500B315-2BAF-4FA0-8EC3-2477D2731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152"/>
                  <a:ext cx="528" cy="384"/>
                </a:xfrm>
                <a:custGeom>
                  <a:avLst/>
                  <a:gdLst>
                    <a:gd name="T0" fmla="*/ 0 w 326"/>
                    <a:gd name="T1" fmla="*/ 357 h 357"/>
                    <a:gd name="T2" fmla="*/ 129 w 326"/>
                    <a:gd name="T3" fmla="*/ 159 h 357"/>
                    <a:gd name="T4" fmla="*/ 326 w 326"/>
                    <a:gd name="T5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357">
                      <a:moveTo>
                        <a:pt x="0" y="357"/>
                      </a:moveTo>
                      <a:cubicBezTo>
                        <a:pt x="21" y="324"/>
                        <a:pt x="75" y="218"/>
                        <a:pt x="129" y="159"/>
                      </a:cubicBezTo>
                      <a:cubicBezTo>
                        <a:pt x="183" y="100"/>
                        <a:pt x="285" y="33"/>
                        <a:pt x="3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任意多边形 9277">
                  <a:extLst>
                    <a:ext uri="{FF2B5EF4-FFF2-40B4-BE49-F238E27FC236}">
                      <a16:creationId xmlns:a16="http://schemas.microsoft.com/office/drawing/2014/main" id="{B94826A2-69BB-46A4-B0BD-353EDC99D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152"/>
                  <a:ext cx="480" cy="288"/>
                </a:xfrm>
                <a:custGeom>
                  <a:avLst/>
                  <a:gdLst>
                    <a:gd name="T0" fmla="*/ 387 w 387"/>
                    <a:gd name="T1" fmla="*/ 300 h 300"/>
                    <a:gd name="T2" fmla="*/ 228 w 387"/>
                    <a:gd name="T3" fmla="*/ 141 h 300"/>
                    <a:gd name="T4" fmla="*/ 0 w 387"/>
                    <a:gd name="T5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7" h="300">
                      <a:moveTo>
                        <a:pt x="387" y="300"/>
                      </a:moveTo>
                      <a:cubicBezTo>
                        <a:pt x="359" y="274"/>
                        <a:pt x="292" y="191"/>
                        <a:pt x="228" y="141"/>
                      </a:cubicBezTo>
                      <a:cubicBezTo>
                        <a:pt x="164" y="91"/>
                        <a:pt x="47" y="2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 9278">
                  <a:extLst>
                    <a:ext uri="{FF2B5EF4-FFF2-40B4-BE49-F238E27FC236}">
                      <a16:creationId xmlns:a16="http://schemas.microsoft.com/office/drawing/2014/main" id="{FE6CE008-EE5A-4188-A676-D19A6BAED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832"/>
                  <a:ext cx="609" cy="287"/>
                </a:xfrm>
                <a:custGeom>
                  <a:avLst/>
                  <a:gdLst>
                    <a:gd name="T0" fmla="*/ 0 w 298"/>
                    <a:gd name="T1" fmla="*/ 0 h 199"/>
                    <a:gd name="T2" fmla="*/ 159 w 298"/>
                    <a:gd name="T3" fmla="*/ 140 h 199"/>
                    <a:gd name="T4" fmla="*/ 298 w 298"/>
                    <a:gd name="T5" fmla="*/ 19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8" h="199">
                      <a:moveTo>
                        <a:pt x="0" y="0"/>
                      </a:moveTo>
                      <a:cubicBezTo>
                        <a:pt x="27" y="22"/>
                        <a:pt x="109" y="107"/>
                        <a:pt x="159" y="140"/>
                      </a:cubicBezTo>
                      <a:cubicBezTo>
                        <a:pt x="209" y="173"/>
                        <a:pt x="269" y="187"/>
                        <a:pt x="298" y="19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 9279">
                  <a:extLst>
                    <a:ext uri="{FF2B5EF4-FFF2-40B4-BE49-F238E27FC236}">
                      <a16:creationId xmlns:a16="http://schemas.microsoft.com/office/drawing/2014/main" id="{97EE6FFC-635A-43B1-9912-06625F043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784"/>
                  <a:ext cx="432" cy="288"/>
                </a:xfrm>
                <a:custGeom>
                  <a:avLst/>
                  <a:gdLst>
                    <a:gd name="T0" fmla="*/ 327 w 327"/>
                    <a:gd name="T1" fmla="*/ 0 h 238"/>
                    <a:gd name="T2" fmla="*/ 178 w 327"/>
                    <a:gd name="T3" fmla="*/ 139 h 238"/>
                    <a:gd name="T4" fmla="*/ 0 w 327"/>
                    <a:gd name="T5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" h="238">
                      <a:moveTo>
                        <a:pt x="327" y="0"/>
                      </a:moveTo>
                      <a:cubicBezTo>
                        <a:pt x="301" y="23"/>
                        <a:pt x="232" y="99"/>
                        <a:pt x="178" y="139"/>
                      </a:cubicBezTo>
                      <a:cubicBezTo>
                        <a:pt x="124" y="179"/>
                        <a:pt x="37" y="218"/>
                        <a:pt x="0" y="2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" name="组合 9280">
                  <a:extLst>
                    <a:ext uri="{FF2B5EF4-FFF2-40B4-BE49-F238E27FC236}">
                      <a16:creationId xmlns:a16="http://schemas.microsoft.com/office/drawing/2014/main" id="{69558AC4-34AE-4F71-8C33-B91A3E615B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17" y="935"/>
                  <a:ext cx="598" cy="288"/>
                  <a:chOff x="4320" y="1872"/>
                  <a:chExt cx="384" cy="200"/>
                </a:xfrm>
              </p:grpSpPr>
              <p:grpSp>
                <p:nvGrpSpPr>
                  <p:cNvPr id="56" name="组合 9281">
                    <a:extLst>
                      <a:ext uri="{FF2B5EF4-FFF2-40B4-BE49-F238E27FC236}">
                        <a16:creationId xmlns:a16="http://schemas.microsoft.com/office/drawing/2014/main" id="{9A71B2E6-145A-49B3-B065-044BB59EFE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20" y="1872"/>
                    <a:ext cx="336" cy="200"/>
                    <a:chOff x="4320" y="1872"/>
                    <a:chExt cx="336" cy="200"/>
                  </a:xfrm>
                </p:grpSpPr>
                <p:sp>
                  <p:nvSpPr>
                    <p:cNvPr id="58" name="直接连接符 9282">
                      <a:extLst>
                        <a:ext uri="{FF2B5EF4-FFF2-40B4-BE49-F238E27FC236}">
                          <a16:creationId xmlns:a16="http://schemas.microsoft.com/office/drawing/2014/main" id="{5E7DB695-7357-47F4-9A9D-9C9F46D04F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192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" name="直接连接符 9283">
                      <a:extLst>
                        <a:ext uri="{FF2B5EF4-FFF2-40B4-BE49-F238E27FC236}">
                          <a16:creationId xmlns:a16="http://schemas.microsoft.com/office/drawing/2014/main" id="{EC186AFD-F927-4E80-9673-FEC01540F9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60" y="192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" name="直接连接符 9284">
                      <a:extLst>
                        <a:ext uri="{FF2B5EF4-FFF2-40B4-BE49-F238E27FC236}">
                          <a16:creationId xmlns:a16="http://schemas.microsoft.com/office/drawing/2014/main" id="{6C88F098-7BAA-4D20-8F59-99BB04F9A7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1968"/>
                      <a:ext cx="0" cy="10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36495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" name="直接连接符 9285">
                      <a:extLst>
                        <a:ext uri="{FF2B5EF4-FFF2-40B4-BE49-F238E27FC236}">
                          <a16:creationId xmlns:a16="http://schemas.microsoft.com/office/drawing/2014/main" id="{AB0DB169-12EC-4A6D-8BC3-8FFBBF4DB7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2016"/>
                      <a:ext cx="96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36495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" name="直接连接符 9286">
                      <a:extLst>
                        <a:ext uri="{FF2B5EF4-FFF2-40B4-BE49-F238E27FC236}">
                          <a16:creationId xmlns:a16="http://schemas.microsoft.com/office/drawing/2014/main" id="{18F34031-0A7E-4E12-B800-F7955039A9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187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直接连接符 9287">
                      <a:extLst>
                        <a:ext uri="{FF2B5EF4-FFF2-40B4-BE49-F238E27FC236}">
                          <a16:creationId xmlns:a16="http://schemas.microsoft.com/office/drawing/2014/main" id="{18B8ADEC-DED7-4741-AA47-DECDDA90AC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2016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" name="直接连接符 9288">
                    <a:extLst>
                      <a:ext uri="{FF2B5EF4-FFF2-40B4-BE49-F238E27FC236}">
                        <a16:creationId xmlns:a16="http://schemas.microsoft.com/office/drawing/2014/main" id="{9C4F8FF6-7246-4CC7-A35B-00FE30882A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016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" name="组合 9289">
                  <a:extLst>
                    <a:ext uri="{FF2B5EF4-FFF2-40B4-BE49-F238E27FC236}">
                      <a16:creationId xmlns:a16="http://schemas.microsoft.com/office/drawing/2014/main" id="{AE480F66-CE3A-46C5-82C6-20CC404CBF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4" y="3024"/>
                  <a:ext cx="598" cy="277"/>
                  <a:chOff x="4368" y="3312"/>
                  <a:chExt cx="384" cy="192"/>
                </a:xfrm>
              </p:grpSpPr>
              <p:sp>
                <p:nvSpPr>
                  <p:cNvPr id="45" name="直接连接符 9290">
                    <a:extLst>
                      <a:ext uri="{FF2B5EF4-FFF2-40B4-BE49-F238E27FC236}">
                        <a16:creationId xmlns:a16="http://schemas.microsoft.com/office/drawing/2014/main" id="{BDCA489E-ADD6-4A30-BCA6-3723BF5898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3408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直接连接符 9291">
                    <a:extLst>
                      <a:ext uri="{FF2B5EF4-FFF2-40B4-BE49-F238E27FC236}">
                        <a16:creationId xmlns:a16="http://schemas.microsoft.com/office/drawing/2014/main" id="{AEBAF63B-C0EF-422D-BF15-228BE8935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6" y="3428"/>
                    <a:ext cx="58" cy="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直接连接符 9292">
                    <a:extLst>
                      <a:ext uri="{FF2B5EF4-FFF2-40B4-BE49-F238E27FC236}">
                        <a16:creationId xmlns:a16="http://schemas.microsoft.com/office/drawing/2014/main" id="{A807C95A-36B9-4B97-9084-45E7783BA6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312"/>
                    <a:ext cx="0" cy="104"/>
                  </a:xfrm>
                  <a:prstGeom prst="line">
                    <a:avLst/>
                  </a:prstGeom>
                  <a:noFill/>
                  <a:ln w="76200">
                    <a:solidFill>
                      <a:srgbClr val="36495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直接连接符 9293">
                    <a:extLst>
                      <a:ext uri="{FF2B5EF4-FFF2-40B4-BE49-F238E27FC236}">
                        <a16:creationId xmlns:a16="http://schemas.microsoft.com/office/drawing/2014/main" id="{0F407BEC-754D-4B1C-9C40-4B8DDA54BC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360"/>
                    <a:ext cx="9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36495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直接连接符 9294">
                    <a:extLst>
                      <a:ext uri="{FF2B5EF4-FFF2-40B4-BE49-F238E27FC236}">
                        <a16:creationId xmlns:a16="http://schemas.microsoft.com/office/drawing/2014/main" id="{C4FFB5CB-8CA5-4357-8170-DC1562E518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68" y="3360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直接连接符 9295">
                    <a:extLst>
                      <a:ext uri="{FF2B5EF4-FFF2-40B4-BE49-F238E27FC236}">
                        <a16:creationId xmlns:a16="http://schemas.microsoft.com/office/drawing/2014/main" id="{31F5DBF8-F696-4AD6-A436-19D513CD35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360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直接连接符 9296">
                    <a:extLst>
                      <a:ext uri="{FF2B5EF4-FFF2-40B4-BE49-F238E27FC236}">
                        <a16:creationId xmlns:a16="http://schemas.microsoft.com/office/drawing/2014/main" id="{63662C97-A595-4BC6-91E7-87FFE50CA2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40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3" name="任意多边形 9297">
                <a:extLst>
                  <a:ext uri="{FF2B5EF4-FFF2-40B4-BE49-F238E27FC236}">
                    <a16:creationId xmlns:a16="http://schemas.microsoft.com/office/drawing/2014/main" id="{698AC9AB-3562-454A-BFFE-366AEAAD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57951">
                <a:off x="3823" y="2086"/>
                <a:ext cx="48" cy="576"/>
              </a:xfrm>
              <a:custGeom>
                <a:avLst/>
                <a:gdLst>
                  <a:gd name="T0" fmla="*/ 0 w 322"/>
                  <a:gd name="T1" fmla="*/ 1091 h 1091"/>
                  <a:gd name="T2" fmla="*/ 61 w 322"/>
                  <a:gd name="T3" fmla="*/ 785 h 1091"/>
                  <a:gd name="T4" fmla="*/ 30 w 322"/>
                  <a:gd name="T5" fmla="*/ 554 h 1091"/>
                  <a:gd name="T6" fmla="*/ 215 w 322"/>
                  <a:gd name="T7" fmla="*/ 301 h 1091"/>
                  <a:gd name="T8" fmla="*/ 322 w 322"/>
                  <a:gd name="T9" fmla="*/ 0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091">
                    <a:moveTo>
                      <a:pt x="0" y="1091"/>
                    </a:moveTo>
                    <a:cubicBezTo>
                      <a:pt x="10" y="1038"/>
                      <a:pt x="56" y="875"/>
                      <a:pt x="61" y="785"/>
                    </a:cubicBezTo>
                    <a:cubicBezTo>
                      <a:pt x="66" y="695"/>
                      <a:pt x="5" y="634"/>
                      <a:pt x="30" y="554"/>
                    </a:cubicBezTo>
                    <a:cubicBezTo>
                      <a:pt x="54" y="474"/>
                      <a:pt x="166" y="394"/>
                      <a:pt x="215" y="301"/>
                    </a:cubicBezTo>
                    <a:cubicBezTo>
                      <a:pt x="263" y="209"/>
                      <a:pt x="300" y="63"/>
                      <a:pt x="322" y="0"/>
                    </a:cubicBezTo>
                  </a:path>
                </a:pathLst>
              </a:cu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6" name="文本框 9299">
            <a:extLst>
              <a:ext uri="{FF2B5EF4-FFF2-40B4-BE49-F238E27FC236}">
                <a16:creationId xmlns:a16="http://schemas.microsoft.com/office/drawing/2014/main" id="{7D8F6383-D6FA-4A10-AE9E-106A31EAE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183" y="5471722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前期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I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96B78D0-AE79-4ECD-A654-1B23F2DC3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04" y="1655269"/>
            <a:ext cx="89154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同源染色体排列在细胞中央的赤道面上，同源染色体的着丝粒分别与纺锤丝相连</a:t>
            </a:r>
          </a:p>
        </p:txBody>
      </p:sp>
      <p:pic>
        <p:nvPicPr>
          <p:cNvPr id="21506" name="图片 5" descr="无标题-5">
            <a:extLst>
              <a:ext uri="{FF2B5EF4-FFF2-40B4-BE49-F238E27FC236}">
                <a16:creationId xmlns:a16="http://schemas.microsoft.com/office/drawing/2014/main" id="{B73F7D40-64FE-469C-A229-3DB40ED3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04" y="3166284"/>
            <a:ext cx="2297909" cy="23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C4A78079-A37E-4348-B989-8C7ED7FCE6B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04525" y="4270275"/>
            <a:ext cx="2665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32701C1-2A19-44CD-817B-F930AEAC086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62434" y="3212575"/>
            <a:ext cx="3701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8E4D31-0688-4175-B6C9-C0285614743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219147" y="4218951"/>
            <a:ext cx="2665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053BDB0-6CB1-4160-842A-FA3DA977477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194590" y="3210275"/>
            <a:ext cx="2702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C52616E-48FC-4AB1-95D5-1282D69772C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209135" y="4077072"/>
            <a:ext cx="2665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1AB5C32-C422-4E76-B933-7BE3E5F3CF9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3568" y="3369766"/>
            <a:ext cx="3184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4122BCF-E0A2-46B6-BBEB-AFFF64BD4A4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979712" y="4077072"/>
            <a:ext cx="2665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1B99E24-5400-4788-8818-6B9CC95E42B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13191" y="3009726"/>
            <a:ext cx="2665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37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 animBg="1"/>
      <p:bldP spid="78" grpId="0"/>
      <p:bldP spid="79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6" name="文本框 10286">
            <a:extLst>
              <a:ext uri="{FF2B5EF4-FFF2-40B4-BE49-F238E27FC236}">
                <a16:creationId xmlns:a16="http://schemas.microsoft.com/office/drawing/2014/main" id="{3C104112-5A2C-42BF-95FA-B7AA682B2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814" y="5949739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中期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I</a:t>
            </a:r>
          </a:p>
        </p:txBody>
      </p:sp>
      <p:grpSp>
        <p:nvGrpSpPr>
          <p:cNvPr id="10371" name="组合 10370">
            <a:extLst>
              <a:ext uri="{FF2B5EF4-FFF2-40B4-BE49-F238E27FC236}">
                <a16:creationId xmlns:a16="http://schemas.microsoft.com/office/drawing/2014/main" id="{97B77512-6822-44BD-A11C-275084CDF8C0}"/>
              </a:ext>
            </a:extLst>
          </p:cNvPr>
          <p:cNvGrpSpPr>
            <a:grpSpLocks/>
          </p:cNvGrpSpPr>
          <p:nvPr/>
        </p:nvGrpSpPr>
        <p:grpSpPr bwMode="auto">
          <a:xfrm>
            <a:off x="4007482" y="2632218"/>
            <a:ext cx="4374519" cy="3959082"/>
            <a:chOff x="2015" y="1056"/>
            <a:chExt cx="3313" cy="3350"/>
          </a:xfrm>
        </p:grpSpPr>
        <p:sp>
          <p:nvSpPr>
            <p:cNvPr id="16429" name="直接连接符 10288">
              <a:extLst>
                <a:ext uri="{FF2B5EF4-FFF2-40B4-BE49-F238E27FC236}">
                  <a16:creationId xmlns:a16="http://schemas.microsoft.com/office/drawing/2014/main" id="{C55B0047-B93F-4049-9C52-726FAFEEF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5" y="2400"/>
              <a:ext cx="9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30" name="组合 10327">
              <a:extLst>
                <a:ext uri="{FF2B5EF4-FFF2-40B4-BE49-F238E27FC236}">
                  <a16:creationId xmlns:a16="http://schemas.microsoft.com/office/drawing/2014/main" id="{706C7940-4586-4FD1-B754-9F5699DA8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56"/>
              <a:ext cx="2208" cy="2832"/>
              <a:chOff x="1536" y="384"/>
              <a:chExt cx="2736" cy="3504"/>
            </a:xfrm>
          </p:grpSpPr>
          <p:sp>
            <p:nvSpPr>
              <p:cNvPr id="16431" name="椭圆 10328">
                <a:extLst>
                  <a:ext uri="{FF2B5EF4-FFF2-40B4-BE49-F238E27FC236}">
                    <a16:creationId xmlns:a16="http://schemas.microsoft.com/office/drawing/2014/main" id="{E0C69A29-E26C-48A1-89AE-876103C35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84"/>
                <a:ext cx="2736" cy="2544"/>
              </a:xfrm>
              <a:prstGeom prst="ellipse">
                <a:avLst/>
              </a:prstGeom>
              <a:solidFill>
                <a:srgbClr val="33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32" name="组合 10329">
                <a:extLst>
                  <a:ext uri="{FF2B5EF4-FFF2-40B4-BE49-F238E27FC236}">
                    <a16:creationId xmlns:a16="http://schemas.microsoft.com/office/drawing/2014/main" id="{8761FFD6-D6B2-44E5-AD66-9243C0E7D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528"/>
                <a:ext cx="2736" cy="3360"/>
                <a:chOff x="1536" y="528"/>
                <a:chExt cx="2736" cy="3360"/>
              </a:xfrm>
            </p:grpSpPr>
            <p:sp>
              <p:nvSpPr>
                <p:cNvPr id="16433" name="椭圆 10330">
                  <a:extLst>
                    <a:ext uri="{FF2B5EF4-FFF2-40B4-BE49-F238E27FC236}">
                      <a16:creationId xmlns:a16="http://schemas.microsoft.com/office/drawing/2014/main" id="{9027E946-399B-4C66-A4D6-A9CBBCC27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2736" cy="2544"/>
                </a:xfrm>
                <a:prstGeom prst="ellipse">
                  <a:avLst/>
                </a:prstGeom>
                <a:solidFill>
                  <a:srgbClr val="33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4" name="任意多边形 10331">
                  <a:extLst>
                    <a:ext uri="{FF2B5EF4-FFF2-40B4-BE49-F238E27FC236}">
                      <a16:creationId xmlns:a16="http://schemas.microsoft.com/office/drawing/2014/main" id="{DE1DA715-8858-4880-9E3E-2CAC68C2C4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0" y="1224"/>
                  <a:ext cx="455" cy="438"/>
                </a:xfrm>
                <a:custGeom>
                  <a:avLst/>
                  <a:gdLst>
                    <a:gd name="T0" fmla="*/ 0 w 455"/>
                    <a:gd name="T1" fmla="*/ 438 h 438"/>
                    <a:gd name="T2" fmla="*/ 124 w 455"/>
                    <a:gd name="T3" fmla="*/ 273 h 438"/>
                    <a:gd name="T4" fmla="*/ 279 w 455"/>
                    <a:gd name="T5" fmla="*/ 4 h 438"/>
                    <a:gd name="T6" fmla="*/ 383 w 455"/>
                    <a:gd name="T7" fmla="*/ 252 h 438"/>
                    <a:gd name="T8" fmla="*/ 455 w 455"/>
                    <a:gd name="T9" fmla="*/ 438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5" h="438">
                      <a:moveTo>
                        <a:pt x="0" y="438"/>
                      </a:moveTo>
                      <a:cubicBezTo>
                        <a:pt x="21" y="410"/>
                        <a:pt x="78" y="345"/>
                        <a:pt x="124" y="273"/>
                      </a:cubicBezTo>
                      <a:cubicBezTo>
                        <a:pt x="170" y="201"/>
                        <a:pt x="236" y="8"/>
                        <a:pt x="279" y="4"/>
                      </a:cubicBezTo>
                      <a:cubicBezTo>
                        <a:pt x="322" y="0"/>
                        <a:pt x="354" y="180"/>
                        <a:pt x="383" y="252"/>
                      </a:cubicBezTo>
                      <a:cubicBezTo>
                        <a:pt x="412" y="324"/>
                        <a:pt x="440" y="399"/>
                        <a:pt x="455" y="438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5" name="任意多边形 10332">
                  <a:extLst>
                    <a:ext uri="{FF2B5EF4-FFF2-40B4-BE49-F238E27FC236}">
                      <a16:creationId xmlns:a16="http://schemas.microsoft.com/office/drawing/2014/main" id="{1A4BA6F9-221B-4058-9B13-DD36798C6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1226"/>
                  <a:ext cx="703" cy="323"/>
                </a:xfrm>
                <a:custGeom>
                  <a:avLst/>
                  <a:gdLst>
                    <a:gd name="T0" fmla="*/ 0 w 703"/>
                    <a:gd name="T1" fmla="*/ 323 h 323"/>
                    <a:gd name="T2" fmla="*/ 197 w 703"/>
                    <a:gd name="T3" fmla="*/ 147 h 323"/>
                    <a:gd name="T4" fmla="*/ 404 w 703"/>
                    <a:gd name="T5" fmla="*/ 2 h 323"/>
                    <a:gd name="T6" fmla="*/ 579 w 703"/>
                    <a:gd name="T7" fmla="*/ 157 h 323"/>
                    <a:gd name="T8" fmla="*/ 703 w 703"/>
                    <a:gd name="T9" fmla="*/ 312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3" h="323">
                      <a:moveTo>
                        <a:pt x="0" y="323"/>
                      </a:moveTo>
                      <a:cubicBezTo>
                        <a:pt x="34" y="294"/>
                        <a:pt x="130" y="200"/>
                        <a:pt x="197" y="147"/>
                      </a:cubicBezTo>
                      <a:cubicBezTo>
                        <a:pt x="264" y="94"/>
                        <a:pt x="340" y="0"/>
                        <a:pt x="404" y="2"/>
                      </a:cubicBezTo>
                      <a:cubicBezTo>
                        <a:pt x="468" y="4"/>
                        <a:pt x="529" y="105"/>
                        <a:pt x="579" y="157"/>
                      </a:cubicBezTo>
                      <a:cubicBezTo>
                        <a:pt x="629" y="209"/>
                        <a:pt x="677" y="280"/>
                        <a:pt x="703" y="312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6" name="椭圆 10333">
                  <a:extLst>
                    <a:ext uri="{FF2B5EF4-FFF2-40B4-BE49-F238E27FC236}">
                      <a16:creationId xmlns:a16="http://schemas.microsoft.com/office/drawing/2014/main" id="{CD472304-51AA-4D61-B031-AF16DC9AD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5310">
                  <a:off x="2352" y="1152"/>
                  <a:ext cx="89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7" name="任意多边形 10334">
                  <a:extLst>
                    <a:ext uri="{FF2B5EF4-FFF2-40B4-BE49-F238E27FC236}">
                      <a16:creationId xmlns:a16="http://schemas.microsoft.com/office/drawing/2014/main" id="{6129CE1C-003E-4B81-983D-2C45A8029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8" y="2806"/>
                  <a:ext cx="642" cy="338"/>
                </a:xfrm>
                <a:custGeom>
                  <a:avLst/>
                  <a:gdLst>
                    <a:gd name="T0" fmla="*/ 0 w 642"/>
                    <a:gd name="T1" fmla="*/ 114 h 338"/>
                    <a:gd name="T2" fmla="*/ 176 w 642"/>
                    <a:gd name="T3" fmla="*/ 248 h 338"/>
                    <a:gd name="T4" fmla="*/ 404 w 642"/>
                    <a:gd name="T5" fmla="*/ 331 h 338"/>
                    <a:gd name="T6" fmla="*/ 559 w 642"/>
                    <a:gd name="T7" fmla="*/ 207 h 338"/>
                    <a:gd name="T8" fmla="*/ 642 w 642"/>
                    <a:gd name="T9" fmla="*/ 0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2" h="338">
                      <a:moveTo>
                        <a:pt x="0" y="114"/>
                      </a:moveTo>
                      <a:cubicBezTo>
                        <a:pt x="29" y="138"/>
                        <a:pt x="109" y="212"/>
                        <a:pt x="176" y="248"/>
                      </a:cubicBezTo>
                      <a:cubicBezTo>
                        <a:pt x="243" y="284"/>
                        <a:pt x="340" y="338"/>
                        <a:pt x="404" y="331"/>
                      </a:cubicBezTo>
                      <a:cubicBezTo>
                        <a:pt x="468" y="324"/>
                        <a:pt x="519" y="262"/>
                        <a:pt x="559" y="207"/>
                      </a:cubicBezTo>
                      <a:cubicBezTo>
                        <a:pt x="599" y="152"/>
                        <a:pt x="625" y="43"/>
                        <a:pt x="642" y="0"/>
                      </a:cubicBezTo>
                    </a:path>
                  </a:pathLst>
                </a:custGeom>
                <a:noFill/>
                <a:ln w="1270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8" name="任意多边形 10335">
                  <a:extLst>
                    <a:ext uri="{FF2B5EF4-FFF2-40B4-BE49-F238E27FC236}">
                      <a16:creationId xmlns:a16="http://schemas.microsoft.com/office/drawing/2014/main" id="{CD780193-F267-4191-BA61-032AE9543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1" y="2682"/>
                  <a:ext cx="403" cy="523"/>
                </a:xfrm>
                <a:custGeom>
                  <a:avLst/>
                  <a:gdLst>
                    <a:gd name="T0" fmla="*/ 0 w 403"/>
                    <a:gd name="T1" fmla="*/ 72 h 523"/>
                    <a:gd name="T2" fmla="*/ 93 w 403"/>
                    <a:gd name="T3" fmla="*/ 227 h 523"/>
                    <a:gd name="T4" fmla="*/ 321 w 403"/>
                    <a:gd name="T5" fmla="*/ 513 h 523"/>
                    <a:gd name="T6" fmla="*/ 383 w 403"/>
                    <a:gd name="T7" fmla="*/ 286 h 523"/>
                    <a:gd name="T8" fmla="*/ 403 w 403"/>
                    <a:gd name="T9" fmla="*/ 0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3" h="523">
                      <a:moveTo>
                        <a:pt x="0" y="72"/>
                      </a:moveTo>
                      <a:cubicBezTo>
                        <a:pt x="16" y="98"/>
                        <a:pt x="40" y="154"/>
                        <a:pt x="93" y="227"/>
                      </a:cubicBezTo>
                      <a:cubicBezTo>
                        <a:pt x="146" y="300"/>
                        <a:pt x="273" y="503"/>
                        <a:pt x="321" y="513"/>
                      </a:cubicBezTo>
                      <a:cubicBezTo>
                        <a:pt x="369" y="523"/>
                        <a:pt x="369" y="371"/>
                        <a:pt x="383" y="286"/>
                      </a:cubicBezTo>
                      <a:cubicBezTo>
                        <a:pt x="397" y="201"/>
                        <a:pt x="399" y="60"/>
                        <a:pt x="403" y="0"/>
                      </a:cubicBezTo>
                    </a:path>
                  </a:pathLst>
                </a:custGeom>
                <a:noFill/>
                <a:ln w="1270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9" name="椭圆 10336">
                  <a:extLst>
                    <a:ext uri="{FF2B5EF4-FFF2-40B4-BE49-F238E27FC236}">
                      <a16:creationId xmlns:a16="http://schemas.microsoft.com/office/drawing/2014/main" id="{5D13E1B8-82E3-4490-BE5F-7F4DC2123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25055">
                  <a:off x="2409" y="3111"/>
                  <a:ext cx="87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0" name="任意多边形 10337">
                  <a:extLst>
                    <a:ext uri="{FF2B5EF4-FFF2-40B4-BE49-F238E27FC236}">
                      <a16:creationId xmlns:a16="http://schemas.microsoft.com/office/drawing/2014/main" id="{EB3CD1BF-B1FD-439A-B8EF-97FA5B5A5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6" y="2661"/>
                  <a:ext cx="962" cy="447"/>
                </a:xfrm>
                <a:custGeom>
                  <a:avLst/>
                  <a:gdLst>
                    <a:gd name="T0" fmla="*/ 0 w 962"/>
                    <a:gd name="T1" fmla="*/ 73 h 447"/>
                    <a:gd name="T2" fmla="*/ 196 w 962"/>
                    <a:gd name="T3" fmla="*/ 259 h 447"/>
                    <a:gd name="T4" fmla="*/ 393 w 962"/>
                    <a:gd name="T5" fmla="*/ 445 h 447"/>
                    <a:gd name="T6" fmla="*/ 703 w 962"/>
                    <a:gd name="T7" fmla="*/ 248 h 447"/>
                    <a:gd name="T8" fmla="*/ 962 w 962"/>
                    <a:gd name="T9" fmla="*/ 0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2" h="447">
                      <a:moveTo>
                        <a:pt x="0" y="73"/>
                      </a:moveTo>
                      <a:cubicBezTo>
                        <a:pt x="31" y="104"/>
                        <a:pt x="130" y="197"/>
                        <a:pt x="196" y="259"/>
                      </a:cubicBezTo>
                      <a:cubicBezTo>
                        <a:pt x="262" y="321"/>
                        <a:pt x="309" y="447"/>
                        <a:pt x="393" y="445"/>
                      </a:cubicBezTo>
                      <a:cubicBezTo>
                        <a:pt x="477" y="443"/>
                        <a:pt x="608" y="322"/>
                        <a:pt x="703" y="248"/>
                      </a:cubicBezTo>
                      <a:cubicBezTo>
                        <a:pt x="798" y="174"/>
                        <a:pt x="908" y="52"/>
                        <a:pt x="962" y="0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1" name="任意多边形 10338">
                  <a:extLst>
                    <a:ext uri="{FF2B5EF4-FFF2-40B4-BE49-F238E27FC236}">
                      <a16:creationId xmlns:a16="http://schemas.microsoft.com/office/drawing/2014/main" id="{9874174D-C832-4919-8196-9DAA209EB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588"/>
                  <a:ext cx="982" cy="611"/>
                </a:xfrm>
                <a:custGeom>
                  <a:avLst/>
                  <a:gdLst>
                    <a:gd name="T0" fmla="*/ 0 w 982"/>
                    <a:gd name="T1" fmla="*/ 0 h 611"/>
                    <a:gd name="T2" fmla="*/ 237 w 982"/>
                    <a:gd name="T3" fmla="*/ 249 h 611"/>
                    <a:gd name="T4" fmla="*/ 310 w 982"/>
                    <a:gd name="T5" fmla="*/ 559 h 611"/>
                    <a:gd name="T6" fmla="*/ 341 w 982"/>
                    <a:gd name="T7" fmla="*/ 559 h 611"/>
                    <a:gd name="T8" fmla="*/ 579 w 982"/>
                    <a:gd name="T9" fmla="*/ 466 h 611"/>
                    <a:gd name="T10" fmla="*/ 982 w 982"/>
                    <a:gd name="T11" fmla="*/ 249 h 6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82" h="611">
                      <a:moveTo>
                        <a:pt x="0" y="0"/>
                      </a:moveTo>
                      <a:cubicBezTo>
                        <a:pt x="40" y="42"/>
                        <a:pt x="185" y="156"/>
                        <a:pt x="237" y="249"/>
                      </a:cubicBezTo>
                      <a:cubicBezTo>
                        <a:pt x="289" y="342"/>
                        <a:pt x="293" y="507"/>
                        <a:pt x="310" y="559"/>
                      </a:cubicBezTo>
                      <a:cubicBezTo>
                        <a:pt x="327" y="611"/>
                        <a:pt x="296" y="574"/>
                        <a:pt x="341" y="559"/>
                      </a:cubicBezTo>
                      <a:cubicBezTo>
                        <a:pt x="386" y="544"/>
                        <a:pt x="472" y="518"/>
                        <a:pt x="579" y="466"/>
                      </a:cubicBezTo>
                      <a:cubicBezTo>
                        <a:pt x="686" y="414"/>
                        <a:pt x="898" y="294"/>
                        <a:pt x="982" y="249"/>
                      </a:cubicBezTo>
                    </a:path>
                  </a:pathLst>
                </a:custGeom>
                <a:noFill/>
                <a:ln w="1270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2" name="椭圆 10339">
                  <a:extLst>
                    <a:ext uri="{FF2B5EF4-FFF2-40B4-BE49-F238E27FC236}">
                      <a16:creationId xmlns:a16="http://schemas.microsoft.com/office/drawing/2014/main" id="{6F0C961F-0A3D-4719-9BE6-ED48AF34EA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12741">
                  <a:off x="3216" y="3063"/>
                  <a:ext cx="86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3" name="任意多边形 10340">
                  <a:extLst>
                    <a:ext uri="{FF2B5EF4-FFF2-40B4-BE49-F238E27FC236}">
                      <a16:creationId xmlns:a16="http://schemas.microsoft.com/office/drawing/2014/main" id="{3C2E817A-B5F5-43E0-8161-B7B333903F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9" y="1185"/>
                  <a:ext cx="910" cy="508"/>
                </a:xfrm>
                <a:custGeom>
                  <a:avLst/>
                  <a:gdLst>
                    <a:gd name="T0" fmla="*/ 0 w 910"/>
                    <a:gd name="T1" fmla="*/ 508 h 508"/>
                    <a:gd name="T2" fmla="*/ 145 w 910"/>
                    <a:gd name="T3" fmla="*/ 239 h 508"/>
                    <a:gd name="T4" fmla="*/ 331 w 910"/>
                    <a:gd name="T5" fmla="*/ 12 h 508"/>
                    <a:gd name="T6" fmla="*/ 683 w 910"/>
                    <a:gd name="T7" fmla="*/ 167 h 508"/>
                    <a:gd name="T8" fmla="*/ 910 w 910"/>
                    <a:gd name="T9" fmla="*/ 353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0" h="508">
                      <a:moveTo>
                        <a:pt x="0" y="508"/>
                      </a:moveTo>
                      <a:cubicBezTo>
                        <a:pt x="24" y="461"/>
                        <a:pt x="90" y="322"/>
                        <a:pt x="145" y="239"/>
                      </a:cubicBezTo>
                      <a:cubicBezTo>
                        <a:pt x="200" y="156"/>
                        <a:pt x="241" y="24"/>
                        <a:pt x="331" y="12"/>
                      </a:cubicBezTo>
                      <a:cubicBezTo>
                        <a:pt x="421" y="0"/>
                        <a:pt x="586" y="110"/>
                        <a:pt x="683" y="167"/>
                      </a:cubicBezTo>
                      <a:cubicBezTo>
                        <a:pt x="780" y="224"/>
                        <a:pt x="863" y="314"/>
                        <a:pt x="910" y="353"/>
                      </a:cubicBezTo>
                    </a:path>
                  </a:pathLst>
                </a:custGeom>
                <a:noFill/>
                <a:ln w="1270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4" name="任意多边形 10341">
                  <a:extLst>
                    <a:ext uri="{FF2B5EF4-FFF2-40B4-BE49-F238E27FC236}">
                      <a16:creationId xmlns:a16="http://schemas.microsoft.com/office/drawing/2014/main" id="{954EA180-2EEF-4472-B891-6E5221805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4" y="1161"/>
                  <a:ext cx="662" cy="636"/>
                </a:xfrm>
                <a:custGeom>
                  <a:avLst/>
                  <a:gdLst>
                    <a:gd name="T0" fmla="*/ 0 w 662"/>
                    <a:gd name="T1" fmla="*/ 636 h 636"/>
                    <a:gd name="T2" fmla="*/ 83 w 662"/>
                    <a:gd name="T3" fmla="*/ 388 h 636"/>
                    <a:gd name="T4" fmla="*/ 176 w 662"/>
                    <a:gd name="T5" fmla="*/ 5 h 636"/>
                    <a:gd name="T6" fmla="*/ 414 w 662"/>
                    <a:gd name="T7" fmla="*/ 357 h 636"/>
                    <a:gd name="T8" fmla="*/ 662 w 662"/>
                    <a:gd name="T9" fmla="*/ 62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636">
                      <a:moveTo>
                        <a:pt x="0" y="636"/>
                      </a:moveTo>
                      <a:cubicBezTo>
                        <a:pt x="14" y="593"/>
                        <a:pt x="54" y="493"/>
                        <a:pt x="83" y="388"/>
                      </a:cubicBezTo>
                      <a:cubicBezTo>
                        <a:pt x="112" y="283"/>
                        <a:pt x="121" y="10"/>
                        <a:pt x="176" y="5"/>
                      </a:cubicBezTo>
                      <a:cubicBezTo>
                        <a:pt x="231" y="0"/>
                        <a:pt x="333" y="254"/>
                        <a:pt x="414" y="357"/>
                      </a:cubicBezTo>
                      <a:cubicBezTo>
                        <a:pt x="495" y="460"/>
                        <a:pt x="611" y="569"/>
                        <a:pt x="662" y="625"/>
                      </a:cubicBezTo>
                    </a:path>
                  </a:pathLst>
                </a:custGeom>
                <a:noFill/>
                <a:ln w="1270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5" name="椭圆 10342">
                  <a:extLst>
                    <a:ext uri="{FF2B5EF4-FFF2-40B4-BE49-F238E27FC236}">
                      <a16:creationId xmlns:a16="http://schemas.microsoft.com/office/drawing/2014/main" id="{F4B4A285-03E6-4071-950A-75E2076EC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45515">
                  <a:off x="3264" y="1104"/>
                  <a:ext cx="90" cy="10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6" name="任意多边形 10343">
                  <a:extLst>
                    <a:ext uri="{FF2B5EF4-FFF2-40B4-BE49-F238E27FC236}">
                      <a16:creationId xmlns:a16="http://schemas.microsoft.com/office/drawing/2014/main" id="{757DDA00-F764-4EBD-836B-E96FA0A52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672" cy="288"/>
                </a:xfrm>
                <a:custGeom>
                  <a:avLst/>
                  <a:gdLst>
                    <a:gd name="T0" fmla="*/ 0 w 326"/>
                    <a:gd name="T1" fmla="*/ 357 h 357"/>
                    <a:gd name="T2" fmla="*/ 129 w 326"/>
                    <a:gd name="T3" fmla="*/ 159 h 357"/>
                    <a:gd name="T4" fmla="*/ 326 w 326"/>
                    <a:gd name="T5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357">
                      <a:moveTo>
                        <a:pt x="0" y="357"/>
                      </a:moveTo>
                      <a:cubicBezTo>
                        <a:pt x="21" y="324"/>
                        <a:pt x="75" y="218"/>
                        <a:pt x="129" y="159"/>
                      </a:cubicBezTo>
                      <a:cubicBezTo>
                        <a:pt x="183" y="100"/>
                        <a:pt x="285" y="33"/>
                        <a:pt x="3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7" name="任意多边形 10344">
                  <a:extLst>
                    <a:ext uri="{FF2B5EF4-FFF2-40B4-BE49-F238E27FC236}">
                      <a16:creationId xmlns:a16="http://schemas.microsoft.com/office/drawing/2014/main" id="{C3C019ED-B9AE-4B46-8885-E6B5DB497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912"/>
                  <a:ext cx="480" cy="192"/>
                </a:xfrm>
                <a:custGeom>
                  <a:avLst/>
                  <a:gdLst>
                    <a:gd name="T0" fmla="*/ 157 w 157"/>
                    <a:gd name="T1" fmla="*/ 379 h 379"/>
                    <a:gd name="T2" fmla="*/ 0 w 157"/>
                    <a:gd name="T3" fmla="*/ 0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379">
                      <a:moveTo>
                        <a:pt x="157" y="379"/>
                      </a:moveTo>
                      <a:cubicBezTo>
                        <a:pt x="134" y="319"/>
                        <a:pt x="33" y="7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8" name="任意多边形 10345">
                  <a:extLst>
                    <a:ext uri="{FF2B5EF4-FFF2-40B4-BE49-F238E27FC236}">
                      <a16:creationId xmlns:a16="http://schemas.microsoft.com/office/drawing/2014/main" id="{84B1D8E2-B377-4003-98CA-80C1247F8D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16"/>
                  <a:ext cx="720" cy="240"/>
                </a:xfrm>
                <a:custGeom>
                  <a:avLst/>
                  <a:gdLst>
                    <a:gd name="T0" fmla="*/ 0 w 298"/>
                    <a:gd name="T1" fmla="*/ 0 h 199"/>
                    <a:gd name="T2" fmla="*/ 159 w 298"/>
                    <a:gd name="T3" fmla="*/ 140 h 199"/>
                    <a:gd name="T4" fmla="*/ 298 w 298"/>
                    <a:gd name="T5" fmla="*/ 19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8" h="199">
                      <a:moveTo>
                        <a:pt x="0" y="0"/>
                      </a:moveTo>
                      <a:cubicBezTo>
                        <a:pt x="27" y="22"/>
                        <a:pt x="109" y="107"/>
                        <a:pt x="159" y="140"/>
                      </a:cubicBezTo>
                      <a:cubicBezTo>
                        <a:pt x="209" y="173"/>
                        <a:pt x="269" y="187"/>
                        <a:pt x="298" y="19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9" name="任意多边形 10346">
                  <a:extLst>
                    <a:ext uri="{FF2B5EF4-FFF2-40B4-BE49-F238E27FC236}">
                      <a16:creationId xmlns:a16="http://schemas.microsoft.com/office/drawing/2014/main" id="{E1409B1C-BD9A-4589-B18A-CB91B6A02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216"/>
                  <a:ext cx="384" cy="240"/>
                </a:xfrm>
                <a:custGeom>
                  <a:avLst/>
                  <a:gdLst>
                    <a:gd name="T0" fmla="*/ 0 w 118"/>
                    <a:gd name="T1" fmla="*/ 0 h 173"/>
                    <a:gd name="T2" fmla="*/ 118 w 118"/>
                    <a:gd name="T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8" h="173">
                      <a:moveTo>
                        <a:pt x="0" y="0"/>
                      </a:moveTo>
                      <a:cubicBezTo>
                        <a:pt x="18" y="31"/>
                        <a:pt x="94" y="137"/>
                        <a:pt x="118" y="173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50" name="任意多边形 10347">
                  <a:extLst>
                    <a:ext uri="{FF2B5EF4-FFF2-40B4-BE49-F238E27FC236}">
                      <a16:creationId xmlns:a16="http://schemas.microsoft.com/office/drawing/2014/main" id="{40D89FD1-7FA9-48C5-91D7-B2B354BB8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3168"/>
                  <a:ext cx="432" cy="336"/>
                </a:xfrm>
                <a:custGeom>
                  <a:avLst/>
                  <a:gdLst>
                    <a:gd name="T0" fmla="*/ 99 w 99"/>
                    <a:gd name="T1" fmla="*/ 0 h 233"/>
                    <a:gd name="T2" fmla="*/ 0 w 99"/>
                    <a:gd name="T3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9" h="233">
                      <a:moveTo>
                        <a:pt x="99" y="0"/>
                      </a:moveTo>
                      <a:cubicBezTo>
                        <a:pt x="83" y="40"/>
                        <a:pt x="21" y="184"/>
                        <a:pt x="0" y="233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51" name="任意多边形 10348">
                  <a:extLst>
                    <a:ext uri="{FF2B5EF4-FFF2-40B4-BE49-F238E27FC236}">
                      <a16:creationId xmlns:a16="http://schemas.microsoft.com/office/drawing/2014/main" id="{E527AC8A-B4AB-4843-85DB-713AB1BD7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3264"/>
                  <a:ext cx="720" cy="288"/>
                </a:xfrm>
                <a:custGeom>
                  <a:avLst/>
                  <a:gdLst>
                    <a:gd name="T0" fmla="*/ 327 w 327"/>
                    <a:gd name="T1" fmla="*/ 0 h 238"/>
                    <a:gd name="T2" fmla="*/ 178 w 327"/>
                    <a:gd name="T3" fmla="*/ 139 h 238"/>
                    <a:gd name="T4" fmla="*/ 0 w 327"/>
                    <a:gd name="T5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" h="238">
                      <a:moveTo>
                        <a:pt x="327" y="0"/>
                      </a:moveTo>
                      <a:cubicBezTo>
                        <a:pt x="301" y="23"/>
                        <a:pt x="232" y="99"/>
                        <a:pt x="178" y="139"/>
                      </a:cubicBezTo>
                      <a:cubicBezTo>
                        <a:pt x="124" y="179"/>
                        <a:pt x="37" y="218"/>
                        <a:pt x="0" y="2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52" name="组合 10349">
                  <a:extLst>
                    <a:ext uri="{FF2B5EF4-FFF2-40B4-BE49-F238E27FC236}">
                      <a16:creationId xmlns:a16="http://schemas.microsoft.com/office/drawing/2014/main" id="{8C00541A-4615-410C-B776-981B404087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8" y="528"/>
                  <a:ext cx="610" cy="406"/>
                  <a:chOff x="4320" y="1872"/>
                  <a:chExt cx="384" cy="200"/>
                </a:xfrm>
              </p:grpSpPr>
              <p:grpSp>
                <p:nvGrpSpPr>
                  <p:cNvPr id="16453" name="组合 10350">
                    <a:extLst>
                      <a:ext uri="{FF2B5EF4-FFF2-40B4-BE49-F238E27FC236}">
                        <a16:creationId xmlns:a16="http://schemas.microsoft.com/office/drawing/2014/main" id="{A05C041F-99F9-47DF-953A-69204D05D88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20" y="1872"/>
                    <a:ext cx="336" cy="200"/>
                    <a:chOff x="4320" y="1872"/>
                    <a:chExt cx="336" cy="200"/>
                  </a:xfrm>
                </p:grpSpPr>
                <p:sp>
                  <p:nvSpPr>
                    <p:cNvPr id="16454" name="直接连接符 10351">
                      <a:extLst>
                        <a:ext uri="{FF2B5EF4-FFF2-40B4-BE49-F238E27FC236}">
                          <a16:creationId xmlns:a16="http://schemas.microsoft.com/office/drawing/2014/main" id="{BD216F55-77BD-4D62-B644-8B9A940BD5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192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55" name="直接连接符 10352">
                      <a:extLst>
                        <a:ext uri="{FF2B5EF4-FFF2-40B4-BE49-F238E27FC236}">
                          <a16:creationId xmlns:a16="http://schemas.microsoft.com/office/drawing/2014/main" id="{E0F3B970-7742-4E85-A6F6-8509E55D1A2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60" y="192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56" name="直接连接符 10353">
                      <a:extLst>
                        <a:ext uri="{FF2B5EF4-FFF2-40B4-BE49-F238E27FC236}">
                          <a16:creationId xmlns:a16="http://schemas.microsoft.com/office/drawing/2014/main" id="{CA2B45A8-6AC2-4F24-B939-D13897909F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1968"/>
                      <a:ext cx="0" cy="10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36495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57" name="直接连接符 10354">
                      <a:extLst>
                        <a:ext uri="{FF2B5EF4-FFF2-40B4-BE49-F238E27FC236}">
                          <a16:creationId xmlns:a16="http://schemas.microsoft.com/office/drawing/2014/main" id="{986C7962-6A9D-431B-98C7-CCC647771C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2016"/>
                      <a:ext cx="96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36495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58" name="直接连接符 10355">
                      <a:extLst>
                        <a:ext uri="{FF2B5EF4-FFF2-40B4-BE49-F238E27FC236}">
                          <a16:creationId xmlns:a16="http://schemas.microsoft.com/office/drawing/2014/main" id="{F7F63E86-9083-4536-A130-AFFACF4853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187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59" name="直接连接符 10356">
                      <a:extLst>
                        <a:ext uri="{FF2B5EF4-FFF2-40B4-BE49-F238E27FC236}">
                          <a16:creationId xmlns:a16="http://schemas.microsoft.com/office/drawing/2014/main" id="{A98E99BA-B62F-4A73-A2C0-C7D759BBA7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2016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60" name="直接连接符 10357">
                    <a:extLst>
                      <a:ext uri="{FF2B5EF4-FFF2-40B4-BE49-F238E27FC236}">
                        <a16:creationId xmlns:a16="http://schemas.microsoft.com/office/drawing/2014/main" id="{26E61222-4ADE-474B-BD9E-65B671002B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016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61" name="组合 10358">
                  <a:extLst>
                    <a:ext uri="{FF2B5EF4-FFF2-40B4-BE49-F238E27FC236}">
                      <a16:creationId xmlns:a16="http://schemas.microsoft.com/office/drawing/2014/main" id="{A0428E2F-9405-4563-939A-67B961782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4" y="3450"/>
                  <a:ext cx="610" cy="390"/>
                  <a:chOff x="4368" y="3312"/>
                  <a:chExt cx="384" cy="192"/>
                </a:xfrm>
              </p:grpSpPr>
              <p:sp>
                <p:nvSpPr>
                  <p:cNvPr id="16462" name="直接连接符 10359">
                    <a:extLst>
                      <a:ext uri="{FF2B5EF4-FFF2-40B4-BE49-F238E27FC236}">
                        <a16:creationId xmlns:a16="http://schemas.microsoft.com/office/drawing/2014/main" id="{9B485C73-FAD4-422F-98C6-A7EC1E692E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3408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63" name="直接连接符 10360">
                    <a:extLst>
                      <a:ext uri="{FF2B5EF4-FFF2-40B4-BE49-F238E27FC236}">
                        <a16:creationId xmlns:a16="http://schemas.microsoft.com/office/drawing/2014/main" id="{4CE67FC7-0EAF-472B-8AE8-25AE34F139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6" y="3428"/>
                    <a:ext cx="58" cy="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64" name="直接连接符 10361">
                    <a:extLst>
                      <a:ext uri="{FF2B5EF4-FFF2-40B4-BE49-F238E27FC236}">
                        <a16:creationId xmlns:a16="http://schemas.microsoft.com/office/drawing/2014/main" id="{FC9EE3A4-34E6-4B0A-B27D-382513A023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312"/>
                    <a:ext cx="0" cy="104"/>
                  </a:xfrm>
                  <a:prstGeom prst="line">
                    <a:avLst/>
                  </a:prstGeom>
                  <a:noFill/>
                  <a:ln w="76200">
                    <a:solidFill>
                      <a:srgbClr val="36495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65" name="直接连接符 10362">
                    <a:extLst>
                      <a:ext uri="{FF2B5EF4-FFF2-40B4-BE49-F238E27FC236}">
                        <a16:creationId xmlns:a16="http://schemas.microsoft.com/office/drawing/2014/main" id="{F0C06429-76BA-4A3D-9FBB-E64EAB09E3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360"/>
                    <a:ext cx="9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36495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66" name="直接连接符 10363">
                    <a:extLst>
                      <a:ext uri="{FF2B5EF4-FFF2-40B4-BE49-F238E27FC236}">
                        <a16:creationId xmlns:a16="http://schemas.microsoft.com/office/drawing/2014/main" id="{CDCD92DD-7509-47F1-946C-615DF8F9A6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68" y="3360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67" name="直接连接符 10364">
                    <a:extLst>
                      <a:ext uri="{FF2B5EF4-FFF2-40B4-BE49-F238E27FC236}">
                        <a16:creationId xmlns:a16="http://schemas.microsoft.com/office/drawing/2014/main" id="{BC6E05C0-55C5-4CBF-A061-C6808AC7F6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360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68" name="直接连接符 10365">
                    <a:extLst>
                      <a:ext uri="{FF2B5EF4-FFF2-40B4-BE49-F238E27FC236}">
                        <a16:creationId xmlns:a16="http://schemas.microsoft.com/office/drawing/2014/main" id="{E8A9581A-34E4-4840-8FD8-C04AEE8FFA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40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69" name="任意多边形 10366">
                  <a:extLst>
                    <a:ext uri="{FF2B5EF4-FFF2-40B4-BE49-F238E27FC236}">
                      <a16:creationId xmlns:a16="http://schemas.microsoft.com/office/drawing/2014/main" id="{8970A0C8-CD44-4181-991E-A2DED593C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76" cy="48"/>
                </a:xfrm>
                <a:custGeom>
                  <a:avLst/>
                  <a:gdLst>
                    <a:gd name="T0" fmla="*/ 387 w 387"/>
                    <a:gd name="T1" fmla="*/ 300 h 300"/>
                    <a:gd name="T2" fmla="*/ 228 w 387"/>
                    <a:gd name="T3" fmla="*/ 141 h 300"/>
                    <a:gd name="T4" fmla="*/ 0 w 387"/>
                    <a:gd name="T5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7" h="300">
                      <a:moveTo>
                        <a:pt x="387" y="300"/>
                      </a:moveTo>
                      <a:cubicBezTo>
                        <a:pt x="359" y="274"/>
                        <a:pt x="292" y="191"/>
                        <a:pt x="228" y="141"/>
                      </a:cubicBezTo>
                      <a:cubicBezTo>
                        <a:pt x="164" y="91"/>
                        <a:pt x="47" y="2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70" name="矩形 10367">
              <a:extLst>
                <a:ext uri="{FF2B5EF4-FFF2-40B4-BE49-F238E27FC236}">
                  <a16:creationId xmlns:a16="http://schemas.microsoft.com/office/drawing/2014/main" id="{C76720A2-2B2F-4980-87B4-FE4200D1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879"/>
              <a:ext cx="941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后期</a:t>
              </a:r>
              <a:r>
                <a: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I</a:t>
              </a:r>
            </a:p>
          </p:txBody>
        </p:sp>
      </p:grpSp>
      <p:sp>
        <p:nvSpPr>
          <p:cNvPr id="10369" name="矩形 10368">
            <a:extLst>
              <a:ext uri="{FF2B5EF4-FFF2-40B4-BE49-F238E27FC236}">
                <a16:creationId xmlns:a16="http://schemas.microsoft.com/office/drawing/2014/main" id="{14FD5AA2-2462-4E92-A752-DB6233DE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6" y="1563395"/>
            <a:ext cx="628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同源染色体分开，向细胞两极移动</a:t>
            </a:r>
          </a:p>
        </p:txBody>
      </p:sp>
      <p:sp>
        <p:nvSpPr>
          <p:cNvPr id="10370" name="文本框 10369">
            <a:extLst>
              <a:ext uri="{FF2B5EF4-FFF2-40B4-BE49-F238E27FC236}">
                <a16:creationId xmlns:a16="http://schemas.microsoft.com/office/drawing/2014/main" id="{33337025-A85D-4F45-921E-45D73178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83" y="2116644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非同源染色体自由组合</a:t>
            </a:r>
          </a:p>
        </p:txBody>
      </p:sp>
      <p:sp>
        <p:nvSpPr>
          <p:cNvPr id="10372" name="文本框 10371">
            <a:extLst>
              <a:ext uri="{FF2B5EF4-FFF2-40B4-BE49-F238E27FC236}">
                <a16:creationId xmlns:a16="http://schemas.microsoft.com/office/drawing/2014/main" id="{3D154052-5B92-4136-9A7A-C615A9063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568" y="4419600"/>
            <a:ext cx="60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73" name="文本框 10372">
            <a:extLst>
              <a:ext uri="{FF2B5EF4-FFF2-40B4-BE49-F238E27FC236}">
                <a16:creationId xmlns:a16="http://schemas.microsoft.com/office/drawing/2014/main" id="{15CE6A6E-AF4C-4A38-9277-15393A42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584" y="2924944"/>
            <a:ext cx="60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74" name="文本框 10373">
            <a:extLst>
              <a:ext uri="{FF2B5EF4-FFF2-40B4-BE49-F238E27FC236}">
                <a16:creationId xmlns:a16="http://schemas.microsoft.com/office/drawing/2014/main" id="{A2F3F09A-7DF2-493F-A4DE-66B834A9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792" y="4267200"/>
            <a:ext cx="60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75" name="文本框 10374">
            <a:extLst>
              <a:ext uri="{FF2B5EF4-FFF2-40B4-BE49-F238E27FC236}">
                <a16:creationId xmlns:a16="http://schemas.microsoft.com/office/drawing/2014/main" id="{78571824-116C-4944-BB36-C5DD457F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946648"/>
            <a:ext cx="60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文本框 7198">
            <a:extLst>
              <a:ext uri="{FF2B5EF4-FFF2-40B4-BE49-F238E27FC236}">
                <a16:creationId xmlns:a16="http://schemas.microsoft.com/office/drawing/2014/main" id="{6A9094D9-5630-4982-9216-7FF852D86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402" y="144069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减数第一次分裂（</a:t>
            </a:r>
            <a:r>
              <a:rPr lang="en-US" altLang="zh-CN" sz="3200" b="1" dirty="0">
                <a:latin typeface="Times New Roman" panose="02020603050405020304" pitchFamily="18" charset="0"/>
                <a:ea typeface="隶书" pitchFamily="49" charset="-122"/>
              </a:rPr>
              <a:t>MI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）</a:t>
            </a:r>
          </a:p>
        </p:txBody>
      </p:sp>
      <p:sp>
        <p:nvSpPr>
          <p:cNvPr id="95" name="文本框 7198">
            <a:extLst>
              <a:ext uri="{FF2B5EF4-FFF2-40B4-BE49-F238E27FC236}">
                <a16:creationId xmlns:a16="http://schemas.microsoft.com/office/drawing/2014/main" id="{572FB398-C240-402F-8E31-E0A3C365E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46" y="836712"/>
            <a:ext cx="4568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后期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I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 （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2n=4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为例）</a:t>
            </a:r>
          </a:p>
        </p:txBody>
      </p:sp>
      <p:pic>
        <p:nvPicPr>
          <p:cNvPr id="20482" name="图片 7" descr="无标题-2">
            <a:extLst>
              <a:ext uri="{FF2B5EF4-FFF2-40B4-BE49-F238E27FC236}">
                <a16:creationId xmlns:a16="http://schemas.microsoft.com/office/drawing/2014/main" id="{1D800431-180D-4B5B-A7F7-B886711F0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6" r="78594" b="26422"/>
          <a:stretch/>
        </p:blipFill>
        <p:spPr bwMode="auto">
          <a:xfrm>
            <a:off x="7640347" y="502151"/>
            <a:ext cx="1310662" cy="20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8" descr="无标题-3">
            <a:extLst>
              <a:ext uri="{FF2B5EF4-FFF2-40B4-BE49-F238E27FC236}">
                <a16:creationId xmlns:a16="http://schemas.microsoft.com/office/drawing/2014/main" id="{C429C8CB-CCBE-4A47-BDCA-2E5DC04E5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0" r="79682" b="26883"/>
          <a:stretch/>
        </p:blipFill>
        <p:spPr bwMode="auto">
          <a:xfrm>
            <a:off x="6495893" y="489706"/>
            <a:ext cx="1170027" cy="202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13B9B25-A512-4CC7-A878-FA45CE1A0DDC}"/>
              </a:ext>
            </a:extLst>
          </p:cNvPr>
          <p:cNvGrpSpPr/>
          <p:nvPr/>
        </p:nvGrpSpPr>
        <p:grpSpPr>
          <a:xfrm>
            <a:off x="698028" y="2701444"/>
            <a:ext cx="2884960" cy="3021494"/>
            <a:chOff x="698028" y="2701444"/>
            <a:chExt cx="2884960" cy="3021494"/>
          </a:xfrm>
        </p:grpSpPr>
        <p:grpSp>
          <p:nvGrpSpPr>
            <p:cNvPr id="16385" name="组合 10245">
              <a:extLst>
                <a:ext uri="{FF2B5EF4-FFF2-40B4-BE49-F238E27FC236}">
                  <a16:creationId xmlns:a16="http://schemas.microsoft.com/office/drawing/2014/main" id="{F4207697-ED3A-4AD6-8F62-973E625D8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028" y="2701444"/>
              <a:ext cx="2884960" cy="3021494"/>
              <a:chOff x="3216" y="1056"/>
              <a:chExt cx="2256" cy="2640"/>
            </a:xfrm>
          </p:grpSpPr>
          <p:grpSp>
            <p:nvGrpSpPr>
              <p:cNvPr id="16386" name="组合 10246">
                <a:extLst>
                  <a:ext uri="{FF2B5EF4-FFF2-40B4-BE49-F238E27FC236}">
                    <a16:creationId xmlns:a16="http://schemas.microsoft.com/office/drawing/2014/main" id="{CBDCA76E-F762-462D-B8BB-5C777700D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1056"/>
                <a:ext cx="2256" cy="2640"/>
                <a:chOff x="1248" y="528"/>
                <a:chExt cx="3264" cy="3264"/>
              </a:xfrm>
            </p:grpSpPr>
            <p:grpSp>
              <p:nvGrpSpPr>
                <p:cNvPr id="16387" name="组合 10247">
                  <a:extLst>
                    <a:ext uri="{FF2B5EF4-FFF2-40B4-BE49-F238E27FC236}">
                      <a16:creationId xmlns:a16="http://schemas.microsoft.com/office/drawing/2014/main" id="{5781B8AE-996F-40AF-B961-76DF348411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528"/>
                  <a:ext cx="3264" cy="3264"/>
                  <a:chOff x="1248" y="528"/>
                  <a:chExt cx="3264" cy="3264"/>
                </a:xfrm>
              </p:grpSpPr>
              <p:sp>
                <p:nvSpPr>
                  <p:cNvPr id="16388" name="椭圆 10248">
                    <a:extLst>
                      <a:ext uri="{FF2B5EF4-FFF2-40B4-BE49-F238E27FC236}">
                        <a16:creationId xmlns:a16="http://schemas.microsoft.com/office/drawing/2014/main" id="{9F0D4FF9-A1A8-42EB-8D9A-BC6E16F40A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528"/>
                    <a:ext cx="3264" cy="326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66FF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9" name="任意多边形 10249">
                    <a:extLst>
                      <a:ext uri="{FF2B5EF4-FFF2-40B4-BE49-F238E27FC236}">
                        <a16:creationId xmlns:a16="http://schemas.microsoft.com/office/drawing/2014/main" id="{66B6DA25-FEB8-4832-A64E-C26F2C6405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62" y="1924"/>
                    <a:ext cx="814" cy="158"/>
                  </a:xfrm>
                  <a:custGeom>
                    <a:avLst/>
                    <a:gdLst>
                      <a:gd name="T0" fmla="*/ 0 w 814"/>
                      <a:gd name="T1" fmla="*/ 67 h 158"/>
                      <a:gd name="T2" fmla="*/ 127 w 814"/>
                      <a:gd name="T3" fmla="*/ 51 h 158"/>
                      <a:gd name="T4" fmla="*/ 363 w 814"/>
                      <a:gd name="T5" fmla="*/ 152 h 158"/>
                      <a:gd name="T6" fmla="*/ 603 w 814"/>
                      <a:gd name="T7" fmla="*/ 85 h 158"/>
                      <a:gd name="T8" fmla="*/ 814 w 814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4" h="158">
                        <a:moveTo>
                          <a:pt x="0" y="67"/>
                        </a:moveTo>
                        <a:cubicBezTo>
                          <a:pt x="21" y="61"/>
                          <a:pt x="66" y="36"/>
                          <a:pt x="127" y="51"/>
                        </a:cubicBezTo>
                        <a:cubicBezTo>
                          <a:pt x="186" y="65"/>
                          <a:pt x="285" y="146"/>
                          <a:pt x="363" y="152"/>
                        </a:cubicBezTo>
                        <a:cubicBezTo>
                          <a:pt x="443" y="158"/>
                          <a:pt x="528" y="110"/>
                          <a:pt x="603" y="85"/>
                        </a:cubicBezTo>
                        <a:cubicBezTo>
                          <a:pt x="678" y="60"/>
                          <a:pt x="770" y="18"/>
                          <a:pt x="814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0" name="椭圆 10250">
                    <a:extLst>
                      <a:ext uri="{FF2B5EF4-FFF2-40B4-BE49-F238E27FC236}">
                        <a16:creationId xmlns:a16="http://schemas.microsoft.com/office/drawing/2014/main" id="{EA97E647-05EA-477B-819D-80E9BE65DB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35310">
                    <a:off x="2111" y="1990"/>
                    <a:ext cx="89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1" name="任意多边形 10251">
                    <a:extLst>
                      <a:ext uri="{FF2B5EF4-FFF2-40B4-BE49-F238E27FC236}">
                        <a16:creationId xmlns:a16="http://schemas.microsoft.com/office/drawing/2014/main" id="{77EC5F05-F45C-4772-BE59-C31EFAB6D2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2323"/>
                    <a:ext cx="812" cy="74"/>
                  </a:xfrm>
                  <a:custGeom>
                    <a:avLst/>
                    <a:gdLst>
                      <a:gd name="T0" fmla="*/ 0 w 812"/>
                      <a:gd name="T1" fmla="*/ 74 h 74"/>
                      <a:gd name="T2" fmla="*/ 172 w 812"/>
                      <a:gd name="T3" fmla="*/ 29 h 74"/>
                      <a:gd name="T4" fmla="*/ 372 w 812"/>
                      <a:gd name="T5" fmla="*/ 2 h 74"/>
                      <a:gd name="T6" fmla="*/ 591 w 812"/>
                      <a:gd name="T7" fmla="*/ 43 h 74"/>
                      <a:gd name="T8" fmla="*/ 812 w 812"/>
                      <a:gd name="T9" fmla="*/ 65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2" h="74">
                        <a:moveTo>
                          <a:pt x="0" y="74"/>
                        </a:moveTo>
                        <a:cubicBezTo>
                          <a:pt x="27" y="67"/>
                          <a:pt x="110" y="41"/>
                          <a:pt x="172" y="29"/>
                        </a:cubicBezTo>
                        <a:cubicBezTo>
                          <a:pt x="234" y="17"/>
                          <a:pt x="302" y="0"/>
                          <a:pt x="372" y="2"/>
                        </a:cubicBezTo>
                        <a:cubicBezTo>
                          <a:pt x="442" y="4"/>
                          <a:pt x="518" y="33"/>
                          <a:pt x="591" y="43"/>
                        </a:cubicBezTo>
                        <a:cubicBezTo>
                          <a:pt x="664" y="53"/>
                          <a:pt x="766" y="61"/>
                          <a:pt x="812" y="65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2" name="任意多边形 10252">
                    <a:extLst>
                      <a:ext uri="{FF2B5EF4-FFF2-40B4-BE49-F238E27FC236}">
                        <a16:creationId xmlns:a16="http://schemas.microsoft.com/office/drawing/2014/main" id="{4B8DE1DF-54C3-4921-BAFC-32438F8F8A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208"/>
                    <a:ext cx="816" cy="99"/>
                  </a:xfrm>
                  <a:custGeom>
                    <a:avLst/>
                    <a:gdLst>
                      <a:gd name="T0" fmla="*/ 0 w 816"/>
                      <a:gd name="T1" fmla="*/ 34 h 99"/>
                      <a:gd name="T2" fmla="*/ 176 w 816"/>
                      <a:gd name="T3" fmla="*/ 44 h 99"/>
                      <a:gd name="T4" fmla="*/ 403 w 816"/>
                      <a:gd name="T5" fmla="*/ 96 h 99"/>
                      <a:gd name="T6" fmla="*/ 624 w 816"/>
                      <a:gd name="T7" fmla="*/ 61 h 99"/>
                      <a:gd name="T8" fmla="*/ 816 w 816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6" h="99">
                        <a:moveTo>
                          <a:pt x="0" y="34"/>
                        </a:moveTo>
                        <a:cubicBezTo>
                          <a:pt x="29" y="36"/>
                          <a:pt x="109" y="34"/>
                          <a:pt x="176" y="44"/>
                        </a:cubicBezTo>
                        <a:cubicBezTo>
                          <a:pt x="243" y="54"/>
                          <a:pt x="328" y="93"/>
                          <a:pt x="403" y="96"/>
                        </a:cubicBezTo>
                        <a:cubicBezTo>
                          <a:pt x="478" y="99"/>
                          <a:pt x="555" y="77"/>
                          <a:pt x="624" y="61"/>
                        </a:cubicBezTo>
                        <a:cubicBezTo>
                          <a:pt x="693" y="45"/>
                          <a:pt x="776" y="13"/>
                          <a:pt x="816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3" name="椭圆 10253">
                    <a:extLst>
                      <a:ext uri="{FF2B5EF4-FFF2-40B4-BE49-F238E27FC236}">
                        <a16:creationId xmlns:a16="http://schemas.microsoft.com/office/drawing/2014/main" id="{F987BC99-656B-41B3-AB3A-06047B304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25055">
                    <a:off x="2111" y="2267"/>
                    <a:ext cx="87" cy="10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4" name="任意多边形 10254">
                    <a:extLst>
                      <a:ext uri="{FF2B5EF4-FFF2-40B4-BE49-F238E27FC236}">
                        <a16:creationId xmlns:a16="http://schemas.microsoft.com/office/drawing/2014/main" id="{13EEE9C0-00BF-4E8D-A1BB-A84BE211D7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6" y="2325"/>
                    <a:ext cx="1181" cy="75"/>
                  </a:xfrm>
                  <a:custGeom>
                    <a:avLst/>
                    <a:gdLst>
                      <a:gd name="T0" fmla="*/ 0 w 1181"/>
                      <a:gd name="T1" fmla="*/ 67 h 75"/>
                      <a:gd name="T2" fmla="*/ 273 w 1181"/>
                      <a:gd name="T3" fmla="*/ 43 h 75"/>
                      <a:gd name="T4" fmla="*/ 558 w 1181"/>
                      <a:gd name="T5" fmla="*/ 3 h 75"/>
                      <a:gd name="T6" fmla="*/ 875 w 1181"/>
                      <a:gd name="T7" fmla="*/ 65 h 75"/>
                      <a:gd name="T8" fmla="*/ 1181 w 1181"/>
                      <a:gd name="T9" fmla="*/ 6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1" h="75">
                        <a:moveTo>
                          <a:pt x="0" y="67"/>
                        </a:moveTo>
                        <a:cubicBezTo>
                          <a:pt x="44" y="63"/>
                          <a:pt x="180" y="54"/>
                          <a:pt x="273" y="43"/>
                        </a:cubicBezTo>
                        <a:cubicBezTo>
                          <a:pt x="366" y="32"/>
                          <a:pt x="457" y="0"/>
                          <a:pt x="558" y="3"/>
                        </a:cubicBezTo>
                        <a:cubicBezTo>
                          <a:pt x="658" y="7"/>
                          <a:pt x="771" y="56"/>
                          <a:pt x="875" y="65"/>
                        </a:cubicBezTo>
                        <a:cubicBezTo>
                          <a:pt x="979" y="75"/>
                          <a:pt x="1117" y="61"/>
                          <a:pt x="1181" y="6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5" name="任意多边形 10255">
                    <a:extLst>
                      <a:ext uri="{FF2B5EF4-FFF2-40B4-BE49-F238E27FC236}">
                        <a16:creationId xmlns:a16="http://schemas.microsoft.com/office/drawing/2014/main" id="{25126EB3-602A-4CEF-8AA8-12042A679C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4" y="2218"/>
                    <a:ext cx="1201" cy="125"/>
                  </a:xfrm>
                  <a:custGeom>
                    <a:avLst/>
                    <a:gdLst>
                      <a:gd name="T0" fmla="*/ 0 w 1201"/>
                      <a:gd name="T1" fmla="*/ 0 h 125"/>
                      <a:gd name="T2" fmla="*/ 283 w 1201"/>
                      <a:gd name="T3" fmla="*/ 35 h 125"/>
                      <a:gd name="T4" fmla="*/ 568 w 1201"/>
                      <a:gd name="T5" fmla="*/ 123 h 125"/>
                      <a:gd name="T6" fmla="*/ 850 w 1201"/>
                      <a:gd name="T7" fmla="*/ 49 h 125"/>
                      <a:gd name="T8" fmla="*/ 1201 w 1201"/>
                      <a:gd name="T9" fmla="*/ 8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1" h="125">
                        <a:moveTo>
                          <a:pt x="0" y="0"/>
                        </a:moveTo>
                        <a:cubicBezTo>
                          <a:pt x="47" y="7"/>
                          <a:pt x="188" y="14"/>
                          <a:pt x="283" y="35"/>
                        </a:cubicBezTo>
                        <a:cubicBezTo>
                          <a:pt x="378" y="55"/>
                          <a:pt x="474" y="121"/>
                          <a:pt x="568" y="123"/>
                        </a:cubicBezTo>
                        <a:cubicBezTo>
                          <a:pt x="662" y="125"/>
                          <a:pt x="745" y="68"/>
                          <a:pt x="850" y="49"/>
                        </a:cubicBezTo>
                        <a:cubicBezTo>
                          <a:pt x="955" y="30"/>
                          <a:pt x="1128" y="17"/>
                          <a:pt x="1201" y="8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6" name="椭圆 10256">
                    <a:extLst>
                      <a:ext uri="{FF2B5EF4-FFF2-40B4-BE49-F238E27FC236}">
                        <a16:creationId xmlns:a16="http://schemas.microsoft.com/office/drawing/2014/main" id="{3A3EC1B9-2EFC-43A9-B75B-EB90946D2C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212741">
                    <a:off x="3394" y="2280"/>
                    <a:ext cx="86" cy="10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7" name="任意多边形 10257">
                    <a:extLst>
                      <a:ext uri="{FF2B5EF4-FFF2-40B4-BE49-F238E27FC236}">
                        <a16:creationId xmlns:a16="http://schemas.microsoft.com/office/drawing/2014/main" id="{18FE9BA1-094E-413E-A013-82533F4A83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4075735">
                    <a:off x="3242" y="1551"/>
                    <a:ext cx="491" cy="1105"/>
                  </a:xfrm>
                  <a:custGeom>
                    <a:avLst/>
                    <a:gdLst>
                      <a:gd name="T0" fmla="*/ 0 w 568"/>
                      <a:gd name="T1" fmla="*/ 1553 h 1553"/>
                      <a:gd name="T2" fmla="*/ 134 w 568"/>
                      <a:gd name="T3" fmla="*/ 1191 h 1553"/>
                      <a:gd name="T4" fmla="*/ 218 w 568"/>
                      <a:gd name="T5" fmla="*/ 811 h 1553"/>
                      <a:gd name="T6" fmla="*/ 427 w 568"/>
                      <a:gd name="T7" fmla="*/ 446 h 1553"/>
                      <a:gd name="T8" fmla="*/ 568 w 568"/>
                      <a:gd name="T9" fmla="*/ 0 h 15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68" h="1553">
                        <a:moveTo>
                          <a:pt x="0" y="1553"/>
                        </a:moveTo>
                        <a:cubicBezTo>
                          <a:pt x="22" y="1493"/>
                          <a:pt x="98" y="1315"/>
                          <a:pt x="134" y="1191"/>
                        </a:cubicBezTo>
                        <a:cubicBezTo>
                          <a:pt x="170" y="1067"/>
                          <a:pt x="169" y="935"/>
                          <a:pt x="218" y="811"/>
                        </a:cubicBezTo>
                        <a:cubicBezTo>
                          <a:pt x="267" y="687"/>
                          <a:pt x="369" y="582"/>
                          <a:pt x="427" y="446"/>
                        </a:cubicBezTo>
                        <a:cubicBezTo>
                          <a:pt x="485" y="311"/>
                          <a:pt x="538" y="93"/>
                          <a:pt x="568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8" name="任意多边形 10258">
                    <a:extLst>
                      <a:ext uri="{FF2B5EF4-FFF2-40B4-BE49-F238E27FC236}">
                        <a16:creationId xmlns:a16="http://schemas.microsoft.com/office/drawing/2014/main" id="{8ED11D97-4AC7-4B2A-985A-22D0EBD07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6" y="1945"/>
                    <a:ext cx="1159" cy="121"/>
                  </a:xfrm>
                  <a:custGeom>
                    <a:avLst/>
                    <a:gdLst>
                      <a:gd name="T0" fmla="*/ 0 w 1159"/>
                      <a:gd name="T1" fmla="*/ 31 h 121"/>
                      <a:gd name="T2" fmla="*/ 271 w 1159"/>
                      <a:gd name="T3" fmla="*/ 34 h 121"/>
                      <a:gd name="T4" fmla="*/ 515 w 1159"/>
                      <a:gd name="T5" fmla="*/ 121 h 121"/>
                      <a:gd name="T6" fmla="*/ 900 w 1159"/>
                      <a:gd name="T7" fmla="*/ 31 h 121"/>
                      <a:gd name="T8" fmla="*/ 1159 w 1159"/>
                      <a:gd name="T9" fmla="*/ 0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59" h="121">
                        <a:moveTo>
                          <a:pt x="0" y="31"/>
                        </a:moveTo>
                        <a:cubicBezTo>
                          <a:pt x="45" y="30"/>
                          <a:pt x="185" y="19"/>
                          <a:pt x="271" y="34"/>
                        </a:cubicBezTo>
                        <a:cubicBezTo>
                          <a:pt x="357" y="49"/>
                          <a:pt x="410" y="121"/>
                          <a:pt x="515" y="121"/>
                        </a:cubicBezTo>
                        <a:cubicBezTo>
                          <a:pt x="620" y="121"/>
                          <a:pt x="793" y="51"/>
                          <a:pt x="900" y="31"/>
                        </a:cubicBezTo>
                        <a:cubicBezTo>
                          <a:pt x="1007" y="11"/>
                          <a:pt x="1105" y="6"/>
                          <a:pt x="1159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99" name="椭圆 10259">
                    <a:extLst>
                      <a:ext uri="{FF2B5EF4-FFF2-40B4-BE49-F238E27FC236}">
                        <a16:creationId xmlns:a16="http://schemas.microsoft.com/office/drawing/2014/main" id="{D2EF2A90-6238-41EA-9329-AECFD3345A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45515">
                    <a:off x="3386" y="1996"/>
                    <a:ext cx="90" cy="10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00" name="任意多边形 10260">
                  <a:extLst>
                    <a:ext uri="{FF2B5EF4-FFF2-40B4-BE49-F238E27FC236}">
                      <a16:creationId xmlns:a16="http://schemas.microsoft.com/office/drawing/2014/main" id="{97506E69-BF77-41DD-97B5-C4042F5C2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248"/>
                  <a:ext cx="480" cy="720"/>
                </a:xfrm>
                <a:custGeom>
                  <a:avLst/>
                  <a:gdLst>
                    <a:gd name="T0" fmla="*/ 387 w 387"/>
                    <a:gd name="T1" fmla="*/ 300 h 300"/>
                    <a:gd name="T2" fmla="*/ 228 w 387"/>
                    <a:gd name="T3" fmla="*/ 141 h 300"/>
                    <a:gd name="T4" fmla="*/ 0 w 387"/>
                    <a:gd name="T5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7" h="300">
                      <a:moveTo>
                        <a:pt x="387" y="300"/>
                      </a:moveTo>
                      <a:cubicBezTo>
                        <a:pt x="359" y="274"/>
                        <a:pt x="292" y="191"/>
                        <a:pt x="228" y="141"/>
                      </a:cubicBezTo>
                      <a:cubicBezTo>
                        <a:pt x="164" y="91"/>
                        <a:pt x="47" y="2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1" name="任意多边形 10261">
                  <a:extLst>
                    <a:ext uri="{FF2B5EF4-FFF2-40B4-BE49-F238E27FC236}">
                      <a16:creationId xmlns:a16="http://schemas.microsoft.com/office/drawing/2014/main" id="{0A9272EF-0EAC-452D-B188-25CE15C68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248"/>
                  <a:ext cx="432" cy="768"/>
                </a:xfrm>
                <a:custGeom>
                  <a:avLst/>
                  <a:gdLst>
                    <a:gd name="T0" fmla="*/ 0 w 326"/>
                    <a:gd name="T1" fmla="*/ 357 h 357"/>
                    <a:gd name="T2" fmla="*/ 129 w 326"/>
                    <a:gd name="T3" fmla="*/ 159 h 357"/>
                    <a:gd name="T4" fmla="*/ 326 w 326"/>
                    <a:gd name="T5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357">
                      <a:moveTo>
                        <a:pt x="0" y="357"/>
                      </a:moveTo>
                      <a:cubicBezTo>
                        <a:pt x="21" y="324"/>
                        <a:pt x="75" y="218"/>
                        <a:pt x="129" y="159"/>
                      </a:cubicBezTo>
                      <a:cubicBezTo>
                        <a:pt x="183" y="100"/>
                        <a:pt x="285" y="33"/>
                        <a:pt x="3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2" name="任意多边形 10262">
                  <a:extLst>
                    <a:ext uri="{FF2B5EF4-FFF2-40B4-BE49-F238E27FC236}">
                      <a16:creationId xmlns:a16="http://schemas.microsoft.com/office/drawing/2014/main" id="{3282A32A-4AE8-4F5F-9394-795AA6FDA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400"/>
                  <a:ext cx="480" cy="528"/>
                </a:xfrm>
                <a:custGeom>
                  <a:avLst/>
                  <a:gdLst>
                    <a:gd name="T0" fmla="*/ 0 w 298"/>
                    <a:gd name="T1" fmla="*/ 0 h 199"/>
                    <a:gd name="T2" fmla="*/ 159 w 298"/>
                    <a:gd name="T3" fmla="*/ 140 h 199"/>
                    <a:gd name="T4" fmla="*/ 298 w 298"/>
                    <a:gd name="T5" fmla="*/ 19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8" h="199">
                      <a:moveTo>
                        <a:pt x="0" y="0"/>
                      </a:moveTo>
                      <a:cubicBezTo>
                        <a:pt x="27" y="22"/>
                        <a:pt x="109" y="107"/>
                        <a:pt x="159" y="140"/>
                      </a:cubicBezTo>
                      <a:cubicBezTo>
                        <a:pt x="209" y="173"/>
                        <a:pt x="269" y="187"/>
                        <a:pt x="298" y="19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3" name="任意多边形 10263">
                  <a:extLst>
                    <a:ext uri="{FF2B5EF4-FFF2-40B4-BE49-F238E27FC236}">
                      <a16:creationId xmlns:a16="http://schemas.microsoft.com/office/drawing/2014/main" id="{9BCBA5D3-B6B0-42EC-AA90-44024EEDC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480" cy="624"/>
                </a:xfrm>
                <a:custGeom>
                  <a:avLst/>
                  <a:gdLst>
                    <a:gd name="T0" fmla="*/ 327 w 327"/>
                    <a:gd name="T1" fmla="*/ 0 h 238"/>
                    <a:gd name="T2" fmla="*/ 178 w 327"/>
                    <a:gd name="T3" fmla="*/ 139 h 238"/>
                    <a:gd name="T4" fmla="*/ 0 w 327"/>
                    <a:gd name="T5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" h="238">
                      <a:moveTo>
                        <a:pt x="327" y="0"/>
                      </a:moveTo>
                      <a:cubicBezTo>
                        <a:pt x="301" y="23"/>
                        <a:pt x="232" y="99"/>
                        <a:pt x="178" y="139"/>
                      </a:cubicBezTo>
                      <a:cubicBezTo>
                        <a:pt x="124" y="179"/>
                        <a:pt x="37" y="218"/>
                        <a:pt x="0" y="2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4" name="任意多边形 10264">
                  <a:extLst>
                    <a:ext uri="{FF2B5EF4-FFF2-40B4-BE49-F238E27FC236}">
                      <a16:creationId xmlns:a16="http://schemas.microsoft.com/office/drawing/2014/main" id="{504B829A-C207-45F8-AEE4-69CBAE01B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152"/>
                  <a:ext cx="528" cy="384"/>
                </a:xfrm>
                <a:custGeom>
                  <a:avLst/>
                  <a:gdLst>
                    <a:gd name="T0" fmla="*/ 0 w 326"/>
                    <a:gd name="T1" fmla="*/ 357 h 357"/>
                    <a:gd name="T2" fmla="*/ 129 w 326"/>
                    <a:gd name="T3" fmla="*/ 159 h 357"/>
                    <a:gd name="T4" fmla="*/ 326 w 326"/>
                    <a:gd name="T5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357">
                      <a:moveTo>
                        <a:pt x="0" y="357"/>
                      </a:moveTo>
                      <a:cubicBezTo>
                        <a:pt x="21" y="324"/>
                        <a:pt x="75" y="218"/>
                        <a:pt x="129" y="159"/>
                      </a:cubicBezTo>
                      <a:cubicBezTo>
                        <a:pt x="183" y="100"/>
                        <a:pt x="285" y="33"/>
                        <a:pt x="32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5" name="任意多边形 10265">
                  <a:extLst>
                    <a:ext uri="{FF2B5EF4-FFF2-40B4-BE49-F238E27FC236}">
                      <a16:creationId xmlns:a16="http://schemas.microsoft.com/office/drawing/2014/main" id="{104E7E9A-8AAD-4E51-A2A1-D6FAB1230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152"/>
                  <a:ext cx="480" cy="288"/>
                </a:xfrm>
                <a:custGeom>
                  <a:avLst/>
                  <a:gdLst>
                    <a:gd name="T0" fmla="*/ 387 w 387"/>
                    <a:gd name="T1" fmla="*/ 300 h 300"/>
                    <a:gd name="T2" fmla="*/ 228 w 387"/>
                    <a:gd name="T3" fmla="*/ 141 h 300"/>
                    <a:gd name="T4" fmla="*/ 0 w 387"/>
                    <a:gd name="T5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7" h="300">
                      <a:moveTo>
                        <a:pt x="387" y="300"/>
                      </a:moveTo>
                      <a:cubicBezTo>
                        <a:pt x="359" y="274"/>
                        <a:pt x="292" y="191"/>
                        <a:pt x="228" y="141"/>
                      </a:cubicBezTo>
                      <a:cubicBezTo>
                        <a:pt x="164" y="91"/>
                        <a:pt x="47" y="2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6" name="任意多边形 10266">
                  <a:extLst>
                    <a:ext uri="{FF2B5EF4-FFF2-40B4-BE49-F238E27FC236}">
                      <a16:creationId xmlns:a16="http://schemas.microsoft.com/office/drawing/2014/main" id="{B112AF09-77E5-488B-80C4-F15385612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832"/>
                  <a:ext cx="609" cy="287"/>
                </a:xfrm>
                <a:custGeom>
                  <a:avLst/>
                  <a:gdLst>
                    <a:gd name="T0" fmla="*/ 0 w 298"/>
                    <a:gd name="T1" fmla="*/ 0 h 199"/>
                    <a:gd name="T2" fmla="*/ 159 w 298"/>
                    <a:gd name="T3" fmla="*/ 140 h 199"/>
                    <a:gd name="T4" fmla="*/ 298 w 298"/>
                    <a:gd name="T5" fmla="*/ 19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8" h="199">
                      <a:moveTo>
                        <a:pt x="0" y="0"/>
                      </a:moveTo>
                      <a:cubicBezTo>
                        <a:pt x="27" y="22"/>
                        <a:pt x="109" y="107"/>
                        <a:pt x="159" y="140"/>
                      </a:cubicBezTo>
                      <a:cubicBezTo>
                        <a:pt x="209" y="173"/>
                        <a:pt x="269" y="187"/>
                        <a:pt x="298" y="19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7" name="任意多边形 10267">
                  <a:extLst>
                    <a:ext uri="{FF2B5EF4-FFF2-40B4-BE49-F238E27FC236}">
                      <a16:creationId xmlns:a16="http://schemas.microsoft.com/office/drawing/2014/main" id="{B9E86F08-FD24-43EA-A669-9BADBA452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784"/>
                  <a:ext cx="432" cy="288"/>
                </a:xfrm>
                <a:custGeom>
                  <a:avLst/>
                  <a:gdLst>
                    <a:gd name="T0" fmla="*/ 327 w 327"/>
                    <a:gd name="T1" fmla="*/ 0 h 238"/>
                    <a:gd name="T2" fmla="*/ 178 w 327"/>
                    <a:gd name="T3" fmla="*/ 139 h 238"/>
                    <a:gd name="T4" fmla="*/ 0 w 327"/>
                    <a:gd name="T5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7" h="238">
                      <a:moveTo>
                        <a:pt x="327" y="0"/>
                      </a:moveTo>
                      <a:cubicBezTo>
                        <a:pt x="301" y="23"/>
                        <a:pt x="232" y="99"/>
                        <a:pt x="178" y="139"/>
                      </a:cubicBezTo>
                      <a:cubicBezTo>
                        <a:pt x="124" y="179"/>
                        <a:pt x="37" y="218"/>
                        <a:pt x="0" y="2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08" name="组合 10268">
                  <a:extLst>
                    <a:ext uri="{FF2B5EF4-FFF2-40B4-BE49-F238E27FC236}">
                      <a16:creationId xmlns:a16="http://schemas.microsoft.com/office/drawing/2014/main" id="{F6CC7C28-1C24-4C51-BDC4-7E47D73AFD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17" y="935"/>
                  <a:ext cx="598" cy="288"/>
                  <a:chOff x="4320" y="1872"/>
                  <a:chExt cx="384" cy="200"/>
                </a:xfrm>
              </p:grpSpPr>
              <p:grpSp>
                <p:nvGrpSpPr>
                  <p:cNvPr id="16409" name="组合 10269">
                    <a:extLst>
                      <a:ext uri="{FF2B5EF4-FFF2-40B4-BE49-F238E27FC236}">
                        <a16:creationId xmlns:a16="http://schemas.microsoft.com/office/drawing/2014/main" id="{E663563A-7EBA-453A-A2BB-2712DD6EC0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20" y="1872"/>
                    <a:ext cx="336" cy="200"/>
                    <a:chOff x="4320" y="1872"/>
                    <a:chExt cx="336" cy="200"/>
                  </a:xfrm>
                </p:grpSpPr>
                <p:sp>
                  <p:nvSpPr>
                    <p:cNvPr id="16410" name="直接连接符 10270">
                      <a:extLst>
                        <a:ext uri="{FF2B5EF4-FFF2-40B4-BE49-F238E27FC236}">
                          <a16:creationId xmlns:a16="http://schemas.microsoft.com/office/drawing/2014/main" id="{FD4EBE31-AAC2-4F69-943E-22D78B6EB5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192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11" name="直接连接符 10271">
                      <a:extLst>
                        <a:ext uri="{FF2B5EF4-FFF2-40B4-BE49-F238E27FC236}">
                          <a16:creationId xmlns:a16="http://schemas.microsoft.com/office/drawing/2014/main" id="{D3C53BCF-B61E-43E8-8DF2-425FE50615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60" y="192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12" name="直接连接符 10272">
                      <a:extLst>
                        <a:ext uri="{FF2B5EF4-FFF2-40B4-BE49-F238E27FC236}">
                          <a16:creationId xmlns:a16="http://schemas.microsoft.com/office/drawing/2014/main" id="{5D1183BD-24DD-49BA-B656-1D58D8E5ABC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1968"/>
                      <a:ext cx="0" cy="10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36495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13" name="直接连接符 10273">
                      <a:extLst>
                        <a:ext uri="{FF2B5EF4-FFF2-40B4-BE49-F238E27FC236}">
                          <a16:creationId xmlns:a16="http://schemas.microsoft.com/office/drawing/2014/main" id="{59B22D45-6A6F-4516-909E-57BBF33B2BD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2016"/>
                      <a:ext cx="96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36495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14" name="直接连接符 10274">
                      <a:extLst>
                        <a:ext uri="{FF2B5EF4-FFF2-40B4-BE49-F238E27FC236}">
                          <a16:creationId xmlns:a16="http://schemas.microsoft.com/office/drawing/2014/main" id="{E2AB9259-1A04-4716-87A3-56AF0E7F0E1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187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15" name="直接连接符 10275">
                      <a:extLst>
                        <a:ext uri="{FF2B5EF4-FFF2-40B4-BE49-F238E27FC236}">
                          <a16:creationId xmlns:a16="http://schemas.microsoft.com/office/drawing/2014/main" id="{15551733-81C7-4802-B008-91D30AEA59C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2016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16" name="直接连接符 10276">
                    <a:extLst>
                      <a:ext uri="{FF2B5EF4-FFF2-40B4-BE49-F238E27FC236}">
                        <a16:creationId xmlns:a16="http://schemas.microsoft.com/office/drawing/2014/main" id="{5131DA5A-C773-42CF-A50A-E2488B0D3E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016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17" name="组合 10277">
                  <a:extLst>
                    <a:ext uri="{FF2B5EF4-FFF2-40B4-BE49-F238E27FC236}">
                      <a16:creationId xmlns:a16="http://schemas.microsoft.com/office/drawing/2014/main" id="{17478681-1A53-4E8D-9FBC-28DECD7E9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4" y="3024"/>
                  <a:ext cx="598" cy="277"/>
                  <a:chOff x="4368" y="3312"/>
                  <a:chExt cx="384" cy="192"/>
                </a:xfrm>
              </p:grpSpPr>
              <p:sp>
                <p:nvSpPr>
                  <p:cNvPr id="16418" name="直接连接符 10278">
                    <a:extLst>
                      <a:ext uri="{FF2B5EF4-FFF2-40B4-BE49-F238E27FC236}">
                        <a16:creationId xmlns:a16="http://schemas.microsoft.com/office/drawing/2014/main" id="{4C3B43AB-613D-4F7C-9C75-02C58E9416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3408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9" name="直接连接符 10279">
                    <a:extLst>
                      <a:ext uri="{FF2B5EF4-FFF2-40B4-BE49-F238E27FC236}">
                        <a16:creationId xmlns:a16="http://schemas.microsoft.com/office/drawing/2014/main" id="{8F59A97E-264A-401D-8ABD-13EAB4BB6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6" y="3428"/>
                    <a:ext cx="58" cy="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0" name="直接连接符 10280">
                    <a:extLst>
                      <a:ext uri="{FF2B5EF4-FFF2-40B4-BE49-F238E27FC236}">
                        <a16:creationId xmlns:a16="http://schemas.microsoft.com/office/drawing/2014/main" id="{A0B509A8-A829-496A-8794-EF235B12FF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312"/>
                    <a:ext cx="0" cy="104"/>
                  </a:xfrm>
                  <a:prstGeom prst="line">
                    <a:avLst/>
                  </a:prstGeom>
                  <a:noFill/>
                  <a:ln w="76200">
                    <a:solidFill>
                      <a:srgbClr val="36495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1" name="直接连接符 10281">
                    <a:extLst>
                      <a:ext uri="{FF2B5EF4-FFF2-40B4-BE49-F238E27FC236}">
                        <a16:creationId xmlns:a16="http://schemas.microsoft.com/office/drawing/2014/main" id="{C7AF6FDA-D0CF-46A9-96E7-D34450BF58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360"/>
                    <a:ext cx="9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36495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2" name="直接连接符 10282">
                    <a:extLst>
                      <a:ext uri="{FF2B5EF4-FFF2-40B4-BE49-F238E27FC236}">
                        <a16:creationId xmlns:a16="http://schemas.microsoft.com/office/drawing/2014/main" id="{C7C080DE-36BC-4AD4-B553-431CE3C97C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68" y="3360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3" name="直接连接符 10283">
                    <a:extLst>
                      <a:ext uri="{FF2B5EF4-FFF2-40B4-BE49-F238E27FC236}">
                        <a16:creationId xmlns:a16="http://schemas.microsoft.com/office/drawing/2014/main" id="{9E26F910-D1B4-4430-A578-C9AAA9A47E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360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4" name="直接连接符 10284">
                    <a:extLst>
                      <a:ext uri="{FF2B5EF4-FFF2-40B4-BE49-F238E27FC236}">
                        <a16:creationId xmlns:a16="http://schemas.microsoft.com/office/drawing/2014/main" id="{5C44A782-B369-46BD-AE86-0C9805E842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40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425" name="任意多边形 10285">
                <a:extLst>
                  <a:ext uri="{FF2B5EF4-FFF2-40B4-BE49-F238E27FC236}">
                    <a16:creationId xmlns:a16="http://schemas.microsoft.com/office/drawing/2014/main" id="{CDB9CD08-93BB-4556-A2F0-D4DDCE8AB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57951">
                <a:off x="3823" y="2086"/>
                <a:ext cx="48" cy="576"/>
              </a:xfrm>
              <a:custGeom>
                <a:avLst/>
                <a:gdLst>
                  <a:gd name="T0" fmla="*/ 0 w 322"/>
                  <a:gd name="T1" fmla="*/ 1091 h 1091"/>
                  <a:gd name="T2" fmla="*/ 61 w 322"/>
                  <a:gd name="T3" fmla="*/ 785 h 1091"/>
                  <a:gd name="T4" fmla="*/ 30 w 322"/>
                  <a:gd name="T5" fmla="*/ 554 h 1091"/>
                  <a:gd name="T6" fmla="*/ 215 w 322"/>
                  <a:gd name="T7" fmla="*/ 301 h 1091"/>
                  <a:gd name="T8" fmla="*/ 322 w 322"/>
                  <a:gd name="T9" fmla="*/ 0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091">
                    <a:moveTo>
                      <a:pt x="0" y="1091"/>
                    </a:moveTo>
                    <a:cubicBezTo>
                      <a:pt x="10" y="1038"/>
                      <a:pt x="56" y="875"/>
                      <a:pt x="61" y="785"/>
                    </a:cubicBezTo>
                    <a:cubicBezTo>
                      <a:pt x="66" y="695"/>
                      <a:pt x="5" y="634"/>
                      <a:pt x="30" y="554"/>
                    </a:cubicBezTo>
                    <a:cubicBezTo>
                      <a:pt x="54" y="474"/>
                      <a:pt x="166" y="394"/>
                      <a:pt x="215" y="301"/>
                    </a:cubicBezTo>
                    <a:cubicBezTo>
                      <a:pt x="263" y="209"/>
                      <a:pt x="300" y="63"/>
                      <a:pt x="322" y="0"/>
                    </a:cubicBezTo>
                  </a:path>
                </a:pathLst>
              </a:cu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3CAC894A-2CF8-4ED2-954A-2DED0418C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38420" y="4270213"/>
              <a:ext cx="26652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5400" b="1" dirty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3693554-611D-4AF6-8DF7-E83A7BD2E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96329" y="3212513"/>
              <a:ext cx="31840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54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F064077-999C-4FBC-97B4-4688D9218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33271" y="4218889"/>
              <a:ext cx="26652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54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025B7EB-DD9E-4366-ACE5-617AABB55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33271" y="3210213"/>
              <a:ext cx="26652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54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9" grpId="0"/>
      <p:bldP spid="10370" grpId="0"/>
      <p:bldP spid="10372" grpId="0"/>
      <p:bldP spid="10373" grpId="0"/>
      <p:bldP spid="103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7" name="文本框 11326">
            <a:extLst>
              <a:ext uri="{FF2B5EF4-FFF2-40B4-BE49-F238E27FC236}">
                <a16:creationId xmlns:a16="http://schemas.microsoft.com/office/drawing/2014/main" id="{A0D4B61A-6F18-4FB4-BFBD-DE6791DC0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615869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细胞一分为二</a:t>
            </a:r>
          </a:p>
        </p:txBody>
      </p:sp>
      <p:sp>
        <p:nvSpPr>
          <p:cNvPr id="63" name="文本框 7198">
            <a:extLst>
              <a:ext uri="{FF2B5EF4-FFF2-40B4-BE49-F238E27FC236}">
                <a16:creationId xmlns:a16="http://schemas.microsoft.com/office/drawing/2014/main" id="{53688141-90AB-4D93-87B7-C813048F3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402" y="144069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减数第一次分裂（</a:t>
            </a:r>
            <a:r>
              <a:rPr lang="en-US" altLang="zh-CN" sz="3200" b="1" dirty="0">
                <a:latin typeface="Times New Roman" panose="02020603050405020304" pitchFamily="18" charset="0"/>
                <a:ea typeface="隶书" pitchFamily="49" charset="-122"/>
              </a:rPr>
              <a:t>MI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）</a:t>
            </a:r>
          </a:p>
        </p:txBody>
      </p:sp>
      <p:sp>
        <p:nvSpPr>
          <p:cNvPr id="64" name="文本框 7198">
            <a:extLst>
              <a:ext uri="{FF2B5EF4-FFF2-40B4-BE49-F238E27FC236}">
                <a16:creationId xmlns:a16="http://schemas.microsoft.com/office/drawing/2014/main" id="{9A6CC074-CC33-4B2F-9B93-1803FE4C3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46" y="836712"/>
            <a:ext cx="4568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末期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I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 （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2n=4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为例）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0F06E6A6-50E5-474E-B74C-E717074ED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4"/>
          <a:stretch/>
        </p:blipFill>
        <p:spPr bwMode="auto">
          <a:xfrm>
            <a:off x="4290195" y="3848281"/>
            <a:ext cx="4875148" cy="30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E6FCA4F-0D1B-4498-9891-C7C15B224B40}"/>
              </a:ext>
            </a:extLst>
          </p:cNvPr>
          <p:cNvGrpSpPr/>
          <p:nvPr/>
        </p:nvGrpSpPr>
        <p:grpSpPr>
          <a:xfrm>
            <a:off x="194597" y="1988840"/>
            <a:ext cx="4554955" cy="3271029"/>
            <a:chOff x="194597" y="1988840"/>
            <a:chExt cx="4554955" cy="32710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D225490-CFC6-4B08-9DAC-D3E9AD79318E}"/>
                </a:ext>
              </a:extLst>
            </p:cNvPr>
            <p:cNvGrpSpPr/>
            <p:nvPr/>
          </p:nvGrpSpPr>
          <p:grpSpPr>
            <a:xfrm>
              <a:off x="194597" y="2017705"/>
              <a:ext cx="4445784" cy="3242164"/>
              <a:chOff x="702279" y="2254606"/>
              <a:chExt cx="4445784" cy="3242164"/>
            </a:xfrm>
          </p:grpSpPr>
          <p:sp>
            <p:nvSpPr>
              <p:cNvPr id="17449" name="矩形 11307">
                <a:extLst>
                  <a:ext uri="{FF2B5EF4-FFF2-40B4-BE49-F238E27FC236}">
                    <a16:creationId xmlns:a16="http://schemas.microsoft.com/office/drawing/2014/main" id="{5C6EFD3B-6B42-43C7-A3CC-43FBF50A3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279" y="4795095"/>
                <a:ext cx="1398588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itchFamily="49" charset="-122"/>
                  </a:rPr>
                  <a:t>后期</a:t>
                </a:r>
                <a:r>
                  <a:rPr lang="en-US" altLang="zh-CN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itchFamily="49" charset="-122"/>
                  </a:rPr>
                  <a:t>I</a:t>
                </a:r>
              </a:p>
            </p:txBody>
          </p:sp>
          <p:grpSp>
            <p:nvGrpSpPr>
              <p:cNvPr id="11330" name="组合 11329">
                <a:extLst>
                  <a:ext uri="{FF2B5EF4-FFF2-40B4-BE49-F238E27FC236}">
                    <a16:creationId xmlns:a16="http://schemas.microsoft.com/office/drawing/2014/main" id="{BF9ED2D7-B9C4-4141-AD55-90D40192B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2850" y="2254606"/>
                <a:ext cx="2025213" cy="2894542"/>
                <a:chOff x="2784" y="1104"/>
                <a:chExt cx="2304" cy="3293"/>
              </a:xfrm>
            </p:grpSpPr>
            <p:grpSp>
              <p:nvGrpSpPr>
                <p:cNvPr id="17452" name="组合 11309">
                  <a:extLst>
                    <a:ext uri="{FF2B5EF4-FFF2-40B4-BE49-F238E27FC236}">
                      <a16:creationId xmlns:a16="http://schemas.microsoft.com/office/drawing/2014/main" id="{FD762650-E1EF-4CFB-96EC-7DB461AA16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104"/>
                  <a:ext cx="1344" cy="2928"/>
                  <a:chOff x="1824" y="240"/>
                  <a:chExt cx="2208" cy="4080"/>
                </a:xfrm>
              </p:grpSpPr>
              <p:sp>
                <p:nvSpPr>
                  <p:cNvPr id="17453" name="椭圆 11310">
                    <a:extLst>
                      <a:ext uri="{FF2B5EF4-FFF2-40B4-BE49-F238E27FC236}">
                        <a16:creationId xmlns:a16="http://schemas.microsoft.com/office/drawing/2014/main" id="{9F2FF958-8E37-4B54-B568-8E047BFE2C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160"/>
                    <a:ext cx="2160" cy="21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4" name="椭圆 11311">
                    <a:extLst>
                      <a:ext uri="{FF2B5EF4-FFF2-40B4-BE49-F238E27FC236}">
                        <a16:creationId xmlns:a16="http://schemas.microsoft.com/office/drawing/2014/main" id="{9048514C-5B1C-4FCB-A2C7-D54CC4C2A6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40"/>
                    <a:ext cx="2160" cy="216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5" name="任意多边形 11312">
                    <a:extLst>
                      <a:ext uri="{FF2B5EF4-FFF2-40B4-BE49-F238E27FC236}">
                        <a16:creationId xmlns:a16="http://schemas.microsoft.com/office/drawing/2014/main" id="{08E03F60-FE01-4259-A152-A444A35F00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69" y="972"/>
                    <a:ext cx="372" cy="414"/>
                  </a:xfrm>
                  <a:custGeom>
                    <a:avLst/>
                    <a:gdLst>
                      <a:gd name="T0" fmla="*/ 0 w 372"/>
                      <a:gd name="T1" fmla="*/ 414 h 414"/>
                      <a:gd name="T2" fmla="*/ 31 w 372"/>
                      <a:gd name="T3" fmla="*/ 280 h 414"/>
                      <a:gd name="T4" fmla="*/ 93 w 372"/>
                      <a:gd name="T5" fmla="*/ 93 h 414"/>
                      <a:gd name="T6" fmla="*/ 227 w 372"/>
                      <a:gd name="T7" fmla="*/ 52 h 414"/>
                      <a:gd name="T8" fmla="*/ 372 w 372"/>
                      <a:gd name="T9" fmla="*/ 0 h 4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2" h="414">
                        <a:moveTo>
                          <a:pt x="0" y="414"/>
                        </a:moveTo>
                        <a:cubicBezTo>
                          <a:pt x="5" y="390"/>
                          <a:pt x="16" y="333"/>
                          <a:pt x="31" y="280"/>
                        </a:cubicBezTo>
                        <a:cubicBezTo>
                          <a:pt x="46" y="227"/>
                          <a:pt x="60" y="131"/>
                          <a:pt x="93" y="93"/>
                        </a:cubicBezTo>
                        <a:cubicBezTo>
                          <a:pt x="126" y="55"/>
                          <a:pt x="181" y="67"/>
                          <a:pt x="227" y="52"/>
                        </a:cubicBezTo>
                        <a:cubicBezTo>
                          <a:pt x="273" y="37"/>
                          <a:pt x="342" y="11"/>
                          <a:pt x="372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6" name="任意多边形 11313">
                    <a:extLst>
                      <a:ext uri="{FF2B5EF4-FFF2-40B4-BE49-F238E27FC236}">
                        <a16:creationId xmlns:a16="http://schemas.microsoft.com/office/drawing/2014/main" id="{DDF54CC2-A255-474E-9B99-B4C1439A68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4" y="848"/>
                    <a:ext cx="424" cy="455"/>
                  </a:xfrm>
                  <a:custGeom>
                    <a:avLst/>
                    <a:gdLst>
                      <a:gd name="T0" fmla="*/ 0 w 424"/>
                      <a:gd name="T1" fmla="*/ 455 h 455"/>
                      <a:gd name="T2" fmla="*/ 83 w 424"/>
                      <a:gd name="T3" fmla="*/ 341 h 455"/>
                      <a:gd name="T4" fmla="*/ 228 w 424"/>
                      <a:gd name="T5" fmla="*/ 186 h 455"/>
                      <a:gd name="T6" fmla="*/ 331 w 424"/>
                      <a:gd name="T7" fmla="*/ 83 h 455"/>
                      <a:gd name="T8" fmla="*/ 424 w 424"/>
                      <a:gd name="T9" fmla="*/ 0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4" h="455">
                        <a:moveTo>
                          <a:pt x="0" y="455"/>
                        </a:moveTo>
                        <a:cubicBezTo>
                          <a:pt x="14" y="436"/>
                          <a:pt x="45" y="386"/>
                          <a:pt x="83" y="341"/>
                        </a:cubicBezTo>
                        <a:cubicBezTo>
                          <a:pt x="121" y="296"/>
                          <a:pt x="187" y="229"/>
                          <a:pt x="228" y="186"/>
                        </a:cubicBezTo>
                        <a:cubicBezTo>
                          <a:pt x="269" y="143"/>
                          <a:pt x="298" y="114"/>
                          <a:pt x="331" y="83"/>
                        </a:cubicBezTo>
                        <a:cubicBezTo>
                          <a:pt x="364" y="52"/>
                          <a:pt x="405" y="17"/>
                          <a:pt x="424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7" name="椭圆 11314">
                    <a:extLst>
                      <a:ext uri="{FF2B5EF4-FFF2-40B4-BE49-F238E27FC236}">
                        <a16:creationId xmlns:a16="http://schemas.microsoft.com/office/drawing/2014/main" id="{EEF2E76F-2EDE-4C2D-8D78-6280923E8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35310">
                    <a:off x="2400" y="1008"/>
                    <a:ext cx="89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8" name="任意多边形 11315">
                    <a:extLst>
                      <a:ext uri="{FF2B5EF4-FFF2-40B4-BE49-F238E27FC236}">
                        <a16:creationId xmlns:a16="http://schemas.microsoft.com/office/drawing/2014/main" id="{DB40D4B1-8EED-47A5-A8DA-3BB4429D0E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6" y="2911"/>
                    <a:ext cx="290" cy="527"/>
                  </a:xfrm>
                  <a:custGeom>
                    <a:avLst/>
                    <a:gdLst>
                      <a:gd name="T0" fmla="*/ 0 w 290"/>
                      <a:gd name="T1" fmla="*/ 527 h 527"/>
                      <a:gd name="T2" fmla="*/ 135 w 290"/>
                      <a:gd name="T3" fmla="*/ 393 h 527"/>
                      <a:gd name="T4" fmla="*/ 197 w 290"/>
                      <a:gd name="T5" fmla="*/ 248 h 527"/>
                      <a:gd name="T6" fmla="*/ 248 w 290"/>
                      <a:gd name="T7" fmla="*/ 83 h 527"/>
                      <a:gd name="T8" fmla="*/ 290 w 290"/>
                      <a:gd name="T9" fmla="*/ 0 h 5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0" h="527">
                        <a:moveTo>
                          <a:pt x="0" y="527"/>
                        </a:moveTo>
                        <a:cubicBezTo>
                          <a:pt x="22" y="505"/>
                          <a:pt x="102" y="440"/>
                          <a:pt x="135" y="393"/>
                        </a:cubicBezTo>
                        <a:cubicBezTo>
                          <a:pt x="168" y="346"/>
                          <a:pt x="178" y="300"/>
                          <a:pt x="197" y="248"/>
                        </a:cubicBezTo>
                        <a:cubicBezTo>
                          <a:pt x="216" y="196"/>
                          <a:pt x="232" y="124"/>
                          <a:pt x="248" y="83"/>
                        </a:cubicBezTo>
                        <a:cubicBezTo>
                          <a:pt x="264" y="42"/>
                          <a:pt x="281" y="17"/>
                          <a:pt x="290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9" name="任意多边形 11316">
                    <a:extLst>
                      <a:ext uri="{FF2B5EF4-FFF2-40B4-BE49-F238E27FC236}">
                        <a16:creationId xmlns:a16="http://schemas.microsoft.com/office/drawing/2014/main" id="{125DDAC4-D67D-4272-AD04-5A059BF2B3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2" y="2880"/>
                    <a:ext cx="297" cy="455"/>
                  </a:xfrm>
                  <a:custGeom>
                    <a:avLst/>
                    <a:gdLst>
                      <a:gd name="T0" fmla="*/ 0 w 297"/>
                      <a:gd name="T1" fmla="*/ 455 h 455"/>
                      <a:gd name="T2" fmla="*/ 156 w 297"/>
                      <a:gd name="T3" fmla="*/ 372 h 455"/>
                      <a:gd name="T4" fmla="*/ 280 w 297"/>
                      <a:gd name="T5" fmla="*/ 300 h 455"/>
                      <a:gd name="T6" fmla="*/ 259 w 297"/>
                      <a:gd name="T7" fmla="*/ 186 h 455"/>
                      <a:gd name="T8" fmla="*/ 218 w 297"/>
                      <a:gd name="T9" fmla="*/ 0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7" h="455">
                        <a:moveTo>
                          <a:pt x="0" y="455"/>
                        </a:moveTo>
                        <a:cubicBezTo>
                          <a:pt x="26" y="441"/>
                          <a:pt x="109" y="398"/>
                          <a:pt x="156" y="372"/>
                        </a:cubicBezTo>
                        <a:cubicBezTo>
                          <a:pt x="203" y="346"/>
                          <a:pt x="263" y="331"/>
                          <a:pt x="280" y="300"/>
                        </a:cubicBezTo>
                        <a:cubicBezTo>
                          <a:pt x="297" y="269"/>
                          <a:pt x="269" y="236"/>
                          <a:pt x="259" y="186"/>
                        </a:cubicBezTo>
                        <a:cubicBezTo>
                          <a:pt x="249" y="136"/>
                          <a:pt x="227" y="39"/>
                          <a:pt x="218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0" name="椭圆 11317">
                    <a:extLst>
                      <a:ext uri="{FF2B5EF4-FFF2-40B4-BE49-F238E27FC236}">
                        <a16:creationId xmlns:a16="http://schemas.microsoft.com/office/drawing/2014/main" id="{2328047E-9393-4335-9664-C793209167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25055">
                    <a:off x="2580" y="3131"/>
                    <a:ext cx="87" cy="10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1" name="任意多边形 11318">
                    <a:extLst>
                      <a:ext uri="{FF2B5EF4-FFF2-40B4-BE49-F238E27FC236}">
                        <a16:creationId xmlns:a16="http://schemas.microsoft.com/office/drawing/2014/main" id="{EBAD29A3-4043-42A9-891F-3950DE3A5B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0" y="2688"/>
                    <a:ext cx="474" cy="839"/>
                  </a:xfrm>
                  <a:custGeom>
                    <a:avLst/>
                    <a:gdLst>
                      <a:gd name="T0" fmla="*/ 0 w 474"/>
                      <a:gd name="T1" fmla="*/ 839 h 839"/>
                      <a:gd name="T2" fmla="*/ 135 w 474"/>
                      <a:gd name="T3" fmla="*/ 746 h 839"/>
                      <a:gd name="T4" fmla="*/ 308 w 474"/>
                      <a:gd name="T5" fmla="*/ 517 h 839"/>
                      <a:gd name="T6" fmla="*/ 432 w 474"/>
                      <a:gd name="T7" fmla="*/ 207 h 839"/>
                      <a:gd name="T8" fmla="*/ 474 w 474"/>
                      <a:gd name="T9" fmla="*/ 0 h 8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4" h="839">
                        <a:moveTo>
                          <a:pt x="0" y="839"/>
                        </a:moveTo>
                        <a:cubicBezTo>
                          <a:pt x="21" y="825"/>
                          <a:pt x="84" y="800"/>
                          <a:pt x="135" y="746"/>
                        </a:cubicBezTo>
                        <a:cubicBezTo>
                          <a:pt x="186" y="692"/>
                          <a:pt x="258" y="607"/>
                          <a:pt x="308" y="517"/>
                        </a:cubicBezTo>
                        <a:cubicBezTo>
                          <a:pt x="358" y="427"/>
                          <a:pt x="404" y="293"/>
                          <a:pt x="432" y="207"/>
                        </a:cubicBezTo>
                        <a:cubicBezTo>
                          <a:pt x="460" y="121"/>
                          <a:pt x="465" y="43"/>
                          <a:pt x="474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2" name="任意多边形 11319">
                    <a:extLst>
                      <a:ext uri="{FF2B5EF4-FFF2-40B4-BE49-F238E27FC236}">
                        <a16:creationId xmlns:a16="http://schemas.microsoft.com/office/drawing/2014/main" id="{378D8ABC-91DA-446E-A036-42E458F819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2782"/>
                    <a:ext cx="791" cy="611"/>
                  </a:xfrm>
                  <a:custGeom>
                    <a:avLst/>
                    <a:gdLst>
                      <a:gd name="T0" fmla="*/ 0 w 791"/>
                      <a:gd name="T1" fmla="*/ 611 h 611"/>
                      <a:gd name="T2" fmla="*/ 217 w 791"/>
                      <a:gd name="T3" fmla="*/ 517 h 611"/>
                      <a:gd name="T4" fmla="*/ 429 w 791"/>
                      <a:gd name="T5" fmla="*/ 393 h 611"/>
                      <a:gd name="T6" fmla="*/ 604 w 791"/>
                      <a:gd name="T7" fmla="*/ 269 h 611"/>
                      <a:gd name="T8" fmla="*/ 791 w 791"/>
                      <a:gd name="T9" fmla="*/ 0 h 6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1" h="611">
                        <a:moveTo>
                          <a:pt x="0" y="611"/>
                        </a:moveTo>
                        <a:cubicBezTo>
                          <a:pt x="34" y="595"/>
                          <a:pt x="146" y="553"/>
                          <a:pt x="217" y="517"/>
                        </a:cubicBezTo>
                        <a:cubicBezTo>
                          <a:pt x="288" y="481"/>
                          <a:pt x="365" y="434"/>
                          <a:pt x="429" y="393"/>
                        </a:cubicBezTo>
                        <a:cubicBezTo>
                          <a:pt x="493" y="352"/>
                          <a:pt x="544" y="334"/>
                          <a:pt x="604" y="269"/>
                        </a:cubicBezTo>
                        <a:cubicBezTo>
                          <a:pt x="664" y="204"/>
                          <a:pt x="752" y="56"/>
                          <a:pt x="791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3" name="椭圆 11320">
                    <a:extLst>
                      <a:ext uri="{FF2B5EF4-FFF2-40B4-BE49-F238E27FC236}">
                        <a16:creationId xmlns:a16="http://schemas.microsoft.com/office/drawing/2014/main" id="{A575950B-3C16-43A9-ADBB-823AF83898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212741">
                    <a:off x="3296" y="3111"/>
                    <a:ext cx="86" cy="10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4" name="任意多边形 11321">
                    <a:extLst>
                      <a:ext uri="{FF2B5EF4-FFF2-40B4-BE49-F238E27FC236}">
                        <a16:creationId xmlns:a16="http://schemas.microsoft.com/office/drawing/2014/main" id="{C138C78D-1F3D-4983-B007-8B95CA5E9F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4" y="890"/>
                    <a:ext cx="527" cy="734"/>
                  </a:xfrm>
                  <a:custGeom>
                    <a:avLst/>
                    <a:gdLst>
                      <a:gd name="T0" fmla="*/ 0 w 527"/>
                      <a:gd name="T1" fmla="*/ 734 h 734"/>
                      <a:gd name="T2" fmla="*/ 82 w 527"/>
                      <a:gd name="T3" fmla="*/ 486 h 734"/>
                      <a:gd name="T4" fmla="*/ 144 w 527"/>
                      <a:gd name="T5" fmla="*/ 248 h 734"/>
                      <a:gd name="T6" fmla="*/ 320 w 527"/>
                      <a:gd name="T7" fmla="*/ 113 h 734"/>
                      <a:gd name="T8" fmla="*/ 527 w 527"/>
                      <a:gd name="T9" fmla="*/ 0 h 7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7" h="734">
                        <a:moveTo>
                          <a:pt x="0" y="734"/>
                        </a:moveTo>
                        <a:cubicBezTo>
                          <a:pt x="14" y="694"/>
                          <a:pt x="58" y="567"/>
                          <a:pt x="82" y="486"/>
                        </a:cubicBezTo>
                        <a:cubicBezTo>
                          <a:pt x="106" y="405"/>
                          <a:pt x="104" y="310"/>
                          <a:pt x="144" y="248"/>
                        </a:cubicBezTo>
                        <a:cubicBezTo>
                          <a:pt x="184" y="186"/>
                          <a:pt x="256" y="154"/>
                          <a:pt x="320" y="113"/>
                        </a:cubicBezTo>
                        <a:cubicBezTo>
                          <a:pt x="384" y="72"/>
                          <a:pt x="484" y="24"/>
                          <a:pt x="527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5" name="任意多边形 11322">
                    <a:extLst>
                      <a:ext uri="{FF2B5EF4-FFF2-40B4-BE49-F238E27FC236}">
                        <a16:creationId xmlns:a16="http://schemas.microsoft.com/office/drawing/2014/main" id="{335F9C26-E058-42F5-A154-933B316AF6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38" y="703"/>
                    <a:ext cx="527" cy="828"/>
                  </a:xfrm>
                  <a:custGeom>
                    <a:avLst/>
                    <a:gdLst>
                      <a:gd name="T0" fmla="*/ 0 w 527"/>
                      <a:gd name="T1" fmla="*/ 828 h 828"/>
                      <a:gd name="T2" fmla="*/ 155 w 527"/>
                      <a:gd name="T3" fmla="*/ 611 h 828"/>
                      <a:gd name="T4" fmla="*/ 300 w 527"/>
                      <a:gd name="T5" fmla="*/ 393 h 828"/>
                      <a:gd name="T6" fmla="*/ 414 w 527"/>
                      <a:gd name="T7" fmla="*/ 166 h 828"/>
                      <a:gd name="T8" fmla="*/ 527 w 527"/>
                      <a:gd name="T9" fmla="*/ 0 h 8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7" h="828">
                        <a:moveTo>
                          <a:pt x="0" y="828"/>
                        </a:moveTo>
                        <a:cubicBezTo>
                          <a:pt x="26" y="792"/>
                          <a:pt x="105" y="683"/>
                          <a:pt x="155" y="611"/>
                        </a:cubicBezTo>
                        <a:cubicBezTo>
                          <a:pt x="205" y="539"/>
                          <a:pt x="257" y="467"/>
                          <a:pt x="300" y="393"/>
                        </a:cubicBezTo>
                        <a:cubicBezTo>
                          <a:pt x="343" y="319"/>
                          <a:pt x="376" y="231"/>
                          <a:pt x="414" y="166"/>
                        </a:cubicBezTo>
                        <a:cubicBezTo>
                          <a:pt x="452" y="101"/>
                          <a:pt x="504" y="35"/>
                          <a:pt x="527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6" name="椭圆 11323">
                    <a:extLst>
                      <a:ext uri="{FF2B5EF4-FFF2-40B4-BE49-F238E27FC236}">
                        <a16:creationId xmlns:a16="http://schemas.microsoft.com/office/drawing/2014/main" id="{A398C362-97D9-4FAC-9CCB-C2E68B0FC7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45515">
                    <a:off x="3168" y="1056"/>
                    <a:ext cx="90" cy="10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67" name="直接连接符 11324">
                  <a:extLst>
                    <a:ext uri="{FF2B5EF4-FFF2-40B4-BE49-F238E27FC236}">
                      <a16:creationId xmlns:a16="http://schemas.microsoft.com/office/drawing/2014/main" id="{AE67A9EA-CE39-4165-9C51-D0A4F7A16E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448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8" name="矩形 11325">
                  <a:extLst>
                    <a:ext uri="{FF2B5EF4-FFF2-40B4-BE49-F238E27FC236}">
                      <a16:creationId xmlns:a16="http://schemas.microsoft.com/office/drawing/2014/main" id="{72746596-FAEB-45F2-AAF4-D9473538D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7" y="3955"/>
                  <a:ext cx="881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4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itchFamily="49" charset="-122"/>
                    </a:rPr>
                    <a:t>末期</a:t>
                  </a:r>
                  <a:r>
                    <a:rPr lang="en-US" altLang="zh-CN" sz="4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itchFamily="49" charset="-122"/>
                    </a:rPr>
                    <a:t>I</a:t>
                  </a:r>
                </a:p>
              </p:txBody>
            </p:sp>
          </p:grpSp>
          <p:grpSp>
            <p:nvGrpSpPr>
              <p:cNvPr id="112" name="组合 10327">
                <a:extLst>
                  <a:ext uri="{FF2B5EF4-FFF2-40B4-BE49-F238E27FC236}">
                    <a16:creationId xmlns:a16="http://schemas.microsoft.com/office/drawing/2014/main" id="{3142D26F-72D6-4569-8E30-C5C53C4BCA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0810" y="2721030"/>
                <a:ext cx="1768735" cy="2030476"/>
                <a:chOff x="1536" y="384"/>
                <a:chExt cx="2736" cy="3504"/>
              </a:xfrm>
            </p:grpSpPr>
            <p:sp>
              <p:nvSpPr>
                <p:cNvPr id="114" name="椭圆 10328">
                  <a:extLst>
                    <a:ext uri="{FF2B5EF4-FFF2-40B4-BE49-F238E27FC236}">
                      <a16:creationId xmlns:a16="http://schemas.microsoft.com/office/drawing/2014/main" id="{62E70377-6FF7-48B7-894F-8E4E39D24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384"/>
                  <a:ext cx="2736" cy="2544"/>
                </a:xfrm>
                <a:prstGeom prst="ellipse">
                  <a:avLst/>
                </a:prstGeom>
                <a:solidFill>
                  <a:srgbClr val="33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5" name="组合 10329">
                  <a:extLst>
                    <a:ext uri="{FF2B5EF4-FFF2-40B4-BE49-F238E27FC236}">
                      <a16:creationId xmlns:a16="http://schemas.microsoft.com/office/drawing/2014/main" id="{FC11663F-F85F-4234-AFA2-82DB8C242D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528"/>
                  <a:ext cx="2736" cy="3360"/>
                  <a:chOff x="1536" y="528"/>
                  <a:chExt cx="2736" cy="3360"/>
                </a:xfrm>
              </p:grpSpPr>
              <p:sp>
                <p:nvSpPr>
                  <p:cNvPr id="116" name="椭圆 10330">
                    <a:extLst>
                      <a:ext uri="{FF2B5EF4-FFF2-40B4-BE49-F238E27FC236}">
                        <a16:creationId xmlns:a16="http://schemas.microsoft.com/office/drawing/2014/main" id="{B9EC6DC0-F1FC-44F2-BBFA-006EC5E182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344"/>
                    <a:ext cx="2736" cy="2544"/>
                  </a:xfrm>
                  <a:prstGeom prst="ellipse">
                    <a:avLst/>
                  </a:prstGeom>
                  <a:solidFill>
                    <a:srgbClr val="33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任意多边形 10331">
                    <a:extLst>
                      <a:ext uri="{FF2B5EF4-FFF2-40B4-BE49-F238E27FC236}">
                        <a16:creationId xmlns:a16="http://schemas.microsoft.com/office/drawing/2014/main" id="{BE700C63-96EE-487E-A055-06FAA3D76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0" y="1224"/>
                    <a:ext cx="455" cy="438"/>
                  </a:xfrm>
                  <a:custGeom>
                    <a:avLst/>
                    <a:gdLst>
                      <a:gd name="T0" fmla="*/ 0 w 455"/>
                      <a:gd name="T1" fmla="*/ 438 h 438"/>
                      <a:gd name="T2" fmla="*/ 124 w 455"/>
                      <a:gd name="T3" fmla="*/ 273 h 438"/>
                      <a:gd name="T4" fmla="*/ 279 w 455"/>
                      <a:gd name="T5" fmla="*/ 4 h 438"/>
                      <a:gd name="T6" fmla="*/ 383 w 455"/>
                      <a:gd name="T7" fmla="*/ 252 h 438"/>
                      <a:gd name="T8" fmla="*/ 455 w 455"/>
                      <a:gd name="T9" fmla="*/ 438 h 4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5" h="438">
                        <a:moveTo>
                          <a:pt x="0" y="438"/>
                        </a:moveTo>
                        <a:cubicBezTo>
                          <a:pt x="21" y="410"/>
                          <a:pt x="78" y="345"/>
                          <a:pt x="124" y="273"/>
                        </a:cubicBezTo>
                        <a:cubicBezTo>
                          <a:pt x="170" y="201"/>
                          <a:pt x="236" y="8"/>
                          <a:pt x="279" y="4"/>
                        </a:cubicBezTo>
                        <a:cubicBezTo>
                          <a:pt x="322" y="0"/>
                          <a:pt x="354" y="180"/>
                          <a:pt x="383" y="252"/>
                        </a:cubicBezTo>
                        <a:cubicBezTo>
                          <a:pt x="412" y="324"/>
                          <a:pt x="440" y="399"/>
                          <a:pt x="455" y="438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任意多边形 10332">
                    <a:extLst>
                      <a:ext uri="{FF2B5EF4-FFF2-40B4-BE49-F238E27FC236}">
                        <a16:creationId xmlns:a16="http://schemas.microsoft.com/office/drawing/2014/main" id="{4A53E680-0F12-47EC-AFDE-74CF0D589E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86" y="1226"/>
                    <a:ext cx="703" cy="323"/>
                  </a:xfrm>
                  <a:custGeom>
                    <a:avLst/>
                    <a:gdLst>
                      <a:gd name="T0" fmla="*/ 0 w 703"/>
                      <a:gd name="T1" fmla="*/ 323 h 323"/>
                      <a:gd name="T2" fmla="*/ 197 w 703"/>
                      <a:gd name="T3" fmla="*/ 147 h 323"/>
                      <a:gd name="T4" fmla="*/ 404 w 703"/>
                      <a:gd name="T5" fmla="*/ 2 h 323"/>
                      <a:gd name="T6" fmla="*/ 579 w 703"/>
                      <a:gd name="T7" fmla="*/ 157 h 323"/>
                      <a:gd name="T8" fmla="*/ 703 w 703"/>
                      <a:gd name="T9" fmla="*/ 312 h 3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3" h="323">
                        <a:moveTo>
                          <a:pt x="0" y="323"/>
                        </a:moveTo>
                        <a:cubicBezTo>
                          <a:pt x="34" y="294"/>
                          <a:pt x="130" y="200"/>
                          <a:pt x="197" y="147"/>
                        </a:cubicBezTo>
                        <a:cubicBezTo>
                          <a:pt x="264" y="94"/>
                          <a:pt x="340" y="0"/>
                          <a:pt x="404" y="2"/>
                        </a:cubicBezTo>
                        <a:cubicBezTo>
                          <a:pt x="468" y="4"/>
                          <a:pt x="529" y="105"/>
                          <a:pt x="579" y="157"/>
                        </a:cubicBezTo>
                        <a:cubicBezTo>
                          <a:pt x="629" y="209"/>
                          <a:pt x="677" y="280"/>
                          <a:pt x="703" y="312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椭圆 10333">
                    <a:extLst>
                      <a:ext uri="{FF2B5EF4-FFF2-40B4-BE49-F238E27FC236}">
                        <a16:creationId xmlns:a16="http://schemas.microsoft.com/office/drawing/2014/main" id="{DBB83D9C-3210-4033-8B52-B803AAAC3A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35310">
                    <a:off x="2352" y="1152"/>
                    <a:ext cx="89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任意多边形 10334">
                    <a:extLst>
                      <a:ext uri="{FF2B5EF4-FFF2-40B4-BE49-F238E27FC236}">
                        <a16:creationId xmlns:a16="http://schemas.microsoft.com/office/drawing/2014/main" id="{9E961595-31E9-4DF0-BF42-22725140E0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58" y="2806"/>
                    <a:ext cx="642" cy="338"/>
                  </a:xfrm>
                  <a:custGeom>
                    <a:avLst/>
                    <a:gdLst>
                      <a:gd name="T0" fmla="*/ 0 w 642"/>
                      <a:gd name="T1" fmla="*/ 114 h 338"/>
                      <a:gd name="T2" fmla="*/ 176 w 642"/>
                      <a:gd name="T3" fmla="*/ 248 h 338"/>
                      <a:gd name="T4" fmla="*/ 404 w 642"/>
                      <a:gd name="T5" fmla="*/ 331 h 338"/>
                      <a:gd name="T6" fmla="*/ 559 w 642"/>
                      <a:gd name="T7" fmla="*/ 207 h 338"/>
                      <a:gd name="T8" fmla="*/ 642 w 642"/>
                      <a:gd name="T9" fmla="*/ 0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2" h="338">
                        <a:moveTo>
                          <a:pt x="0" y="114"/>
                        </a:moveTo>
                        <a:cubicBezTo>
                          <a:pt x="29" y="138"/>
                          <a:pt x="109" y="212"/>
                          <a:pt x="176" y="248"/>
                        </a:cubicBezTo>
                        <a:cubicBezTo>
                          <a:pt x="243" y="284"/>
                          <a:pt x="340" y="338"/>
                          <a:pt x="404" y="331"/>
                        </a:cubicBezTo>
                        <a:cubicBezTo>
                          <a:pt x="468" y="324"/>
                          <a:pt x="519" y="262"/>
                          <a:pt x="559" y="207"/>
                        </a:cubicBezTo>
                        <a:cubicBezTo>
                          <a:pt x="599" y="152"/>
                          <a:pt x="625" y="43"/>
                          <a:pt x="642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任意多边形 10335">
                    <a:extLst>
                      <a:ext uri="{FF2B5EF4-FFF2-40B4-BE49-F238E27FC236}">
                        <a16:creationId xmlns:a16="http://schemas.microsoft.com/office/drawing/2014/main" id="{DD1BD3E9-6AD5-4C32-99F5-C7A7FE4714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" y="2682"/>
                    <a:ext cx="403" cy="523"/>
                  </a:xfrm>
                  <a:custGeom>
                    <a:avLst/>
                    <a:gdLst>
                      <a:gd name="T0" fmla="*/ 0 w 403"/>
                      <a:gd name="T1" fmla="*/ 72 h 523"/>
                      <a:gd name="T2" fmla="*/ 93 w 403"/>
                      <a:gd name="T3" fmla="*/ 227 h 523"/>
                      <a:gd name="T4" fmla="*/ 321 w 403"/>
                      <a:gd name="T5" fmla="*/ 513 h 523"/>
                      <a:gd name="T6" fmla="*/ 383 w 403"/>
                      <a:gd name="T7" fmla="*/ 286 h 523"/>
                      <a:gd name="T8" fmla="*/ 403 w 403"/>
                      <a:gd name="T9" fmla="*/ 0 h 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3" h="523">
                        <a:moveTo>
                          <a:pt x="0" y="72"/>
                        </a:moveTo>
                        <a:cubicBezTo>
                          <a:pt x="16" y="98"/>
                          <a:pt x="40" y="154"/>
                          <a:pt x="93" y="227"/>
                        </a:cubicBezTo>
                        <a:cubicBezTo>
                          <a:pt x="146" y="300"/>
                          <a:pt x="273" y="503"/>
                          <a:pt x="321" y="513"/>
                        </a:cubicBezTo>
                        <a:cubicBezTo>
                          <a:pt x="369" y="523"/>
                          <a:pt x="369" y="371"/>
                          <a:pt x="383" y="286"/>
                        </a:cubicBezTo>
                        <a:cubicBezTo>
                          <a:pt x="397" y="201"/>
                          <a:pt x="399" y="60"/>
                          <a:pt x="403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椭圆 10336">
                    <a:extLst>
                      <a:ext uri="{FF2B5EF4-FFF2-40B4-BE49-F238E27FC236}">
                        <a16:creationId xmlns:a16="http://schemas.microsoft.com/office/drawing/2014/main" id="{050300B8-05E8-4CF8-BA47-CD75B660BF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25055">
                    <a:off x="2409" y="3111"/>
                    <a:ext cx="87" cy="10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 10337">
                    <a:extLst>
                      <a:ext uri="{FF2B5EF4-FFF2-40B4-BE49-F238E27FC236}">
                        <a16:creationId xmlns:a16="http://schemas.microsoft.com/office/drawing/2014/main" id="{893F9076-AE70-43EB-9B30-E244E2E808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6" y="2661"/>
                    <a:ext cx="962" cy="447"/>
                  </a:xfrm>
                  <a:custGeom>
                    <a:avLst/>
                    <a:gdLst>
                      <a:gd name="T0" fmla="*/ 0 w 962"/>
                      <a:gd name="T1" fmla="*/ 73 h 447"/>
                      <a:gd name="T2" fmla="*/ 196 w 962"/>
                      <a:gd name="T3" fmla="*/ 259 h 447"/>
                      <a:gd name="T4" fmla="*/ 393 w 962"/>
                      <a:gd name="T5" fmla="*/ 445 h 447"/>
                      <a:gd name="T6" fmla="*/ 703 w 962"/>
                      <a:gd name="T7" fmla="*/ 248 h 447"/>
                      <a:gd name="T8" fmla="*/ 962 w 962"/>
                      <a:gd name="T9" fmla="*/ 0 h 4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62" h="447">
                        <a:moveTo>
                          <a:pt x="0" y="73"/>
                        </a:moveTo>
                        <a:cubicBezTo>
                          <a:pt x="31" y="104"/>
                          <a:pt x="130" y="197"/>
                          <a:pt x="196" y="259"/>
                        </a:cubicBezTo>
                        <a:cubicBezTo>
                          <a:pt x="262" y="321"/>
                          <a:pt x="309" y="447"/>
                          <a:pt x="393" y="445"/>
                        </a:cubicBezTo>
                        <a:cubicBezTo>
                          <a:pt x="477" y="443"/>
                          <a:pt x="608" y="322"/>
                          <a:pt x="703" y="248"/>
                        </a:cubicBezTo>
                        <a:cubicBezTo>
                          <a:pt x="798" y="174"/>
                          <a:pt x="908" y="52"/>
                          <a:pt x="962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任意多边形 10338">
                    <a:extLst>
                      <a:ext uri="{FF2B5EF4-FFF2-40B4-BE49-F238E27FC236}">
                        <a16:creationId xmlns:a16="http://schemas.microsoft.com/office/drawing/2014/main" id="{2D7A4240-F47B-4A36-A537-58342ADAF2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588"/>
                    <a:ext cx="982" cy="611"/>
                  </a:xfrm>
                  <a:custGeom>
                    <a:avLst/>
                    <a:gdLst>
                      <a:gd name="T0" fmla="*/ 0 w 982"/>
                      <a:gd name="T1" fmla="*/ 0 h 611"/>
                      <a:gd name="T2" fmla="*/ 237 w 982"/>
                      <a:gd name="T3" fmla="*/ 249 h 611"/>
                      <a:gd name="T4" fmla="*/ 310 w 982"/>
                      <a:gd name="T5" fmla="*/ 559 h 611"/>
                      <a:gd name="T6" fmla="*/ 341 w 982"/>
                      <a:gd name="T7" fmla="*/ 559 h 611"/>
                      <a:gd name="T8" fmla="*/ 579 w 982"/>
                      <a:gd name="T9" fmla="*/ 466 h 611"/>
                      <a:gd name="T10" fmla="*/ 982 w 982"/>
                      <a:gd name="T11" fmla="*/ 249 h 6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82" h="611">
                        <a:moveTo>
                          <a:pt x="0" y="0"/>
                        </a:moveTo>
                        <a:cubicBezTo>
                          <a:pt x="40" y="42"/>
                          <a:pt x="185" y="156"/>
                          <a:pt x="237" y="249"/>
                        </a:cubicBezTo>
                        <a:cubicBezTo>
                          <a:pt x="289" y="342"/>
                          <a:pt x="293" y="507"/>
                          <a:pt x="310" y="559"/>
                        </a:cubicBezTo>
                        <a:cubicBezTo>
                          <a:pt x="327" y="611"/>
                          <a:pt x="296" y="574"/>
                          <a:pt x="341" y="559"/>
                        </a:cubicBezTo>
                        <a:cubicBezTo>
                          <a:pt x="386" y="544"/>
                          <a:pt x="472" y="518"/>
                          <a:pt x="579" y="466"/>
                        </a:cubicBezTo>
                        <a:cubicBezTo>
                          <a:pt x="686" y="414"/>
                          <a:pt x="898" y="294"/>
                          <a:pt x="982" y="249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椭圆 10339">
                    <a:extLst>
                      <a:ext uri="{FF2B5EF4-FFF2-40B4-BE49-F238E27FC236}">
                        <a16:creationId xmlns:a16="http://schemas.microsoft.com/office/drawing/2014/main" id="{2256F166-A573-4E1B-AF7C-151501B3CE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212741">
                    <a:off x="3216" y="3063"/>
                    <a:ext cx="86" cy="10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任意多边形 10340">
                    <a:extLst>
                      <a:ext uri="{FF2B5EF4-FFF2-40B4-BE49-F238E27FC236}">
                        <a16:creationId xmlns:a16="http://schemas.microsoft.com/office/drawing/2014/main" id="{57CB14B2-6A1D-4EEF-949C-16DC6FE840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9" y="1185"/>
                    <a:ext cx="910" cy="508"/>
                  </a:xfrm>
                  <a:custGeom>
                    <a:avLst/>
                    <a:gdLst>
                      <a:gd name="T0" fmla="*/ 0 w 910"/>
                      <a:gd name="T1" fmla="*/ 508 h 508"/>
                      <a:gd name="T2" fmla="*/ 145 w 910"/>
                      <a:gd name="T3" fmla="*/ 239 h 508"/>
                      <a:gd name="T4" fmla="*/ 331 w 910"/>
                      <a:gd name="T5" fmla="*/ 12 h 508"/>
                      <a:gd name="T6" fmla="*/ 683 w 910"/>
                      <a:gd name="T7" fmla="*/ 167 h 508"/>
                      <a:gd name="T8" fmla="*/ 910 w 910"/>
                      <a:gd name="T9" fmla="*/ 353 h 5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0" h="508">
                        <a:moveTo>
                          <a:pt x="0" y="508"/>
                        </a:moveTo>
                        <a:cubicBezTo>
                          <a:pt x="24" y="461"/>
                          <a:pt x="90" y="322"/>
                          <a:pt x="145" y="239"/>
                        </a:cubicBezTo>
                        <a:cubicBezTo>
                          <a:pt x="200" y="156"/>
                          <a:pt x="241" y="24"/>
                          <a:pt x="331" y="12"/>
                        </a:cubicBezTo>
                        <a:cubicBezTo>
                          <a:pt x="421" y="0"/>
                          <a:pt x="586" y="110"/>
                          <a:pt x="683" y="167"/>
                        </a:cubicBezTo>
                        <a:cubicBezTo>
                          <a:pt x="780" y="224"/>
                          <a:pt x="863" y="314"/>
                          <a:pt x="910" y="353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任意多边形 10341">
                    <a:extLst>
                      <a:ext uri="{FF2B5EF4-FFF2-40B4-BE49-F238E27FC236}">
                        <a16:creationId xmlns:a16="http://schemas.microsoft.com/office/drawing/2014/main" id="{58603E26-DF49-44CA-84F2-F0CAB74BA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34" y="1161"/>
                    <a:ext cx="662" cy="636"/>
                  </a:xfrm>
                  <a:custGeom>
                    <a:avLst/>
                    <a:gdLst>
                      <a:gd name="T0" fmla="*/ 0 w 662"/>
                      <a:gd name="T1" fmla="*/ 636 h 636"/>
                      <a:gd name="T2" fmla="*/ 83 w 662"/>
                      <a:gd name="T3" fmla="*/ 388 h 636"/>
                      <a:gd name="T4" fmla="*/ 176 w 662"/>
                      <a:gd name="T5" fmla="*/ 5 h 636"/>
                      <a:gd name="T6" fmla="*/ 414 w 662"/>
                      <a:gd name="T7" fmla="*/ 357 h 636"/>
                      <a:gd name="T8" fmla="*/ 662 w 662"/>
                      <a:gd name="T9" fmla="*/ 625 h 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2" h="636">
                        <a:moveTo>
                          <a:pt x="0" y="636"/>
                        </a:moveTo>
                        <a:cubicBezTo>
                          <a:pt x="14" y="593"/>
                          <a:pt x="54" y="493"/>
                          <a:pt x="83" y="388"/>
                        </a:cubicBezTo>
                        <a:cubicBezTo>
                          <a:pt x="112" y="283"/>
                          <a:pt x="121" y="10"/>
                          <a:pt x="176" y="5"/>
                        </a:cubicBezTo>
                        <a:cubicBezTo>
                          <a:pt x="231" y="0"/>
                          <a:pt x="333" y="254"/>
                          <a:pt x="414" y="357"/>
                        </a:cubicBezTo>
                        <a:cubicBezTo>
                          <a:pt x="495" y="460"/>
                          <a:pt x="611" y="569"/>
                          <a:pt x="662" y="625"/>
                        </a:cubicBezTo>
                      </a:path>
                    </a:pathLst>
                  </a:custGeom>
                  <a:noFill/>
                  <a:ln w="127000">
                    <a:solidFill>
                      <a:srgbClr val="0000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椭圆 10342">
                    <a:extLst>
                      <a:ext uri="{FF2B5EF4-FFF2-40B4-BE49-F238E27FC236}">
                        <a16:creationId xmlns:a16="http://schemas.microsoft.com/office/drawing/2014/main" id="{66CC1806-6250-41A5-B67E-3320ECAEEF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45515">
                    <a:off x="3264" y="1104"/>
                    <a:ext cx="90" cy="10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任意多边形 10343">
                    <a:extLst>
                      <a:ext uri="{FF2B5EF4-FFF2-40B4-BE49-F238E27FC236}">
                        <a16:creationId xmlns:a16="http://schemas.microsoft.com/office/drawing/2014/main" id="{29E7EAFE-CF11-43A1-9B95-4EE2B48942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672" cy="288"/>
                  </a:xfrm>
                  <a:custGeom>
                    <a:avLst/>
                    <a:gdLst>
                      <a:gd name="T0" fmla="*/ 0 w 326"/>
                      <a:gd name="T1" fmla="*/ 357 h 357"/>
                      <a:gd name="T2" fmla="*/ 129 w 326"/>
                      <a:gd name="T3" fmla="*/ 159 h 357"/>
                      <a:gd name="T4" fmla="*/ 326 w 326"/>
                      <a:gd name="T5" fmla="*/ 0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357">
                        <a:moveTo>
                          <a:pt x="0" y="357"/>
                        </a:moveTo>
                        <a:cubicBezTo>
                          <a:pt x="21" y="324"/>
                          <a:pt x="75" y="218"/>
                          <a:pt x="129" y="159"/>
                        </a:cubicBezTo>
                        <a:cubicBezTo>
                          <a:pt x="183" y="100"/>
                          <a:pt x="285" y="33"/>
                          <a:pt x="326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任意多边形 10344">
                    <a:extLst>
                      <a:ext uri="{FF2B5EF4-FFF2-40B4-BE49-F238E27FC236}">
                        <a16:creationId xmlns:a16="http://schemas.microsoft.com/office/drawing/2014/main" id="{CEAF6543-A6E8-4CCB-B79B-2347ED8858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912"/>
                    <a:ext cx="480" cy="192"/>
                  </a:xfrm>
                  <a:custGeom>
                    <a:avLst/>
                    <a:gdLst>
                      <a:gd name="T0" fmla="*/ 157 w 157"/>
                      <a:gd name="T1" fmla="*/ 379 h 379"/>
                      <a:gd name="T2" fmla="*/ 0 w 157"/>
                      <a:gd name="T3" fmla="*/ 0 h 3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57" h="379">
                        <a:moveTo>
                          <a:pt x="157" y="379"/>
                        </a:moveTo>
                        <a:cubicBezTo>
                          <a:pt x="134" y="319"/>
                          <a:pt x="33" y="79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任意多边形 10345">
                    <a:extLst>
                      <a:ext uri="{FF2B5EF4-FFF2-40B4-BE49-F238E27FC236}">
                        <a16:creationId xmlns:a16="http://schemas.microsoft.com/office/drawing/2014/main" id="{8CB9F086-6AF4-4EEC-BF68-DF7FD0A5C2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216"/>
                    <a:ext cx="720" cy="240"/>
                  </a:xfrm>
                  <a:custGeom>
                    <a:avLst/>
                    <a:gdLst>
                      <a:gd name="T0" fmla="*/ 0 w 298"/>
                      <a:gd name="T1" fmla="*/ 0 h 199"/>
                      <a:gd name="T2" fmla="*/ 159 w 298"/>
                      <a:gd name="T3" fmla="*/ 140 h 199"/>
                      <a:gd name="T4" fmla="*/ 298 w 298"/>
                      <a:gd name="T5" fmla="*/ 199 h 1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98" h="199">
                        <a:moveTo>
                          <a:pt x="0" y="0"/>
                        </a:moveTo>
                        <a:cubicBezTo>
                          <a:pt x="27" y="22"/>
                          <a:pt x="109" y="107"/>
                          <a:pt x="159" y="140"/>
                        </a:cubicBezTo>
                        <a:cubicBezTo>
                          <a:pt x="209" y="173"/>
                          <a:pt x="269" y="187"/>
                          <a:pt x="298" y="199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任意多边形 10346">
                    <a:extLst>
                      <a:ext uri="{FF2B5EF4-FFF2-40B4-BE49-F238E27FC236}">
                        <a16:creationId xmlns:a16="http://schemas.microsoft.com/office/drawing/2014/main" id="{3E3A4B3B-E9E0-40AD-BB82-1DCEA58BE0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384" cy="240"/>
                  </a:xfrm>
                  <a:custGeom>
                    <a:avLst/>
                    <a:gdLst>
                      <a:gd name="T0" fmla="*/ 0 w 118"/>
                      <a:gd name="T1" fmla="*/ 0 h 173"/>
                      <a:gd name="T2" fmla="*/ 118 w 118"/>
                      <a:gd name="T3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18" h="173">
                        <a:moveTo>
                          <a:pt x="0" y="0"/>
                        </a:moveTo>
                        <a:cubicBezTo>
                          <a:pt x="18" y="31"/>
                          <a:pt x="94" y="137"/>
                          <a:pt x="118" y="17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任意多边形 10347">
                    <a:extLst>
                      <a:ext uri="{FF2B5EF4-FFF2-40B4-BE49-F238E27FC236}">
                        <a16:creationId xmlns:a16="http://schemas.microsoft.com/office/drawing/2014/main" id="{FC60ABC2-CDA7-4BBA-98B9-17DFC8B362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168"/>
                    <a:ext cx="432" cy="336"/>
                  </a:xfrm>
                  <a:custGeom>
                    <a:avLst/>
                    <a:gdLst>
                      <a:gd name="T0" fmla="*/ 99 w 99"/>
                      <a:gd name="T1" fmla="*/ 0 h 233"/>
                      <a:gd name="T2" fmla="*/ 0 w 99"/>
                      <a:gd name="T3" fmla="*/ 233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9" h="233">
                        <a:moveTo>
                          <a:pt x="99" y="0"/>
                        </a:moveTo>
                        <a:cubicBezTo>
                          <a:pt x="83" y="40"/>
                          <a:pt x="21" y="184"/>
                          <a:pt x="0" y="23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任意多边形 10348">
                    <a:extLst>
                      <a:ext uri="{FF2B5EF4-FFF2-40B4-BE49-F238E27FC236}">
                        <a16:creationId xmlns:a16="http://schemas.microsoft.com/office/drawing/2014/main" id="{D6509FC6-5E99-4326-8D5D-40C0F304B6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264"/>
                    <a:ext cx="720" cy="288"/>
                  </a:xfrm>
                  <a:custGeom>
                    <a:avLst/>
                    <a:gdLst>
                      <a:gd name="T0" fmla="*/ 327 w 327"/>
                      <a:gd name="T1" fmla="*/ 0 h 238"/>
                      <a:gd name="T2" fmla="*/ 178 w 327"/>
                      <a:gd name="T3" fmla="*/ 139 h 238"/>
                      <a:gd name="T4" fmla="*/ 0 w 327"/>
                      <a:gd name="T5" fmla="*/ 238 h 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7" h="238">
                        <a:moveTo>
                          <a:pt x="327" y="0"/>
                        </a:moveTo>
                        <a:cubicBezTo>
                          <a:pt x="301" y="23"/>
                          <a:pt x="232" y="99"/>
                          <a:pt x="178" y="139"/>
                        </a:cubicBezTo>
                        <a:cubicBezTo>
                          <a:pt x="124" y="179"/>
                          <a:pt x="37" y="218"/>
                          <a:pt x="0" y="23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5" name="组合 10349">
                    <a:extLst>
                      <a:ext uri="{FF2B5EF4-FFF2-40B4-BE49-F238E27FC236}">
                        <a16:creationId xmlns:a16="http://schemas.microsoft.com/office/drawing/2014/main" id="{3D89D5FA-D511-4240-BAE9-D7ABD91C2C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58" y="528"/>
                    <a:ext cx="610" cy="406"/>
                    <a:chOff x="4320" y="1872"/>
                    <a:chExt cx="384" cy="200"/>
                  </a:xfrm>
                </p:grpSpPr>
                <p:grpSp>
                  <p:nvGrpSpPr>
                    <p:cNvPr id="145" name="组合 10350">
                      <a:extLst>
                        <a:ext uri="{FF2B5EF4-FFF2-40B4-BE49-F238E27FC236}">
                          <a16:creationId xmlns:a16="http://schemas.microsoft.com/office/drawing/2014/main" id="{BD5925F4-1278-4A7E-8745-0DF077BDC5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0" y="1872"/>
                      <a:ext cx="336" cy="200"/>
                      <a:chOff x="4320" y="1872"/>
                      <a:chExt cx="336" cy="200"/>
                    </a:xfrm>
                  </p:grpSpPr>
                  <p:sp>
                    <p:nvSpPr>
                      <p:cNvPr id="147" name="直接连接符 10351">
                        <a:extLst>
                          <a:ext uri="{FF2B5EF4-FFF2-40B4-BE49-F238E27FC236}">
                            <a16:creationId xmlns:a16="http://schemas.microsoft.com/office/drawing/2014/main" id="{6B5F79E1-F7CB-4488-AE25-75360EBD96F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8" y="1920"/>
                        <a:ext cx="9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8" name="直接连接符 10352">
                        <a:extLst>
                          <a:ext uri="{FF2B5EF4-FFF2-40B4-BE49-F238E27FC236}">
                            <a16:creationId xmlns:a16="http://schemas.microsoft.com/office/drawing/2014/main" id="{258F818F-C1CA-4389-AAE3-42D6AB8D680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560" y="1920"/>
                        <a:ext cx="9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9" name="直接连接符 10353">
                        <a:extLst>
                          <a:ext uri="{FF2B5EF4-FFF2-40B4-BE49-F238E27FC236}">
                            <a16:creationId xmlns:a16="http://schemas.microsoft.com/office/drawing/2014/main" id="{68D97D6E-86FB-4EAF-9673-11CA3DEC176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1968"/>
                        <a:ext cx="0" cy="104"/>
                      </a:xfrm>
                      <a:prstGeom prst="line">
                        <a:avLst/>
                      </a:prstGeom>
                      <a:noFill/>
                      <a:ln w="76200">
                        <a:solidFill>
                          <a:srgbClr val="36495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0" name="直接连接符 10354">
                        <a:extLst>
                          <a:ext uri="{FF2B5EF4-FFF2-40B4-BE49-F238E27FC236}">
                            <a16:creationId xmlns:a16="http://schemas.microsoft.com/office/drawing/2014/main" id="{901C7E2F-BEE5-469A-B17B-8071C733C5E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12" y="2016"/>
                        <a:ext cx="96" cy="0"/>
                      </a:xfrm>
                      <a:prstGeom prst="line">
                        <a:avLst/>
                      </a:prstGeom>
                      <a:noFill/>
                      <a:ln w="76200">
                        <a:solidFill>
                          <a:srgbClr val="36495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1" name="直接连接符 10355">
                        <a:extLst>
                          <a:ext uri="{FF2B5EF4-FFF2-40B4-BE49-F238E27FC236}">
                            <a16:creationId xmlns:a16="http://schemas.microsoft.com/office/drawing/2014/main" id="{DE373624-1BED-472C-A51D-7A282EEF4A7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12" y="1872"/>
                        <a:ext cx="0" cy="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2" name="直接连接符 10356">
                        <a:extLst>
                          <a:ext uri="{FF2B5EF4-FFF2-40B4-BE49-F238E27FC236}">
                            <a16:creationId xmlns:a16="http://schemas.microsoft.com/office/drawing/2014/main" id="{E9237BA2-0445-4CFE-9A58-3DD74691B75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0" y="2016"/>
                        <a:ext cx="9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46" name="直接连接符 10357">
                      <a:extLst>
                        <a:ext uri="{FF2B5EF4-FFF2-40B4-BE49-F238E27FC236}">
                          <a16:creationId xmlns:a16="http://schemas.microsoft.com/office/drawing/2014/main" id="{D55F6953-4989-475F-8759-43E2EE60EDD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6" y="2016"/>
                      <a:ext cx="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6" name="组合 10358">
                    <a:extLst>
                      <a:ext uri="{FF2B5EF4-FFF2-40B4-BE49-F238E27FC236}">
                        <a16:creationId xmlns:a16="http://schemas.microsoft.com/office/drawing/2014/main" id="{4CF281F6-939F-414A-A37D-95EBDE70B20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4" y="3450"/>
                    <a:ext cx="610" cy="390"/>
                    <a:chOff x="4368" y="3312"/>
                    <a:chExt cx="384" cy="192"/>
                  </a:xfrm>
                </p:grpSpPr>
                <p:sp>
                  <p:nvSpPr>
                    <p:cNvPr id="138" name="直接连接符 10359">
                      <a:extLst>
                        <a:ext uri="{FF2B5EF4-FFF2-40B4-BE49-F238E27FC236}">
                          <a16:creationId xmlns:a16="http://schemas.microsoft.com/office/drawing/2014/main" id="{D139DEB8-B073-40D7-9792-179CEF254E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16" y="3408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" name="直接连接符 10360">
                      <a:extLst>
                        <a:ext uri="{FF2B5EF4-FFF2-40B4-BE49-F238E27FC236}">
                          <a16:creationId xmlns:a16="http://schemas.microsoft.com/office/drawing/2014/main" id="{F49F6425-34E7-4FBB-BD65-6E4976279F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6" y="3428"/>
                      <a:ext cx="58" cy="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" name="直接连接符 10361">
                      <a:extLst>
                        <a:ext uri="{FF2B5EF4-FFF2-40B4-BE49-F238E27FC236}">
                          <a16:creationId xmlns:a16="http://schemas.microsoft.com/office/drawing/2014/main" id="{CB26A5FA-062E-48AE-83AB-D22F4E4636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3312"/>
                      <a:ext cx="0" cy="10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36495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" name="直接连接符 10362">
                      <a:extLst>
                        <a:ext uri="{FF2B5EF4-FFF2-40B4-BE49-F238E27FC236}">
                          <a16:creationId xmlns:a16="http://schemas.microsoft.com/office/drawing/2014/main" id="{BED7194B-65A2-4547-B865-2BBD656E51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3360"/>
                      <a:ext cx="96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36495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" name="直接连接符 10363">
                      <a:extLst>
                        <a:ext uri="{FF2B5EF4-FFF2-40B4-BE49-F238E27FC236}">
                          <a16:creationId xmlns:a16="http://schemas.microsoft.com/office/drawing/2014/main" id="{6255116C-FDC3-417B-85ED-29786A77B7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8" y="3360"/>
                      <a:ext cx="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" name="直接连接符 10364">
                      <a:extLst>
                        <a:ext uri="{FF2B5EF4-FFF2-40B4-BE49-F238E27FC236}">
                          <a16:creationId xmlns:a16="http://schemas.microsoft.com/office/drawing/2014/main" id="{6E4BAD6E-6FAE-4425-9D6A-5D70E0B4D02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4" y="3360"/>
                      <a:ext cx="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" name="直接连接符 10365">
                      <a:extLst>
                        <a:ext uri="{FF2B5EF4-FFF2-40B4-BE49-F238E27FC236}">
                          <a16:creationId xmlns:a16="http://schemas.microsoft.com/office/drawing/2014/main" id="{718D0443-1283-4F23-9578-B87F25A55F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3408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7" name="任意多边形 10366">
                    <a:extLst>
                      <a:ext uri="{FF2B5EF4-FFF2-40B4-BE49-F238E27FC236}">
                        <a16:creationId xmlns:a16="http://schemas.microsoft.com/office/drawing/2014/main" id="{0CB49A7B-BD5C-455A-99BF-A07BC2777A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816"/>
                    <a:ext cx="576" cy="48"/>
                  </a:xfrm>
                  <a:custGeom>
                    <a:avLst/>
                    <a:gdLst>
                      <a:gd name="T0" fmla="*/ 387 w 387"/>
                      <a:gd name="T1" fmla="*/ 300 h 300"/>
                      <a:gd name="T2" fmla="*/ 228 w 387"/>
                      <a:gd name="T3" fmla="*/ 141 h 300"/>
                      <a:gd name="T4" fmla="*/ 0 w 387"/>
                      <a:gd name="T5" fmla="*/ 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7" h="300">
                        <a:moveTo>
                          <a:pt x="387" y="300"/>
                        </a:moveTo>
                        <a:cubicBezTo>
                          <a:pt x="359" y="274"/>
                          <a:pt x="292" y="191"/>
                          <a:pt x="228" y="141"/>
                        </a:cubicBezTo>
                        <a:cubicBezTo>
                          <a:pt x="164" y="91"/>
                          <a:pt x="47" y="29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C2B3CC2-949A-4231-93F3-E0DB93634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682" y="3765056"/>
                <a:ext cx="6096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lang="zh-CN" altLang="en-US" sz="3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58804E52-858C-4F5F-83D1-48FE6F1BD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682" y="2945821"/>
                <a:ext cx="6096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91576374-74EE-4EFF-B08C-A04580A80D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652" y="3730565"/>
                <a:ext cx="6096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DA4CADA2-FDA1-4610-B130-8F5C41A8F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7194" y="3067555"/>
                <a:ext cx="6096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zh-CN" altLang="en-US" sz="36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25DD2B1-DDB4-4028-9BB2-B2EB60C83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352" y="1988840"/>
              <a:ext cx="609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FA11E037-990E-4DA9-814C-7D5B21253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952" y="2638653"/>
              <a:ext cx="609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110B4DE5-278F-48DB-BB63-1DDEBE042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360" y="3967292"/>
              <a:ext cx="609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B98B1590-05C1-4BA6-92F2-95C732A78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677" y="3973163"/>
              <a:ext cx="609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4D1FC3-54C1-44B7-A675-4BE1F8202DA9}"/>
              </a:ext>
            </a:extLst>
          </p:cNvPr>
          <p:cNvGrpSpPr/>
          <p:nvPr/>
        </p:nvGrpSpPr>
        <p:grpSpPr>
          <a:xfrm>
            <a:off x="5361116" y="1136569"/>
            <a:ext cx="3273107" cy="2220423"/>
            <a:chOff x="5587894" y="868757"/>
            <a:chExt cx="3273107" cy="2220423"/>
          </a:xfrm>
        </p:grpSpPr>
        <p:pic>
          <p:nvPicPr>
            <p:cNvPr id="22530" name="Picture 2">
              <a:extLst>
                <a:ext uri="{FF2B5EF4-FFF2-40B4-BE49-F238E27FC236}">
                  <a16:creationId xmlns:a16="http://schemas.microsoft.com/office/drawing/2014/main" id="{F1604269-B256-4577-8B1E-E7E3BFF97D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376"/>
            <a:stretch/>
          </p:blipFill>
          <p:spPr bwMode="auto">
            <a:xfrm>
              <a:off x="5649047" y="868757"/>
              <a:ext cx="3211954" cy="222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60F5D89A-FA05-41CE-B3F1-5B0536B72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7894" y="1510022"/>
              <a:ext cx="609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latin typeface="Comic Sans MS" panose="030F0702030302020204" pitchFamily="66" charset="0"/>
                </a:rPr>
                <a:t>１</a:t>
              </a: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A7321E46-BE36-4FA4-AC01-6D1172B1D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494" y="2096049"/>
              <a:ext cx="609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latin typeface="+mj-ea"/>
                  <a:ea typeface="+mj-ea"/>
                </a:rPr>
                <a:t>4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7B25039B-6DB0-4FA6-8A2C-0E7D90F38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784" y="1511274"/>
              <a:ext cx="609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Comic Sans MS" panose="030F0702030302020204" pitchFamily="66" charset="0"/>
                </a:rPr>
                <a:t>２</a:t>
              </a: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19E62F7-3E95-4BCF-94A3-678D9D0CD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7685" y="1970228"/>
              <a:ext cx="609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+mn-ea"/>
                </a:rPr>
                <a:t>3</a:t>
              </a:r>
              <a:endParaRPr lang="zh-CN" altLang="en-US" sz="3200" b="1" dirty="0">
                <a:latin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2929B46-5A30-44FE-B33C-3333BD55AA31}"/>
              </a:ext>
            </a:extLst>
          </p:cNvPr>
          <p:cNvSpPr txBox="1"/>
          <p:nvPr/>
        </p:nvSpPr>
        <p:spPr>
          <a:xfrm>
            <a:off x="5939119" y="7078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2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B8C7E73-97F2-46F3-B55D-BB66E93E7283}"/>
              </a:ext>
            </a:extLst>
          </p:cNvPr>
          <p:cNvSpPr txBox="1"/>
          <p:nvPr/>
        </p:nvSpPr>
        <p:spPr>
          <a:xfrm>
            <a:off x="7435674" y="7045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2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BE9687B5-CA99-4C10-95C4-C3AFFA6855E5}"/>
              </a:ext>
            </a:extLst>
          </p:cNvPr>
          <p:cNvSpPr txBox="1"/>
          <p:nvPr/>
        </p:nvSpPr>
        <p:spPr>
          <a:xfrm>
            <a:off x="5546109" y="2996952"/>
            <a:ext cx="296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染色单体存在</a:t>
            </a:r>
          </a:p>
          <a:p>
            <a:r>
              <a:rPr lang="zh-CN" altLang="en-US" sz="3600" b="1" dirty="0">
                <a:solidFill>
                  <a:srgbClr val="FF0000"/>
                </a:solidFill>
              </a:rPr>
              <a:t>无同源染色体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7" grpId="0"/>
      <p:bldP spid="4" grpId="0"/>
      <p:bldP spid="168" grpId="0"/>
      <p:bldP spid="1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7198">
            <a:extLst>
              <a:ext uri="{FF2B5EF4-FFF2-40B4-BE49-F238E27FC236}">
                <a16:creationId xmlns:a16="http://schemas.microsoft.com/office/drawing/2014/main" id="{532AD3B5-7A6A-417C-938F-7FC1A17BC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93" y="64803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减数第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二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次分裂（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MⅡ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）</a:t>
            </a:r>
          </a:p>
        </p:txBody>
      </p:sp>
      <p:sp>
        <p:nvSpPr>
          <p:cNvPr id="88" name="文本框 7198">
            <a:extLst>
              <a:ext uri="{FF2B5EF4-FFF2-40B4-BE49-F238E27FC236}">
                <a16:creationId xmlns:a16="http://schemas.microsoft.com/office/drawing/2014/main" id="{2D73CB52-F536-4888-A7F6-496C860D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05" y="714853"/>
            <a:ext cx="4568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2n=4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为例）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67C4FA-F53F-43AA-9D56-05D8F50C6C37}"/>
              </a:ext>
            </a:extLst>
          </p:cNvPr>
          <p:cNvGrpSpPr/>
          <p:nvPr/>
        </p:nvGrpSpPr>
        <p:grpSpPr>
          <a:xfrm>
            <a:off x="190205" y="4413302"/>
            <a:ext cx="7181329" cy="1607986"/>
            <a:chOff x="198984" y="3880096"/>
            <a:chExt cx="7181329" cy="1607986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FD1CAB56-FBC6-43FB-974D-37D8943E3E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221"/>
            <a:stretch/>
          </p:blipFill>
          <p:spPr bwMode="auto">
            <a:xfrm>
              <a:off x="278923" y="3880096"/>
              <a:ext cx="7101390" cy="1607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151D9FF-7E68-46C3-9EEB-C3C479711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84" y="4255724"/>
              <a:ext cx="609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latin typeface="+mj-ea"/>
                  <a:ea typeface="+mj-ea"/>
                </a:rPr>
                <a:t>2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0E0EF05-D806-4F49-A9A1-A05D53B04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064" y="4841751"/>
              <a:ext cx="609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latin typeface="+mj-ea"/>
                  <a:ea typeface="+mj-ea"/>
                </a:rPr>
                <a:t>3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F4B265-B059-4E3A-B73D-9253DFEE12B9}"/>
              </a:ext>
            </a:extLst>
          </p:cNvPr>
          <p:cNvGrpSpPr/>
          <p:nvPr/>
        </p:nvGrpSpPr>
        <p:grpSpPr>
          <a:xfrm>
            <a:off x="243975" y="1442587"/>
            <a:ext cx="8774545" cy="2701352"/>
            <a:chOff x="243975" y="1442587"/>
            <a:chExt cx="8774545" cy="270135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71B135-D830-4430-86C5-886C165E8C57}"/>
                </a:ext>
              </a:extLst>
            </p:cNvPr>
            <p:cNvGrpSpPr/>
            <p:nvPr/>
          </p:nvGrpSpPr>
          <p:grpSpPr>
            <a:xfrm>
              <a:off x="243975" y="1742106"/>
              <a:ext cx="7136338" cy="1607986"/>
              <a:chOff x="216425" y="1908354"/>
              <a:chExt cx="7136338" cy="1607986"/>
            </a:xfrm>
          </p:grpSpPr>
          <p:pic>
            <p:nvPicPr>
              <p:cNvPr id="23554" name="Picture 2">
                <a:extLst>
                  <a:ext uri="{FF2B5EF4-FFF2-40B4-BE49-F238E27FC236}">
                    <a16:creationId xmlns:a16="http://schemas.microsoft.com/office/drawing/2014/main" id="{87E5E112-1576-41BB-BEA4-9AEA8DA141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221"/>
              <a:stretch/>
            </p:blipFill>
            <p:spPr bwMode="auto">
              <a:xfrm>
                <a:off x="251373" y="1908354"/>
                <a:ext cx="7101390" cy="1607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2651B1EA-E000-419F-88A3-344EE5A172D2}"/>
                  </a:ext>
                </a:extLst>
              </p:cNvPr>
              <p:cNvGrpSpPr/>
              <p:nvPr/>
            </p:nvGrpSpPr>
            <p:grpSpPr>
              <a:xfrm>
                <a:off x="216425" y="2272110"/>
                <a:ext cx="1219200" cy="1232358"/>
                <a:chOff x="216425" y="2272110"/>
                <a:chExt cx="1219200" cy="1232358"/>
              </a:xfrm>
            </p:grpSpPr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857E393A-5037-4193-8170-4970B24D63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425" y="2272110"/>
                  <a:ext cx="609600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 dirty="0">
                      <a:latin typeface="Comic Sans MS" panose="030F0702030302020204" pitchFamily="66" charset="0"/>
                    </a:rPr>
                    <a:t>１</a:t>
                  </a: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C605D9AB-6F28-4D8D-8D88-4BE7EB0D35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6025" y="2858137"/>
                  <a:ext cx="609600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600" b="1" dirty="0">
                      <a:latin typeface="+mn-ea"/>
                    </a:rPr>
                    <a:t>4</a:t>
                  </a:r>
                  <a:endParaRPr lang="zh-CN" altLang="en-US" sz="3600" b="1" dirty="0">
                    <a:latin typeface="+mn-ea"/>
                  </a:endParaRPr>
                </a:p>
              </p:txBody>
            </p:sp>
          </p:grp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351CC5A-C2EB-4150-A04B-2824D73FACE5}"/>
                </a:ext>
              </a:extLst>
            </p:cNvPr>
            <p:cNvSpPr/>
            <p:nvPr/>
          </p:nvSpPr>
          <p:spPr>
            <a:xfrm>
              <a:off x="447283" y="3559164"/>
              <a:ext cx="14221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前期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Ⅱ</a:t>
              </a:r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5FB546F-68DA-49ED-AD77-CD9BAF90E924}"/>
                </a:ext>
              </a:extLst>
            </p:cNvPr>
            <p:cNvSpPr/>
            <p:nvPr/>
          </p:nvSpPr>
          <p:spPr>
            <a:xfrm>
              <a:off x="3059832" y="3526660"/>
              <a:ext cx="14221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中期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Ⅱ</a:t>
              </a:r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DA5B8767-191C-4E21-8323-548EF6C9D93A}"/>
                </a:ext>
              </a:extLst>
            </p:cNvPr>
            <p:cNvSpPr/>
            <p:nvPr/>
          </p:nvSpPr>
          <p:spPr>
            <a:xfrm>
              <a:off x="5292080" y="3519795"/>
              <a:ext cx="14221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后期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Ⅱ</a:t>
              </a:r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0A6D0E2-4ED7-46A0-AA51-1FEFC5A6729F}"/>
                </a:ext>
              </a:extLst>
            </p:cNvPr>
            <p:cNvSpPr/>
            <p:nvPr/>
          </p:nvSpPr>
          <p:spPr>
            <a:xfrm>
              <a:off x="7596336" y="3547600"/>
              <a:ext cx="14221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末期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Ⅱ</a:t>
              </a:r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 </a:t>
              </a:r>
              <a:endParaRPr lang="zh-CN" altLang="en-US" sz="32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9B4CE1-2F39-4D6C-9D18-59A034E61F2E}"/>
                </a:ext>
              </a:extLst>
            </p:cNvPr>
            <p:cNvGrpSpPr/>
            <p:nvPr/>
          </p:nvGrpSpPr>
          <p:grpSpPr>
            <a:xfrm>
              <a:off x="7574402" y="1442587"/>
              <a:ext cx="1189344" cy="2028123"/>
              <a:chOff x="7574402" y="1442587"/>
              <a:chExt cx="1189344" cy="2028123"/>
            </a:xfrm>
          </p:grpSpPr>
          <p:pic>
            <p:nvPicPr>
              <p:cNvPr id="23555" name="Picture 3">
                <a:extLst>
                  <a:ext uri="{FF2B5EF4-FFF2-40B4-BE49-F238E27FC236}">
                    <a16:creationId xmlns:a16="http://schemas.microsoft.com/office/drawing/2014/main" id="{ABDFF6B5-AE20-4D6B-A2CA-1F537E86D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033"/>
              <a:stretch/>
            </p:blipFill>
            <p:spPr bwMode="auto">
              <a:xfrm>
                <a:off x="7668344" y="1442587"/>
                <a:ext cx="950362" cy="979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Picture 3">
                <a:extLst>
                  <a:ext uri="{FF2B5EF4-FFF2-40B4-BE49-F238E27FC236}">
                    <a16:creationId xmlns:a16="http://schemas.microsoft.com/office/drawing/2014/main" id="{7814C8E1-034E-44C8-9311-A7FEA0338B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033"/>
              <a:stretch/>
            </p:blipFill>
            <p:spPr bwMode="auto">
              <a:xfrm>
                <a:off x="7668344" y="2491223"/>
                <a:ext cx="950362" cy="979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8ECB3AB-5DA6-4A08-B89C-D9E1B843D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74402" y="1605295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Comic Sans MS" panose="030F0702030302020204" pitchFamily="66" charset="0"/>
                  </a:rPr>
                  <a:t>１</a:t>
                </a: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49183D0-36EE-4DEA-B9D9-C81B01184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3525" y="1605295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+mj-ea"/>
                    <a:ea typeface="+mj-ea"/>
                  </a:rPr>
                  <a:t>4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7C45F16-8C64-4FFB-B379-399942C96F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5023" y="2778124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Comic Sans MS" panose="030F0702030302020204" pitchFamily="66" charset="0"/>
                  </a:rPr>
                  <a:t>１</a:t>
                </a: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6696ACDE-1C46-4C00-A2CE-CC493974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4146" y="2778124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+mj-ea"/>
                    <a:ea typeface="+mj-ea"/>
                  </a:rPr>
                  <a:t>4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DD5EE5-1CDE-4A10-A7C5-DFFD41718B8F}"/>
              </a:ext>
            </a:extLst>
          </p:cNvPr>
          <p:cNvGrpSpPr/>
          <p:nvPr/>
        </p:nvGrpSpPr>
        <p:grpSpPr>
          <a:xfrm>
            <a:off x="7739534" y="4209265"/>
            <a:ext cx="1152946" cy="2028123"/>
            <a:chOff x="7739534" y="4209265"/>
            <a:chExt cx="1152946" cy="2028123"/>
          </a:xfrm>
        </p:grpSpPr>
        <p:pic>
          <p:nvPicPr>
            <p:cNvPr id="108" name="Picture 3">
              <a:extLst>
                <a:ext uri="{FF2B5EF4-FFF2-40B4-BE49-F238E27FC236}">
                  <a16:creationId xmlns:a16="http://schemas.microsoft.com/office/drawing/2014/main" id="{53EC8949-AC84-46B5-A65E-E452DE89A3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33"/>
            <a:stretch/>
          </p:blipFill>
          <p:spPr bwMode="auto">
            <a:xfrm>
              <a:off x="7739534" y="4209265"/>
              <a:ext cx="950362" cy="979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">
              <a:extLst>
                <a:ext uri="{FF2B5EF4-FFF2-40B4-BE49-F238E27FC236}">
                  <a16:creationId xmlns:a16="http://schemas.microsoft.com/office/drawing/2014/main" id="{FBD5BCDF-E4CC-4418-9D99-02030D5759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33"/>
            <a:stretch/>
          </p:blipFill>
          <p:spPr bwMode="auto">
            <a:xfrm>
              <a:off x="7739534" y="5257901"/>
              <a:ext cx="950362" cy="979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4C454AF-0753-44D6-B08F-A8A507BF5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52" y="4422518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2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F7665B0-EBF6-47DC-87B5-78FE0D03F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2880" y="4422518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3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CCA73A7B-1F41-480C-B6B6-A1207E1AA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52" y="542606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2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C432B4-F1DF-4BEA-84BA-296F53EE1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2880" y="542606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3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</p:grp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32B76A5-1BA9-48AB-817C-08FF26749559}"/>
              </a:ext>
            </a:extLst>
          </p:cNvPr>
          <p:cNvSpPr txBox="1"/>
          <p:nvPr/>
        </p:nvSpPr>
        <p:spPr>
          <a:xfrm>
            <a:off x="8663084" y="21427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2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11380A6-1E4E-496D-B634-7A0AD0B66832}"/>
              </a:ext>
            </a:extLst>
          </p:cNvPr>
          <p:cNvSpPr txBox="1"/>
          <p:nvPr/>
        </p:nvSpPr>
        <p:spPr>
          <a:xfrm>
            <a:off x="8697941" y="47736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2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5706CC8-5664-4D89-BE7B-E09FB2FF82BD}"/>
              </a:ext>
            </a:extLst>
          </p:cNvPr>
          <p:cNvSpPr txBox="1"/>
          <p:nvPr/>
        </p:nvSpPr>
        <p:spPr>
          <a:xfrm>
            <a:off x="5715538" y="8367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4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C5EB082-AA44-4BF5-82D2-9FC11DF241D3}"/>
              </a:ext>
            </a:extLst>
          </p:cNvPr>
          <p:cNvSpPr txBox="1"/>
          <p:nvPr/>
        </p:nvSpPr>
        <p:spPr>
          <a:xfrm>
            <a:off x="5715538" y="594928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4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6AC7B28-0E9B-4FCF-AFF6-994CA0BD3A95}"/>
              </a:ext>
            </a:extLst>
          </p:cNvPr>
          <p:cNvSpPr txBox="1"/>
          <p:nvPr/>
        </p:nvSpPr>
        <p:spPr>
          <a:xfrm>
            <a:off x="5086136" y="136784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染色单体消失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72DF256-C72A-46C1-B4DE-0E9A04CF08C9}"/>
              </a:ext>
            </a:extLst>
          </p:cNvPr>
          <p:cNvSpPr txBox="1"/>
          <p:nvPr/>
        </p:nvSpPr>
        <p:spPr>
          <a:xfrm>
            <a:off x="5110715" y="63955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染色单体消失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6804F9F-4B82-4FA6-97E7-1FE1C4112094}"/>
              </a:ext>
            </a:extLst>
          </p:cNvPr>
          <p:cNvSpPr txBox="1"/>
          <p:nvPr/>
        </p:nvSpPr>
        <p:spPr>
          <a:xfrm>
            <a:off x="288604" y="142512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中心体复制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D029E0A-0D8A-487E-ACCE-6E4768E3DBF1}"/>
              </a:ext>
            </a:extLst>
          </p:cNvPr>
          <p:cNvSpPr txBox="1"/>
          <p:nvPr/>
        </p:nvSpPr>
        <p:spPr>
          <a:xfrm>
            <a:off x="288604" y="607239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中心体复制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B906F7-E349-4E0C-A572-6D1CC39B1E1A}"/>
              </a:ext>
            </a:extLst>
          </p:cNvPr>
          <p:cNvSpPr/>
          <p:nvPr/>
        </p:nvSpPr>
        <p:spPr>
          <a:xfrm>
            <a:off x="6487504" y="236801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无同源染色体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7198">
            <a:extLst>
              <a:ext uri="{FF2B5EF4-FFF2-40B4-BE49-F238E27FC236}">
                <a16:creationId xmlns:a16="http://schemas.microsoft.com/office/drawing/2014/main" id="{532AD3B5-7A6A-417C-938F-7FC1A17BC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44069"/>
            <a:ext cx="4320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减数第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二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次分裂（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MⅡ</a:t>
            </a:r>
            <a:r>
              <a:rPr lang="zh-CN" altLang="en-US" sz="3200" b="1" dirty="0">
                <a:latin typeface="Times New Roman" panose="02020603050405020304" pitchFamily="18" charset="0"/>
                <a:ea typeface="隶书" pitchFamily="49" charset="-122"/>
              </a:rPr>
              <a:t>）</a:t>
            </a:r>
          </a:p>
        </p:txBody>
      </p:sp>
      <p:sp>
        <p:nvSpPr>
          <p:cNvPr id="88" name="文本框 7198">
            <a:extLst>
              <a:ext uri="{FF2B5EF4-FFF2-40B4-BE49-F238E27FC236}">
                <a16:creationId xmlns:a16="http://schemas.microsoft.com/office/drawing/2014/main" id="{2D73CB52-F536-4888-A7F6-496C860D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05" y="714853"/>
            <a:ext cx="4568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（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2n=4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为例）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71B135-D830-4430-86C5-886C165E8C57}"/>
              </a:ext>
            </a:extLst>
          </p:cNvPr>
          <p:cNvGrpSpPr/>
          <p:nvPr/>
        </p:nvGrpSpPr>
        <p:grpSpPr>
          <a:xfrm>
            <a:off x="243975" y="1742106"/>
            <a:ext cx="7136338" cy="1607986"/>
            <a:chOff x="216425" y="1908354"/>
            <a:chExt cx="7136338" cy="1607986"/>
          </a:xfrm>
        </p:grpSpPr>
        <p:pic>
          <p:nvPicPr>
            <p:cNvPr id="23554" name="Picture 2">
              <a:extLst>
                <a:ext uri="{FF2B5EF4-FFF2-40B4-BE49-F238E27FC236}">
                  <a16:creationId xmlns:a16="http://schemas.microsoft.com/office/drawing/2014/main" id="{87E5E112-1576-41BB-BEA4-9AEA8DA141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221"/>
            <a:stretch/>
          </p:blipFill>
          <p:spPr bwMode="auto">
            <a:xfrm>
              <a:off x="251373" y="1908354"/>
              <a:ext cx="7101390" cy="1607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651B1EA-E000-419F-88A3-344EE5A172D2}"/>
                </a:ext>
              </a:extLst>
            </p:cNvPr>
            <p:cNvGrpSpPr/>
            <p:nvPr/>
          </p:nvGrpSpPr>
          <p:grpSpPr>
            <a:xfrm>
              <a:off x="216425" y="2272110"/>
              <a:ext cx="1219200" cy="1232358"/>
              <a:chOff x="216425" y="2272110"/>
              <a:chExt cx="1219200" cy="1232358"/>
            </a:xfrm>
          </p:grpSpPr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57E393A-5037-4193-8170-4970B24D6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25" y="2272110"/>
                <a:ext cx="6096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 dirty="0">
                    <a:latin typeface="Comic Sans MS" panose="030F0702030302020204" pitchFamily="66" charset="0"/>
                  </a:rPr>
                  <a:t>１</a:t>
                </a: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C605D9AB-6F28-4D8D-8D88-4BE7EB0D3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6025" y="2858137"/>
                <a:ext cx="6096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dirty="0">
                    <a:latin typeface="+mj-ea"/>
                    <a:ea typeface="+mj-ea"/>
                  </a:rPr>
                  <a:t>3</a:t>
                </a:r>
                <a:endParaRPr lang="zh-CN" altLang="en-US" sz="3600" b="1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67C4FA-F53F-43AA-9D56-05D8F50C6C37}"/>
              </a:ext>
            </a:extLst>
          </p:cNvPr>
          <p:cNvGrpSpPr/>
          <p:nvPr/>
        </p:nvGrpSpPr>
        <p:grpSpPr>
          <a:xfrm>
            <a:off x="190205" y="4413302"/>
            <a:ext cx="7181329" cy="1607986"/>
            <a:chOff x="198984" y="3880096"/>
            <a:chExt cx="7181329" cy="1607986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FD1CAB56-FBC6-43FB-974D-37D8943E3E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221"/>
            <a:stretch/>
          </p:blipFill>
          <p:spPr bwMode="auto">
            <a:xfrm>
              <a:off x="278923" y="3880096"/>
              <a:ext cx="7101390" cy="1607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151D9FF-7E68-46C3-9EEB-C3C479711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84" y="4255724"/>
              <a:ext cx="609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latin typeface="+mj-ea"/>
                  <a:ea typeface="+mj-ea"/>
                </a:rPr>
                <a:t>2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0E0EF05-D806-4F49-A9A1-A05D53B04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064" y="4841751"/>
              <a:ext cx="609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latin typeface="+mj-ea"/>
                  <a:ea typeface="+mj-ea"/>
                </a:rPr>
                <a:t>4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351CC5A-C2EB-4150-A04B-2824D73FACE5}"/>
              </a:ext>
            </a:extLst>
          </p:cNvPr>
          <p:cNvSpPr/>
          <p:nvPr/>
        </p:nvSpPr>
        <p:spPr>
          <a:xfrm>
            <a:off x="447283" y="3559164"/>
            <a:ext cx="1422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前期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Ⅱ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endParaRPr lang="zh-CN" altLang="en-US" sz="32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5FB546F-68DA-49ED-AD77-CD9BAF90E924}"/>
              </a:ext>
            </a:extLst>
          </p:cNvPr>
          <p:cNvSpPr/>
          <p:nvPr/>
        </p:nvSpPr>
        <p:spPr>
          <a:xfrm>
            <a:off x="3059832" y="3526660"/>
            <a:ext cx="1422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中期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Ⅱ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endParaRPr lang="zh-CN" altLang="en-US" sz="32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A5B8767-191C-4E21-8323-548EF6C9D93A}"/>
              </a:ext>
            </a:extLst>
          </p:cNvPr>
          <p:cNvSpPr/>
          <p:nvPr/>
        </p:nvSpPr>
        <p:spPr>
          <a:xfrm>
            <a:off x="5292080" y="3519795"/>
            <a:ext cx="1422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后期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Ⅱ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endParaRPr lang="zh-CN" altLang="en-US" sz="3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0A6D0E2-4ED7-46A0-AA51-1FEFC5A6729F}"/>
              </a:ext>
            </a:extLst>
          </p:cNvPr>
          <p:cNvSpPr/>
          <p:nvPr/>
        </p:nvSpPr>
        <p:spPr>
          <a:xfrm>
            <a:off x="7596336" y="3547600"/>
            <a:ext cx="1422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末期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Ⅱ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endParaRPr lang="zh-CN" altLang="en-US" sz="32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9B4CE1-2F39-4D6C-9D18-59A034E61F2E}"/>
              </a:ext>
            </a:extLst>
          </p:cNvPr>
          <p:cNvGrpSpPr/>
          <p:nvPr/>
        </p:nvGrpSpPr>
        <p:grpSpPr>
          <a:xfrm>
            <a:off x="7574402" y="1442587"/>
            <a:ext cx="1189344" cy="2028123"/>
            <a:chOff x="7574402" y="1442587"/>
            <a:chExt cx="1189344" cy="2028123"/>
          </a:xfrm>
        </p:grpSpPr>
        <p:pic>
          <p:nvPicPr>
            <p:cNvPr id="23555" name="Picture 3">
              <a:extLst>
                <a:ext uri="{FF2B5EF4-FFF2-40B4-BE49-F238E27FC236}">
                  <a16:creationId xmlns:a16="http://schemas.microsoft.com/office/drawing/2014/main" id="{ABDFF6B5-AE20-4D6B-A2CA-1F537E86DF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33"/>
            <a:stretch/>
          </p:blipFill>
          <p:spPr bwMode="auto">
            <a:xfrm>
              <a:off x="7668344" y="1442587"/>
              <a:ext cx="950362" cy="979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">
              <a:extLst>
                <a:ext uri="{FF2B5EF4-FFF2-40B4-BE49-F238E27FC236}">
                  <a16:creationId xmlns:a16="http://schemas.microsoft.com/office/drawing/2014/main" id="{7814C8E1-034E-44C8-9311-A7FEA0338B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33"/>
            <a:stretch/>
          </p:blipFill>
          <p:spPr bwMode="auto">
            <a:xfrm>
              <a:off x="7668344" y="2491223"/>
              <a:ext cx="950362" cy="979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8ECB3AB-5DA6-4A08-B89C-D9E1B843D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4402" y="1605295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Comic Sans MS" panose="030F0702030302020204" pitchFamily="66" charset="0"/>
                </a:rPr>
                <a:t>１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49183D0-36EE-4DEA-B9D9-C81B01184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3525" y="1605295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3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7C45F16-8C64-4FFB-B379-399942C9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5023" y="2778124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Comic Sans MS" panose="030F0702030302020204" pitchFamily="66" charset="0"/>
                </a:rPr>
                <a:t>１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696ACDE-1C46-4C00-A2CE-CC4939741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4146" y="2778124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3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DD5EE5-1CDE-4A10-A7C5-DFFD41718B8F}"/>
              </a:ext>
            </a:extLst>
          </p:cNvPr>
          <p:cNvGrpSpPr/>
          <p:nvPr/>
        </p:nvGrpSpPr>
        <p:grpSpPr>
          <a:xfrm>
            <a:off x="7739534" y="4209265"/>
            <a:ext cx="1152946" cy="2028123"/>
            <a:chOff x="7739534" y="4209265"/>
            <a:chExt cx="1152946" cy="2028123"/>
          </a:xfrm>
        </p:grpSpPr>
        <p:pic>
          <p:nvPicPr>
            <p:cNvPr id="108" name="Picture 3">
              <a:extLst>
                <a:ext uri="{FF2B5EF4-FFF2-40B4-BE49-F238E27FC236}">
                  <a16:creationId xmlns:a16="http://schemas.microsoft.com/office/drawing/2014/main" id="{53EC8949-AC84-46B5-A65E-E452DE89A3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33"/>
            <a:stretch/>
          </p:blipFill>
          <p:spPr bwMode="auto">
            <a:xfrm>
              <a:off x="7739534" y="4209265"/>
              <a:ext cx="950362" cy="979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">
              <a:extLst>
                <a:ext uri="{FF2B5EF4-FFF2-40B4-BE49-F238E27FC236}">
                  <a16:creationId xmlns:a16="http://schemas.microsoft.com/office/drawing/2014/main" id="{FBD5BCDF-E4CC-4418-9D99-02030D5759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33"/>
            <a:stretch/>
          </p:blipFill>
          <p:spPr bwMode="auto">
            <a:xfrm>
              <a:off x="7739534" y="5257901"/>
              <a:ext cx="950362" cy="979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4C454AF-0753-44D6-B08F-A8A507BF5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52" y="4422518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2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F7665B0-EBF6-47DC-87B5-78FE0D03F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2880" y="4422518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4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CCA73A7B-1F41-480C-B6B6-A1207E1AA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52" y="542606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2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C432B4-F1DF-4BEA-84BA-296F53EE1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2880" y="542606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+mj-ea"/>
                  <a:ea typeface="+mj-ea"/>
                </a:rPr>
                <a:t>4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</p:grp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32B76A5-1BA9-48AB-817C-08FF26749559}"/>
              </a:ext>
            </a:extLst>
          </p:cNvPr>
          <p:cNvSpPr txBox="1"/>
          <p:nvPr/>
        </p:nvSpPr>
        <p:spPr>
          <a:xfrm>
            <a:off x="8663084" y="21427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2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11380A6-1E4E-496D-B634-7A0AD0B66832}"/>
              </a:ext>
            </a:extLst>
          </p:cNvPr>
          <p:cNvSpPr txBox="1"/>
          <p:nvPr/>
        </p:nvSpPr>
        <p:spPr>
          <a:xfrm>
            <a:off x="8697941" y="47736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2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5706CC8-5664-4D89-BE7B-E09FB2FF82BD}"/>
              </a:ext>
            </a:extLst>
          </p:cNvPr>
          <p:cNvSpPr txBox="1"/>
          <p:nvPr/>
        </p:nvSpPr>
        <p:spPr>
          <a:xfrm>
            <a:off x="5715538" y="8367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4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C5EB082-AA44-4BF5-82D2-9FC11DF241D3}"/>
              </a:ext>
            </a:extLst>
          </p:cNvPr>
          <p:cNvSpPr txBox="1"/>
          <p:nvPr/>
        </p:nvSpPr>
        <p:spPr>
          <a:xfrm>
            <a:off x="5715538" y="594928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</a:rPr>
              <a:t>4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6AC7B28-0E9B-4FCF-AFF6-994CA0BD3A95}"/>
              </a:ext>
            </a:extLst>
          </p:cNvPr>
          <p:cNvSpPr txBox="1"/>
          <p:nvPr/>
        </p:nvSpPr>
        <p:spPr>
          <a:xfrm>
            <a:off x="5086136" y="136784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染色单体消失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72DF256-C72A-46C1-B4DE-0E9A04CF08C9}"/>
              </a:ext>
            </a:extLst>
          </p:cNvPr>
          <p:cNvSpPr txBox="1"/>
          <p:nvPr/>
        </p:nvSpPr>
        <p:spPr>
          <a:xfrm>
            <a:off x="5110715" y="63955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染色单体消失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6804F9F-4B82-4FA6-97E7-1FE1C4112094}"/>
              </a:ext>
            </a:extLst>
          </p:cNvPr>
          <p:cNvSpPr txBox="1"/>
          <p:nvPr/>
        </p:nvSpPr>
        <p:spPr>
          <a:xfrm>
            <a:off x="288604" y="142512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中心体复制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D029E0A-0D8A-487E-ACCE-6E4768E3DBF1}"/>
              </a:ext>
            </a:extLst>
          </p:cNvPr>
          <p:cNvSpPr txBox="1"/>
          <p:nvPr/>
        </p:nvSpPr>
        <p:spPr>
          <a:xfrm>
            <a:off x="288604" y="607239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中心体复制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6499D83-AA4F-47A6-91EE-628F33B3261F}"/>
              </a:ext>
            </a:extLst>
          </p:cNvPr>
          <p:cNvSpPr/>
          <p:nvPr/>
        </p:nvSpPr>
        <p:spPr>
          <a:xfrm>
            <a:off x="6487504" y="236801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无同源染色体</a:t>
            </a:r>
          </a:p>
        </p:txBody>
      </p:sp>
    </p:spTree>
    <p:extLst>
      <p:ext uri="{BB962C8B-B14F-4D97-AF65-F5344CB8AC3E}">
        <p14:creationId xmlns:p14="http://schemas.microsoft.com/office/powerpoint/2010/main" val="15278140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C4285417-9A37-4762-9AF9-51608ED4FBE3}"/>
              </a:ext>
            </a:extLst>
          </p:cNvPr>
          <p:cNvGrpSpPr>
            <a:grpSpLocks/>
          </p:cNvGrpSpPr>
          <p:nvPr/>
        </p:nvGrpSpPr>
        <p:grpSpPr bwMode="auto">
          <a:xfrm>
            <a:off x="0" y="-25400"/>
            <a:ext cx="9396413" cy="3670300"/>
            <a:chOff x="0" y="-56"/>
            <a:chExt cx="5919" cy="23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45CC30FE-20A5-437F-B9F2-2DC2FCBD2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26"/>
              <a:ext cx="4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精原细胞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D1ACECB5-BCA9-46EA-A44A-67014D197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1" y="-48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1800" dirty="0">
                  <a:latin typeface="Times New Roman" panose="02020603050405020304" pitchFamily="18" charset="0"/>
                </a:rPr>
                <a:t>精细胞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B86929B2-34E1-4806-82BA-8ABBC528A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025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1800">
                  <a:latin typeface="Times New Roman" panose="02020603050405020304" pitchFamily="18" charset="0"/>
                </a:rPr>
                <a:t>前期</a:t>
              </a:r>
              <a:r>
                <a:rPr lang="en-US" altLang="zh-CN" sz="1800">
                  <a:latin typeface="Times New Roman" panose="02020603050405020304" pitchFamily="18" charset="0"/>
                </a:rPr>
                <a:t>Ⅰ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C948130F-365A-44DD-84CD-0BD53CB85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1800">
                  <a:latin typeface="Times New Roman" panose="02020603050405020304" pitchFamily="18" charset="0"/>
                </a:rPr>
                <a:t>中期</a:t>
              </a:r>
              <a:r>
                <a:rPr lang="en-US" altLang="zh-CN" sz="1800">
                  <a:latin typeface="Times New Roman" panose="02020603050405020304" pitchFamily="18" charset="0"/>
                </a:rPr>
                <a:t>Ⅰ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B0E611FD-13EA-4CD6-8D36-2C7408805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1800" dirty="0">
                  <a:latin typeface="Times New Roman" panose="02020603050405020304" pitchFamily="18" charset="0"/>
                </a:rPr>
                <a:t>后期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Ⅰ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CC0EC92-DBD1-41A2-8D6C-EFE89D266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1800">
                  <a:latin typeface="Times New Roman" panose="02020603050405020304" pitchFamily="18" charset="0"/>
                </a:rPr>
                <a:t>前期</a:t>
              </a:r>
              <a:r>
                <a:rPr lang="en-US" altLang="zh-CN" sz="1800">
                  <a:latin typeface="Times New Roman" panose="02020603050405020304" pitchFamily="18" charset="0"/>
                </a:rPr>
                <a:t>Ⅱ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E8425E04-48C6-4D3D-BCA8-C08D46F42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1800">
                  <a:latin typeface="Times New Roman" panose="02020603050405020304" pitchFamily="18" charset="0"/>
                </a:rPr>
                <a:t>中期</a:t>
              </a:r>
              <a:r>
                <a:rPr lang="en-US" altLang="zh-CN" sz="1800">
                  <a:latin typeface="Times New Roman" panose="02020603050405020304" pitchFamily="18" charset="0"/>
                </a:rPr>
                <a:t>Ⅱ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D0B52F1-8D31-4129-AECD-FF0AA5792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-5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1800">
                  <a:latin typeface="Times New Roman" panose="02020603050405020304" pitchFamily="18" charset="0"/>
                </a:rPr>
                <a:t>后期</a:t>
              </a:r>
              <a:r>
                <a:rPr lang="en-US" altLang="zh-CN" sz="1800">
                  <a:latin typeface="Times New Roman" panose="02020603050405020304" pitchFamily="18" charset="0"/>
                </a:rPr>
                <a:t>Ⅱ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83B8053D-E830-4A08-85B6-9EE20B3F3ACE}"/>
              </a:ext>
            </a:extLst>
          </p:cNvPr>
          <p:cNvGrpSpPr>
            <a:grpSpLocks/>
          </p:cNvGrpSpPr>
          <p:nvPr/>
        </p:nvGrpSpPr>
        <p:grpSpPr bwMode="auto">
          <a:xfrm>
            <a:off x="0" y="3186112"/>
            <a:ext cx="685800" cy="747713"/>
            <a:chOff x="0" y="2007"/>
            <a:chExt cx="432" cy="471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5AF53BFF-9702-4B1C-BC03-80FFCB6AB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007"/>
              <a:ext cx="432" cy="441"/>
              <a:chOff x="192" y="2784"/>
              <a:chExt cx="319" cy="29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21651F9-549A-4E82-A53B-D2BD9171BF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" y="2830"/>
                <a:ext cx="41" cy="92"/>
                <a:chOff x="864" y="1200"/>
                <a:chExt cx="192" cy="480"/>
              </a:xfrm>
            </p:grpSpPr>
            <p:sp>
              <p:nvSpPr>
                <p:cNvPr id="27" name="Freeform 16">
                  <a:extLst>
                    <a:ext uri="{FF2B5EF4-FFF2-40B4-BE49-F238E27FC236}">
                      <a16:creationId xmlns:a16="http://schemas.microsoft.com/office/drawing/2014/main" id="{228F0AB2-D37C-49E2-A4F8-4EAEEC0946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200"/>
                  <a:ext cx="192" cy="480"/>
                </a:xfrm>
                <a:custGeom>
                  <a:avLst/>
                  <a:gdLst>
                    <a:gd name="T0" fmla="*/ 0 w 192"/>
                    <a:gd name="T1" fmla="*/ 480 h 480"/>
                    <a:gd name="T2" fmla="*/ 48 w 192"/>
                    <a:gd name="T3" fmla="*/ 288 h 480"/>
                    <a:gd name="T4" fmla="*/ 144 w 192"/>
                    <a:gd name="T5" fmla="*/ 240 h 480"/>
                    <a:gd name="T6" fmla="*/ 96 w 192"/>
                    <a:gd name="T7" fmla="*/ 96 h 480"/>
                    <a:gd name="T8" fmla="*/ 192 w 192"/>
                    <a:gd name="T9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480">
                      <a:moveTo>
                        <a:pt x="0" y="480"/>
                      </a:moveTo>
                      <a:cubicBezTo>
                        <a:pt x="12" y="404"/>
                        <a:pt x="24" y="328"/>
                        <a:pt x="48" y="288"/>
                      </a:cubicBezTo>
                      <a:cubicBezTo>
                        <a:pt x="72" y="248"/>
                        <a:pt x="136" y="272"/>
                        <a:pt x="144" y="240"/>
                      </a:cubicBezTo>
                      <a:cubicBezTo>
                        <a:pt x="152" y="208"/>
                        <a:pt x="88" y="136"/>
                        <a:pt x="96" y="96"/>
                      </a:cubicBezTo>
                      <a:cubicBezTo>
                        <a:pt x="104" y="56"/>
                        <a:pt x="176" y="16"/>
                        <a:pt x="192" y="0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" name="Oval 17">
                  <a:extLst>
                    <a:ext uri="{FF2B5EF4-FFF2-40B4-BE49-F238E27FC236}">
                      <a16:creationId xmlns:a16="http://schemas.microsoft.com/office/drawing/2014/main" id="{431BD4EE-55B3-40F7-9632-BF21CF7ED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" y="13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7" name="Group 18">
                <a:extLst>
                  <a:ext uri="{FF2B5EF4-FFF2-40B4-BE49-F238E27FC236}">
                    <a16:creationId xmlns:a16="http://schemas.microsoft.com/office/drawing/2014/main" id="{C3E99790-BC63-4DB4-81C5-775AF714B6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38812">
                <a:off x="274" y="2885"/>
                <a:ext cx="62" cy="157"/>
                <a:chOff x="576" y="2496"/>
                <a:chExt cx="288" cy="816"/>
              </a:xfrm>
            </p:grpSpPr>
            <p:sp>
              <p:nvSpPr>
                <p:cNvPr id="25" name="Freeform 19">
                  <a:extLst>
                    <a:ext uri="{FF2B5EF4-FFF2-40B4-BE49-F238E27FC236}">
                      <a16:creationId xmlns:a16="http://schemas.microsoft.com/office/drawing/2014/main" id="{F9EF5E24-08FE-4564-A5DA-69AB2FD0F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496"/>
                  <a:ext cx="288" cy="816"/>
                </a:xfrm>
                <a:custGeom>
                  <a:avLst/>
                  <a:gdLst>
                    <a:gd name="T0" fmla="*/ 96 w 440"/>
                    <a:gd name="T1" fmla="*/ 1104 h 1104"/>
                    <a:gd name="T2" fmla="*/ 192 w 440"/>
                    <a:gd name="T3" fmla="*/ 1008 h 1104"/>
                    <a:gd name="T4" fmla="*/ 240 w 440"/>
                    <a:gd name="T5" fmla="*/ 768 h 1104"/>
                    <a:gd name="T6" fmla="*/ 432 w 440"/>
                    <a:gd name="T7" fmla="*/ 432 h 1104"/>
                    <a:gd name="T8" fmla="*/ 192 w 440"/>
                    <a:gd name="T9" fmla="*/ 384 h 1104"/>
                    <a:gd name="T10" fmla="*/ 192 w 440"/>
                    <a:gd name="T11" fmla="*/ 96 h 1104"/>
                    <a:gd name="T12" fmla="*/ 0 w 440"/>
                    <a:gd name="T13" fmla="*/ 0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0" h="1104">
                      <a:moveTo>
                        <a:pt x="96" y="1104"/>
                      </a:moveTo>
                      <a:cubicBezTo>
                        <a:pt x="132" y="1084"/>
                        <a:pt x="168" y="1064"/>
                        <a:pt x="192" y="1008"/>
                      </a:cubicBezTo>
                      <a:cubicBezTo>
                        <a:pt x="216" y="952"/>
                        <a:pt x="200" y="864"/>
                        <a:pt x="240" y="768"/>
                      </a:cubicBezTo>
                      <a:cubicBezTo>
                        <a:pt x="280" y="672"/>
                        <a:pt x="440" y="496"/>
                        <a:pt x="432" y="432"/>
                      </a:cubicBezTo>
                      <a:cubicBezTo>
                        <a:pt x="424" y="368"/>
                        <a:pt x="232" y="440"/>
                        <a:pt x="192" y="384"/>
                      </a:cubicBezTo>
                      <a:cubicBezTo>
                        <a:pt x="152" y="328"/>
                        <a:pt x="224" y="160"/>
                        <a:pt x="192" y="96"/>
                      </a:cubicBezTo>
                      <a:cubicBezTo>
                        <a:pt x="160" y="32"/>
                        <a:pt x="80" y="16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" name="Oval 20">
                  <a:extLst>
                    <a:ext uri="{FF2B5EF4-FFF2-40B4-BE49-F238E27FC236}">
                      <a16:creationId xmlns:a16="http://schemas.microsoft.com/office/drawing/2014/main" id="{0A9902F7-DC38-43D1-B780-402D574491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27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8" name="Group 21">
                <a:extLst>
                  <a:ext uri="{FF2B5EF4-FFF2-40B4-BE49-F238E27FC236}">
                    <a16:creationId xmlns:a16="http://schemas.microsoft.com/office/drawing/2014/main" id="{FD5A5E30-3EC1-4A64-AC27-C8B4AD94D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9663243">
                <a:off x="367" y="2858"/>
                <a:ext cx="41" cy="92"/>
                <a:chOff x="1392" y="1008"/>
                <a:chExt cx="192" cy="480"/>
              </a:xfrm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4FE82F71-4F2B-46D4-BBDB-90599CFD6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336986">
                  <a:off x="1392" y="1008"/>
                  <a:ext cx="192" cy="480"/>
                </a:xfrm>
                <a:custGeom>
                  <a:avLst/>
                  <a:gdLst>
                    <a:gd name="T0" fmla="*/ 0 w 192"/>
                    <a:gd name="T1" fmla="*/ 480 h 480"/>
                    <a:gd name="T2" fmla="*/ 48 w 192"/>
                    <a:gd name="T3" fmla="*/ 288 h 480"/>
                    <a:gd name="T4" fmla="*/ 144 w 192"/>
                    <a:gd name="T5" fmla="*/ 240 h 480"/>
                    <a:gd name="T6" fmla="*/ 96 w 192"/>
                    <a:gd name="T7" fmla="*/ 96 h 480"/>
                    <a:gd name="T8" fmla="*/ 192 w 192"/>
                    <a:gd name="T9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480">
                      <a:moveTo>
                        <a:pt x="0" y="480"/>
                      </a:moveTo>
                      <a:cubicBezTo>
                        <a:pt x="12" y="404"/>
                        <a:pt x="24" y="328"/>
                        <a:pt x="48" y="288"/>
                      </a:cubicBezTo>
                      <a:cubicBezTo>
                        <a:pt x="72" y="248"/>
                        <a:pt x="136" y="272"/>
                        <a:pt x="144" y="240"/>
                      </a:cubicBezTo>
                      <a:cubicBezTo>
                        <a:pt x="152" y="208"/>
                        <a:pt x="88" y="136"/>
                        <a:pt x="96" y="96"/>
                      </a:cubicBezTo>
                      <a:cubicBezTo>
                        <a:pt x="104" y="56"/>
                        <a:pt x="176" y="16"/>
                        <a:pt x="192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8D5748-6A44-47EB-B490-C24DAD83B1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200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" name="Group 24">
                <a:extLst>
                  <a:ext uri="{FF2B5EF4-FFF2-40B4-BE49-F238E27FC236}">
                    <a16:creationId xmlns:a16="http://schemas.microsoft.com/office/drawing/2014/main" id="{28033D27-BB98-49C0-9D1E-144C09BB5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931741">
                <a:off x="388" y="2913"/>
                <a:ext cx="72" cy="156"/>
                <a:chOff x="1056" y="2208"/>
                <a:chExt cx="336" cy="816"/>
              </a:xfrm>
            </p:grpSpPr>
            <p:sp>
              <p:nvSpPr>
                <p:cNvPr id="21" name="Freeform 25">
                  <a:extLst>
                    <a:ext uri="{FF2B5EF4-FFF2-40B4-BE49-F238E27FC236}">
                      <a16:creationId xmlns:a16="http://schemas.microsoft.com/office/drawing/2014/main" id="{4DB36C99-B4CB-44C9-AE38-E2ED479ED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8702355">
                  <a:off x="1104" y="2208"/>
                  <a:ext cx="288" cy="816"/>
                </a:xfrm>
                <a:custGeom>
                  <a:avLst/>
                  <a:gdLst>
                    <a:gd name="T0" fmla="*/ 96 w 440"/>
                    <a:gd name="T1" fmla="*/ 1104 h 1104"/>
                    <a:gd name="T2" fmla="*/ 192 w 440"/>
                    <a:gd name="T3" fmla="*/ 1008 h 1104"/>
                    <a:gd name="T4" fmla="*/ 240 w 440"/>
                    <a:gd name="T5" fmla="*/ 768 h 1104"/>
                    <a:gd name="T6" fmla="*/ 432 w 440"/>
                    <a:gd name="T7" fmla="*/ 432 h 1104"/>
                    <a:gd name="T8" fmla="*/ 192 w 440"/>
                    <a:gd name="T9" fmla="*/ 384 h 1104"/>
                    <a:gd name="T10" fmla="*/ 192 w 440"/>
                    <a:gd name="T11" fmla="*/ 96 h 1104"/>
                    <a:gd name="T12" fmla="*/ 0 w 440"/>
                    <a:gd name="T13" fmla="*/ 0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0" h="1104">
                      <a:moveTo>
                        <a:pt x="96" y="1104"/>
                      </a:moveTo>
                      <a:cubicBezTo>
                        <a:pt x="132" y="1084"/>
                        <a:pt x="168" y="1064"/>
                        <a:pt x="192" y="1008"/>
                      </a:cubicBezTo>
                      <a:cubicBezTo>
                        <a:pt x="216" y="952"/>
                        <a:pt x="200" y="864"/>
                        <a:pt x="240" y="768"/>
                      </a:cubicBezTo>
                      <a:cubicBezTo>
                        <a:pt x="280" y="672"/>
                        <a:pt x="440" y="496"/>
                        <a:pt x="432" y="432"/>
                      </a:cubicBezTo>
                      <a:cubicBezTo>
                        <a:pt x="424" y="368"/>
                        <a:pt x="232" y="440"/>
                        <a:pt x="192" y="384"/>
                      </a:cubicBezTo>
                      <a:cubicBezTo>
                        <a:pt x="152" y="328"/>
                        <a:pt x="224" y="160"/>
                        <a:pt x="192" y="96"/>
                      </a:cubicBezTo>
                      <a:cubicBezTo>
                        <a:pt x="160" y="32"/>
                        <a:pt x="80" y="16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" name="Oval 26">
                  <a:extLst>
                    <a:ext uri="{FF2B5EF4-FFF2-40B4-BE49-F238E27FC236}">
                      <a16:creationId xmlns:a16="http://schemas.microsoft.com/office/drawing/2014/main" id="{FF22354F-701D-45EC-BC42-01AF23776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5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0" name="Oval 27">
                <a:extLst>
                  <a:ext uri="{FF2B5EF4-FFF2-40B4-BE49-F238E27FC236}">
                    <a16:creationId xmlns:a16="http://schemas.microsoft.com/office/drawing/2014/main" id="{657947DF-457A-422B-B3E2-92A3057F3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784"/>
                <a:ext cx="319" cy="29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9278ACC5-A415-474C-BD92-98E4DECEE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2304"/>
              <a:ext cx="1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en-US" altLang="zh-CN" sz="1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9" name="Group 33">
            <a:extLst>
              <a:ext uri="{FF2B5EF4-FFF2-40B4-BE49-F238E27FC236}">
                <a16:creationId xmlns:a16="http://schemas.microsoft.com/office/drawing/2014/main" id="{BC1FF78F-2216-4925-BC8D-02A642C57D6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21000"/>
            <a:ext cx="1371600" cy="1057275"/>
            <a:chOff x="432" y="1840"/>
            <a:chExt cx="864" cy="666"/>
          </a:xfrm>
        </p:grpSpPr>
        <p:pic>
          <p:nvPicPr>
            <p:cNvPr id="30" name="Picture 34" descr="1-2">
              <a:extLst>
                <a:ext uri="{FF2B5EF4-FFF2-40B4-BE49-F238E27FC236}">
                  <a16:creationId xmlns:a16="http://schemas.microsoft.com/office/drawing/2014/main" id="{CCD549A6-4FC5-4AB4-8B8C-CB7E43C41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840"/>
              <a:ext cx="672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F418E59A-92EC-4EFF-985D-A55437638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160"/>
              <a:ext cx="14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44">
            <a:extLst>
              <a:ext uri="{FF2B5EF4-FFF2-40B4-BE49-F238E27FC236}">
                <a16:creationId xmlns:a16="http://schemas.microsoft.com/office/drawing/2014/main" id="{9BE3F388-378F-4724-A50B-3508AA268CCA}"/>
              </a:ext>
            </a:extLst>
          </p:cNvPr>
          <p:cNvGrpSpPr>
            <a:grpSpLocks/>
          </p:cNvGrpSpPr>
          <p:nvPr/>
        </p:nvGrpSpPr>
        <p:grpSpPr bwMode="auto">
          <a:xfrm>
            <a:off x="1523999" y="1295400"/>
            <a:ext cx="990600" cy="1600200"/>
            <a:chOff x="960" y="816"/>
            <a:chExt cx="624" cy="1008"/>
          </a:xfrm>
        </p:grpSpPr>
        <p:pic>
          <p:nvPicPr>
            <p:cNvPr id="33" name="Picture 45" descr="1-3">
              <a:extLst>
                <a:ext uri="{FF2B5EF4-FFF2-40B4-BE49-F238E27FC236}">
                  <a16:creationId xmlns:a16="http://schemas.microsoft.com/office/drawing/2014/main" id="{C970976D-C200-4AF0-B9F8-744B1F22C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816"/>
              <a:ext cx="62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46">
              <a:extLst>
                <a:ext uri="{FF2B5EF4-FFF2-40B4-BE49-F238E27FC236}">
                  <a16:creationId xmlns:a16="http://schemas.microsoft.com/office/drawing/2014/main" id="{C1124574-E86A-4C22-8F1E-1B1F0C3E2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392"/>
              <a:ext cx="192" cy="43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55">
            <a:extLst>
              <a:ext uri="{FF2B5EF4-FFF2-40B4-BE49-F238E27FC236}">
                <a16:creationId xmlns:a16="http://schemas.microsoft.com/office/drawing/2014/main" id="{D464FC5B-5170-4F63-96E7-98E84FF7A657}"/>
              </a:ext>
            </a:extLst>
          </p:cNvPr>
          <p:cNvGrpSpPr>
            <a:grpSpLocks/>
          </p:cNvGrpSpPr>
          <p:nvPr/>
        </p:nvGrpSpPr>
        <p:grpSpPr bwMode="auto">
          <a:xfrm>
            <a:off x="1560514" y="3962400"/>
            <a:ext cx="977900" cy="1600200"/>
            <a:chOff x="983" y="2496"/>
            <a:chExt cx="616" cy="1008"/>
          </a:xfrm>
        </p:grpSpPr>
        <p:graphicFrame>
          <p:nvGraphicFramePr>
            <p:cNvPr id="36" name="Object 56">
              <a:extLst>
                <a:ext uri="{FF2B5EF4-FFF2-40B4-BE49-F238E27FC236}">
                  <a16:creationId xmlns:a16="http://schemas.microsoft.com/office/drawing/2014/main" id="{24B57E22-2DF1-4993-98C0-F02B0A5C7F4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83" y="2880"/>
            <a:ext cx="60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5" r:id="rId6" imgW="1286055" imgH="1333333" progId="Paint.Picture">
                    <p:embed/>
                  </p:oleObj>
                </mc:Choice>
                <mc:Fallback>
                  <p:oleObj r:id="rId6" imgW="1286055" imgH="1333333" progId="Paint.Picture">
                    <p:embed/>
                    <p:pic>
                      <p:nvPicPr>
                        <p:cNvPr id="36" name="Object 56">
                          <a:extLst>
                            <a:ext uri="{FF2B5EF4-FFF2-40B4-BE49-F238E27FC236}">
                              <a16:creationId xmlns:a16="http://schemas.microsoft.com/office/drawing/2014/main" id="{24B57E22-2DF1-4993-98C0-F02B0A5C7F4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880"/>
                          <a:ext cx="60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57">
              <a:extLst>
                <a:ext uri="{FF2B5EF4-FFF2-40B4-BE49-F238E27FC236}">
                  <a16:creationId xmlns:a16="http://schemas.microsoft.com/office/drawing/2014/main" id="{41175D9D-3956-43B2-9206-21A72B29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96"/>
              <a:ext cx="144" cy="43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17C837A3-5F6A-469C-90BB-9E3B8CA4D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2988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en-US" altLang="zh-CN" sz="10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39" name="Rectangle 66">
            <a:extLst>
              <a:ext uri="{FF2B5EF4-FFF2-40B4-BE49-F238E27FC236}">
                <a16:creationId xmlns:a16="http://schemas.microsoft.com/office/drawing/2014/main" id="{3D837AFD-3D18-4C50-AB29-5AE880D2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53340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12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grpSp>
        <p:nvGrpSpPr>
          <p:cNvPr id="40" name="Group 67">
            <a:extLst>
              <a:ext uri="{FF2B5EF4-FFF2-40B4-BE49-F238E27FC236}">
                <a16:creationId xmlns:a16="http://schemas.microsoft.com/office/drawing/2014/main" id="{6A409CF4-67BF-4DB7-9EF1-C123A9BF95F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124327"/>
            <a:ext cx="1423988" cy="2133601"/>
            <a:chOff x="1584" y="2598"/>
            <a:chExt cx="897" cy="1344"/>
          </a:xfrm>
        </p:grpSpPr>
        <p:sp>
          <p:nvSpPr>
            <p:cNvPr id="41" name="Line 68">
              <a:extLst>
                <a:ext uri="{FF2B5EF4-FFF2-40B4-BE49-F238E27FC236}">
                  <a16:creationId xmlns:a16="http://schemas.microsoft.com/office/drawing/2014/main" id="{C9AEA745-0AE9-44B7-9891-C1C70BC79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216"/>
              <a:ext cx="1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" name="Object 70">
              <a:extLst>
                <a:ext uri="{FF2B5EF4-FFF2-40B4-BE49-F238E27FC236}">
                  <a16:creationId xmlns:a16="http://schemas.microsoft.com/office/drawing/2014/main" id="{024F1D38-BC9B-4F32-9182-BA976F362E1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83" y="2598"/>
            <a:ext cx="698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6" r:id="rId8" imgW="1438095" imgH="2771429" progId="Paint.Picture">
                    <p:embed/>
                  </p:oleObj>
                </mc:Choice>
                <mc:Fallback>
                  <p:oleObj r:id="rId8" imgW="1438095" imgH="2771429" progId="Paint.Picture">
                    <p:embed/>
                    <p:pic>
                      <p:nvPicPr>
                        <p:cNvPr id="42" name="Object 70">
                          <a:extLst>
                            <a:ext uri="{FF2B5EF4-FFF2-40B4-BE49-F238E27FC236}">
                              <a16:creationId xmlns:a16="http://schemas.microsoft.com/office/drawing/2014/main" id="{024F1D38-BC9B-4F32-9182-BA976F362E1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2598"/>
                          <a:ext cx="698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80">
            <a:extLst>
              <a:ext uri="{FF2B5EF4-FFF2-40B4-BE49-F238E27FC236}">
                <a16:creationId xmlns:a16="http://schemas.microsoft.com/office/drawing/2014/main" id="{B58D7F3B-0CFA-49F9-8FD3-6FB48CAC6D5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908541"/>
            <a:ext cx="1296988" cy="1676400"/>
            <a:chOff x="1584" y="576"/>
            <a:chExt cx="817" cy="1056"/>
          </a:xfrm>
        </p:grpSpPr>
        <p:sp>
          <p:nvSpPr>
            <p:cNvPr id="44" name="Line 81">
              <a:extLst>
                <a:ext uri="{FF2B5EF4-FFF2-40B4-BE49-F238E27FC236}">
                  <a16:creationId xmlns:a16="http://schemas.microsoft.com/office/drawing/2014/main" id="{5AB03840-A24C-4BF8-A1B5-EEE9F9333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104"/>
              <a:ext cx="1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5" name="Picture 83" descr="1-4">
              <a:extLst>
                <a:ext uri="{FF2B5EF4-FFF2-40B4-BE49-F238E27FC236}">
                  <a16:creationId xmlns:a16="http://schemas.microsoft.com/office/drawing/2014/main" id="{A337F362-88DC-44A8-81CA-58B6F72B9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576"/>
              <a:ext cx="673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91">
            <a:extLst>
              <a:ext uri="{FF2B5EF4-FFF2-40B4-BE49-F238E27FC236}">
                <a16:creationId xmlns:a16="http://schemas.microsoft.com/office/drawing/2014/main" id="{DE9EDF00-9707-4A50-B1CA-215E252815E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533400"/>
            <a:ext cx="1524000" cy="2587625"/>
            <a:chOff x="2400" y="336"/>
            <a:chExt cx="960" cy="1630"/>
          </a:xfrm>
        </p:grpSpPr>
        <p:pic>
          <p:nvPicPr>
            <p:cNvPr id="47" name="Picture 92" descr="2-1-1">
              <a:extLst>
                <a:ext uri="{FF2B5EF4-FFF2-40B4-BE49-F238E27FC236}">
                  <a16:creationId xmlns:a16="http://schemas.microsoft.com/office/drawing/2014/main" id="{269FE53B-20E4-4B34-A06D-EA4471379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" y="1296"/>
              <a:ext cx="696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8" name="Object 93">
              <a:extLst>
                <a:ext uri="{FF2B5EF4-FFF2-40B4-BE49-F238E27FC236}">
                  <a16:creationId xmlns:a16="http://schemas.microsoft.com/office/drawing/2014/main" id="{C63D869A-CB15-42F2-92CA-4C27B63710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88" y="336"/>
            <a:ext cx="672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7" r:id="rId12" imgW="2819794" imgH="2371429" progId="Paint.Picture">
                    <p:embed/>
                  </p:oleObj>
                </mc:Choice>
                <mc:Fallback>
                  <p:oleObj r:id="rId12" imgW="2819794" imgH="2371429" progId="Paint.Picture">
                    <p:embed/>
                    <p:pic>
                      <p:nvPicPr>
                        <p:cNvPr id="48" name="Object 93">
                          <a:extLst>
                            <a:ext uri="{FF2B5EF4-FFF2-40B4-BE49-F238E27FC236}">
                              <a16:creationId xmlns:a16="http://schemas.microsoft.com/office/drawing/2014/main" id="{C63D869A-CB15-42F2-92CA-4C27B637105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36"/>
                          <a:ext cx="672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94">
              <a:extLst>
                <a:ext uri="{FF2B5EF4-FFF2-40B4-BE49-F238E27FC236}">
                  <a16:creationId xmlns:a16="http://schemas.microsoft.com/office/drawing/2014/main" id="{A6001456-2256-429A-B7C1-536942A00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720"/>
              <a:ext cx="240" cy="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95">
              <a:extLst>
                <a:ext uri="{FF2B5EF4-FFF2-40B4-BE49-F238E27FC236}">
                  <a16:creationId xmlns:a16="http://schemas.microsoft.com/office/drawing/2014/main" id="{35C19AC4-F7FF-41FB-B4C7-0A48CC4B0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488"/>
              <a:ext cx="240" cy="10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104">
            <a:extLst>
              <a:ext uri="{FF2B5EF4-FFF2-40B4-BE49-F238E27FC236}">
                <a16:creationId xmlns:a16="http://schemas.microsoft.com/office/drawing/2014/main" id="{15A5AAC4-BF28-4528-8035-523F6D66B3A5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773488"/>
            <a:ext cx="1420813" cy="2835275"/>
            <a:chOff x="3288" y="2377"/>
            <a:chExt cx="895" cy="1786"/>
          </a:xfrm>
        </p:grpSpPr>
        <p:graphicFrame>
          <p:nvGraphicFramePr>
            <p:cNvPr id="60" name="Object 105">
              <a:extLst>
                <a:ext uri="{FF2B5EF4-FFF2-40B4-BE49-F238E27FC236}">
                  <a16:creationId xmlns:a16="http://schemas.microsoft.com/office/drawing/2014/main" id="{4D6BE594-17E8-418A-AA7B-7C03F2E4B87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08" y="2377"/>
            <a:ext cx="775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8" r:id="rId14" imgW="1400000" imgH="1409897" progId="Paint.Picture">
                    <p:embed/>
                  </p:oleObj>
                </mc:Choice>
                <mc:Fallback>
                  <p:oleObj r:id="rId14" imgW="1400000" imgH="1409897" progId="Paint.Picture">
                    <p:embed/>
                    <p:pic>
                      <p:nvPicPr>
                        <p:cNvPr id="60" name="Object 105">
                          <a:extLst>
                            <a:ext uri="{FF2B5EF4-FFF2-40B4-BE49-F238E27FC236}">
                              <a16:creationId xmlns:a16="http://schemas.microsoft.com/office/drawing/2014/main" id="{4D6BE594-17E8-418A-AA7B-7C03F2E4B87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377"/>
                          <a:ext cx="775" cy="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06">
              <a:extLst>
                <a:ext uri="{FF2B5EF4-FFF2-40B4-BE49-F238E27FC236}">
                  <a16:creationId xmlns:a16="http://schemas.microsoft.com/office/drawing/2014/main" id="{C6BADB86-FC63-40D2-9957-C1C751FA14A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53" y="3390"/>
            <a:ext cx="723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9" r:id="rId16" imgW="1276190" imgH="1362265" progId="Paint.Picture">
                    <p:embed/>
                  </p:oleObj>
                </mc:Choice>
                <mc:Fallback>
                  <p:oleObj r:id="rId16" imgW="1276190" imgH="1362265" progId="Paint.Picture">
                    <p:embed/>
                    <p:pic>
                      <p:nvPicPr>
                        <p:cNvPr id="61" name="Object 106">
                          <a:extLst>
                            <a:ext uri="{FF2B5EF4-FFF2-40B4-BE49-F238E27FC236}">
                              <a16:creationId xmlns:a16="http://schemas.microsoft.com/office/drawing/2014/main" id="{C6BADB86-FC63-40D2-9957-C1C751FA14A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" y="3390"/>
                          <a:ext cx="723" cy="7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107">
              <a:extLst>
                <a:ext uri="{FF2B5EF4-FFF2-40B4-BE49-F238E27FC236}">
                  <a16:creationId xmlns:a16="http://schemas.microsoft.com/office/drawing/2014/main" id="{6FB32EDB-3C52-4336-AD7C-D7D1542F3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2832"/>
              <a:ext cx="12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8">
              <a:extLst>
                <a:ext uri="{FF2B5EF4-FFF2-40B4-BE49-F238E27FC236}">
                  <a16:creationId xmlns:a16="http://schemas.microsoft.com/office/drawing/2014/main" id="{BEAE08F0-94CE-4588-8051-4AE4C8752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3792"/>
              <a:ext cx="1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117">
            <a:extLst>
              <a:ext uri="{FF2B5EF4-FFF2-40B4-BE49-F238E27FC236}">
                <a16:creationId xmlns:a16="http://schemas.microsoft.com/office/drawing/2014/main" id="{4951CDCB-00B6-4DCC-8D8D-A2875CDF535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038600"/>
            <a:ext cx="1524000" cy="2514600"/>
            <a:chOff x="2400" y="2544"/>
            <a:chExt cx="960" cy="1584"/>
          </a:xfrm>
        </p:grpSpPr>
        <p:graphicFrame>
          <p:nvGraphicFramePr>
            <p:cNvPr id="73" name="Object 118">
              <a:extLst>
                <a:ext uri="{FF2B5EF4-FFF2-40B4-BE49-F238E27FC236}">
                  <a16:creationId xmlns:a16="http://schemas.microsoft.com/office/drawing/2014/main" id="{5895EE3C-0DDA-4D11-82C9-EE62BFE3D82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92" y="2544"/>
            <a:ext cx="720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0" r:id="rId18" imgW="685714" imgH="638264" progId="Paint.Picture">
                    <p:embed/>
                  </p:oleObj>
                </mc:Choice>
                <mc:Fallback>
                  <p:oleObj r:id="rId18" imgW="685714" imgH="638264" progId="Paint.Picture">
                    <p:embed/>
                    <p:pic>
                      <p:nvPicPr>
                        <p:cNvPr id="73" name="Object 118">
                          <a:extLst>
                            <a:ext uri="{FF2B5EF4-FFF2-40B4-BE49-F238E27FC236}">
                              <a16:creationId xmlns:a16="http://schemas.microsoft.com/office/drawing/2014/main" id="{5895EE3C-0DDA-4D11-82C9-EE62BFE3D82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44"/>
                          <a:ext cx="720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119">
              <a:extLst>
                <a:ext uri="{FF2B5EF4-FFF2-40B4-BE49-F238E27FC236}">
                  <a16:creationId xmlns:a16="http://schemas.microsoft.com/office/drawing/2014/main" id="{09A23610-0D7D-4823-B0E1-98CC244B7D2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92" y="3466"/>
            <a:ext cx="768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1" r:id="rId20" imgW="762106" imgH="657317" progId="Paint.Picture">
                    <p:embed/>
                  </p:oleObj>
                </mc:Choice>
                <mc:Fallback>
                  <p:oleObj r:id="rId20" imgW="762106" imgH="657317" progId="Paint.Picture">
                    <p:embed/>
                    <p:pic>
                      <p:nvPicPr>
                        <p:cNvPr id="74" name="Object 119">
                          <a:extLst>
                            <a:ext uri="{FF2B5EF4-FFF2-40B4-BE49-F238E27FC236}">
                              <a16:creationId xmlns:a16="http://schemas.microsoft.com/office/drawing/2014/main" id="{09A23610-0D7D-4823-B0E1-98CC244B7D2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466"/>
                          <a:ext cx="768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120">
              <a:extLst>
                <a:ext uri="{FF2B5EF4-FFF2-40B4-BE49-F238E27FC236}">
                  <a16:creationId xmlns:a16="http://schemas.microsoft.com/office/drawing/2014/main" id="{4D5C5F1A-22A2-49E2-9FF3-435A95FC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870"/>
              <a:ext cx="288" cy="14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21">
              <a:extLst>
                <a:ext uri="{FF2B5EF4-FFF2-40B4-BE49-F238E27FC236}">
                  <a16:creationId xmlns:a16="http://schemas.microsoft.com/office/drawing/2014/main" id="{BA997EE6-D835-4196-9E20-17D4A453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590"/>
              <a:ext cx="240" cy="15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Group 126">
            <a:extLst>
              <a:ext uri="{FF2B5EF4-FFF2-40B4-BE49-F238E27FC236}">
                <a16:creationId xmlns:a16="http://schemas.microsoft.com/office/drawing/2014/main" id="{53E7955D-F0E6-4C96-8192-3B9D406EAC50}"/>
              </a:ext>
            </a:extLst>
          </p:cNvPr>
          <p:cNvGrpSpPr>
            <a:grpSpLocks/>
          </p:cNvGrpSpPr>
          <p:nvPr/>
        </p:nvGrpSpPr>
        <p:grpSpPr bwMode="auto">
          <a:xfrm>
            <a:off x="6591300" y="300038"/>
            <a:ext cx="1333500" cy="3200400"/>
            <a:chOff x="4152" y="144"/>
            <a:chExt cx="840" cy="2016"/>
          </a:xfrm>
        </p:grpSpPr>
        <p:graphicFrame>
          <p:nvGraphicFramePr>
            <p:cNvPr id="82" name="Object 127">
              <a:extLst>
                <a:ext uri="{FF2B5EF4-FFF2-40B4-BE49-F238E27FC236}">
                  <a16:creationId xmlns:a16="http://schemas.microsoft.com/office/drawing/2014/main" id="{89F2668C-9DCF-46D8-8169-DFE65E179A8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49" y="1101"/>
            <a:ext cx="643" cy="1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2" r:id="rId22" imgW="1200318" imgH="1971950" progId="Paint.Picture">
                    <p:embed/>
                  </p:oleObj>
                </mc:Choice>
                <mc:Fallback>
                  <p:oleObj r:id="rId22" imgW="1200318" imgH="1971950" progId="Paint.Picture">
                    <p:embed/>
                    <p:pic>
                      <p:nvPicPr>
                        <p:cNvPr id="82" name="Object 127">
                          <a:extLst>
                            <a:ext uri="{FF2B5EF4-FFF2-40B4-BE49-F238E27FC236}">
                              <a16:creationId xmlns:a16="http://schemas.microsoft.com/office/drawing/2014/main" id="{89F2668C-9DCF-46D8-8169-DFE65E179A8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9" y="1101"/>
                          <a:ext cx="643" cy="10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128">
              <a:extLst>
                <a:ext uri="{FF2B5EF4-FFF2-40B4-BE49-F238E27FC236}">
                  <a16:creationId xmlns:a16="http://schemas.microsoft.com/office/drawing/2014/main" id="{C86EE12E-E2D5-4A6A-AFAC-FF0CF24ADCB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20" y="144"/>
            <a:ext cx="622" cy="1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3" r:id="rId24" imgW="1390844" imgH="2247619" progId="Paint.Picture">
                    <p:embed/>
                  </p:oleObj>
                </mc:Choice>
                <mc:Fallback>
                  <p:oleObj r:id="rId24" imgW="1390844" imgH="2247619" progId="Paint.Picture">
                    <p:embed/>
                    <p:pic>
                      <p:nvPicPr>
                        <p:cNvPr id="83" name="Object 128">
                          <a:extLst>
                            <a:ext uri="{FF2B5EF4-FFF2-40B4-BE49-F238E27FC236}">
                              <a16:creationId xmlns:a16="http://schemas.microsoft.com/office/drawing/2014/main" id="{C86EE12E-E2D5-4A6A-AFAC-FF0CF24ADCB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44"/>
                          <a:ext cx="622" cy="10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Line 129">
              <a:extLst>
                <a:ext uri="{FF2B5EF4-FFF2-40B4-BE49-F238E27FC236}">
                  <a16:creationId xmlns:a16="http://schemas.microsoft.com/office/drawing/2014/main" id="{A973F32D-AEF5-4C71-B0AC-98E322F2A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2" y="624"/>
              <a:ext cx="21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30">
              <a:extLst>
                <a:ext uri="{FF2B5EF4-FFF2-40B4-BE49-F238E27FC236}">
                  <a16:creationId xmlns:a16="http://schemas.microsoft.com/office/drawing/2014/main" id="{874B6449-0AEC-4B43-A1CE-EA1EEA3B5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2" y="1584"/>
              <a:ext cx="21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Group 139">
            <a:extLst>
              <a:ext uri="{FF2B5EF4-FFF2-40B4-BE49-F238E27FC236}">
                <a16:creationId xmlns:a16="http://schemas.microsoft.com/office/drawing/2014/main" id="{8B5CE49D-69C7-43E4-93DF-69E61FA410E9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33363"/>
            <a:ext cx="1258888" cy="3043237"/>
            <a:chOff x="4896" y="147"/>
            <a:chExt cx="793" cy="1917"/>
          </a:xfrm>
        </p:grpSpPr>
        <p:pic>
          <p:nvPicPr>
            <p:cNvPr id="95" name="Picture 140" descr="2-4-2">
              <a:extLst>
                <a:ext uri="{FF2B5EF4-FFF2-40B4-BE49-F238E27FC236}">
                  <a16:creationId xmlns:a16="http://schemas.microsoft.com/office/drawing/2014/main" id="{4B819D93-324A-4C39-8802-32461B523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" y="147"/>
              <a:ext cx="487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6" name="Object 141">
              <a:extLst>
                <a:ext uri="{FF2B5EF4-FFF2-40B4-BE49-F238E27FC236}">
                  <a16:creationId xmlns:a16="http://schemas.microsoft.com/office/drawing/2014/main" id="{A84470C2-7F45-414D-909C-AAA16099F8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10" y="1584"/>
            <a:ext cx="47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4" r:id="rId27" imgW="2172003" imgH="1819529" progId="Paint.Picture">
                    <p:embed/>
                  </p:oleObj>
                </mc:Choice>
                <mc:Fallback>
                  <p:oleObj r:id="rId27" imgW="2172003" imgH="1819529" progId="Paint.Picture">
                    <p:embed/>
                    <p:pic>
                      <p:nvPicPr>
                        <p:cNvPr id="96" name="Object 141">
                          <a:extLst>
                            <a:ext uri="{FF2B5EF4-FFF2-40B4-BE49-F238E27FC236}">
                              <a16:creationId xmlns:a16="http://schemas.microsoft.com/office/drawing/2014/main" id="{A84470C2-7F45-414D-909C-AAA16099F82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0" y="1584"/>
                          <a:ext cx="479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7" name="Picture 142" descr="2-4-2">
              <a:extLst>
                <a:ext uri="{FF2B5EF4-FFF2-40B4-BE49-F238E27FC236}">
                  <a16:creationId xmlns:a16="http://schemas.microsoft.com/office/drawing/2014/main" id="{2483DC4A-B38A-468F-BBE5-DCB35C212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594"/>
              <a:ext cx="49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8" name="Object 143">
              <a:extLst>
                <a:ext uri="{FF2B5EF4-FFF2-40B4-BE49-F238E27FC236}">
                  <a16:creationId xmlns:a16="http://schemas.microsoft.com/office/drawing/2014/main" id="{17AC74AC-51E9-45D1-8475-1C96A1F3B51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184" y="1076"/>
            <a:ext cx="500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5" r:id="rId29" imgW="2172003" imgH="1819529" progId="Paint.Picture">
                    <p:embed/>
                  </p:oleObj>
                </mc:Choice>
                <mc:Fallback>
                  <p:oleObj r:id="rId29" imgW="2172003" imgH="1819529" progId="Paint.Picture">
                    <p:embed/>
                    <p:pic>
                      <p:nvPicPr>
                        <p:cNvPr id="98" name="Object 143">
                          <a:extLst>
                            <a:ext uri="{FF2B5EF4-FFF2-40B4-BE49-F238E27FC236}">
                              <a16:creationId xmlns:a16="http://schemas.microsoft.com/office/drawing/2014/main" id="{17AC74AC-51E9-45D1-8475-1C96A1F3B51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076"/>
                          <a:ext cx="500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Line 144">
              <a:extLst>
                <a:ext uri="{FF2B5EF4-FFF2-40B4-BE49-F238E27FC236}">
                  <a16:creationId xmlns:a16="http://schemas.microsoft.com/office/drawing/2014/main" id="{052E58EA-8D54-4309-82FF-0F0B48D56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432"/>
              <a:ext cx="288" cy="19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45">
              <a:extLst>
                <a:ext uri="{FF2B5EF4-FFF2-40B4-BE49-F238E27FC236}">
                  <a16:creationId xmlns:a16="http://schemas.microsoft.com/office/drawing/2014/main" id="{6D762AB6-41CE-4581-8019-8F5974932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624"/>
              <a:ext cx="288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46">
              <a:extLst>
                <a:ext uri="{FF2B5EF4-FFF2-40B4-BE49-F238E27FC236}">
                  <a16:creationId xmlns:a16="http://schemas.microsoft.com/office/drawing/2014/main" id="{11936C43-8ECA-447C-9996-C75918520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392"/>
              <a:ext cx="240" cy="2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47">
              <a:extLst>
                <a:ext uri="{FF2B5EF4-FFF2-40B4-BE49-F238E27FC236}">
                  <a16:creationId xmlns:a16="http://schemas.microsoft.com/office/drawing/2014/main" id="{AE44FA91-F4CE-4D72-838A-35A411498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680"/>
              <a:ext cx="288" cy="19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Group 156">
            <a:extLst>
              <a:ext uri="{FF2B5EF4-FFF2-40B4-BE49-F238E27FC236}">
                <a16:creationId xmlns:a16="http://schemas.microsoft.com/office/drawing/2014/main" id="{9D326EE7-76CE-49C2-8FF2-ADB8AA1C7A0A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581400"/>
            <a:ext cx="1371600" cy="3200400"/>
            <a:chOff x="4176" y="2256"/>
            <a:chExt cx="864" cy="2016"/>
          </a:xfrm>
        </p:grpSpPr>
        <p:sp>
          <p:nvSpPr>
            <p:cNvPr id="112" name="Line 157">
              <a:extLst>
                <a:ext uri="{FF2B5EF4-FFF2-40B4-BE49-F238E27FC236}">
                  <a16:creationId xmlns:a16="http://schemas.microsoft.com/office/drawing/2014/main" id="{2377E59F-1BA3-4165-BC7B-A2428D55A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784"/>
              <a:ext cx="21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58">
              <a:extLst>
                <a:ext uri="{FF2B5EF4-FFF2-40B4-BE49-F238E27FC236}">
                  <a16:creationId xmlns:a16="http://schemas.microsoft.com/office/drawing/2014/main" id="{567A24B4-7EBF-4D62-8784-625658E4C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3744"/>
              <a:ext cx="21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" name="Group 159">
              <a:extLst>
                <a:ext uri="{FF2B5EF4-FFF2-40B4-BE49-F238E27FC236}">
                  <a16:creationId xmlns:a16="http://schemas.microsoft.com/office/drawing/2014/main" id="{2DC10F68-4B8B-438B-BB7C-A5FC1E110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256"/>
              <a:ext cx="672" cy="2016"/>
              <a:chOff x="4368" y="2256"/>
              <a:chExt cx="672" cy="2016"/>
            </a:xfrm>
          </p:grpSpPr>
          <p:graphicFrame>
            <p:nvGraphicFramePr>
              <p:cNvPr id="115" name="Object 160">
                <a:extLst>
                  <a:ext uri="{FF2B5EF4-FFF2-40B4-BE49-F238E27FC236}">
                    <a16:creationId xmlns:a16="http://schemas.microsoft.com/office/drawing/2014/main" id="{F1AD1A46-74E5-4053-A0AB-B908F1FB8B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368" y="2256"/>
              <a:ext cx="623" cy="9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46" r:id="rId30" imgW="1057423" imgH="1743318" progId="Paint.Picture">
                      <p:embed/>
                    </p:oleObj>
                  </mc:Choice>
                  <mc:Fallback>
                    <p:oleObj r:id="rId30" imgW="1057423" imgH="1743318" progId="Paint.Picture">
                      <p:embed/>
                      <p:pic>
                        <p:nvPicPr>
                          <p:cNvPr id="115" name="Object 160">
                            <a:extLst>
                              <a:ext uri="{FF2B5EF4-FFF2-40B4-BE49-F238E27FC236}">
                                <a16:creationId xmlns:a16="http://schemas.microsoft.com/office/drawing/2014/main" id="{F1AD1A46-74E5-4053-A0AB-B908F1FB8B8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56"/>
                            <a:ext cx="623" cy="9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" name="Object 161">
                <a:extLst>
                  <a:ext uri="{FF2B5EF4-FFF2-40B4-BE49-F238E27FC236}">
                    <a16:creationId xmlns:a16="http://schemas.microsoft.com/office/drawing/2014/main" id="{673B0725-81EF-4000-A61A-60F0E3FBAE1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392" y="3234"/>
              <a:ext cx="648" cy="1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47" r:id="rId32" imgW="1219370" imgH="1952898" progId="Paint.Picture">
                      <p:embed/>
                    </p:oleObj>
                  </mc:Choice>
                  <mc:Fallback>
                    <p:oleObj r:id="rId32" imgW="1219370" imgH="1952898" progId="Paint.Picture">
                      <p:embed/>
                      <p:pic>
                        <p:nvPicPr>
                          <p:cNvPr id="116" name="Object 161">
                            <a:extLst>
                              <a:ext uri="{FF2B5EF4-FFF2-40B4-BE49-F238E27FC236}">
                                <a16:creationId xmlns:a16="http://schemas.microsoft.com/office/drawing/2014/main" id="{673B0725-81EF-4000-A61A-60F0E3FBAE1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2" y="3234"/>
                            <a:ext cx="648" cy="10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5" name="Group 187">
            <a:extLst>
              <a:ext uri="{FF2B5EF4-FFF2-40B4-BE49-F238E27FC236}">
                <a16:creationId xmlns:a16="http://schemas.microsoft.com/office/drawing/2014/main" id="{A8474344-3C92-489D-BA37-F280AE2DB79D}"/>
              </a:ext>
            </a:extLst>
          </p:cNvPr>
          <p:cNvGrpSpPr>
            <a:grpSpLocks/>
          </p:cNvGrpSpPr>
          <p:nvPr/>
        </p:nvGrpSpPr>
        <p:grpSpPr bwMode="auto">
          <a:xfrm>
            <a:off x="5267327" y="381000"/>
            <a:ext cx="1382713" cy="2794000"/>
            <a:chOff x="3318" y="240"/>
            <a:chExt cx="871" cy="1760"/>
          </a:xfrm>
        </p:grpSpPr>
        <p:graphicFrame>
          <p:nvGraphicFramePr>
            <p:cNvPr id="126" name="Object 188">
              <a:extLst>
                <a:ext uri="{FF2B5EF4-FFF2-40B4-BE49-F238E27FC236}">
                  <a16:creationId xmlns:a16="http://schemas.microsoft.com/office/drawing/2014/main" id="{261EF58D-B1C1-4122-A78D-35776108C55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47" y="1225"/>
            <a:ext cx="730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8" r:id="rId34" imgW="1514686" imgH="1609524" progId="Paint.Picture">
                    <p:embed/>
                  </p:oleObj>
                </mc:Choice>
                <mc:Fallback>
                  <p:oleObj r:id="rId34" imgW="1514686" imgH="1609524" progId="Paint.Picture">
                    <p:embed/>
                    <p:pic>
                      <p:nvPicPr>
                        <p:cNvPr id="126" name="Object 188">
                          <a:extLst>
                            <a:ext uri="{FF2B5EF4-FFF2-40B4-BE49-F238E27FC236}">
                              <a16:creationId xmlns:a16="http://schemas.microsoft.com/office/drawing/2014/main" id="{261EF58D-B1C1-4122-A78D-35776108C55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1225"/>
                          <a:ext cx="730" cy="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Object 189">
              <a:extLst>
                <a:ext uri="{FF2B5EF4-FFF2-40B4-BE49-F238E27FC236}">
                  <a16:creationId xmlns:a16="http://schemas.microsoft.com/office/drawing/2014/main" id="{FE480E16-36F5-4E43-BD37-9FE60A04261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53" y="240"/>
            <a:ext cx="736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49" r:id="rId36" imgW="1628571" imgH="1647619" progId="Paint.Picture">
                    <p:embed/>
                  </p:oleObj>
                </mc:Choice>
                <mc:Fallback>
                  <p:oleObj r:id="rId36" imgW="1628571" imgH="1647619" progId="Paint.Picture">
                    <p:embed/>
                    <p:pic>
                      <p:nvPicPr>
                        <p:cNvPr id="127" name="Object 189">
                          <a:extLst>
                            <a:ext uri="{FF2B5EF4-FFF2-40B4-BE49-F238E27FC236}">
                              <a16:creationId xmlns:a16="http://schemas.microsoft.com/office/drawing/2014/main" id="{FE480E16-36F5-4E43-BD37-9FE60A04261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" y="240"/>
                          <a:ext cx="736" cy="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" name="Line 190">
              <a:extLst>
                <a:ext uri="{FF2B5EF4-FFF2-40B4-BE49-F238E27FC236}">
                  <a16:creationId xmlns:a16="http://schemas.microsoft.com/office/drawing/2014/main" id="{D67F6DD5-2E70-4FA6-A2FB-DE9A935A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1632"/>
              <a:ext cx="1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99">
              <a:extLst>
                <a:ext uri="{FF2B5EF4-FFF2-40B4-BE49-F238E27FC236}">
                  <a16:creationId xmlns:a16="http://schemas.microsoft.com/office/drawing/2014/main" id="{B3E235FF-05F1-4755-BEA3-4D3C94A74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8" y="672"/>
              <a:ext cx="14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" name="Group 170">
            <a:extLst>
              <a:ext uri="{FF2B5EF4-FFF2-40B4-BE49-F238E27FC236}">
                <a16:creationId xmlns:a16="http://schemas.microsoft.com/office/drawing/2014/main" id="{615AE639-4088-4199-84FA-418BDE4971C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3589338"/>
            <a:ext cx="1295400" cy="3268662"/>
            <a:chOff x="4944" y="2261"/>
            <a:chExt cx="816" cy="2059"/>
          </a:xfrm>
        </p:grpSpPr>
        <p:graphicFrame>
          <p:nvGraphicFramePr>
            <p:cNvPr id="140" name="Object 171">
              <a:extLst>
                <a:ext uri="{FF2B5EF4-FFF2-40B4-BE49-F238E27FC236}">
                  <a16:creationId xmlns:a16="http://schemas.microsoft.com/office/drawing/2014/main" id="{047C0F58-A001-4324-83F5-23DB2333A9F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74" y="2261"/>
            <a:ext cx="486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0" r:id="rId38" imgW="1181265" imgH="1152381" progId="Paint.Picture">
                    <p:embed/>
                  </p:oleObj>
                </mc:Choice>
                <mc:Fallback>
                  <p:oleObj r:id="rId38" imgW="1181265" imgH="1152381" progId="Paint.Picture">
                    <p:embed/>
                    <p:pic>
                      <p:nvPicPr>
                        <p:cNvPr id="140" name="Object 171">
                          <a:extLst>
                            <a:ext uri="{FF2B5EF4-FFF2-40B4-BE49-F238E27FC236}">
                              <a16:creationId xmlns:a16="http://schemas.microsoft.com/office/drawing/2014/main" id="{047C0F58-A001-4324-83F5-23DB2333A9F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4" y="2261"/>
                          <a:ext cx="486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Object 172">
              <a:extLst>
                <a:ext uri="{FF2B5EF4-FFF2-40B4-BE49-F238E27FC236}">
                  <a16:creationId xmlns:a16="http://schemas.microsoft.com/office/drawing/2014/main" id="{A59B49ED-7B2A-487B-B7E8-3C1601A3C7D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68" y="3839"/>
            <a:ext cx="492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1" r:id="rId40" imgW="1200318" imgH="1171429" progId="Paint.Picture">
                    <p:embed/>
                  </p:oleObj>
                </mc:Choice>
                <mc:Fallback>
                  <p:oleObj r:id="rId40" imgW="1200318" imgH="1171429" progId="Paint.Picture">
                    <p:embed/>
                    <p:pic>
                      <p:nvPicPr>
                        <p:cNvPr id="141" name="Object 172">
                          <a:extLst>
                            <a:ext uri="{FF2B5EF4-FFF2-40B4-BE49-F238E27FC236}">
                              <a16:creationId xmlns:a16="http://schemas.microsoft.com/office/drawing/2014/main" id="{A59B49ED-7B2A-487B-B7E8-3C1601A3C7D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" y="3839"/>
                          <a:ext cx="492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173">
              <a:extLst>
                <a:ext uri="{FF2B5EF4-FFF2-40B4-BE49-F238E27FC236}">
                  <a16:creationId xmlns:a16="http://schemas.microsoft.com/office/drawing/2014/main" id="{92425B4C-1354-40B5-B817-FE79487087F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70" y="2784"/>
            <a:ext cx="490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2" r:id="rId42" imgW="1190476" imgH="1114581" progId="Paint.Picture">
                    <p:embed/>
                  </p:oleObj>
                </mc:Choice>
                <mc:Fallback>
                  <p:oleObj r:id="rId42" imgW="1190476" imgH="1114581" progId="Paint.Picture">
                    <p:embed/>
                    <p:pic>
                      <p:nvPicPr>
                        <p:cNvPr id="142" name="Object 173">
                          <a:extLst>
                            <a:ext uri="{FF2B5EF4-FFF2-40B4-BE49-F238E27FC236}">
                              <a16:creationId xmlns:a16="http://schemas.microsoft.com/office/drawing/2014/main" id="{92425B4C-1354-40B5-B817-FE79487087F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0" y="2784"/>
                          <a:ext cx="490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Object 174">
              <a:extLst>
                <a:ext uri="{FF2B5EF4-FFF2-40B4-BE49-F238E27FC236}">
                  <a16:creationId xmlns:a16="http://schemas.microsoft.com/office/drawing/2014/main" id="{F4E859D5-13BF-49C9-AD9C-F3DCB9953E0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83" y="3323"/>
            <a:ext cx="477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3" r:id="rId44" imgW="1162212" imgH="1142857" progId="Paint.Picture">
                    <p:embed/>
                  </p:oleObj>
                </mc:Choice>
                <mc:Fallback>
                  <p:oleObj r:id="rId44" imgW="1162212" imgH="1142857" progId="Paint.Picture">
                    <p:embed/>
                    <p:pic>
                      <p:nvPicPr>
                        <p:cNvPr id="143" name="Object 174">
                          <a:extLst>
                            <a:ext uri="{FF2B5EF4-FFF2-40B4-BE49-F238E27FC236}">
                              <a16:creationId xmlns:a16="http://schemas.microsoft.com/office/drawing/2014/main" id="{F4E859D5-13BF-49C9-AD9C-F3DCB9953E0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" y="3323"/>
                          <a:ext cx="477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" name="Line 175">
              <a:extLst>
                <a:ext uri="{FF2B5EF4-FFF2-40B4-BE49-F238E27FC236}">
                  <a16:creationId xmlns:a16="http://schemas.microsoft.com/office/drawing/2014/main" id="{089B1109-306B-4D28-843C-D3C989446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544"/>
              <a:ext cx="288" cy="19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76">
              <a:extLst>
                <a:ext uri="{FF2B5EF4-FFF2-40B4-BE49-F238E27FC236}">
                  <a16:creationId xmlns:a16="http://schemas.microsoft.com/office/drawing/2014/main" id="{242D976C-5C70-4D0D-B3B8-E2681A911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736"/>
              <a:ext cx="288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77">
              <a:extLst>
                <a:ext uri="{FF2B5EF4-FFF2-40B4-BE49-F238E27FC236}">
                  <a16:creationId xmlns:a16="http://schemas.microsoft.com/office/drawing/2014/main" id="{FDAF267A-F598-4388-A381-A79ED85EE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3552"/>
              <a:ext cx="240" cy="2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78">
              <a:extLst>
                <a:ext uri="{FF2B5EF4-FFF2-40B4-BE49-F238E27FC236}">
                  <a16:creationId xmlns:a16="http://schemas.microsoft.com/office/drawing/2014/main" id="{47D0E396-A9D8-42CD-BC86-AA9CF9884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40"/>
              <a:ext cx="288" cy="19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73CD616A-2A10-4812-8655-909553624C4C}"/>
              </a:ext>
            </a:extLst>
          </p:cNvPr>
          <p:cNvSpPr/>
          <p:nvPr/>
        </p:nvSpPr>
        <p:spPr>
          <a:xfrm>
            <a:off x="2616673" y="63500"/>
            <a:ext cx="1361603" cy="6016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527C0DBF-4D83-4C62-B38E-5845AA2D8E4C}"/>
              </a:ext>
            </a:extLst>
          </p:cNvPr>
          <p:cNvSpPr/>
          <p:nvPr/>
        </p:nvSpPr>
        <p:spPr>
          <a:xfrm>
            <a:off x="932148" y="2916374"/>
            <a:ext cx="1617445" cy="10777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602A838-C819-4DED-9819-9AB3C5C3170E}"/>
              </a:ext>
            </a:extLst>
          </p:cNvPr>
          <p:cNvSpPr txBox="1"/>
          <p:nvPr/>
        </p:nvSpPr>
        <p:spPr>
          <a:xfrm>
            <a:off x="2079583" y="6105953"/>
            <a:ext cx="361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同源染色体分离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非同源染色体自由组合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B54FA8C-83F6-4786-B1C2-72FB842320FF}"/>
              </a:ext>
            </a:extLst>
          </p:cNvPr>
          <p:cNvSpPr txBox="1"/>
          <p:nvPr/>
        </p:nvSpPr>
        <p:spPr>
          <a:xfrm>
            <a:off x="307936" y="4109394"/>
            <a:ext cx="15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交叉互换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C0D386-7D7B-498F-B85E-4E8891EF6D12}"/>
              </a:ext>
            </a:extLst>
          </p:cNvPr>
          <p:cNvGrpSpPr/>
          <p:nvPr/>
        </p:nvGrpSpPr>
        <p:grpSpPr>
          <a:xfrm>
            <a:off x="1048914" y="2973531"/>
            <a:ext cx="902295" cy="671493"/>
            <a:chOff x="1048914" y="2973531"/>
            <a:chExt cx="902295" cy="67149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F8DDE5F-A715-42D9-8D20-33022A35E38C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7C69783B-1396-4651-99D3-4D06763CD5E2}"/>
                </a:ext>
              </a:extLst>
            </p:cNvPr>
            <p:cNvSpPr txBox="1"/>
            <p:nvPr/>
          </p:nvSpPr>
          <p:spPr>
            <a:xfrm>
              <a:off x="1201314" y="32756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2C7157A-E960-4F51-B829-41C01D1C5D22}"/>
                </a:ext>
              </a:extLst>
            </p:cNvPr>
            <p:cNvSpPr txBox="1"/>
            <p:nvPr/>
          </p:nvSpPr>
          <p:spPr>
            <a:xfrm>
              <a:off x="1497123" y="2973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801F09-C04B-4615-9D26-19E339FD05F4}"/>
                </a:ext>
              </a:extLst>
            </p:cNvPr>
            <p:cNvSpPr txBox="1"/>
            <p:nvPr/>
          </p:nvSpPr>
          <p:spPr>
            <a:xfrm>
              <a:off x="1649523" y="30139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8119FCD-1673-4908-B2B3-27AC81C9EBCC}"/>
              </a:ext>
            </a:extLst>
          </p:cNvPr>
          <p:cNvGrpSpPr/>
          <p:nvPr/>
        </p:nvGrpSpPr>
        <p:grpSpPr>
          <a:xfrm>
            <a:off x="1624485" y="1341049"/>
            <a:ext cx="749895" cy="863815"/>
            <a:chOff x="1048914" y="3154678"/>
            <a:chExt cx="749895" cy="863815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08AF312-C8E3-4D3C-9D23-4798B0643134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97D7BF1-F7F0-422F-9E29-E3462FB152BD}"/>
                </a:ext>
              </a:extLst>
            </p:cNvPr>
            <p:cNvSpPr txBox="1"/>
            <p:nvPr/>
          </p:nvSpPr>
          <p:spPr>
            <a:xfrm>
              <a:off x="1069979" y="36491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6D34448-E676-4ACD-AAE2-CFA60FDA348F}"/>
                </a:ext>
              </a:extLst>
            </p:cNvPr>
            <p:cNvSpPr txBox="1"/>
            <p:nvPr/>
          </p:nvSpPr>
          <p:spPr>
            <a:xfrm>
              <a:off x="1497123" y="3154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07C4967-1D7C-4401-9679-9EDD4B8ECF1F}"/>
                </a:ext>
              </a:extLst>
            </p:cNvPr>
            <p:cNvSpPr txBox="1"/>
            <p:nvPr/>
          </p:nvSpPr>
          <p:spPr>
            <a:xfrm>
              <a:off x="1494255" y="3628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CB64706-884C-406C-913A-325F7F4E8B71}"/>
              </a:ext>
            </a:extLst>
          </p:cNvPr>
          <p:cNvGrpSpPr/>
          <p:nvPr/>
        </p:nvGrpSpPr>
        <p:grpSpPr>
          <a:xfrm>
            <a:off x="1662634" y="4607006"/>
            <a:ext cx="749895" cy="843563"/>
            <a:chOff x="1048914" y="3198899"/>
            <a:chExt cx="749895" cy="843563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3AA779B-C2CB-4F55-8584-8252803CA394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B8133E0-9436-46A9-BB7D-63D6F0FFA938}"/>
                </a:ext>
              </a:extLst>
            </p:cNvPr>
            <p:cNvSpPr txBox="1"/>
            <p:nvPr/>
          </p:nvSpPr>
          <p:spPr>
            <a:xfrm>
              <a:off x="1069979" y="36491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190E6139-A5C0-4EF1-B5A2-A315C9C57FC7}"/>
                </a:ext>
              </a:extLst>
            </p:cNvPr>
            <p:cNvSpPr txBox="1"/>
            <p:nvPr/>
          </p:nvSpPr>
          <p:spPr>
            <a:xfrm>
              <a:off x="1497123" y="31988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B14AC02-772E-41A9-BF6A-1E3A508A1F86}"/>
                </a:ext>
              </a:extLst>
            </p:cNvPr>
            <p:cNvSpPr txBox="1"/>
            <p:nvPr/>
          </p:nvSpPr>
          <p:spPr>
            <a:xfrm>
              <a:off x="1494255" y="3673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180B37B7-5893-417C-806F-128F7EA66900}"/>
              </a:ext>
            </a:extLst>
          </p:cNvPr>
          <p:cNvGrpSpPr/>
          <p:nvPr/>
        </p:nvGrpSpPr>
        <p:grpSpPr>
          <a:xfrm>
            <a:off x="2944771" y="4290412"/>
            <a:ext cx="802296" cy="1610814"/>
            <a:chOff x="1048914" y="3198899"/>
            <a:chExt cx="802296" cy="1610814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FD8F02FB-C202-4411-B074-D85496782FC1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DB8AF19-4272-4FA9-BCBC-9FCFD5CD2A21}"/>
                </a:ext>
              </a:extLst>
            </p:cNvPr>
            <p:cNvSpPr txBox="1"/>
            <p:nvPr/>
          </p:nvSpPr>
          <p:spPr>
            <a:xfrm>
              <a:off x="1068817" y="4406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5EA7191-92E4-4096-A9CE-018C2320F05E}"/>
                </a:ext>
              </a:extLst>
            </p:cNvPr>
            <p:cNvSpPr txBox="1"/>
            <p:nvPr/>
          </p:nvSpPr>
          <p:spPr>
            <a:xfrm>
              <a:off x="1497123" y="31988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CD71D89-AA04-4EBF-9666-9DFC62C88F02}"/>
                </a:ext>
              </a:extLst>
            </p:cNvPr>
            <p:cNvSpPr txBox="1"/>
            <p:nvPr/>
          </p:nvSpPr>
          <p:spPr>
            <a:xfrm>
              <a:off x="1512285" y="4426094"/>
              <a:ext cx="338925" cy="38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BAF2B96-8CB0-45FD-9B76-3B186E94B20D}"/>
              </a:ext>
            </a:extLst>
          </p:cNvPr>
          <p:cNvGrpSpPr/>
          <p:nvPr/>
        </p:nvGrpSpPr>
        <p:grpSpPr>
          <a:xfrm>
            <a:off x="2856668" y="915879"/>
            <a:ext cx="753808" cy="1570146"/>
            <a:chOff x="1048914" y="3154678"/>
            <a:chExt cx="753808" cy="1570146"/>
          </a:xfrm>
        </p:grpSpPr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00220396-5B5D-4544-BC38-3E83FD43AAFB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92385C1-B942-4E89-ADE9-6CA0FA611FAD}"/>
                </a:ext>
              </a:extLst>
            </p:cNvPr>
            <p:cNvSpPr txBox="1"/>
            <p:nvPr/>
          </p:nvSpPr>
          <p:spPr>
            <a:xfrm>
              <a:off x="1087845" y="432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BFD2E59-6E2E-4F75-A44D-255D61CFE9B0}"/>
                </a:ext>
              </a:extLst>
            </p:cNvPr>
            <p:cNvSpPr txBox="1"/>
            <p:nvPr/>
          </p:nvSpPr>
          <p:spPr>
            <a:xfrm>
              <a:off x="1497123" y="3154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F45E528E-4B44-4C0E-89A2-31E913DA38DC}"/>
                </a:ext>
              </a:extLst>
            </p:cNvPr>
            <p:cNvSpPr txBox="1"/>
            <p:nvPr/>
          </p:nvSpPr>
          <p:spPr>
            <a:xfrm>
              <a:off x="1501036" y="4355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4D890DC-3527-46E7-B08A-13565DE91846}"/>
              </a:ext>
            </a:extLst>
          </p:cNvPr>
          <p:cNvGrpSpPr/>
          <p:nvPr/>
        </p:nvGrpSpPr>
        <p:grpSpPr>
          <a:xfrm>
            <a:off x="4480267" y="1153446"/>
            <a:ext cx="753385" cy="1886617"/>
            <a:chOff x="1048914" y="3154678"/>
            <a:chExt cx="753385" cy="1886617"/>
          </a:xfrm>
        </p:grpSpPr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490B6C5A-D39D-43D2-A62D-291D6F07C671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D38634CB-9C89-4BFC-9AC8-4E2490B42CF4}"/>
                </a:ext>
              </a:extLst>
            </p:cNvPr>
            <p:cNvSpPr txBox="1"/>
            <p:nvPr/>
          </p:nvSpPr>
          <p:spPr>
            <a:xfrm>
              <a:off x="1062826" y="467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EFE4491-1BAB-4351-B4C4-99D68B695D4F}"/>
                </a:ext>
              </a:extLst>
            </p:cNvPr>
            <p:cNvSpPr txBox="1"/>
            <p:nvPr/>
          </p:nvSpPr>
          <p:spPr>
            <a:xfrm>
              <a:off x="1497123" y="3154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53B0390-16D1-408B-A5C8-8C564011B9B2}"/>
                </a:ext>
              </a:extLst>
            </p:cNvPr>
            <p:cNvSpPr txBox="1"/>
            <p:nvPr/>
          </p:nvSpPr>
          <p:spPr>
            <a:xfrm>
              <a:off x="1500613" y="4246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DFF5C04-D8FB-42B8-B5B2-48D260A1CC9F}"/>
              </a:ext>
            </a:extLst>
          </p:cNvPr>
          <p:cNvGrpSpPr/>
          <p:nvPr/>
        </p:nvGrpSpPr>
        <p:grpSpPr>
          <a:xfrm>
            <a:off x="4243416" y="4452064"/>
            <a:ext cx="965739" cy="1860868"/>
            <a:chOff x="1048914" y="3198899"/>
            <a:chExt cx="965739" cy="1860868"/>
          </a:xfrm>
        </p:grpSpPr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58D64F4-1BE9-43BD-A6A7-FE7C378A2CEE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8A0BC05E-4751-4084-9229-F4C3121D4A6A}"/>
                </a:ext>
              </a:extLst>
            </p:cNvPr>
            <p:cNvSpPr txBox="1"/>
            <p:nvPr/>
          </p:nvSpPr>
          <p:spPr>
            <a:xfrm>
              <a:off x="1294728" y="46904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5D53D33D-721B-494E-9E26-A14C9456C64A}"/>
                </a:ext>
              </a:extLst>
            </p:cNvPr>
            <p:cNvSpPr txBox="1"/>
            <p:nvPr/>
          </p:nvSpPr>
          <p:spPr>
            <a:xfrm>
              <a:off x="1497123" y="31988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5BB3BB7E-3460-4FC4-88BC-B085E664B6AB}"/>
                </a:ext>
              </a:extLst>
            </p:cNvPr>
            <p:cNvSpPr txBox="1"/>
            <p:nvPr/>
          </p:nvSpPr>
          <p:spPr>
            <a:xfrm>
              <a:off x="1675728" y="4460954"/>
              <a:ext cx="338925" cy="38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455A4A76-8092-405B-A1EF-C6638B3EF1AD}"/>
              </a:ext>
            </a:extLst>
          </p:cNvPr>
          <p:cNvGrpSpPr/>
          <p:nvPr/>
        </p:nvGrpSpPr>
        <p:grpSpPr>
          <a:xfrm>
            <a:off x="5716497" y="611981"/>
            <a:ext cx="759515" cy="1975503"/>
            <a:chOff x="1039294" y="3154678"/>
            <a:chExt cx="759515" cy="1975503"/>
          </a:xfrm>
        </p:grpSpPr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A4DDAB64-C9C2-40C6-AAC1-347E80F8088A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52ECC46E-298C-40E3-A278-20C60FEA941C}"/>
                </a:ext>
              </a:extLst>
            </p:cNvPr>
            <p:cNvSpPr txBox="1"/>
            <p:nvPr/>
          </p:nvSpPr>
          <p:spPr>
            <a:xfrm>
              <a:off x="1039294" y="47475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7E2B3F43-6E23-4FC1-98A9-FA84F0D6CDF8}"/>
                </a:ext>
              </a:extLst>
            </p:cNvPr>
            <p:cNvSpPr txBox="1"/>
            <p:nvPr/>
          </p:nvSpPr>
          <p:spPr>
            <a:xfrm>
              <a:off x="1497123" y="3154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D25D204A-E80B-40F7-9BFC-777D6543CB21}"/>
                </a:ext>
              </a:extLst>
            </p:cNvPr>
            <p:cNvSpPr txBox="1"/>
            <p:nvPr/>
          </p:nvSpPr>
          <p:spPr>
            <a:xfrm>
              <a:off x="1494936" y="4760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9058B21-947C-460A-9666-82E46CD1E989}"/>
              </a:ext>
            </a:extLst>
          </p:cNvPr>
          <p:cNvGrpSpPr/>
          <p:nvPr/>
        </p:nvGrpSpPr>
        <p:grpSpPr>
          <a:xfrm>
            <a:off x="5646675" y="3992769"/>
            <a:ext cx="827150" cy="2045766"/>
            <a:chOff x="1048914" y="3198899"/>
            <a:chExt cx="827150" cy="2045766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1B3A4422-04DF-4F6F-B5E9-6433D129D70C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0CA8665D-DD9C-4AEF-AD24-F38F51F9216A}"/>
                </a:ext>
              </a:extLst>
            </p:cNvPr>
            <p:cNvSpPr txBox="1"/>
            <p:nvPr/>
          </p:nvSpPr>
          <p:spPr>
            <a:xfrm>
              <a:off x="1113783" y="48753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98ECECEB-9FAE-4B5A-8D92-37AD879A3F6E}"/>
                </a:ext>
              </a:extLst>
            </p:cNvPr>
            <p:cNvSpPr txBox="1"/>
            <p:nvPr/>
          </p:nvSpPr>
          <p:spPr>
            <a:xfrm>
              <a:off x="1497123" y="31988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24E9D790-5952-4AA4-AF43-DE6BB452B4B8}"/>
                </a:ext>
              </a:extLst>
            </p:cNvPr>
            <p:cNvSpPr txBox="1"/>
            <p:nvPr/>
          </p:nvSpPr>
          <p:spPr>
            <a:xfrm>
              <a:off x="1537139" y="4842311"/>
              <a:ext cx="338925" cy="38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AC9B1EA-36AC-4539-9804-A120F1AB8A43}"/>
              </a:ext>
            </a:extLst>
          </p:cNvPr>
          <p:cNvGrpSpPr/>
          <p:nvPr/>
        </p:nvGrpSpPr>
        <p:grpSpPr>
          <a:xfrm>
            <a:off x="7010399" y="419657"/>
            <a:ext cx="746768" cy="1397625"/>
            <a:chOff x="1050434" y="2736135"/>
            <a:chExt cx="746768" cy="1397625"/>
          </a:xfrm>
        </p:grpSpPr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85A84BD2-DCBA-4E8C-82C8-124975169A31}"/>
                </a:ext>
              </a:extLst>
            </p:cNvPr>
            <p:cNvSpPr txBox="1"/>
            <p:nvPr/>
          </p:nvSpPr>
          <p:spPr>
            <a:xfrm>
              <a:off x="1050434" y="27361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C50FE3FF-812A-44B6-8C74-5A6E2921B579}"/>
                </a:ext>
              </a:extLst>
            </p:cNvPr>
            <p:cNvSpPr txBox="1"/>
            <p:nvPr/>
          </p:nvSpPr>
          <p:spPr>
            <a:xfrm>
              <a:off x="1111341" y="37644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3A544B0E-C864-4282-8F80-B115D9F9E4DB}"/>
                </a:ext>
              </a:extLst>
            </p:cNvPr>
            <p:cNvSpPr txBox="1"/>
            <p:nvPr/>
          </p:nvSpPr>
          <p:spPr>
            <a:xfrm>
              <a:off x="1444509" y="2749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4A79E0F-C406-4F57-BFD3-84FBCA8817B0}"/>
                </a:ext>
              </a:extLst>
            </p:cNvPr>
            <p:cNvSpPr txBox="1"/>
            <p:nvPr/>
          </p:nvSpPr>
          <p:spPr>
            <a:xfrm>
              <a:off x="1495516" y="37259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C1223178-E0BA-4C7C-8B91-82E4E9AAF7F8}"/>
              </a:ext>
            </a:extLst>
          </p:cNvPr>
          <p:cNvGrpSpPr/>
          <p:nvPr/>
        </p:nvGrpSpPr>
        <p:grpSpPr>
          <a:xfrm>
            <a:off x="7064878" y="1957849"/>
            <a:ext cx="723458" cy="1415183"/>
            <a:chOff x="1050434" y="2736135"/>
            <a:chExt cx="723458" cy="1415183"/>
          </a:xfrm>
        </p:grpSpPr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8825CCBE-9E19-4AF4-8C4E-700C21A146A6}"/>
                </a:ext>
              </a:extLst>
            </p:cNvPr>
            <p:cNvSpPr txBox="1"/>
            <p:nvPr/>
          </p:nvSpPr>
          <p:spPr>
            <a:xfrm>
              <a:off x="1050434" y="27361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1ED769AD-DAD1-4DB1-841D-14CF3CC26615}"/>
                </a:ext>
              </a:extLst>
            </p:cNvPr>
            <p:cNvSpPr txBox="1"/>
            <p:nvPr/>
          </p:nvSpPr>
          <p:spPr>
            <a:xfrm>
              <a:off x="1074594" y="3781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6D51CD11-B2B5-408A-ABD5-C36B70800EA9}"/>
                </a:ext>
              </a:extLst>
            </p:cNvPr>
            <p:cNvSpPr txBox="1"/>
            <p:nvPr/>
          </p:nvSpPr>
          <p:spPr>
            <a:xfrm>
              <a:off x="1444509" y="2749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6AA1BE91-A60F-4430-903D-27A8C54CC162}"/>
                </a:ext>
              </a:extLst>
            </p:cNvPr>
            <p:cNvSpPr txBox="1"/>
            <p:nvPr/>
          </p:nvSpPr>
          <p:spPr>
            <a:xfrm>
              <a:off x="1472206" y="37703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85E8B8C-84AF-43DF-91E7-B91A8D8ADE98}"/>
              </a:ext>
            </a:extLst>
          </p:cNvPr>
          <p:cNvGrpSpPr/>
          <p:nvPr/>
        </p:nvGrpSpPr>
        <p:grpSpPr>
          <a:xfrm>
            <a:off x="7067053" y="3620499"/>
            <a:ext cx="795434" cy="1439245"/>
            <a:chOff x="1048914" y="3198899"/>
            <a:chExt cx="795434" cy="1439245"/>
          </a:xfrm>
        </p:grpSpPr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D1B8E4C-9273-4D54-B0A9-B08E408C6EA2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AD72628-CAC5-443A-B40C-506569245404}"/>
                </a:ext>
              </a:extLst>
            </p:cNvPr>
            <p:cNvSpPr txBox="1"/>
            <p:nvPr/>
          </p:nvSpPr>
          <p:spPr>
            <a:xfrm>
              <a:off x="1079513" y="4228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278F7515-D1EF-4681-8FE9-1BDB75E7A2F0}"/>
                </a:ext>
              </a:extLst>
            </p:cNvPr>
            <p:cNvSpPr txBox="1"/>
            <p:nvPr/>
          </p:nvSpPr>
          <p:spPr>
            <a:xfrm>
              <a:off x="1497123" y="31988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2AEC54D8-A77E-4595-9DE9-A875C093E3FC}"/>
                </a:ext>
              </a:extLst>
            </p:cNvPr>
            <p:cNvSpPr txBox="1"/>
            <p:nvPr/>
          </p:nvSpPr>
          <p:spPr>
            <a:xfrm>
              <a:off x="1505423" y="4254525"/>
              <a:ext cx="338925" cy="38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612CC47C-F248-4920-8257-5D2F6CF94950}"/>
              </a:ext>
            </a:extLst>
          </p:cNvPr>
          <p:cNvGrpSpPr/>
          <p:nvPr/>
        </p:nvGrpSpPr>
        <p:grpSpPr>
          <a:xfrm>
            <a:off x="7117545" y="5191127"/>
            <a:ext cx="795434" cy="1499627"/>
            <a:chOff x="1048914" y="3198899"/>
            <a:chExt cx="795434" cy="1499627"/>
          </a:xfrm>
        </p:grpSpPr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424B46ED-7BEC-48DC-B0EA-250B695460EE}"/>
                </a:ext>
              </a:extLst>
            </p:cNvPr>
            <p:cNvSpPr txBox="1"/>
            <p:nvPr/>
          </p:nvSpPr>
          <p:spPr>
            <a:xfrm>
              <a:off x="1048914" y="3235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FE2BF1B7-11C9-4248-A7C6-F2A42B15B997}"/>
                </a:ext>
              </a:extLst>
            </p:cNvPr>
            <p:cNvSpPr txBox="1"/>
            <p:nvPr/>
          </p:nvSpPr>
          <p:spPr>
            <a:xfrm>
              <a:off x="1154011" y="4317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20C4847-1D3B-4E14-A6FA-A4CF66AECBEB}"/>
                </a:ext>
              </a:extLst>
            </p:cNvPr>
            <p:cNvSpPr txBox="1"/>
            <p:nvPr/>
          </p:nvSpPr>
          <p:spPr>
            <a:xfrm>
              <a:off x="1497123" y="31988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385DF7B2-2FFB-4B82-ACA0-03423BF9B67E}"/>
                </a:ext>
              </a:extLst>
            </p:cNvPr>
            <p:cNvSpPr txBox="1"/>
            <p:nvPr/>
          </p:nvSpPr>
          <p:spPr>
            <a:xfrm>
              <a:off x="1505423" y="4314907"/>
              <a:ext cx="338925" cy="38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46605D7-2F90-446B-B8B5-FF5CAE78A520}"/>
              </a:ext>
            </a:extLst>
          </p:cNvPr>
          <p:cNvGrpSpPr/>
          <p:nvPr/>
        </p:nvGrpSpPr>
        <p:grpSpPr>
          <a:xfrm>
            <a:off x="8340119" y="437838"/>
            <a:ext cx="643256" cy="1177002"/>
            <a:chOff x="1050434" y="2736135"/>
            <a:chExt cx="643256" cy="1177002"/>
          </a:xfrm>
        </p:grpSpPr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C77219B-1053-446A-9F75-90C812C000FA}"/>
                </a:ext>
              </a:extLst>
            </p:cNvPr>
            <p:cNvSpPr txBox="1"/>
            <p:nvPr/>
          </p:nvSpPr>
          <p:spPr>
            <a:xfrm>
              <a:off x="1050434" y="27361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6A42CB7-CDAD-4681-A090-4F710D8CDC04}"/>
                </a:ext>
              </a:extLst>
            </p:cNvPr>
            <p:cNvSpPr txBox="1"/>
            <p:nvPr/>
          </p:nvSpPr>
          <p:spPr>
            <a:xfrm>
              <a:off x="1076837" y="3520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C7A0DA5B-FF47-4D6F-A501-AB16C2FCB82F}"/>
                </a:ext>
              </a:extLst>
            </p:cNvPr>
            <p:cNvSpPr txBox="1"/>
            <p:nvPr/>
          </p:nvSpPr>
          <p:spPr>
            <a:xfrm>
              <a:off x="1349267" y="2749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BDFDE6D2-C415-4C91-BE62-C5ACA3F7C5EE}"/>
                </a:ext>
              </a:extLst>
            </p:cNvPr>
            <p:cNvSpPr txBox="1"/>
            <p:nvPr/>
          </p:nvSpPr>
          <p:spPr>
            <a:xfrm>
              <a:off x="1392004" y="3543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996384C6-C18D-4C7F-8B02-0DA71648EF5D}"/>
              </a:ext>
            </a:extLst>
          </p:cNvPr>
          <p:cNvGrpSpPr/>
          <p:nvPr/>
        </p:nvGrpSpPr>
        <p:grpSpPr>
          <a:xfrm>
            <a:off x="8388032" y="1960546"/>
            <a:ext cx="643256" cy="1177002"/>
            <a:chOff x="1050434" y="2736135"/>
            <a:chExt cx="643256" cy="1177002"/>
          </a:xfrm>
        </p:grpSpPr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5CF276CC-C19D-4FDE-BF78-C6B7E8AA053B}"/>
                </a:ext>
              </a:extLst>
            </p:cNvPr>
            <p:cNvSpPr txBox="1"/>
            <p:nvPr/>
          </p:nvSpPr>
          <p:spPr>
            <a:xfrm>
              <a:off x="1050434" y="27361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DE5A87D8-C592-4C61-8884-994E4955D31B}"/>
                </a:ext>
              </a:extLst>
            </p:cNvPr>
            <p:cNvSpPr txBox="1"/>
            <p:nvPr/>
          </p:nvSpPr>
          <p:spPr>
            <a:xfrm>
              <a:off x="1076837" y="3520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B701ACB7-CC5E-4419-AEF9-4E8BA72286B4}"/>
                </a:ext>
              </a:extLst>
            </p:cNvPr>
            <p:cNvSpPr txBox="1"/>
            <p:nvPr/>
          </p:nvSpPr>
          <p:spPr>
            <a:xfrm>
              <a:off x="1349267" y="2749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76BCDEBB-0578-49D2-A465-E3489E75BF90}"/>
                </a:ext>
              </a:extLst>
            </p:cNvPr>
            <p:cNvSpPr txBox="1"/>
            <p:nvPr/>
          </p:nvSpPr>
          <p:spPr>
            <a:xfrm>
              <a:off x="1392004" y="3543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7082D08-6215-478C-B7A8-147FCD92A87E}"/>
              </a:ext>
            </a:extLst>
          </p:cNvPr>
          <p:cNvGrpSpPr/>
          <p:nvPr/>
        </p:nvGrpSpPr>
        <p:grpSpPr>
          <a:xfrm>
            <a:off x="8388424" y="3717032"/>
            <a:ext cx="720080" cy="1251064"/>
            <a:chOff x="987009" y="2662073"/>
            <a:chExt cx="720080" cy="1251064"/>
          </a:xfrm>
        </p:grpSpPr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0BE470D9-F8C5-4BBE-917C-D900FC328BB3}"/>
                </a:ext>
              </a:extLst>
            </p:cNvPr>
            <p:cNvSpPr txBox="1"/>
            <p:nvPr/>
          </p:nvSpPr>
          <p:spPr>
            <a:xfrm>
              <a:off x="987009" y="2662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D206C08B-147B-4A46-A446-A281243C6727}"/>
                </a:ext>
              </a:extLst>
            </p:cNvPr>
            <p:cNvSpPr txBox="1"/>
            <p:nvPr/>
          </p:nvSpPr>
          <p:spPr>
            <a:xfrm>
              <a:off x="990577" y="3520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1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26185CE5-5D47-4F50-8F6E-E57D4E740CC0}"/>
                </a:ext>
              </a:extLst>
            </p:cNvPr>
            <p:cNvSpPr txBox="1"/>
            <p:nvPr/>
          </p:nvSpPr>
          <p:spPr>
            <a:xfrm>
              <a:off x="1405403" y="2749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DA571E1B-64A9-4963-8782-578AE70BE348}"/>
                </a:ext>
              </a:extLst>
            </p:cNvPr>
            <p:cNvSpPr txBox="1"/>
            <p:nvPr/>
          </p:nvSpPr>
          <p:spPr>
            <a:xfrm>
              <a:off x="1392004" y="3543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3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142C0CA9-27F4-4B97-8B68-64C91C204F7D}"/>
              </a:ext>
            </a:extLst>
          </p:cNvPr>
          <p:cNvGrpSpPr/>
          <p:nvPr/>
        </p:nvGrpSpPr>
        <p:grpSpPr>
          <a:xfrm>
            <a:off x="8369562" y="5439690"/>
            <a:ext cx="720080" cy="1251064"/>
            <a:chOff x="987009" y="2662073"/>
            <a:chExt cx="720080" cy="1251064"/>
          </a:xfrm>
        </p:grpSpPr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07B08710-F323-467E-B7D7-963C48CCC654}"/>
                </a:ext>
              </a:extLst>
            </p:cNvPr>
            <p:cNvSpPr txBox="1"/>
            <p:nvPr/>
          </p:nvSpPr>
          <p:spPr>
            <a:xfrm>
              <a:off x="987009" y="2662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3CC15B63-B3F8-447E-BF36-B047790C7AC2}"/>
                </a:ext>
              </a:extLst>
            </p:cNvPr>
            <p:cNvSpPr txBox="1"/>
            <p:nvPr/>
          </p:nvSpPr>
          <p:spPr>
            <a:xfrm>
              <a:off x="990577" y="3520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2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BE126A01-18E1-4865-B250-7B3026C3CD39}"/>
                </a:ext>
              </a:extLst>
            </p:cNvPr>
            <p:cNvSpPr txBox="1"/>
            <p:nvPr/>
          </p:nvSpPr>
          <p:spPr>
            <a:xfrm>
              <a:off x="1405403" y="2749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5F1EB448-56A5-4215-B682-05EE599F568E}"/>
                </a:ext>
              </a:extLst>
            </p:cNvPr>
            <p:cNvSpPr txBox="1"/>
            <p:nvPr/>
          </p:nvSpPr>
          <p:spPr>
            <a:xfrm>
              <a:off x="1392004" y="3543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4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7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56" grpId="0" animBg="1"/>
      <p:bldP spid="157" grpId="0" animBg="1"/>
      <p:bldP spid="159" grpId="0"/>
      <p:bldP spid="1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表格 45057">
            <a:extLst>
              <a:ext uri="{FF2B5EF4-FFF2-40B4-BE49-F238E27FC236}">
                <a16:creationId xmlns:a16="http://schemas.microsoft.com/office/drawing/2014/main" id="{83C15C31-D4D6-4163-B67D-3EAFD5262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560033"/>
              </p:ext>
            </p:extLst>
          </p:nvPr>
        </p:nvGraphicFramePr>
        <p:xfrm>
          <a:off x="251520" y="1295400"/>
          <a:ext cx="8663880" cy="4495800"/>
        </p:xfrm>
        <a:graphic>
          <a:graphicData uri="http://schemas.openxmlformats.org/drawingml/2006/table">
            <a:tbl>
              <a:tblPr/>
              <a:tblGrid>
                <a:gridCol w="244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10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3600" b="1" dirty="0"/>
                        <a:t>比较项目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800" b="1" dirty="0"/>
                        <a:t>       </a:t>
                      </a:r>
                      <a:r>
                        <a:rPr lang="zh-CN" altLang="en-US" sz="2800" b="1" dirty="0"/>
                        <a:t>减数第一次分裂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/>
                        <a:t>减数第二次分裂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3200" b="1" dirty="0">
                          <a:solidFill>
                            <a:srgbClr val="FF0000"/>
                          </a:solidFill>
                        </a:rPr>
                        <a:t>同源染色体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3200" b="1" dirty="0">
                          <a:solidFill>
                            <a:srgbClr val="FF0000"/>
                          </a:solidFill>
                        </a:rPr>
                        <a:t>染色体数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同源染色体行为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</a:rPr>
                        <a:t>中期分裂特点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2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</a:rPr>
                        <a:t>后期分裂特点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91" name="文本框 45087">
            <a:extLst>
              <a:ext uri="{FF2B5EF4-FFF2-40B4-BE49-F238E27FC236}">
                <a16:creationId xmlns:a16="http://schemas.microsoft.com/office/drawing/2014/main" id="{C1944CC0-B1BC-4518-9426-367C5DD95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7631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减数第一次分裂与减数第二次分裂区别</a:t>
            </a:r>
          </a:p>
        </p:txBody>
      </p:sp>
      <p:sp>
        <p:nvSpPr>
          <p:cNvPr id="45089" name="矩形 45088">
            <a:extLst>
              <a:ext uri="{FF2B5EF4-FFF2-40B4-BE49-F238E27FC236}">
                <a16:creationId xmlns:a16="http://schemas.microsoft.com/office/drawing/2014/main" id="{E33DB2AF-ECE8-4884-82FC-4C5A576D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652" y="2294093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</a:p>
        </p:txBody>
      </p:sp>
      <p:sp>
        <p:nvSpPr>
          <p:cNvPr id="45090" name="矩形 45089">
            <a:extLst>
              <a:ext uri="{FF2B5EF4-FFF2-40B4-BE49-F238E27FC236}">
                <a16:creationId xmlns:a16="http://schemas.microsoft.com/office/drawing/2014/main" id="{2F55BE60-33C0-49D1-B216-F058D7CB8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182" y="2293955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无</a:t>
            </a:r>
          </a:p>
        </p:txBody>
      </p:sp>
      <p:sp>
        <p:nvSpPr>
          <p:cNvPr id="45091" name="矩形 45090">
            <a:extLst>
              <a:ext uri="{FF2B5EF4-FFF2-40B4-BE49-F238E27FC236}">
                <a16:creationId xmlns:a16="http://schemas.microsoft.com/office/drawing/2014/main" id="{B35FA578-06C1-4126-B948-2D717C35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068638"/>
            <a:ext cx="93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2n</a:t>
            </a:r>
            <a:r>
              <a:rPr lang="en-US" altLang="zh-CN" sz="2800" b="1"/>
              <a:t>→</a:t>
            </a:r>
            <a:r>
              <a:rPr lang="en-US" altLang="zh-CN" sz="2400"/>
              <a:t>n</a:t>
            </a:r>
          </a:p>
        </p:txBody>
      </p:sp>
      <p:sp>
        <p:nvSpPr>
          <p:cNvPr id="45092" name="矩形 45091">
            <a:extLst>
              <a:ext uri="{FF2B5EF4-FFF2-40B4-BE49-F238E27FC236}">
                <a16:creationId xmlns:a16="http://schemas.microsoft.com/office/drawing/2014/main" id="{2727A2E0-439A-426E-AB21-CA2D71A6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141663"/>
            <a:ext cx="135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en-US" altLang="en-US" sz="2800" b="1"/>
              <a:t>→</a:t>
            </a:r>
            <a:r>
              <a:rPr lang="en-US" altLang="zh-CN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2n</a:t>
            </a:r>
            <a:r>
              <a:rPr lang="en-US" altLang="en-US" sz="2800" b="1"/>
              <a:t>→</a:t>
            </a:r>
            <a:r>
              <a:rPr lang="en-US" altLang="zh-CN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</a:p>
        </p:txBody>
      </p:sp>
      <p:sp>
        <p:nvSpPr>
          <p:cNvPr id="45093" name="矩形 45092">
            <a:extLst>
              <a:ext uri="{FF2B5EF4-FFF2-40B4-BE49-F238E27FC236}">
                <a16:creationId xmlns:a16="http://schemas.microsoft.com/office/drawing/2014/main" id="{C995E54D-9884-41A1-8DE8-0D64560E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288" y="3799829"/>
            <a:ext cx="3811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联会，四分体，交叉互换</a:t>
            </a:r>
          </a:p>
        </p:txBody>
      </p:sp>
      <p:sp>
        <p:nvSpPr>
          <p:cNvPr id="45094" name="矩形 45093">
            <a:extLst>
              <a:ext uri="{FF2B5EF4-FFF2-40B4-BE49-F238E27FC236}">
                <a16:creationId xmlns:a16="http://schemas.microsoft.com/office/drawing/2014/main" id="{B29CC0E9-34B7-4336-B86C-0DBEC953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435" y="3687929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无</a:t>
            </a:r>
          </a:p>
        </p:txBody>
      </p:sp>
      <p:sp>
        <p:nvSpPr>
          <p:cNvPr id="45095" name="矩形 45094">
            <a:extLst>
              <a:ext uri="{FF2B5EF4-FFF2-40B4-BE49-F238E27FC236}">
                <a16:creationId xmlns:a16="http://schemas.microsoft.com/office/drawing/2014/main" id="{8723FDC6-D235-410B-94E8-FC4E63A0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807" y="4317245"/>
            <a:ext cx="29546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同源染色体排列在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赤道面两侧</a:t>
            </a:r>
          </a:p>
        </p:txBody>
      </p:sp>
      <p:sp>
        <p:nvSpPr>
          <p:cNvPr id="45096" name="矩形 45095">
            <a:extLst>
              <a:ext uri="{FF2B5EF4-FFF2-40B4-BE49-F238E27FC236}">
                <a16:creationId xmlns:a16="http://schemas.microsoft.com/office/drawing/2014/main" id="{11751435-9B80-46A2-9697-C8EFB877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411" y="4555716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着丝粒排列赤道面上</a:t>
            </a:r>
          </a:p>
        </p:txBody>
      </p:sp>
      <p:sp>
        <p:nvSpPr>
          <p:cNvPr id="45097" name="矩形 45096">
            <a:extLst>
              <a:ext uri="{FF2B5EF4-FFF2-40B4-BE49-F238E27FC236}">
                <a16:creationId xmlns:a16="http://schemas.microsoft.com/office/drawing/2014/main" id="{832FE9AB-1A7D-4067-ACEE-1102F0A0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64" y="5105112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同源染色体分离</a:t>
            </a:r>
          </a:p>
        </p:txBody>
      </p:sp>
      <p:sp>
        <p:nvSpPr>
          <p:cNvPr id="45098" name="矩形 45097">
            <a:extLst>
              <a:ext uri="{FF2B5EF4-FFF2-40B4-BE49-F238E27FC236}">
                <a16:creationId xmlns:a16="http://schemas.microsoft.com/office/drawing/2014/main" id="{143DA91D-3BAC-49D2-8A47-7E950119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81" y="5191706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姐妹染色单体分离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9" grpId="0"/>
      <p:bldP spid="45090" grpId="0"/>
      <p:bldP spid="45091" grpId="0"/>
      <p:bldP spid="45092" grpId="0"/>
      <p:bldP spid="45093" grpId="0"/>
      <p:bldP spid="45094" grpId="0"/>
      <p:bldP spid="45095" grpId="0"/>
      <p:bldP spid="45096" grpId="0"/>
      <p:bldP spid="45097" grpId="0"/>
      <p:bldP spid="450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7BEEF3-B7C7-4C6B-AB44-4BFC2213D4D2}"/>
              </a:ext>
            </a:extLst>
          </p:cNvPr>
          <p:cNvSpPr/>
          <p:nvPr/>
        </p:nvSpPr>
        <p:spPr>
          <a:xfrm>
            <a:off x="539552" y="730199"/>
            <a:ext cx="835292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减数分裂的特点：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</a:rPr>
              <a:t>作用：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产生生殖细胞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</a:rPr>
              <a:t>谁减数？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对象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染色体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</a:rPr>
              <a:t>什么时候减数？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时期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)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第一次分裂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</a:rPr>
              <a:t>为什么会减数？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特点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) 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同源染色体分离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减数分裂的特点：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遗传物质复制一次，经过两次分裂，一个细胞产生四个细胞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染色体在减数分裂第一次分裂中减半，即同源染色体在减数分裂第一次分裂中分离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</a:rPr>
              <a:t>(3)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同源染色体的分离是随机的，这造成经减数分裂产生的生殖细胞具有多种类型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(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非同源染色体自由组合）。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3" name="文本框 45087">
            <a:extLst>
              <a:ext uri="{FF2B5EF4-FFF2-40B4-BE49-F238E27FC236}">
                <a16:creationId xmlns:a16="http://schemas.microsoft.com/office/drawing/2014/main" id="{BFD6FD7E-CF1B-4DC7-8CB0-D8E2750B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4" y="116632"/>
            <a:ext cx="7631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课堂小结</a:t>
            </a:r>
          </a:p>
        </p:txBody>
      </p:sp>
    </p:spTree>
    <p:extLst>
      <p:ext uri="{BB962C8B-B14F-4D97-AF65-F5344CB8AC3E}">
        <p14:creationId xmlns:p14="http://schemas.microsoft.com/office/powerpoint/2010/main" val="378174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6081">
            <a:extLst>
              <a:ext uri="{FF2B5EF4-FFF2-40B4-BE49-F238E27FC236}">
                <a16:creationId xmlns:a16="http://schemas.microsoft.com/office/drawing/2014/main" id="{CFC03782-0B21-4DF2-BEED-13DA88603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9248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3600" b="1" dirty="0">
                <a:latin typeface="Times New Roman" panose="02020603050405020304" pitchFamily="18" charset="0"/>
              </a:rPr>
              <a:t>根据减数分裂过程染色体行为变化</a:t>
            </a:r>
            <a:r>
              <a:rPr lang="en-US" altLang="zh-CN" sz="3600" b="1" dirty="0">
                <a:latin typeface="Times New Roman" panose="02020603050405020304" pitchFamily="18" charset="0"/>
              </a:rPr>
              <a:t>,  	</a:t>
            </a:r>
            <a:r>
              <a:rPr lang="zh-CN" altLang="en-US" sz="3600" b="1" dirty="0">
                <a:latin typeface="Times New Roman" panose="02020603050405020304" pitchFamily="18" charset="0"/>
              </a:rPr>
              <a:t>回答下列过程各发生的时期</a:t>
            </a:r>
            <a:r>
              <a:rPr lang="en-US" altLang="zh-CN" sz="3600" b="1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</a:rPr>
              <a:t>1.</a:t>
            </a:r>
            <a:r>
              <a:rPr lang="zh-CN" altLang="en-US" sz="3600" dirty="0">
                <a:latin typeface="Times New Roman" panose="02020603050405020304" pitchFamily="18" charset="0"/>
              </a:rPr>
              <a:t>染色体复制发生在</a:t>
            </a:r>
            <a:r>
              <a:rPr lang="en-US" altLang="zh-CN" sz="36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</a:rPr>
              <a:t>2.</a:t>
            </a:r>
            <a:r>
              <a:rPr lang="zh-CN" altLang="en-US" sz="3600" dirty="0">
                <a:latin typeface="Times New Roman" panose="02020603050405020304" pitchFamily="18" charset="0"/>
              </a:rPr>
              <a:t>同源染色体的联会发生在</a:t>
            </a:r>
            <a:r>
              <a:rPr lang="en-US" altLang="zh-CN" sz="36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</a:rPr>
              <a:t>3.</a:t>
            </a:r>
            <a:r>
              <a:rPr lang="zh-CN" altLang="en-US" sz="3600" dirty="0">
                <a:latin typeface="Times New Roman" panose="02020603050405020304" pitchFamily="18" charset="0"/>
              </a:rPr>
              <a:t>同源染色体分离发生在</a:t>
            </a:r>
            <a:r>
              <a:rPr lang="en-US" altLang="zh-CN" sz="36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</a:rPr>
              <a:t>4.</a:t>
            </a:r>
            <a:r>
              <a:rPr lang="zh-CN" altLang="en-US" sz="3600" dirty="0">
                <a:latin typeface="Times New Roman" panose="02020603050405020304" pitchFamily="18" charset="0"/>
              </a:rPr>
              <a:t>染色体着丝粒分裂发生在</a:t>
            </a:r>
            <a:r>
              <a:rPr lang="en-US" altLang="zh-CN" sz="36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</a:rPr>
              <a:t>5.</a:t>
            </a:r>
            <a:r>
              <a:rPr lang="zh-CN" altLang="en-US" sz="3600" dirty="0">
                <a:latin typeface="Times New Roman" panose="02020603050405020304" pitchFamily="18" charset="0"/>
              </a:rPr>
              <a:t>染色体数目减半发生在</a:t>
            </a:r>
            <a:r>
              <a:rPr lang="en-US" altLang="zh-CN" sz="36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</a:rPr>
              <a:t>6.DNA</a:t>
            </a:r>
            <a:r>
              <a:rPr lang="zh-CN" altLang="en-US" sz="3600" dirty="0">
                <a:latin typeface="Times New Roman" panose="02020603050405020304" pitchFamily="18" charset="0"/>
              </a:rPr>
              <a:t>数目减半发生在</a:t>
            </a:r>
            <a:r>
              <a:rPr lang="en-US" altLang="zh-CN" sz="360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6083" name="文本框 46082">
            <a:extLst>
              <a:ext uri="{FF2B5EF4-FFF2-40B4-BE49-F238E27FC236}">
                <a16:creationId xmlns:a16="http://schemas.microsoft.com/office/drawing/2014/main" id="{187CD422-F0E8-44BA-A14C-34024BEE8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2192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Ⅰ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间期</a:t>
            </a:r>
          </a:p>
        </p:txBody>
      </p:sp>
      <p:sp>
        <p:nvSpPr>
          <p:cNvPr id="16387" name="直接连接符 46083">
            <a:extLst>
              <a:ext uri="{FF2B5EF4-FFF2-40B4-BE49-F238E27FC236}">
                <a16:creationId xmlns:a16="http://schemas.microsoft.com/office/drawing/2014/main" id="{17B63A23-5942-475F-A811-CCF443F42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828800"/>
            <a:ext cx="2286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5" name="文本框 46084">
            <a:extLst>
              <a:ext uri="{FF2B5EF4-FFF2-40B4-BE49-F238E27FC236}">
                <a16:creationId xmlns:a16="http://schemas.microsoft.com/office/drawing/2014/main" id="{0933CA00-B46B-4E58-AA71-C70A6C1B4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1336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Ⅰ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前期</a:t>
            </a:r>
          </a:p>
        </p:txBody>
      </p:sp>
      <p:sp>
        <p:nvSpPr>
          <p:cNvPr id="46086" name="文本框 46085">
            <a:extLst>
              <a:ext uri="{FF2B5EF4-FFF2-40B4-BE49-F238E27FC236}">
                <a16:creationId xmlns:a16="http://schemas.microsoft.com/office/drawing/2014/main" id="{790A5E0E-D733-40F6-BAA5-6A8EFE475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71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Ⅰ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后期</a:t>
            </a:r>
          </a:p>
        </p:txBody>
      </p:sp>
      <p:sp>
        <p:nvSpPr>
          <p:cNvPr id="46087" name="文本框 46086">
            <a:extLst>
              <a:ext uri="{FF2B5EF4-FFF2-40B4-BE49-F238E27FC236}">
                <a16:creationId xmlns:a16="http://schemas.microsoft.com/office/drawing/2014/main" id="{E46F0C41-7A43-4545-94B6-1611E876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Ⅱ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后期</a:t>
            </a:r>
          </a:p>
        </p:txBody>
      </p:sp>
      <p:sp>
        <p:nvSpPr>
          <p:cNvPr id="46088" name="文本框 46087">
            <a:extLst>
              <a:ext uri="{FF2B5EF4-FFF2-40B4-BE49-F238E27FC236}">
                <a16:creationId xmlns:a16="http://schemas.microsoft.com/office/drawing/2014/main" id="{688280B3-BD7E-43A2-A16F-565904FA7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Ⅰ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分裂完成时</a:t>
            </a:r>
          </a:p>
        </p:txBody>
      </p:sp>
      <p:sp>
        <p:nvSpPr>
          <p:cNvPr id="46089" name="文本框 46088">
            <a:extLst>
              <a:ext uri="{FF2B5EF4-FFF2-40B4-BE49-F238E27FC236}">
                <a16:creationId xmlns:a16="http://schemas.microsoft.com/office/drawing/2014/main" id="{A4BE5550-E5EA-4CD1-9C0D-3FAA2C93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373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Ⅰ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分裂完成时</a:t>
            </a:r>
          </a:p>
        </p:txBody>
      </p:sp>
      <p:sp>
        <p:nvSpPr>
          <p:cNvPr id="46090" name="文本框 46089">
            <a:extLst>
              <a:ext uri="{FF2B5EF4-FFF2-40B4-BE49-F238E27FC236}">
                <a16:creationId xmlns:a16="http://schemas.microsoft.com/office/drawing/2014/main" id="{FA9E1BB9-B322-4E53-B3EA-4D282B49D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198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Ⅱ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分裂完成时</a:t>
            </a:r>
          </a:p>
        </p:txBody>
      </p:sp>
      <p:sp>
        <p:nvSpPr>
          <p:cNvPr id="16394" name="直接连接符 46090">
            <a:extLst>
              <a:ext uri="{FF2B5EF4-FFF2-40B4-BE49-F238E27FC236}">
                <a16:creationId xmlns:a16="http://schemas.microsoft.com/office/drawing/2014/main" id="{B07C2A72-7388-41A7-926C-76493E6E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43200"/>
            <a:ext cx="2133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直接连接符 46091">
            <a:extLst>
              <a:ext uri="{FF2B5EF4-FFF2-40B4-BE49-F238E27FC236}">
                <a16:creationId xmlns:a16="http://schemas.microsoft.com/office/drawing/2014/main" id="{47077BA6-319E-40AC-B665-45489529F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629400"/>
            <a:ext cx="3048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直接连接符 46092">
            <a:extLst>
              <a:ext uri="{FF2B5EF4-FFF2-40B4-BE49-F238E27FC236}">
                <a16:creationId xmlns:a16="http://schemas.microsoft.com/office/drawing/2014/main" id="{A107C2BB-3746-4549-9837-EF5BC9C17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19800"/>
            <a:ext cx="3124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直接连接符 46093">
            <a:extLst>
              <a:ext uri="{FF2B5EF4-FFF2-40B4-BE49-F238E27FC236}">
                <a16:creationId xmlns:a16="http://schemas.microsoft.com/office/drawing/2014/main" id="{43208522-026E-4418-8E96-5D2CEFDE1B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181600"/>
            <a:ext cx="3276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直接连接符 46094">
            <a:extLst>
              <a:ext uri="{FF2B5EF4-FFF2-40B4-BE49-F238E27FC236}">
                <a16:creationId xmlns:a16="http://schemas.microsoft.com/office/drawing/2014/main" id="{4C40921C-4C62-451D-A510-E8D892AE6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133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直接连接符 46095">
            <a:extLst>
              <a:ext uri="{FF2B5EF4-FFF2-40B4-BE49-F238E27FC236}">
                <a16:creationId xmlns:a16="http://schemas.microsoft.com/office/drawing/2014/main" id="{E42BB378-F845-43D5-BDF5-CE717F6C3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81400"/>
            <a:ext cx="2286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5" grpId="0"/>
      <p:bldP spid="46086" grpId="0"/>
      <p:bldP spid="46087" grpId="0"/>
      <p:bldP spid="46088" grpId="0"/>
      <p:bldP spid="46089" grpId="0"/>
      <p:bldP spid="460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12016E-18ED-49E2-ADB3-C672E216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1" y="156078"/>
            <a:ext cx="3816424" cy="288261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F117DC5-40D5-4E5E-B591-98984CA4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686" y="3722379"/>
            <a:ext cx="48013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kern="100" dirty="0">
                <a:latin typeface="Times New Roman" panose="02020603050405020304" pitchFamily="18" charset="0"/>
              </a:rPr>
              <a:t>②</a:t>
            </a:r>
            <a:r>
              <a:rPr lang="zh-CN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亲代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的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遗传物质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是怎</a:t>
            </a: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3600" kern="100" dirty="0">
                <a:latin typeface="Times New Roman" panose="02020603050405020304" pitchFamily="18" charset="0"/>
              </a:rPr>
              <a:t>样传给</a:t>
            </a:r>
            <a:r>
              <a:rPr lang="zh-CN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子代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的？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F4D8A4-87CC-4C79-BB5C-1A08E5C20B68}"/>
              </a:ext>
            </a:extLst>
          </p:cNvPr>
          <p:cNvSpPr txBox="1"/>
          <p:nvPr/>
        </p:nvSpPr>
        <p:spPr>
          <a:xfrm>
            <a:off x="4211960" y="450391"/>
            <a:ext cx="487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19</a:t>
            </a:r>
            <a:r>
              <a:rPr lang="zh-CN" altLang="zh-CN" sz="2800" b="1" dirty="0"/>
              <a:t>世纪时科学家关注的问题：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A6D24D-8527-4E53-AEB9-784530B908C2}"/>
              </a:ext>
            </a:extLst>
          </p:cNvPr>
          <p:cNvSpPr/>
          <p:nvPr/>
        </p:nvSpPr>
        <p:spPr>
          <a:xfrm>
            <a:off x="4335320" y="118470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kern="100" dirty="0">
                <a:latin typeface="Times New Roman" panose="02020603050405020304" pitchFamily="18" charset="0"/>
              </a:rPr>
              <a:t>①为什么子代有的性状像父亲，有的性状像母亲，有的谁都不像？</a:t>
            </a:r>
            <a:endParaRPr lang="en-US" altLang="zh-CN" sz="36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40F540-B145-49B8-99C8-4FDA0731AC04}"/>
              </a:ext>
            </a:extLst>
          </p:cNvPr>
          <p:cNvSpPr/>
          <p:nvPr/>
        </p:nvSpPr>
        <p:spPr>
          <a:xfrm>
            <a:off x="4365261" y="5133802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kern="100" dirty="0">
                <a:latin typeface="Times New Roman" panose="02020603050405020304" pitchFamily="18" charset="0"/>
              </a:rPr>
              <a:t>③遗传物质怎样决定</a:t>
            </a: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性状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14E065-E923-42B9-AE28-37890E8889F9}"/>
              </a:ext>
            </a:extLst>
          </p:cNvPr>
          <p:cNvSpPr/>
          <p:nvPr/>
        </p:nvSpPr>
        <p:spPr>
          <a:xfrm>
            <a:off x="143462" y="313639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遗传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：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亲子代间的相似现象。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11540D-0B89-4BFA-BE8D-D07DADEBDD95}"/>
              </a:ext>
            </a:extLst>
          </p:cNvPr>
          <p:cNvSpPr/>
          <p:nvPr/>
        </p:nvSpPr>
        <p:spPr>
          <a:xfrm>
            <a:off x="132138" y="5949280"/>
            <a:ext cx="39286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变异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：亲代与子代间或子代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个体间存在差异的现象。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62A206-8C07-437E-9247-96EF00AF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91" y="3695765"/>
            <a:ext cx="3816424" cy="231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50977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楷体" pitchFamily="49" charset="-122"/>
                <a:ea typeface="楷体" pitchFamily="49" charset="-122"/>
              </a:rPr>
              <a:t>教学提纲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47664" y="1707223"/>
            <a:ext cx="74785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一、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为什么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要进行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47664" y="2720010"/>
            <a:ext cx="6460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二、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什么是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B31718FC-0028-46AB-B991-F3962B93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671909"/>
            <a:ext cx="67687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三、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如何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进行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2109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E9F85A-3260-480C-8653-CAB983C8723E}"/>
              </a:ext>
            </a:extLst>
          </p:cNvPr>
          <p:cNvSpPr txBox="1"/>
          <p:nvPr/>
        </p:nvSpPr>
        <p:spPr>
          <a:xfrm>
            <a:off x="827584" y="980728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有丝分裂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7A10CA-8D5A-4C44-838A-B337CF111CEC}"/>
              </a:ext>
            </a:extLst>
          </p:cNvPr>
          <p:cNvSpPr txBox="1"/>
          <p:nvPr/>
        </p:nvSpPr>
        <p:spPr>
          <a:xfrm>
            <a:off x="1979712" y="234888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特点？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1A2ACA-3388-4BEE-A9AE-1DF7DE077B41}"/>
              </a:ext>
            </a:extLst>
          </p:cNvPr>
          <p:cNvSpPr txBox="1"/>
          <p:nvPr/>
        </p:nvSpPr>
        <p:spPr>
          <a:xfrm>
            <a:off x="1979988" y="3862790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结果？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F1EEA6D-86F3-4EC6-AFC6-D24B6E453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471" y="132897"/>
            <a:ext cx="74785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一、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为什么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要进行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21082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E9F85A-3260-480C-8653-CAB983C8723E}"/>
              </a:ext>
            </a:extLst>
          </p:cNvPr>
          <p:cNvSpPr txBox="1"/>
          <p:nvPr/>
        </p:nvSpPr>
        <p:spPr>
          <a:xfrm>
            <a:off x="827584" y="980728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有丝分裂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D13C74E-DC09-4657-8CEA-5B9024A8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48125"/>
            <a:ext cx="5850526" cy="45365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89F3A0-C3FF-4305-A7A4-7DEFF6C295EE}"/>
              </a:ext>
            </a:extLst>
          </p:cNvPr>
          <p:cNvSpPr txBox="1"/>
          <p:nvPr/>
        </p:nvSpPr>
        <p:spPr>
          <a:xfrm>
            <a:off x="6408273" y="1918573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特点：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709190-F15E-4366-BE0E-F2DEEDDBD5FF}"/>
              </a:ext>
            </a:extLst>
          </p:cNvPr>
          <p:cNvSpPr txBox="1"/>
          <p:nvPr/>
        </p:nvSpPr>
        <p:spPr>
          <a:xfrm>
            <a:off x="6642994" y="2564903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复制、均分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C05265-0A82-4774-A560-48DD286C6C1F}"/>
              </a:ext>
            </a:extLst>
          </p:cNvPr>
          <p:cNvSpPr txBox="1"/>
          <p:nvPr/>
        </p:nvSpPr>
        <p:spPr>
          <a:xfrm>
            <a:off x="6387635" y="3646766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361A2B-0FE4-4235-B52E-FE674D87FD76}"/>
              </a:ext>
            </a:extLst>
          </p:cNvPr>
          <p:cNvSpPr txBox="1"/>
          <p:nvPr/>
        </p:nvSpPr>
        <p:spPr>
          <a:xfrm>
            <a:off x="6516216" y="4463545"/>
            <a:ext cx="250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子细胞与亲</a:t>
            </a:r>
            <a:endParaRPr lang="en-US" altLang="zh-CN" sz="3600" b="1" dirty="0"/>
          </a:p>
          <a:p>
            <a:r>
              <a:rPr lang="zh-CN" altLang="en-US" sz="3600" b="1" dirty="0"/>
              <a:t>代细胞</a:t>
            </a:r>
            <a:r>
              <a:rPr lang="zh-CN" altLang="en-US" sz="3600" b="1" dirty="0">
                <a:solidFill>
                  <a:srgbClr val="FF0000"/>
                </a:solidFill>
              </a:rPr>
              <a:t>相同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298F197-B336-405D-B8D3-1D76E309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471" y="132897"/>
            <a:ext cx="74785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一、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为什么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要进行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6B7730-8FEB-44DA-84D4-723EE391F145}"/>
              </a:ext>
            </a:extLst>
          </p:cNvPr>
          <p:cNvSpPr txBox="1"/>
          <p:nvPr/>
        </p:nvSpPr>
        <p:spPr>
          <a:xfrm>
            <a:off x="3188524" y="1092363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真核生物</a:t>
            </a:r>
            <a:r>
              <a:rPr lang="zh-CN" altLang="en-US" sz="2800" b="1" dirty="0"/>
              <a:t>进行</a:t>
            </a:r>
            <a:r>
              <a:rPr lang="zh-CN" altLang="en-US" sz="2800" b="1" dirty="0">
                <a:solidFill>
                  <a:srgbClr val="0000FF"/>
                </a:solidFill>
              </a:rPr>
              <a:t>增殖</a:t>
            </a:r>
            <a:r>
              <a:rPr lang="zh-CN" altLang="en-US" sz="2800" b="1" dirty="0">
                <a:solidFill>
                  <a:srgbClr val="FF0000"/>
                </a:solidFill>
              </a:rPr>
              <a:t>体细胞</a:t>
            </a:r>
            <a:r>
              <a:rPr lang="zh-CN" altLang="en-US" sz="2800" b="1" dirty="0"/>
              <a:t>的主要方式</a:t>
            </a:r>
          </a:p>
        </p:txBody>
      </p:sp>
    </p:spTree>
    <p:extLst>
      <p:ext uri="{BB962C8B-B14F-4D97-AF65-F5344CB8AC3E}">
        <p14:creationId xmlns:p14="http://schemas.microsoft.com/office/powerpoint/2010/main" val="32142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262BBA-5748-4967-B99E-E248996261C0}"/>
              </a:ext>
            </a:extLst>
          </p:cNvPr>
          <p:cNvSpPr txBox="1"/>
          <p:nvPr/>
        </p:nvSpPr>
        <p:spPr>
          <a:xfrm>
            <a:off x="2648645" y="1458361"/>
            <a:ext cx="98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父亲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D1FC3-10FA-4729-99AE-7954ED9935D3}"/>
              </a:ext>
            </a:extLst>
          </p:cNvPr>
          <p:cNvSpPr txBox="1"/>
          <p:nvPr/>
        </p:nvSpPr>
        <p:spPr>
          <a:xfrm>
            <a:off x="3368724" y="1458361"/>
            <a:ext cx="166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2n=46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D10B03-FBEA-47E3-BDDA-25E7636BFD02}"/>
              </a:ext>
            </a:extLst>
          </p:cNvPr>
          <p:cNvCxnSpPr>
            <a:cxnSpLocks/>
          </p:cNvCxnSpPr>
          <p:nvPr/>
        </p:nvCxnSpPr>
        <p:spPr>
          <a:xfrm>
            <a:off x="3164276" y="1981581"/>
            <a:ext cx="0" cy="844932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E367EC9-2972-4BEA-AA08-5937FB31D7E1}"/>
              </a:ext>
            </a:extLst>
          </p:cNvPr>
          <p:cNvSpPr txBox="1"/>
          <p:nvPr/>
        </p:nvSpPr>
        <p:spPr>
          <a:xfrm>
            <a:off x="2555776" y="215970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有丝分裂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2935D8-4701-44A8-BC37-CC66EFE381AF}"/>
              </a:ext>
            </a:extLst>
          </p:cNvPr>
          <p:cNvSpPr txBox="1"/>
          <p:nvPr/>
        </p:nvSpPr>
        <p:spPr>
          <a:xfrm>
            <a:off x="2306508" y="2898521"/>
            <a:ext cx="130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精细胞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C9CA4C-A840-41F7-B7AE-DCAFBECD31B2}"/>
              </a:ext>
            </a:extLst>
          </p:cNvPr>
          <p:cNvSpPr txBox="1"/>
          <p:nvPr/>
        </p:nvSpPr>
        <p:spPr>
          <a:xfrm>
            <a:off x="3344424" y="2898521"/>
            <a:ext cx="146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2n=46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DDF5B4-3062-4A00-9EC2-D910EF06BC0D}"/>
              </a:ext>
            </a:extLst>
          </p:cNvPr>
          <p:cNvSpPr txBox="1"/>
          <p:nvPr/>
        </p:nvSpPr>
        <p:spPr>
          <a:xfrm>
            <a:off x="5262637" y="1458361"/>
            <a:ext cx="98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母亲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6F8BA5-80F0-4C2F-9E3E-DD6F70BD20B9}"/>
              </a:ext>
            </a:extLst>
          </p:cNvPr>
          <p:cNvSpPr txBox="1"/>
          <p:nvPr/>
        </p:nvSpPr>
        <p:spPr>
          <a:xfrm>
            <a:off x="5982716" y="1458361"/>
            <a:ext cx="146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2n=46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A43327-D009-4B82-81D3-9EB222AEE744}"/>
              </a:ext>
            </a:extLst>
          </p:cNvPr>
          <p:cNvCxnSpPr>
            <a:cxnSpLocks/>
          </p:cNvCxnSpPr>
          <p:nvPr/>
        </p:nvCxnSpPr>
        <p:spPr>
          <a:xfrm>
            <a:off x="5778268" y="1981581"/>
            <a:ext cx="0" cy="844932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7F906E-7130-4185-9C48-6950C26E323A}"/>
              </a:ext>
            </a:extLst>
          </p:cNvPr>
          <p:cNvSpPr txBox="1"/>
          <p:nvPr/>
        </p:nvSpPr>
        <p:spPr>
          <a:xfrm>
            <a:off x="5169768" y="215970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有丝分裂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DECF29-E456-429F-99C5-1FF67B1248A6}"/>
              </a:ext>
            </a:extLst>
          </p:cNvPr>
          <p:cNvSpPr txBox="1"/>
          <p:nvPr/>
        </p:nvSpPr>
        <p:spPr>
          <a:xfrm>
            <a:off x="5050911" y="2898521"/>
            <a:ext cx="177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卵细胞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F6DCCD-A00C-4E4D-8B9C-3264B8AA8125}"/>
              </a:ext>
            </a:extLst>
          </p:cNvPr>
          <p:cNvSpPr txBox="1"/>
          <p:nvPr/>
        </p:nvSpPr>
        <p:spPr>
          <a:xfrm>
            <a:off x="5958415" y="2898521"/>
            <a:ext cx="146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2n=46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3279F9-47CB-4365-A4B8-E45E6F470E92}"/>
              </a:ext>
            </a:extLst>
          </p:cNvPr>
          <p:cNvCxnSpPr>
            <a:cxnSpLocks/>
          </p:cNvCxnSpPr>
          <p:nvPr/>
        </p:nvCxnSpPr>
        <p:spPr>
          <a:xfrm>
            <a:off x="3164276" y="3421741"/>
            <a:ext cx="924529" cy="1060956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CE0D07-D537-4827-8CDE-D34A57070133}"/>
              </a:ext>
            </a:extLst>
          </p:cNvPr>
          <p:cNvCxnSpPr>
            <a:cxnSpLocks/>
          </p:cNvCxnSpPr>
          <p:nvPr/>
        </p:nvCxnSpPr>
        <p:spPr>
          <a:xfrm flipH="1">
            <a:off x="4808884" y="3417492"/>
            <a:ext cx="978304" cy="1065205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2DD99-C319-40B1-BB1D-89FCEAB3F008}"/>
              </a:ext>
            </a:extLst>
          </p:cNvPr>
          <p:cNvSpPr txBox="1"/>
          <p:nvPr/>
        </p:nvSpPr>
        <p:spPr>
          <a:xfrm>
            <a:off x="3742088" y="4521466"/>
            <a:ext cx="285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受精卵（</a:t>
            </a:r>
            <a:r>
              <a:rPr lang="en-US" altLang="zh-CN" sz="2800" b="1" dirty="0"/>
              <a:t>2n=</a:t>
            </a:r>
            <a:r>
              <a:rPr lang="en-US" altLang="zh-CN" sz="2800" b="1" dirty="0">
                <a:solidFill>
                  <a:srgbClr val="FF0000"/>
                </a:solidFill>
              </a:rPr>
              <a:t>92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19E45C-151D-4D6B-99F8-7CE9E7CCF99A}"/>
              </a:ext>
            </a:extLst>
          </p:cNvPr>
          <p:cNvCxnSpPr>
            <a:cxnSpLocks/>
          </p:cNvCxnSpPr>
          <p:nvPr/>
        </p:nvCxnSpPr>
        <p:spPr>
          <a:xfrm>
            <a:off x="4442411" y="5044686"/>
            <a:ext cx="0" cy="844932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5BBF558-297D-496A-B77B-76E613084436}"/>
              </a:ext>
            </a:extLst>
          </p:cNvPr>
          <p:cNvSpPr txBox="1"/>
          <p:nvPr/>
        </p:nvSpPr>
        <p:spPr>
          <a:xfrm>
            <a:off x="3833911" y="522281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有丝分裂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3E88D93-4F29-46BC-894B-A3B42B2B6507}"/>
              </a:ext>
            </a:extLst>
          </p:cNvPr>
          <p:cNvSpPr txBox="1"/>
          <p:nvPr/>
        </p:nvSpPr>
        <p:spPr>
          <a:xfrm>
            <a:off x="3956484" y="6002124"/>
            <a:ext cx="98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小明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95FF2E-DD67-4298-AFD7-FA7D5BA41FA8}"/>
              </a:ext>
            </a:extLst>
          </p:cNvPr>
          <p:cNvSpPr txBox="1"/>
          <p:nvPr/>
        </p:nvSpPr>
        <p:spPr>
          <a:xfrm>
            <a:off x="4676563" y="6002124"/>
            <a:ext cx="192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2n=92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1014BD-3207-4CAF-9769-F437C4BCFD07}"/>
              </a:ext>
            </a:extLst>
          </p:cNvPr>
          <p:cNvSpPr txBox="1"/>
          <p:nvPr/>
        </p:nvSpPr>
        <p:spPr>
          <a:xfrm>
            <a:off x="360302" y="817997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如果</a:t>
            </a:r>
            <a:r>
              <a:rPr lang="zh-CN" altLang="en-US" sz="3200" b="1" dirty="0">
                <a:solidFill>
                  <a:srgbClr val="FF0000"/>
                </a:solidFill>
              </a:rPr>
              <a:t>只有</a:t>
            </a:r>
            <a:r>
              <a:rPr lang="zh-CN" altLang="en-US" sz="3200" b="1" dirty="0">
                <a:solidFill>
                  <a:srgbClr val="0000FF"/>
                </a:solidFill>
              </a:rPr>
              <a:t>有丝分裂：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27AE4EA7-2430-4305-9C46-A802A3C6A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471" y="132897"/>
            <a:ext cx="74785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一、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为什么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要进行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FD9747-C2BA-437F-9453-69401506FC51}"/>
              </a:ext>
            </a:extLst>
          </p:cNvPr>
          <p:cNvSpPr txBox="1"/>
          <p:nvPr/>
        </p:nvSpPr>
        <p:spPr>
          <a:xfrm>
            <a:off x="680120" y="2166478"/>
            <a:ext cx="799288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>
                <a:solidFill>
                  <a:srgbClr val="FF0000"/>
                </a:solidFill>
              </a:rPr>
              <a:t>NO WAY!</a:t>
            </a:r>
            <a:endParaRPr lang="zh-CN" altLang="en-US" sz="166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5D7190-B0B1-4DC3-81ED-036DEAEC0094}"/>
              </a:ext>
            </a:extLst>
          </p:cNvPr>
          <p:cNvSpPr txBox="1"/>
          <p:nvPr/>
        </p:nvSpPr>
        <p:spPr>
          <a:xfrm>
            <a:off x="1665471" y="604000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有性生殖</a:t>
            </a:r>
          </a:p>
        </p:txBody>
      </p:sp>
    </p:spTree>
    <p:extLst>
      <p:ext uri="{BB962C8B-B14F-4D97-AF65-F5344CB8AC3E}">
        <p14:creationId xmlns:p14="http://schemas.microsoft.com/office/powerpoint/2010/main" val="36616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3" grpId="0"/>
      <p:bldP spid="25" grpId="0"/>
      <p:bldP spid="26" grpId="0"/>
      <p:bldP spid="27" grpId="0"/>
      <p:bldP spid="28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262BBA-5748-4967-B99E-E248996261C0}"/>
              </a:ext>
            </a:extLst>
          </p:cNvPr>
          <p:cNvSpPr txBox="1"/>
          <p:nvPr/>
        </p:nvSpPr>
        <p:spPr>
          <a:xfrm>
            <a:off x="1424509" y="1124744"/>
            <a:ext cx="98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父亲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D1FC3-10FA-4729-99AE-7954ED9935D3}"/>
              </a:ext>
            </a:extLst>
          </p:cNvPr>
          <p:cNvSpPr txBox="1"/>
          <p:nvPr/>
        </p:nvSpPr>
        <p:spPr>
          <a:xfrm>
            <a:off x="2144588" y="1124744"/>
            <a:ext cx="155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2n=46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D10B03-FBEA-47E3-BDDA-25E7636BFD02}"/>
              </a:ext>
            </a:extLst>
          </p:cNvPr>
          <p:cNvCxnSpPr>
            <a:cxnSpLocks/>
          </p:cNvCxnSpPr>
          <p:nvPr/>
        </p:nvCxnSpPr>
        <p:spPr>
          <a:xfrm>
            <a:off x="1940140" y="1647964"/>
            <a:ext cx="0" cy="844932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E367EC9-2972-4BEA-AA08-5937FB31D7E1}"/>
              </a:ext>
            </a:extLst>
          </p:cNvPr>
          <p:cNvSpPr txBox="1"/>
          <p:nvPr/>
        </p:nvSpPr>
        <p:spPr>
          <a:xfrm>
            <a:off x="1331640" y="182608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非有丝分裂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2935D8-4701-44A8-BC37-CC66EFE381AF}"/>
              </a:ext>
            </a:extLst>
          </p:cNvPr>
          <p:cNvSpPr txBox="1"/>
          <p:nvPr/>
        </p:nvSpPr>
        <p:spPr>
          <a:xfrm>
            <a:off x="1400208" y="2564904"/>
            <a:ext cx="133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精细胞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C9CA4C-A840-41F7-B7AE-DCAFBECD31B2}"/>
              </a:ext>
            </a:extLst>
          </p:cNvPr>
          <p:cNvSpPr txBox="1"/>
          <p:nvPr/>
        </p:nvSpPr>
        <p:spPr>
          <a:xfrm>
            <a:off x="2330776" y="2564904"/>
            <a:ext cx="137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n=23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DDF5B4-3062-4A00-9EC2-D910EF06BC0D}"/>
              </a:ext>
            </a:extLst>
          </p:cNvPr>
          <p:cNvSpPr txBox="1"/>
          <p:nvPr/>
        </p:nvSpPr>
        <p:spPr>
          <a:xfrm>
            <a:off x="4038501" y="1124744"/>
            <a:ext cx="98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母亲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6F8BA5-80F0-4C2F-9E3E-DD6F70BD20B9}"/>
              </a:ext>
            </a:extLst>
          </p:cNvPr>
          <p:cNvSpPr txBox="1"/>
          <p:nvPr/>
        </p:nvSpPr>
        <p:spPr>
          <a:xfrm>
            <a:off x="4758580" y="1124744"/>
            <a:ext cx="168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2n=46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A43327-D009-4B82-81D3-9EB222AEE744}"/>
              </a:ext>
            </a:extLst>
          </p:cNvPr>
          <p:cNvCxnSpPr>
            <a:cxnSpLocks/>
          </p:cNvCxnSpPr>
          <p:nvPr/>
        </p:nvCxnSpPr>
        <p:spPr>
          <a:xfrm>
            <a:off x="4554132" y="1647964"/>
            <a:ext cx="0" cy="844932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7F906E-7130-4185-9C48-6950C26E323A}"/>
              </a:ext>
            </a:extLst>
          </p:cNvPr>
          <p:cNvSpPr txBox="1"/>
          <p:nvPr/>
        </p:nvSpPr>
        <p:spPr>
          <a:xfrm>
            <a:off x="3945632" y="182608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非有丝分裂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DECF29-E456-429F-99C5-1FF67B1248A6}"/>
              </a:ext>
            </a:extLst>
          </p:cNvPr>
          <p:cNvSpPr txBox="1"/>
          <p:nvPr/>
        </p:nvSpPr>
        <p:spPr>
          <a:xfrm>
            <a:off x="3826775" y="2564904"/>
            <a:ext cx="177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卵细胞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F6DCCD-A00C-4E4D-8B9C-3264B8AA8125}"/>
              </a:ext>
            </a:extLst>
          </p:cNvPr>
          <p:cNvSpPr txBox="1"/>
          <p:nvPr/>
        </p:nvSpPr>
        <p:spPr>
          <a:xfrm>
            <a:off x="4734279" y="2564904"/>
            <a:ext cx="127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n=23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3279F9-47CB-4365-A4B8-E45E6F470E92}"/>
              </a:ext>
            </a:extLst>
          </p:cNvPr>
          <p:cNvCxnSpPr>
            <a:cxnSpLocks/>
          </p:cNvCxnSpPr>
          <p:nvPr/>
        </p:nvCxnSpPr>
        <p:spPr>
          <a:xfrm>
            <a:off x="1940140" y="3088124"/>
            <a:ext cx="924529" cy="1060956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CE0D07-D537-4827-8CDE-D34A57070133}"/>
              </a:ext>
            </a:extLst>
          </p:cNvPr>
          <p:cNvCxnSpPr>
            <a:cxnSpLocks/>
          </p:cNvCxnSpPr>
          <p:nvPr/>
        </p:nvCxnSpPr>
        <p:spPr>
          <a:xfrm flipH="1">
            <a:off x="3584748" y="3083875"/>
            <a:ext cx="978304" cy="1065205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2DD99-C319-40B1-BB1D-89FCEAB3F008}"/>
              </a:ext>
            </a:extLst>
          </p:cNvPr>
          <p:cNvSpPr txBox="1"/>
          <p:nvPr/>
        </p:nvSpPr>
        <p:spPr>
          <a:xfrm>
            <a:off x="2517952" y="4187849"/>
            <a:ext cx="130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受精卵</a:t>
            </a:r>
            <a:endParaRPr lang="zh-CN" altLang="en-US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19E45C-151D-4D6B-99F8-7CE9E7CCF99A}"/>
              </a:ext>
            </a:extLst>
          </p:cNvPr>
          <p:cNvCxnSpPr>
            <a:cxnSpLocks/>
          </p:cNvCxnSpPr>
          <p:nvPr/>
        </p:nvCxnSpPr>
        <p:spPr>
          <a:xfrm>
            <a:off x="3218275" y="4711069"/>
            <a:ext cx="0" cy="844932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5BBF558-297D-496A-B77B-76E613084436}"/>
              </a:ext>
            </a:extLst>
          </p:cNvPr>
          <p:cNvSpPr txBox="1"/>
          <p:nvPr/>
        </p:nvSpPr>
        <p:spPr>
          <a:xfrm>
            <a:off x="2609775" y="488919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有丝分裂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3E88D93-4F29-46BC-894B-A3B42B2B6507}"/>
              </a:ext>
            </a:extLst>
          </p:cNvPr>
          <p:cNvSpPr txBox="1"/>
          <p:nvPr/>
        </p:nvSpPr>
        <p:spPr>
          <a:xfrm>
            <a:off x="2732348" y="5668507"/>
            <a:ext cx="98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小明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95FF2E-DD67-4298-AFD7-FA7D5BA41FA8}"/>
              </a:ext>
            </a:extLst>
          </p:cNvPr>
          <p:cNvSpPr txBox="1"/>
          <p:nvPr/>
        </p:nvSpPr>
        <p:spPr>
          <a:xfrm>
            <a:off x="3452428" y="5668507"/>
            <a:ext cx="147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2n=</a:t>
            </a:r>
            <a:r>
              <a:rPr lang="en-US" altLang="zh-CN" sz="2800" b="1" dirty="0">
                <a:solidFill>
                  <a:srgbClr val="FF0000"/>
                </a:solidFill>
              </a:rPr>
              <a:t>46</a:t>
            </a:r>
            <a:r>
              <a:rPr lang="zh-CN" altLang="en-US" sz="2800" b="1" dirty="0"/>
              <a:t>）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30D440-412E-40EA-9A79-2083F785D418}"/>
              </a:ext>
            </a:extLst>
          </p:cNvPr>
          <p:cNvSpPr/>
          <p:nvPr/>
        </p:nvSpPr>
        <p:spPr>
          <a:xfrm>
            <a:off x="3495274" y="4187849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2n=46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04B367-DC7C-4DC6-8FCA-C79A93808BDD}"/>
              </a:ext>
            </a:extLst>
          </p:cNvPr>
          <p:cNvSpPr txBox="1"/>
          <p:nvPr/>
        </p:nvSpPr>
        <p:spPr>
          <a:xfrm>
            <a:off x="3122167" y="148913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</a:rPr>
              <a:t>减数分裂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41F68-0D6A-4004-829D-D210CA353349}"/>
              </a:ext>
            </a:extLst>
          </p:cNvPr>
          <p:cNvSpPr txBox="1"/>
          <p:nvPr/>
        </p:nvSpPr>
        <p:spPr>
          <a:xfrm>
            <a:off x="6300201" y="1196752"/>
            <a:ext cx="273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1887</a:t>
            </a:r>
            <a:r>
              <a:rPr lang="zh-CN" altLang="en-US" sz="2400" b="1" dirty="0"/>
              <a:t>年</a:t>
            </a:r>
            <a:r>
              <a:rPr lang="zh-CN" altLang="en-US" sz="2400" b="1" dirty="0">
                <a:solidFill>
                  <a:srgbClr val="0000FF"/>
                </a:solidFill>
              </a:rPr>
              <a:t>魏斯曼</a:t>
            </a:r>
            <a:r>
              <a:rPr lang="zh-CN" altLang="en-US" sz="2400" b="1" dirty="0"/>
              <a:t>预言了减数分裂与受精作用的存在。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4D6A18B-34E4-4845-9D9C-823C5054318E}"/>
              </a:ext>
            </a:extLst>
          </p:cNvPr>
          <p:cNvSpPr txBox="1"/>
          <p:nvPr/>
        </p:nvSpPr>
        <p:spPr>
          <a:xfrm>
            <a:off x="6372209" y="0"/>
            <a:ext cx="273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1883</a:t>
            </a:r>
            <a:r>
              <a:rPr lang="zh-CN" altLang="en-US" sz="2400" b="1" dirty="0"/>
              <a:t>年由 </a:t>
            </a:r>
            <a:r>
              <a:rPr lang="en-US" altLang="zh-CN" sz="2400" b="1" dirty="0" err="1">
                <a:solidFill>
                  <a:srgbClr val="0000FF"/>
                </a:solidFill>
              </a:rPr>
              <a:t>E.van</a:t>
            </a:r>
            <a:r>
              <a:rPr lang="zh-CN" altLang="en-US" sz="2400" b="1" dirty="0">
                <a:solidFill>
                  <a:srgbClr val="0000FF"/>
                </a:solidFill>
              </a:rPr>
              <a:t>贝内登</a:t>
            </a:r>
            <a:r>
              <a:rPr lang="zh-CN" altLang="en-US" sz="2400" b="1" dirty="0"/>
              <a:t>在马蛔虫最先发现。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E3DAF5-64C4-471C-8561-1CC2B9A2B3ED}"/>
              </a:ext>
            </a:extLst>
          </p:cNvPr>
          <p:cNvSpPr txBox="1"/>
          <p:nvPr/>
        </p:nvSpPr>
        <p:spPr>
          <a:xfrm>
            <a:off x="6372209" y="3652659"/>
            <a:ext cx="2736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1890</a:t>
            </a:r>
            <a:r>
              <a:rPr lang="zh-CN" altLang="en-US" sz="2400" b="1" dirty="0"/>
              <a:t>年德国细胞学家</a:t>
            </a:r>
            <a:r>
              <a:rPr lang="zh-CN" altLang="en-US" sz="2400" b="1" dirty="0">
                <a:solidFill>
                  <a:srgbClr val="0000FF"/>
                </a:solidFill>
              </a:rPr>
              <a:t>鲍维里</a:t>
            </a:r>
            <a:r>
              <a:rPr lang="zh-CN" altLang="en-US" sz="2400" b="1" dirty="0"/>
              <a:t>确认，精子和卵细胞形成要经过减数分裂。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41DBC8-B063-40B8-A8FA-32A801F10712}"/>
              </a:ext>
            </a:extLst>
          </p:cNvPr>
          <p:cNvSpPr/>
          <p:nvPr/>
        </p:nvSpPr>
        <p:spPr>
          <a:xfrm>
            <a:off x="6332624" y="2457182"/>
            <a:ext cx="2559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1888</a:t>
            </a:r>
            <a:r>
              <a:rPr lang="zh-CN" altLang="en-US" sz="2400" b="1" dirty="0"/>
              <a:t>年由</a:t>
            </a:r>
            <a:r>
              <a:rPr lang="en-US" altLang="zh-CN" sz="2400" b="1" dirty="0">
                <a:solidFill>
                  <a:srgbClr val="0000FF"/>
                </a:solidFill>
              </a:rPr>
              <a:t>E.A.</a:t>
            </a:r>
            <a:r>
              <a:rPr lang="zh-CN" altLang="en-US" sz="2400" b="1" dirty="0">
                <a:solidFill>
                  <a:srgbClr val="0000FF"/>
                </a:solidFill>
              </a:rPr>
              <a:t>施特拉斯布格</a:t>
            </a:r>
            <a:r>
              <a:rPr lang="zh-CN" altLang="en-US" sz="2400" b="1" dirty="0"/>
              <a:t>在</a:t>
            </a:r>
            <a:r>
              <a:rPr lang="zh-CN" altLang="en-US" sz="2400" b="1" dirty="0">
                <a:solidFill>
                  <a:srgbClr val="FF0000"/>
                </a:solidFill>
              </a:rPr>
              <a:t>植物</a:t>
            </a:r>
            <a:r>
              <a:rPr lang="zh-CN" altLang="en-US" sz="2400" b="1" dirty="0"/>
              <a:t>中最初发现。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B25EC8-E17C-4D97-AF68-C4FA07C7B527}"/>
              </a:ext>
            </a:extLst>
          </p:cNvPr>
          <p:cNvSpPr/>
          <p:nvPr/>
        </p:nvSpPr>
        <p:spPr>
          <a:xfrm>
            <a:off x="6156176" y="5288340"/>
            <a:ext cx="3054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1891</a:t>
            </a:r>
            <a:r>
              <a:rPr lang="zh-CN" altLang="en-US" sz="2400" b="1" dirty="0"/>
              <a:t>年德国动物学家</a:t>
            </a:r>
            <a:r>
              <a:rPr lang="zh-CN" altLang="en-US" sz="2400" b="1" dirty="0">
                <a:solidFill>
                  <a:srgbClr val="0000FF"/>
                </a:solidFill>
              </a:rPr>
              <a:t>亨金</a:t>
            </a:r>
            <a:r>
              <a:rPr lang="zh-CN" altLang="en-US" sz="2400" b="1" dirty="0"/>
              <a:t>描述了形成精子和卵细胞的减数分裂的全过程。</a:t>
            </a:r>
          </a:p>
        </p:txBody>
      </p:sp>
    </p:spTree>
    <p:extLst>
      <p:ext uri="{BB962C8B-B14F-4D97-AF65-F5344CB8AC3E}">
        <p14:creationId xmlns:p14="http://schemas.microsoft.com/office/powerpoint/2010/main" val="8099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8" grpId="0"/>
      <p:bldP spid="25" grpId="0"/>
      <p:bldP spid="27" grpId="0"/>
      <p:bldP spid="2" grpId="0"/>
      <p:bldP spid="30" grpId="0"/>
      <p:bldP spid="3" grpId="0"/>
      <p:bldP spid="31" grpId="0"/>
      <p:bldP spid="33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B6B79BE-641B-4953-878A-9D5C85794498}"/>
              </a:ext>
            </a:extLst>
          </p:cNvPr>
          <p:cNvSpPr txBox="1"/>
          <p:nvPr/>
        </p:nvSpPr>
        <p:spPr>
          <a:xfrm>
            <a:off x="1067036" y="668803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减数分裂</a:t>
            </a:r>
            <a:r>
              <a:rPr lang="zh-CN" altLang="en-US" sz="2800" b="1" dirty="0"/>
              <a:t>与</a:t>
            </a:r>
            <a:r>
              <a:rPr lang="zh-CN" altLang="en-US" sz="2800" b="1" dirty="0">
                <a:solidFill>
                  <a:srgbClr val="0000FF"/>
                </a:solidFill>
              </a:rPr>
              <a:t>有丝分裂</a:t>
            </a:r>
            <a:r>
              <a:rPr lang="zh-CN" altLang="en-US" sz="2800" b="1" dirty="0"/>
              <a:t>有何关系？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FCEE302E-10E1-469A-A10C-9B9F366E3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969" y="99416"/>
            <a:ext cx="6460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二、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什么是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减数分裂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34C8BB-3E3A-4C9B-BF26-D176048E4EE0}"/>
              </a:ext>
            </a:extLst>
          </p:cNvPr>
          <p:cNvSpPr txBox="1"/>
          <p:nvPr/>
        </p:nvSpPr>
        <p:spPr>
          <a:xfrm>
            <a:off x="573846" y="1044049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定义：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91C2B8-1A53-48A7-989E-E6986FDDE00E}"/>
              </a:ext>
            </a:extLst>
          </p:cNvPr>
          <p:cNvSpPr txBox="1"/>
          <p:nvPr/>
        </p:nvSpPr>
        <p:spPr>
          <a:xfrm>
            <a:off x="1524403" y="1034062"/>
            <a:ext cx="7377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是一种特殊的有丝分裂形式，是</a:t>
            </a:r>
            <a:r>
              <a:rPr lang="zh-CN" altLang="en-US" sz="2800" b="1" dirty="0">
                <a:solidFill>
                  <a:srgbClr val="FF0000"/>
                </a:solidFill>
              </a:rPr>
              <a:t>有性生殖</a:t>
            </a:r>
            <a:r>
              <a:rPr lang="zh-CN" altLang="en-US" sz="2800" b="1" dirty="0"/>
              <a:t>生物的</a:t>
            </a:r>
            <a:r>
              <a:rPr lang="zh-CN" altLang="en-US" sz="2800" b="1" dirty="0">
                <a:solidFill>
                  <a:srgbClr val="0000FF"/>
                </a:solidFill>
              </a:rPr>
              <a:t>原始生殖细胞</a:t>
            </a:r>
            <a:r>
              <a:rPr lang="zh-CN" altLang="en-US" sz="2800" b="1" dirty="0"/>
              <a:t>成为</a:t>
            </a:r>
            <a:r>
              <a:rPr lang="zh-CN" altLang="en-US" sz="2800" b="1" dirty="0">
                <a:solidFill>
                  <a:srgbClr val="FF0000"/>
                </a:solidFill>
              </a:rPr>
              <a:t>成熟生殖细胞</a:t>
            </a:r>
            <a:r>
              <a:rPr lang="zh-CN" altLang="en-US" sz="2800" b="1" dirty="0"/>
              <a:t>时进行的</a:t>
            </a:r>
            <a:r>
              <a:rPr lang="zh-CN" altLang="en-US" sz="2800" b="1" dirty="0">
                <a:solidFill>
                  <a:srgbClr val="FF0000"/>
                </a:solidFill>
              </a:rPr>
              <a:t>染色体数目减半</a:t>
            </a:r>
            <a:r>
              <a:rPr lang="zh-CN" altLang="en-US" sz="2800" b="1" dirty="0"/>
              <a:t>的细胞分裂。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2E2E8D-0F79-4CD3-ACB7-E430DEF0F56E}"/>
              </a:ext>
            </a:extLst>
          </p:cNvPr>
          <p:cNvSpPr/>
          <p:nvPr/>
        </p:nvSpPr>
        <p:spPr>
          <a:xfrm>
            <a:off x="573846" y="292494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有性生殖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467390-2A2C-4BE6-A3B9-EC4A6A625F68}"/>
              </a:ext>
            </a:extLst>
          </p:cNvPr>
          <p:cNvSpPr txBox="1"/>
          <p:nvPr/>
        </p:nvSpPr>
        <p:spPr>
          <a:xfrm>
            <a:off x="2220641" y="2986499"/>
            <a:ext cx="625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分为两个阶段：</a:t>
            </a:r>
            <a:r>
              <a:rPr lang="en-US" altLang="zh-CN" sz="2400" b="1" dirty="0">
                <a:solidFill>
                  <a:srgbClr val="0000FF"/>
                </a:solidFill>
              </a:rPr>
              <a:t>1.</a:t>
            </a:r>
            <a:r>
              <a:rPr lang="zh-CN" altLang="en-US" sz="2400" b="1" dirty="0">
                <a:solidFill>
                  <a:srgbClr val="0000FF"/>
                </a:solidFill>
              </a:rPr>
              <a:t>形成生殖细胞</a:t>
            </a:r>
            <a:r>
              <a:rPr lang="zh-CN" altLang="en-US" sz="2400" dirty="0"/>
              <a:t>；</a:t>
            </a:r>
            <a:r>
              <a:rPr lang="en-US" altLang="zh-CN" sz="2400" b="1" dirty="0">
                <a:solidFill>
                  <a:srgbClr val="0000FF"/>
                </a:solidFill>
              </a:rPr>
              <a:t>2.</a:t>
            </a:r>
            <a:r>
              <a:rPr lang="zh-CN" altLang="en-US" sz="2400" b="1" dirty="0">
                <a:solidFill>
                  <a:srgbClr val="0000FF"/>
                </a:solidFill>
              </a:rPr>
              <a:t>受精作用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1A18A3-780E-4B51-A634-B14B133178E3}"/>
              </a:ext>
            </a:extLst>
          </p:cNvPr>
          <p:cNvSpPr txBox="1"/>
          <p:nvPr/>
        </p:nvSpPr>
        <p:spPr>
          <a:xfrm>
            <a:off x="1457205" y="3509719"/>
            <a:ext cx="592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生殖细胞</a:t>
            </a:r>
            <a:r>
              <a:rPr lang="zh-CN" altLang="en-US" sz="2400" b="1" dirty="0"/>
              <a:t>的产生依靠的是</a:t>
            </a:r>
            <a:r>
              <a:rPr lang="zh-CN" altLang="en-US" sz="3600" b="1" dirty="0">
                <a:solidFill>
                  <a:srgbClr val="FF0000"/>
                </a:solidFill>
              </a:rPr>
              <a:t>减数分裂</a:t>
            </a:r>
            <a:r>
              <a:rPr lang="zh-CN" altLang="en-US" sz="2400" b="1" dirty="0"/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2E2A57-2D26-4ADA-951C-C32FE67AF412}"/>
              </a:ext>
            </a:extLst>
          </p:cNvPr>
          <p:cNvSpPr txBox="1"/>
          <p:nvPr/>
        </p:nvSpPr>
        <p:spPr>
          <a:xfrm>
            <a:off x="1835696" y="4156050"/>
            <a:ext cx="5234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增殖</a:t>
            </a:r>
            <a:r>
              <a:rPr lang="zh-CN" altLang="en-US" sz="3200" b="1" dirty="0">
                <a:solidFill>
                  <a:srgbClr val="FF0000"/>
                </a:solidFill>
              </a:rPr>
              <a:t>体细胞</a:t>
            </a:r>
            <a:r>
              <a:rPr lang="zh-CN" altLang="en-US" sz="2400" b="1" dirty="0"/>
              <a:t>的主要方式</a:t>
            </a:r>
            <a:r>
              <a:rPr lang="zh-CN" altLang="en-US" sz="3200" b="1" dirty="0">
                <a:solidFill>
                  <a:srgbClr val="FF0000"/>
                </a:solidFill>
              </a:rPr>
              <a:t>有丝分裂</a:t>
            </a:r>
            <a:endParaRPr lang="zh-CN" altLang="en-US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3043EA-E15D-4D90-9654-11A3B99CACEB}"/>
              </a:ext>
            </a:extLst>
          </p:cNvPr>
          <p:cNvSpPr/>
          <p:nvPr/>
        </p:nvSpPr>
        <p:spPr>
          <a:xfrm>
            <a:off x="480998" y="486393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染色体数目减半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7751D7-F08C-448A-AA96-7B44F29DA1F2}"/>
              </a:ext>
            </a:extLst>
          </p:cNvPr>
          <p:cNvSpPr/>
          <p:nvPr/>
        </p:nvSpPr>
        <p:spPr>
          <a:xfrm>
            <a:off x="3703712" y="486393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真核生物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872FB8-5DAF-4A65-9E57-901C535730EB}"/>
              </a:ext>
            </a:extLst>
          </p:cNvPr>
          <p:cNvSpPr/>
          <p:nvPr/>
        </p:nvSpPr>
        <p:spPr>
          <a:xfrm>
            <a:off x="5891698" y="4863936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遗传物质（信息）</a:t>
            </a:r>
            <a:endParaRPr lang="zh-CN" altLang="en-US" sz="28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87609F6-3D8F-476C-9CBB-7D456FC083E5}"/>
              </a:ext>
            </a:extLst>
          </p:cNvPr>
          <p:cNvGrpSpPr>
            <a:grpSpLocks/>
          </p:cNvGrpSpPr>
          <p:nvPr/>
        </p:nvGrpSpPr>
        <p:grpSpPr bwMode="auto">
          <a:xfrm>
            <a:off x="3687610" y="5692654"/>
            <a:ext cx="152400" cy="1143000"/>
            <a:chOff x="2976" y="2352"/>
            <a:chExt cx="96" cy="720"/>
          </a:xfrm>
        </p:grpSpPr>
        <p:sp>
          <p:nvSpPr>
            <p:cNvPr id="25" name="椭圆 54286">
              <a:extLst>
                <a:ext uri="{FF2B5EF4-FFF2-40B4-BE49-F238E27FC236}">
                  <a16:creationId xmlns:a16="http://schemas.microsoft.com/office/drawing/2014/main" id="{08F389FC-8F11-41DB-82D0-F32E9A65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00"/>
              <a:ext cx="96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椭圆 54287">
              <a:extLst>
                <a:ext uri="{FF2B5EF4-FFF2-40B4-BE49-F238E27FC236}">
                  <a16:creationId xmlns:a16="http://schemas.microsoft.com/office/drawing/2014/main" id="{0AF9E603-DBAD-4E8E-B2BE-CB28064F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FF14AC-1CDF-4875-A958-CD3FFF7966BE}"/>
              </a:ext>
            </a:extLst>
          </p:cNvPr>
          <p:cNvGrpSpPr>
            <a:grpSpLocks/>
          </p:cNvGrpSpPr>
          <p:nvPr/>
        </p:nvGrpSpPr>
        <p:grpSpPr bwMode="auto">
          <a:xfrm>
            <a:off x="4767064" y="5604539"/>
            <a:ext cx="152400" cy="1219200"/>
            <a:chOff x="3504" y="2160"/>
            <a:chExt cx="96" cy="1008"/>
          </a:xfrm>
        </p:grpSpPr>
        <p:sp>
          <p:nvSpPr>
            <p:cNvPr id="28" name="椭圆 54282">
              <a:extLst>
                <a:ext uri="{FF2B5EF4-FFF2-40B4-BE49-F238E27FC236}">
                  <a16:creationId xmlns:a16="http://schemas.microsoft.com/office/drawing/2014/main" id="{CEF2C656-623F-4C25-A1B6-4D49B617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9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椭圆 54283">
              <a:extLst>
                <a:ext uri="{FF2B5EF4-FFF2-40B4-BE49-F238E27FC236}">
                  <a16:creationId xmlns:a16="http://schemas.microsoft.com/office/drawing/2014/main" id="{B69436AB-CB76-4E21-8528-1F697FDB4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96"/>
              <a:ext cx="96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椭圆 54284">
              <a:extLst>
                <a:ext uri="{FF2B5EF4-FFF2-40B4-BE49-F238E27FC236}">
                  <a16:creationId xmlns:a16="http://schemas.microsoft.com/office/drawing/2014/main" id="{5DC89A47-F5AB-47B7-AE23-D54351C97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10F700B-6FD2-48B1-AB1D-67983F5F54E4}"/>
              </a:ext>
            </a:extLst>
          </p:cNvPr>
          <p:cNvGrpSpPr>
            <a:grpSpLocks/>
          </p:cNvGrpSpPr>
          <p:nvPr/>
        </p:nvGrpSpPr>
        <p:grpSpPr bwMode="auto">
          <a:xfrm>
            <a:off x="5796136" y="5373216"/>
            <a:ext cx="152400" cy="1447800"/>
            <a:chOff x="2592" y="1776"/>
            <a:chExt cx="96" cy="1296"/>
          </a:xfrm>
        </p:grpSpPr>
        <p:sp>
          <p:nvSpPr>
            <p:cNvPr id="32" name="椭圆 54278">
              <a:extLst>
                <a:ext uri="{FF2B5EF4-FFF2-40B4-BE49-F238E27FC236}">
                  <a16:creationId xmlns:a16="http://schemas.microsoft.com/office/drawing/2014/main" id="{85A66B98-1F45-4661-87F5-9BB6A820B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96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椭圆 54279">
              <a:extLst>
                <a:ext uri="{FF2B5EF4-FFF2-40B4-BE49-F238E27FC236}">
                  <a16:creationId xmlns:a16="http://schemas.microsoft.com/office/drawing/2014/main" id="{E6251721-CD55-403F-9181-B8433A50A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00"/>
              <a:ext cx="96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椭圆 54280">
              <a:extLst>
                <a:ext uri="{FF2B5EF4-FFF2-40B4-BE49-F238E27FC236}">
                  <a16:creationId xmlns:a16="http://schemas.microsoft.com/office/drawing/2014/main" id="{B65263BB-15A1-4B14-8C07-B936BE303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文本框 54273">
            <a:extLst>
              <a:ext uri="{FF2B5EF4-FFF2-40B4-BE49-F238E27FC236}">
                <a16:creationId xmlns:a16="http://schemas.microsoft.com/office/drawing/2014/main" id="{15F45832-BC80-4216-8E1F-7AF3FC703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10" y="5497075"/>
            <a:ext cx="2362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染色体的形态：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02443B-98D7-4859-B012-E4969E86EC4C}"/>
              </a:ext>
            </a:extLst>
          </p:cNvPr>
          <p:cNvSpPr txBox="1"/>
          <p:nvPr/>
        </p:nvSpPr>
        <p:spPr>
          <a:xfrm>
            <a:off x="592197" y="2118003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特点：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711621-BEAF-4BA9-8B6D-B70CF36C5EA3}"/>
              </a:ext>
            </a:extLst>
          </p:cNvPr>
          <p:cNvSpPr txBox="1"/>
          <p:nvPr/>
        </p:nvSpPr>
        <p:spPr>
          <a:xfrm>
            <a:off x="1603827" y="2419057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细胞经过</a:t>
            </a:r>
            <a:r>
              <a:rPr lang="zh-CN" altLang="en-US" sz="2800" dirty="0">
                <a:solidFill>
                  <a:srgbClr val="FF0000"/>
                </a:solidFill>
              </a:rPr>
              <a:t>两次连续分裂</a:t>
            </a:r>
            <a:r>
              <a:rPr lang="zh-CN" altLang="en-US" sz="2800" dirty="0"/>
              <a:t>，但</a:t>
            </a:r>
            <a:r>
              <a:rPr lang="zh-CN" altLang="en-US" sz="2800" dirty="0">
                <a:solidFill>
                  <a:srgbClr val="FF0000"/>
                </a:solidFill>
              </a:rPr>
              <a:t>染色体只复制一次</a:t>
            </a:r>
          </a:p>
        </p:txBody>
      </p:sp>
    </p:spTree>
    <p:extLst>
      <p:ext uri="{BB962C8B-B14F-4D97-AF65-F5344CB8AC3E}">
        <p14:creationId xmlns:p14="http://schemas.microsoft.com/office/powerpoint/2010/main" val="10434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3" grpId="0"/>
      <p:bldP spid="17" grpId="0"/>
      <p:bldP spid="18" grpId="0"/>
      <p:bldP spid="20" grpId="0"/>
      <p:bldP spid="21" grpId="0"/>
      <p:bldP spid="22" grpId="0"/>
      <p:bldP spid="23" grpId="0"/>
      <p:bldP spid="36" grpId="0"/>
      <p:bldP spid="35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5606</TotalTime>
  <Words>1678</Words>
  <Application>Microsoft Office PowerPoint</Application>
  <PresentationFormat>全屏显示(4:3)</PresentationFormat>
  <Paragraphs>437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黑体</vt:lpstr>
      <vt:lpstr>华文新魏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Comic Sans MS</vt:lpstr>
      <vt:lpstr>Tahoma</vt:lpstr>
      <vt:lpstr>Times New Roman</vt:lpstr>
      <vt:lpstr>Wingdings</vt:lpstr>
      <vt:lpstr>Office 主题​​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石 磊</cp:lastModifiedBy>
  <cp:revision>301</cp:revision>
  <dcterms:created xsi:type="dcterms:W3CDTF">2019-12-06T02:52:22Z</dcterms:created>
  <dcterms:modified xsi:type="dcterms:W3CDTF">2020-03-03T08:52:37Z</dcterms:modified>
</cp:coreProperties>
</file>