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29" r:id="rId2"/>
    <p:sldId id="330" r:id="rId3"/>
    <p:sldId id="383" r:id="rId4"/>
    <p:sldId id="530" r:id="rId5"/>
    <p:sldId id="484" r:id="rId6"/>
    <p:sldId id="531" r:id="rId7"/>
    <p:sldId id="532" r:id="rId8"/>
    <p:sldId id="485" r:id="rId9"/>
    <p:sldId id="533" r:id="rId10"/>
    <p:sldId id="534" r:id="rId11"/>
    <p:sldId id="535" r:id="rId12"/>
    <p:sldId id="423" r:id="rId13"/>
    <p:sldId id="492" r:id="rId14"/>
    <p:sldId id="493" r:id="rId15"/>
    <p:sldId id="494" r:id="rId16"/>
    <p:sldId id="495" r:id="rId17"/>
    <p:sldId id="496" r:id="rId18"/>
    <p:sldId id="497" r:id="rId19"/>
    <p:sldId id="49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11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E389"/>
    <a:srgbClr val="FC922C"/>
    <a:srgbClr val="E75E22"/>
    <a:srgbClr val="FFEDAB"/>
    <a:srgbClr val="CD242B"/>
    <a:srgbClr val="DEB203"/>
    <a:srgbClr val="5FBA0F"/>
    <a:srgbClr val="4F81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588" autoAdjust="0"/>
  </p:normalViewPr>
  <p:slideViewPr>
    <p:cSldViewPr>
      <p:cViewPr varScale="1">
        <p:scale>
          <a:sx n="100" d="100"/>
          <a:sy n="100" d="100"/>
        </p:scale>
        <p:origin x="1424" y="176"/>
      </p:cViewPr>
      <p:guideLst>
        <p:guide orient="horz" pos="935"/>
        <p:guide pos="1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F2FF-E950-4B22-9A88-7B1E5055B9C3}" type="datetimeFigureOut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46F20-7861-4E56-87FF-6B60CC2B2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3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37115" y="1351654"/>
            <a:ext cx="7020272" cy="2016224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137115" y="3440763"/>
            <a:ext cx="7020272" cy="2016224"/>
          </a:xfrm>
          <a:prstGeom prst="rect">
            <a:avLst/>
          </a:prstGeom>
          <a:solidFill>
            <a:srgbClr val="DEB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6603" y="2750722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6739" y="3471391"/>
            <a:ext cx="153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CONTENTS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12" y="1996950"/>
            <a:ext cx="737932" cy="72563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12" y="4086059"/>
            <a:ext cx="737932" cy="725633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/>
        </p:nvCxnSpPr>
        <p:spPr>
          <a:xfrm>
            <a:off x="6156176" y="1495670"/>
            <a:ext cx="0" cy="1728192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6156176" y="3584779"/>
            <a:ext cx="0" cy="1728192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91825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新模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99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 txBox="1">
            <a:spLocks/>
          </p:cNvSpPr>
          <p:nvPr userDrawn="1"/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71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 txBox="1">
            <a:spLocks/>
          </p:cNvSpPr>
          <p:nvPr userDrawn="1"/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59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 txBox="1">
            <a:spLocks/>
          </p:cNvSpPr>
          <p:nvPr userDrawn="1"/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3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目录版式二（目录内容多时用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37115" y="1351653"/>
            <a:ext cx="7020272" cy="4105333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26603" y="2750722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6739" y="3471391"/>
            <a:ext cx="1538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CONTENTS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12" y="3041503"/>
            <a:ext cx="737932" cy="725633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6012160" y="1604319"/>
            <a:ext cx="0" cy="360000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158344" y="2844170"/>
            <a:ext cx="2709800" cy="1098122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6156176" y="1604319"/>
            <a:ext cx="2880320" cy="3599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lnSpc>
                <a:spcPct val="150000"/>
              </a:lnSpc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>
              <a:lnSpc>
                <a:spcPct val="150000"/>
              </a:lnSpc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>
              <a:lnSpc>
                <a:spcPct val="150000"/>
              </a:lnSpc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>
              <a:lnSpc>
                <a:spcPct val="150000"/>
              </a:lnSpc>
              <a:buFontTx/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944314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60240" y="1340768"/>
            <a:ext cx="6983760" cy="108012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6422770" y="1901003"/>
            <a:ext cx="28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 userDrawn="1"/>
        </p:nvSpPr>
        <p:spPr>
          <a:xfrm>
            <a:off x="2160240" y="2476840"/>
            <a:ext cx="6983760" cy="1080120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6422770" y="3037075"/>
            <a:ext cx="28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 userDrawn="1"/>
        </p:nvSpPr>
        <p:spPr>
          <a:xfrm>
            <a:off x="2160240" y="3631386"/>
            <a:ext cx="6983760" cy="1080120"/>
          </a:xfrm>
          <a:prstGeom prst="rect">
            <a:avLst/>
          </a:prstGeom>
          <a:solidFill>
            <a:srgbClr val="DEB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 userDrawn="1"/>
        </p:nvCxnSpPr>
        <p:spPr>
          <a:xfrm>
            <a:off x="6422770" y="4191621"/>
            <a:ext cx="28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 userDrawn="1"/>
        </p:nvSpPr>
        <p:spPr>
          <a:xfrm>
            <a:off x="2160240" y="4785932"/>
            <a:ext cx="6983760" cy="1080120"/>
          </a:xfrm>
          <a:prstGeom prst="rect">
            <a:avLst/>
          </a:prstGeom>
          <a:solidFill>
            <a:srgbClr val="5FB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 userDrawn="1"/>
        </p:nvCxnSpPr>
        <p:spPr>
          <a:xfrm>
            <a:off x="6422770" y="5346167"/>
            <a:ext cx="28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 flipH="1">
            <a:off x="3004067" y="1645053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D24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</a:t>
            </a:r>
          </a:p>
        </p:txBody>
      </p:sp>
      <p:sp>
        <p:nvSpPr>
          <p:cNvPr id="75" name="椭圆 74"/>
          <p:cNvSpPr/>
          <p:nvPr userDrawn="1"/>
        </p:nvSpPr>
        <p:spPr>
          <a:xfrm flipH="1">
            <a:off x="3491956" y="1645053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D24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76" name="椭圆 75"/>
          <p:cNvSpPr/>
          <p:nvPr userDrawn="1"/>
        </p:nvSpPr>
        <p:spPr>
          <a:xfrm flipH="1">
            <a:off x="3979845" y="1645053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D24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</a:p>
        </p:txBody>
      </p:sp>
      <p:sp>
        <p:nvSpPr>
          <p:cNvPr id="77" name="椭圆 76"/>
          <p:cNvSpPr/>
          <p:nvPr userDrawn="1"/>
        </p:nvSpPr>
        <p:spPr>
          <a:xfrm flipH="1">
            <a:off x="4467734" y="1645053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D24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</a:t>
            </a:r>
          </a:p>
        </p:txBody>
      </p:sp>
      <p:sp>
        <p:nvSpPr>
          <p:cNvPr id="78" name="TextBox 77"/>
          <p:cNvSpPr txBox="1"/>
          <p:nvPr userDrawn="1"/>
        </p:nvSpPr>
        <p:spPr>
          <a:xfrm>
            <a:off x="4902559" y="16008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0" dirty="0">
                <a:solidFill>
                  <a:schemeClr val="bg1"/>
                </a:solidFill>
                <a:latin typeface="+mj-ea"/>
                <a:ea typeface="+mj-ea"/>
              </a:rPr>
              <a:t>明析考向</a:t>
            </a:r>
          </a:p>
        </p:txBody>
      </p:sp>
      <p:sp>
        <p:nvSpPr>
          <p:cNvPr id="79" name="椭圆 78"/>
          <p:cNvSpPr/>
          <p:nvPr userDrawn="1"/>
        </p:nvSpPr>
        <p:spPr>
          <a:xfrm flipH="1">
            <a:off x="3004067" y="2782478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E75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</a:t>
            </a:r>
          </a:p>
        </p:txBody>
      </p:sp>
      <p:sp>
        <p:nvSpPr>
          <p:cNvPr id="80" name="椭圆 79"/>
          <p:cNvSpPr/>
          <p:nvPr userDrawn="1"/>
        </p:nvSpPr>
        <p:spPr>
          <a:xfrm flipH="1">
            <a:off x="3491956" y="2782478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E75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</p:txBody>
      </p:sp>
      <p:sp>
        <p:nvSpPr>
          <p:cNvPr id="81" name="椭圆 80"/>
          <p:cNvSpPr/>
          <p:nvPr userDrawn="1"/>
        </p:nvSpPr>
        <p:spPr>
          <a:xfrm flipH="1">
            <a:off x="3979845" y="2782478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E75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</a:t>
            </a:r>
          </a:p>
        </p:txBody>
      </p:sp>
      <p:sp>
        <p:nvSpPr>
          <p:cNvPr id="82" name="椭圆 81"/>
          <p:cNvSpPr/>
          <p:nvPr userDrawn="1"/>
        </p:nvSpPr>
        <p:spPr>
          <a:xfrm flipH="1">
            <a:off x="4467734" y="2782478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E75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焦</a:t>
            </a:r>
          </a:p>
        </p:txBody>
      </p:sp>
      <p:sp>
        <p:nvSpPr>
          <p:cNvPr id="83" name="TextBox 82"/>
          <p:cNvSpPr txBox="1"/>
          <p:nvPr userDrawn="1"/>
        </p:nvSpPr>
        <p:spPr>
          <a:xfrm>
            <a:off x="4902559" y="27382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归纳拓展</a:t>
            </a:r>
            <a:endParaRPr lang="zh-CN" altLang="en-US" sz="28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椭圆 83"/>
          <p:cNvSpPr/>
          <p:nvPr userDrawn="1"/>
        </p:nvSpPr>
        <p:spPr>
          <a:xfrm flipH="1">
            <a:off x="3004067" y="3942205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DEB2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</a:t>
            </a:r>
          </a:p>
        </p:txBody>
      </p:sp>
      <p:sp>
        <p:nvSpPr>
          <p:cNvPr id="85" name="椭圆 84"/>
          <p:cNvSpPr/>
          <p:nvPr userDrawn="1"/>
        </p:nvSpPr>
        <p:spPr>
          <a:xfrm flipH="1">
            <a:off x="3491956" y="3942205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DEB2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86" name="椭圆 85"/>
          <p:cNvSpPr/>
          <p:nvPr userDrawn="1"/>
        </p:nvSpPr>
        <p:spPr>
          <a:xfrm flipH="1">
            <a:off x="3979845" y="3942205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DEB2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</a:p>
        </p:txBody>
      </p:sp>
      <p:sp>
        <p:nvSpPr>
          <p:cNvPr id="87" name="椭圆 86"/>
          <p:cNvSpPr/>
          <p:nvPr userDrawn="1"/>
        </p:nvSpPr>
        <p:spPr>
          <a:xfrm flipH="1">
            <a:off x="4467734" y="3942205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DEB2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</a:p>
        </p:txBody>
      </p:sp>
      <p:sp>
        <p:nvSpPr>
          <p:cNvPr id="88" name="TextBox 87"/>
          <p:cNvSpPr txBox="1"/>
          <p:nvPr userDrawn="1"/>
        </p:nvSpPr>
        <p:spPr>
          <a:xfrm>
            <a:off x="4902559" y="38980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评</a:t>
            </a:r>
            <a:r>
              <a:rPr lang="zh-CN" altLang="en-US" sz="2800" i="0" dirty="0">
                <a:solidFill>
                  <a:schemeClr val="bg1"/>
                </a:solidFill>
                <a:latin typeface="+mj-ea"/>
                <a:ea typeface="+mj-ea"/>
              </a:rPr>
              <a:t>析指正</a:t>
            </a:r>
          </a:p>
        </p:txBody>
      </p:sp>
      <p:sp>
        <p:nvSpPr>
          <p:cNvPr id="89" name="椭圆 88"/>
          <p:cNvSpPr/>
          <p:nvPr userDrawn="1"/>
        </p:nvSpPr>
        <p:spPr>
          <a:xfrm flipH="1">
            <a:off x="3004067" y="5090827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FBA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</a:p>
        </p:txBody>
      </p:sp>
      <p:sp>
        <p:nvSpPr>
          <p:cNvPr id="90" name="椭圆 89"/>
          <p:cNvSpPr/>
          <p:nvPr userDrawn="1"/>
        </p:nvSpPr>
        <p:spPr>
          <a:xfrm flipH="1">
            <a:off x="3491956" y="5090827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FBA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</a:p>
        </p:txBody>
      </p:sp>
      <p:sp>
        <p:nvSpPr>
          <p:cNvPr id="91" name="椭圆 90"/>
          <p:cNvSpPr/>
          <p:nvPr userDrawn="1"/>
        </p:nvSpPr>
        <p:spPr>
          <a:xfrm flipH="1">
            <a:off x="3979845" y="5090827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FBA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</a:p>
        </p:txBody>
      </p:sp>
      <p:sp>
        <p:nvSpPr>
          <p:cNvPr id="92" name="椭圆 91"/>
          <p:cNvSpPr/>
          <p:nvPr userDrawn="1"/>
        </p:nvSpPr>
        <p:spPr>
          <a:xfrm flipH="1">
            <a:off x="4467734" y="5090827"/>
            <a:ext cx="434825" cy="434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FBA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</a:t>
            </a:r>
          </a:p>
        </p:txBody>
      </p:sp>
      <p:sp>
        <p:nvSpPr>
          <p:cNvPr id="93" name="TextBox 92"/>
          <p:cNvSpPr txBox="1"/>
          <p:nvPr userDrawn="1"/>
        </p:nvSpPr>
        <p:spPr>
          <a:xfrm>
            <a:off x="4902559" y="50466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预测演练</a:t>
            </a:r>
            <a:endParaRPr lang="zh-CN" altLang="en-US" sz="2800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32668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60240" y="2636912"/>
            <a:ext cx="6983760" cy="1440160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3281752" y="2983026"/>
            <a:ext cx="5898760" cy="7256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25" y="2994177"/>
            <a:ext cx="737932" cy="7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581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60240" y="2636912"/>
            <a:ext cx="6983760" cy="1440160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3281752" y="2910011"/>
            <a:ext cx="5898760" cy="8939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06249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9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命题调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hlinkClick r:id="rId2" action="ppaction://hlinksldjump"/>
          </p:cNvPr>
          <p:cNvSpPr/>
          <p:nvPr userDrawn="1"/>
        </p:nvSpPr>
        <p:spPr>
          <a:xfrm>
            <a:off x="3275856" y="538157"/>
            <a:ext cx="1152128" cy="370871"/>
          </a:xfrm>
          <a:prstGeom prst="round2SameRect">
            <a:avLst/>
          </a:prstGeom>
          <a:gradFill flip="none" rotWithShape="1">
            <a:gsLst>
              <a:gs pos="0">
                <a:srgbClr val="FFD85D"/>
              </a:gs>
              <a:gs pos="100000">
                <a:srgbClr val="FFED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条目梳理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401285" y="874706"/>
            <a:ext cx="885777" cy="0"/>
          </a:xfrm>
          <a:prstGeom prst="line">
            <a:avLst/>
          </a:prstGeom>
          <a:ln w="19050">
            <a:solidFill>
              <a:srgbClr val="FF8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61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热点聚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同侧圆角矩形 10">
            <a:hlinkClick r:id="rId2" action="ppaction://hlinksldjump"/>
          </p:cNvPr>
          <p:cNvSpPr/>
          <p:nvPr userDrawn="1"/>
        </p:nvSpPr>
        <p:spPr>
          <a:xfrm>
            <a:off x="4476825" y="538157"/>
            <a:ext cx="1155417" cy="370871"/>
          </a:xfrm>
          <a:prstGeom prst="round2SameRect">
            <a:avLst/>
          </a:prstGeom>
          <a:gradFill flip="none" rotWithShape="1">
            <a:gsLst>
              <a:gs pos="0">
                <a:srgbClr val="FFD85D"/>
              </a:gs>
              <a:gs pos="100000">
                <a:srgbClr val="FFED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随堂演练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597645" y="876904"/>
            <a:ext cx="940217" cy="0"/>
          </a:xfrm>
          <a:prstGeom prst="line">
            <a:avLst/>
          </a:prstGeom>
          <a:ln w="19050">
            <a:solidFill>
              <a:srgbClr val="FF8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8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典题试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侧圆角矩形 9">
            <a:hlinkClick r:id="rId2" action="ppaction://hlinksldjump"/>
          </p:cNvPr>
          <p:cNvSpPr/>
          <p:nvPr userDrawn="1"/>
        </p:nvSpPr>
        <p:spPr>
          <a:xfrm>
            <a:off x="5685115" y="538157"/>
            <a:ext cx="1143568" cy="370871"/>
          </a:xfrm>
          <a:prstGeom prst="round2SameRect">
            <a:avLst/>
          </a:prstGeom>
          <a:gradFill flip="none" rotWithShape="1">
            <a:gsLst>
              <a:gs pos="0">
                <a:srgbClr val="FFD85D"/>
              </a:gs>
              <a:gs pos="100000">
                <a:srgbClr val="FFED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随堂演练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821755" y="874706"/>
            <a:ext cx="910485" cy="0"/>
          </a:xfrm>
          <a:prstGeom prst="line">
            <a:avLst/>
          </a:prstGeom>
          <a:ln w="19050">
            <a:solidFill>
              <a:srgbClr val="FF8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75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171825" y="467380"/>
            <a:ext cx="5000575" cy="44134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" y="6738378"/>
            <a:ext cx="9157036" cy="128253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72400" y="467380"/>
            <a:ext cx="971600" cy="441340"/>
          </a:xfrm>
          <a:prstGeom prst="rect">
            <a:avLst/>
          </a:prstGeom>
          <a:solidFill>
            <a:srgbClr val="FC9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33638" y="0"/>
            <a:ext cx="1711621" cy="90872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第一部分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0" y="6727668"/>
            <a:ext cx="9144000" cy="0"/>
          </a:xfrm>
          <a:prstGeom prst="line">
            <a:avLst/>
          </a:prstGeom>
          <a:ln w="12700">
            <a:solidFill>
              <a:srgbClr val="E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-1" y="937527"/>
            <a:ext cx="9144000" cy="360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5833" y="75617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VB</a:t>
            </a:r>
            <a:r>
              <a:rPr lang="zh-CN" altLang="en-US" b="1" dirty="0">
                <a:solidFill>
                  <a:srgbClr val="C00000"/>
                </a:solidFill>
              </a:rPr>
              <a:t>复习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：　算法及算法的表示</a:t>
            </a:r>
          </a:p>
        </p:txBody>
      </p:sp>
      <p:sp>
        <p:nvSpPr>
          <p:cNvPr id="30" name="同侧圆角矩形 29">
            <a:hlinkClick r:id="rId15" action="ppaction://hlinksldjump" tooltip="点击进入"/>
          </p:cNvPr>
          <p:cNvSpPr/>
          <p:nvPr/>
        </p:nvSpPr>
        <p:spPr>
          <a:xfrm>
            <a:off x="3275856" y="607236"/>
            <a:ext cx="1142743" cy="294545"/>
          </a:xfrm>
          <a:prstGeom prst="round2SameRect">
            <a:avLst/>
          </a:prstGeom>
          <a:gradFill flip="none" rotWithShape="1">
            <a:gsLst>
              <a:gs pos="0">
                <a:srgbClr val="FF8534"/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条目梳理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374429" y="507713"/>
            <a:ext cx="66206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4BF17FCF-D4DA-449D-A468-DDB7E43619E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同侧圆角矩形 14">
            <a:hlinkClick r:id="rId16" action="ppaction://hlinksldjump" tooltip="点击进入"/>
          </p:cNvPr>
          <p:cNvSpPr/>
          <p:nvPr/>
        </p:nvSpPr>
        <p:spPr>
          <a:xfrm>
            <a:off x="4479118" y="607236"/>
            <a:ext cx="1142743" cy="294545"/>
          </a:xfrm>
          <a:prstGeom prst="round2SameRect">
            <a:avLst/>
          </a:prstGeom>
          <a:gradFill flip="none" rotWithShape="1">
            <a:gsLst>
              <a:gs pos="0">
                <a:srgbClr val="FF8534"/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随堂演练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77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61" r:id="rId4"/>
    <p:sldLayoutId id="2147483662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__4.docx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slide" Target="slide15.xml"/><Relationship Id="rId11" Type="http://schemas.openxmlformats.org/officeDocument/2006/relationships/package" Target="../embeddings/Microsoft_Word___5.docx"/><Relationship Id="rId5" Type="http://schemas.openxmlformats.org/officeDocument/2006/relationships/slide" Target="slide14.xml"/><Relationship Id="rId10" Type="http://schemas.openxmlformats.org/officeDocument/2006/relationships/slide" Target="slide19.xml"/><Relationship Id="rId4" Type="http://schemas.openxmlformats.org/officeDocument/2006/relationships/slide" Target="slide13.xml"/><Relationship Id="rId9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10" Type="http://schemas.openxmlformats.org/officeDocument/2006/relationships/image" Target="../media/image9.jpeg"/><Relationship Id="rId4" Type="http://schemas.openxmlformats.org/officeDocument/2006/relationships/slide" Target="slide14.xml"/><Relationship Id="rId9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package" Target="../embeddings/Microsoft_Word___7.docx"/><Relationship Id="rId3" Type="http://schemas.openxmlformats.org/officeDocument/2006/relationships/slide" Target="slide12.xml"/><Relationship Id="rId7" Type="http://schemas.openxmlformats.org/officeDocument/2006/relationships/slide" Target="slide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6" Type="http://schemas.openxmlformats.org/officeDocument/2006/relationships/slide" Target="slide15.xml"/><Relationship Id="rId11" Type="http://schemas.openxmlformats.org/officeDocument/2006/relationships/package" Target="../embeddings/Microsoft_Word___6.docx"/><Relationship Id="rId5" Type="http://schemas.openxmlformats.org/officeDocument/2006/relationships/slide" Target="slide14.xml"/><Relationship Id="rId15" Type="http://schemas.openxmlformats.org/officeDocument/2006/relationships/package" Target="../embeddings/Microsoft_Word___8.docx"/><Relationship Id="rId10" Type="http://schemas.openxmlformats.org/officeDocument/2006/relationships/slide" Target="slide19.xml"/><Relationship Id="rId4" Type="http://schemas.openxmlformats.org/officeDocument/2006/relationships/slide" Target="slide13.xml"/><Relationship Id="rId9" Type="http://schemas.openxmlformats.org/officeDocument/2006/relationships/slide" Target="slide18.xml"/><Relationship Id="rId1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slide" Target="slide15.xml"/><Relationship Id="rId11" Type="http://schemas.openxmlformats.org/officeDocument/2006/relationships/package" Target="../embeddings/Microsoft_Word___9.docx"/><Relationship Id="rId5" Type="http://schemas.openxmlformats.org/officeDocument/2006/relationships/slide" Target="slide14.xml"/><Relationship Id="rId10" Type="http://schemas.openxmlformats.org/officeDocument/2006/relationships/slide" Target="slide19.xml"/><Relationship Id="rId4" Type="http://schemas.openxmlformats.org/officeDocument/2006/relationships/slide" Target="slide13.xml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10" Type="http://schemas.openxmlformats.org/officeDocument/2006/relationships/image" Target="../media/image14.jpeg"/><Relationship Id="rId4" Type="http://schemas.openxmlformats.org/officeDocument/2006/relationships/slide" Target="slide14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slide" Target="slide15.xml"/><Relationship Id="rId11" Type="http://schemas.openxmlformats.org/officeDocument/2006/relationships/package" Target="../embeddings/Microsoft_Word___10.docx"/><Relationship Id="rId5" Type="http://schemas.openxmlformats.org/officeDocument/2006/relationships/slide" Target="slide14.xml"/><Relationship Id="rId10" Type="http://schemas.openxmlformats.org/officeDocument/2006/relationships/slide" Target="slide19.xml"/><Relationship Id="rId4" Type="http://schemas.openxmlformats.org/officeDocument/2006/relationships/slide" Target="slide13.xml"/><Relationship Id="rId9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__1.docx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2.docx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__3.docx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656968" y="3048660"/>
            <a:ext cx="7099608" cy="809797"/>
          </a:xfrm>
        </p:spPr>
        <p:txBody>
          <a:bodyPr/>
          <a:lstStyle/>
          <a:p>
            <a:r>
              <a:rPr lang="en-US" altLang="zh-CN" sz="3200" dirty="0"/>
              <a:t>VB</a:t>
            </a:r>
            <a:r>
              <a:rPr lang="zh-CN" altLang="en-US" sz="3200" dirty="0"/>
              <a:t>复习</a:t>
            </a:r>
            <a:r>
              <a:rPr lang="en-US" altLang="zh-CN" sz="3200" dirty="0"/>
              <a:t>1</a:t>
            </a:r>
            <a:r>
              <a:rPr lang="zh-CN" altLang="en-US" sz="3200" dirty="0"/>
              <a:t>：</a:t>
            </a:r>
            <a:r>
              <a:rPr lang="zh-CN" altLang="zh-CN" sz="3200" dirty="0"/>
              <a:t>　算法及算法的表示</a:t>
            </a:r>
          </a:p>
        </p:txBody>
      </p:sp>
    </p:spTree>
    <p:extLst>
      <p:ext uri="{BB962C8B-B14F-4D97-AF65-F5344CB8AC3E}">
        <p14:creationId xmlns:p14="http://schemas.microsoft.com/office/powerpoint/2010/main" val="158987930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10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1708603"/>
            <a:ext cx="8128000" cy="369479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FF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在一次电视选秀活动中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有三个评委为每位选手打分。如果三个评委都亮绿灯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则进入下一轮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如果两个评委亮绿灯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则进入待定席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如果红灯数超过二盏则淘汰。最适合用到的程序结构是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树型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该案例中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根据亮灯情况产生三种不同的结果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适合使用选择结构的算法。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9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11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5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1412776"/>
            <a:ext cx="8128000" cy="523835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【变式】</a:t>
            </a:r>
            <a:r>
              <a:rPr lang="zh-CN" altLang="zh-CN" sz="2200">
                <a:solidFill>
                  <a:srgbClr val="FF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某一算法流程图如下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266700">
              <a:lnSpc>
                <a:spcPct val="20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该算法执行后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A.6	B.12	C.18	D.36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772323"/>
              </p:ext>
            </p:extLst>
          </p:nvPr>
        </p:nvGraphicFramePr>
        <p:xfrm>
          <a:off x="1518657" y="1866811"/>
          <a:ext cx="6106686" cy="3786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文档" r:id="rId6" imgW="3847376" imgH="2385831" progId="Word.Document.12">
                  <p:embed/>
                </p:oleObj>
              </mc:Choice>
              <mc:Fallback>
                <p:oleObj name="文档" r:id="rId6" imgW="3847376" imgH="23858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8657" y="1866811"/>
                        <a:ext cx="6106686" cy="3786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五边形 25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27" name="五边形 26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29" name="组合 28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31" name="五边形 30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图示流程图属于循环结构算法</a:t>
              </a:r>
              <a:r>
                <a:rPr lang="en-US" altLang="zh-CN" sz="2000"/>
                <a:t>,</a:t>
              </a:r>
              <a:r>
                <a:rPr lang="zh-CN" altLang="zh-CN" sz="2000"/>
                <a:t>功能是从自然数</a:t>
              </a:r>
              <a:r>
                <a:rPr lang="en-US" altLang="zh-CN" sz="2000"/>
                <a:t>1</a:t>
              </a:r>
              <a:r>
                <a:rPr lang="zh-CN" altLang="zh-CN" sz="2000"/>
                <a:t>到</a:t>
              </a:r>
              <a:r>
                <a:rPr lang="en-US" altLang="zh-CN" sz="2000"/>
                <a:t>20</a:t>
              </a:r>
              <a:r>
                <a:rPr lang="zh-CN" altLang="zh-CN" sz="2000"/>
                <a:t>中找出既能被</a:t>
              </a:r>
              <a:r>
                <a:rPr lang="en-US" altLang="zh-CN" sz="2000"/>
                <a:t>2</a:t>
              </a:r>
              <a:r>
                <a:rPr lang="zh-CN" altLang="zh-CN" sz="2000"/>
                <a:t>整除也能被</a:t>
              </a:r>
              <a:r>
                <a:rPr lang="en-US" altLang="zh-CN" sz="2000"/>
                <a:t>3</a:t>
              </a:r>
              <a:r>
                <a:rPr lang="zh-CN" altLang="zh-CN" sz="2000"/>
                <a:t>整除的数</a:t>
              </a:r>
              <a:r>
                <a:rPr lang="en-US" altLang="zh-CN" sz="2000"/>
                <a:t>i,</a:t>
              </a:r>
              <a:r>
                <a:rPr lang="zh-CN" altLang="zh-CN" sz="2000"/>
                <a:t>并把这些</a:t>
              </a:r>
              <a:r>
                <a:rPr lang="en-US" altLang="zh-CN" sz="2000"/>
                <a:t>i</a:t>
              </a:r>
              <a:r>
                <a:rPr lang="zh-CN" altLang="zh-CN" sz="2000"/>
                <a:t>累加到</a:t>
              </a:r>
              <a:r>
                <a:rPr lang="en-US" altLang="zh-CN" sz="2000"/>
                <a:t>s</a:t>
              </a:r>
              <a:r>
                <a:rPr lang="zh-CN" altLang="zh-CN" sz="2000"/>
                <a:t>中</a:t>
              </a:r>
              <a:r>
                <a:rPr lang="en-US" altLang="zh-CN" sz="2000"/>
                <a:t>,</a:t>
              </a:r>
              <a:r>
                <a:rPr lang="zh-CN" altLang="zh-CN" sz="2000"/>
                <a:t>所以</a:t>
              </a:r>
              <a:r>
                <a:rPr lang="en-US" altLang="zh-CN" sz="2000"/>
                <a:t>s=6+12+18=36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37" name="组合 36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39" name="五边形 38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12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12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53" name="椭圆 52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椭圆 53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9" name="椭圆 58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60" name="椭圆 59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470677"/>
            <a:ext cx="8128000" cy="2084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下列关于算法特征的描述中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算法的有穷性就是指在合理时间内能够完成全部操作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任何一个算法都必须要有数据输入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确定性是指每一个步骤都要足够简单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是实际能做的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算法必须有输出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3" name="五边形 12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15" name="组合 14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17" name="五边形 16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18" name="燕尾形 17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508000" y="2154280"/>
              <a:ext cx="8128000" cy="9435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算法的有穷性是指执行步骤是有限的。算法可以没有数据输入。确定性则是指算法中的每个步骤必须有确切的含义。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3" name="组合 22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25" name="五边形 24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6" name="五边形 25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7" name="燕尾形 26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13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484313"/>
            <a:ext cx="8128000" cy="24910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程序求所有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以内的水仙花数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则下列工作顺序最恰当的是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分析问题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编写程序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设计算法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调试程序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分析问题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编写程序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调试程序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设计算法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分析问题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设计算法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编写程序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调试程序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设计算法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分析问题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编写程序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调试程序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0" name="五边形 29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51520" y="5297118"/>
            <a:ext cx="8640960" cy="1372242"/>
            <a:chOff x="251520" y="4532434"/>
            <a:chExt cx="8640960" cy="1372242"/>
          </a:xfrm>
        </p:grpSpPr>
        <p:grpSp>
          <p:nvGrpSpPr>
            <p:cNvPr id="32" name="组合 31"/>
            <p:cNvGrpSpPr/>
            <p:nvPr/>
          </p:nvGrpSpPr>
          <p:grpSpPr>
            <a:xfrm>
              <a:off x="251520" y="4532434"/>
              <a:ext cx="8640960" cy="1372242"/>
              <a:chOff x="251520" y="3535355"/>
              <a:chExt cx="8640960" cy="1372242"/>
            </a:xfrm>
          </p:grpSpPr>
          <p:sp>
            <p:nvSpPr>
              <p:cNvPr id="34" name="五边形 33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35" name="燕尾形 34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520" y="3535355"/>
                <a:ext cx="8640960" cy="10568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48"/>
              <p:cNvSpPr txBox="1"/>
              <p:nvPr/>
            </p:nvSpPr>
            <p:spPr>
              <a:xfrm>
                <a:off x="8388424" y="3607363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33" name="矩形 32"/>
            <p:cNvSpPr>
              <a:spLocks noChangeAspect="1"/>
            </p:cNvSpPr>
            <p:nvPr/>
          </p:nvSpPr>
          <p:spPr>
            <a:xfrm>
              <a:off x="539552" y="4890238"/>
              <a:ext cx="8064896" cy="506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/>
                <a:t>D</a:t>
              </a:r>
              <a:endParaRPr lang="zh-CN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0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3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4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5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椭圆 51">
            <a:hlinkClick r:id="rId6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7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8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9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10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199579"/>
              </p:ext>
            </p:extLst>
          </p:nvPr>
        </p:nvGraphicFramePr>
        <p:xfrm>
          <a:off x="508000" y="1700808"/>
          <a:ext cx="8128000" cy="3483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文档" r:id="rId11" imgW="3847376" imgH="1649210" progId="Word.Document.12">
                  <p:embed/>
                </p:oleObj>
              </mc:Choice>
              <mc:Fallback>
                <p:oleObj name="文档" r:id="rId11" imgW="3847376" imgH="1649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8000" y="1700808"/>
                        <a:ext cx="8128000" cy="3483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>
            <a:spLocks noChangeAspect="1"/>
          </p:cNvSpPr>
          <p:nvPr/>
        </p:nvSpPr>
        <p:spPr>
          <a:xfrm>
            <a:off x="508000" y="1484313"/>
            <a:ext cx="8128000" cy="4561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有算法流程图如图所示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该算法执行完毕后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A.0	B.4	C.5	D.6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34" name="五边形 33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36" name="组合 35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38" name="五边形 37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9" name="燕尾形 38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该流程图是一个循环结构的算法</a:t>
              </a:r>
              <a:r>
                <a:rPr lang="en-US" altLang="zh-CN" sz="2000"/>
                <a:t>,</a:t>
              </a:r>
              <a:r>
                <a:rPr lang="zh-CN" altLang="zh-CN" sz="2000"/>
                <a:t>循环的终止条件是</a:t>
              </a:r>
              <a:r>
                <a:rPr lang="en-US" altLang="zh-CN" sz="2000"/>
                <a:t>s&gt;5,</a:t>
              </a:r>
              <a:r>
                <a:rPr lang="zh-CN" altLang="zh-CN" sz="2000"/>
                <a:t>每执行一次循环</a:t>
              </a:r>
              <a:r>
                <a:rPr lang="en-US" altLang="zh-CN" sz="2000"/>
                <a:t>s</a:t>
              </a:r>
              <a:r>
                <a:rPr lang="zh-CN" altLang="zh-CN" sz="2000"/>
                <a:t>增加</a:t>
              </a:r>
              <a:r>
                <a:rPr lang="en-US" altLang="zh-CN" sz="2000"/>
                <a:t>1,</a:t>
              </a:r>
              <a:r>
                <a:rPr lang="zh-CN" altLang="zh-CN" sz="2000"/>
                <a:t>因此循环结束时</a:t>
              </a:r>
              <a:r>
                <a:rPr lang="en-US" altLang="zh-CN" sz="2000"/>
                <a:t>s=6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44" name="组合 43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46" name="五边形 45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47" name="五边形 46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48" name="燕尾形 47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22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15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1484313"/>
            <a:ext cx="8128000" cy="16785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某算法的部分流程如下图所示。进入流程前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的初值为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流程执行后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依次输入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3,-2,1,4,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则输出的值是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A.8	B.11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C.19	D.21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32" name="W148.eps" descr="id:2147496242;FounderCES"/>
          <p:cNvPicPr/>
          <p:nvPr/>
        </p:nvPicPr>
        <p:blipFill>
          <a:blip r:embed="rId10"/>
          <a:stretch>
            <a:fillRect/>
          </a:stretch>
        </p:blipFill>
        <p:spPr>
          <a:xfrm>
            <a:off x="2924552" y="2420888"/>
            <a:ext cx="2770599" cy="3657352"/>
          </a:xfrm>
          <a:prstGeom prst="rect">
            <a:avLst/>
          </a:prstGeom>
        </p:spPr>
      </p:pic>
      <p:sp>
        <p:nvSpPr>
          <p:cNvPr id="33" name="五边形 32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51520" y="5297118"/>
            <a:ext cx="8640960" cy="1372242"/>
            <a:chOff x="251520" y="4532434"/>
            <a:chExt cx="8640960" cy="1372242"/>
          </a:xfrm>
        </p:grpSpPr>
        <p:grpSp>
          <p:nvGrpSpPr>
            <p:cNvPr id="35" name="组合 34"/>
            <p:cNvGrpSpPr/>
            <p:nvPr/>
          </p:nvGrpSpPr>
          <p:grpSpPr>
            <a:xfrm>
              <a:off x="251520" y="4532434"/>
              <a:ext cx="8640960" cy="1372242"/>
              <a:chOff x="251520" y="3535355"/>
              <a:chExt cx="8640960" cy="1372242"/>
            </a:xfrm>
          </p:grpSpPr>
          <p:sp>
            <p:nvSpPr>
              <p:cNvPr id="37" name="五边形 36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38" name="燕尾形 37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51520" y="3535355"/>
                <a:ext cx="8640960" cy="10568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TextBox 48"/>
              <p:cNvSpPr txBox="1"/>
              <p:nvPr/>
            </p:nvSpPr>
            <p:spPr>
              <a:xfrm>
                <a:off x="8388424" y="3607363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539552" y="4890238"/>
              <a:ext cx="8064896" cy="506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/>
                <a:t>B</a:t>
              </a:r>
              <a:endParaRPr lang="zh-CN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72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16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3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4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5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6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7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4" name="椭圆 53">
            <a:hlinkClick r:id="rId8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9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10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1484313"/>
            <a:ext cx="8128000" cy="16785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某算法部分流程图如下图所示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执行这部分流程后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输出的结果是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A.11	B.21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C.34	D.41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394744"/>
              </p:ext>
            </p:extLst>
          </p:nvPr>
        </p:nvGraphicFramePr>
        <p:xfrm>
          <a:off x="508000" y="1983452"/>
          <a:ext cx="8128000" cy="388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文档" r:id="rId11" imgW="3847376" imgH="1840293" progId="Word.Document.12">
                  <p:embed/>
                </p:oleObj>
              </mc:Choice>
              <mc:Fallback>
                <p:oleObj name="文档" r:id="rId11" imgW="3847376" imgH="1840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8000" y="1983452"/>
                        <a:ext cx="8128000" cy="388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五边形 14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6" name="五边形 15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51520" y="1772816"/>
            <a:ext cx="8640960" cy="4896544"/>
            <a:chOff x="251520" y="620688"/>
            <a:chExt cx="8640960" cy="4896544"/>
          </a:xfrm>
        </p:grpSpPr>
        <p:grpSp>
          <p:nvGrpSpPr>
            <p:cNvPr id="18" name="组合 17"/>
            <p:cNvGrpSpPr/>
            <p:nvPr/>
          </p:nvGrpSpPr>
          <p:grpSpPr>
            <a:xfrm>
              <a:off x="251520" y="620688"/>
              <a:ext cx="8640960" cy="4896544"/>
              <a:chOff x="251520" y="-1938379"/>
              <a:chExt cx="8640960" cy="4896544"/>
            </a:xfrm>
          </p:grpSpPr>
          <p:sp>
            <p:nvSpPr>
              <p:cNvPr id="20" name="五边形 19"/>
              <p:cNvSpPr/>
              <p:nvPr/>
            </p:nvSpPr>
            <p:spPr>
              <a:xfrm>
                <a:off x="6916239" y="2670133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7031380" y="2747133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251520" y="-1938379"/>
                <a:ext cx="8640960" cy="4582257"/>
                <a:chOff x="251520" y="-1938379"/>
                <a:chExt cx="8640960" cy="4582257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251520" y="-1938379"/>
                  <a:ext cx="8640960" cy="458225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TextBox 22"/>
                <p:cNvSpPr txBox="1"/>
                <p:nvPr/>
              </p:nvSpPr>
              <p:spPr>
                <a:xfrm>
                  <a:off x="8360077" y="-1742564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8175348"/>
                </p:ext>
              </p:extLst>
            </p:nvPr>
          </p:nvGraphicFramePr>
          <p:xfrm>
            <a:off x="514350" y="1225947"/>
            <a:ext cx="8172450" cy="3805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" name="文档" r:id="rId13" imgW="3904756" imgH="1812224" progId="Word.Document.12">
                    <p:embed/>
                  </p:oleObj>
                </mc:Choice>
                <mc:Fallback>
                  <p:oleObj name="文档" r:id="rId13" imgW="3904756" imgH="1812224" progId="Word.Document.1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50" y="1225947"/>
                          <a:ext cx="8172450" cy="3805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251520" y="5482183"/>
            <a:ext cx="8640960" cy="1187177"/>
            <a:chOff x="251520" y="5338167"/>
            <a:chExt cx="8640960" cy="1187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251520" y="5338167"/>
              <a:ext cx="8640960" cy="1187177"/>
              <a:chOff x="251520" y="3720420"/>
              <a:chExt cx="8640960" cy="1187177"/>
            </a:xfrm>
          </p:grpSpPr>
          <p:sp>
            <p:nvSpPr>
              <p:cNvPr id="28" name="五边形 27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9" name="五边形 28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51520" y="3720420"/>
                <a:ext cx="8640960" cy="8717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30"/>
              <p:cNvSpPr txBox="1"/>
              <p:nvPr/>
            </p:nvSpPr>
            <p:spPr>
              <a:xfrm>
                <a:off x="8388424" y="3792428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286202"/>
                </p:ext>
              </p:extLst>
            </p:nvPr>
          </p:nvGraphicFramePr>
          <p:xfrm>
            <a:off x="565150" y="5715447"/>
            <a:ext cx="8002588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name="文档" r:id="rId15" imgW="3872277" imgH="215912" progId="Word.Document.12">
                    <p:embed/>
                  </p:oleObj>
                </mc:Choice>
                <mc:Fallback>
                  <p:oleObj name="文档" r:id="rId15" imgW="3872277" imgH="215912" progId="Word.Document.1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" y="5715447"/>
                          <a:ext cx="8002588" cy="439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724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17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3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4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5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6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7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8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椭圆 54">
            <a:hlinkClick r:id="rId9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10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508000" y="1471548"/>
            <a:ext cx="8128000" cy="16785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某算法部分流程图如图所示。执行这部分流程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依次输入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则输出值是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A.12	B.-5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C.29	D.7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60388"/>
              </p:ext>
            </p:extLst>
          </p:nvPr>
        </p:nvGraphicFramePr>
        <p:xfrm>
          <a:off x="877455" y="2312992"/>
          <a:ext cx="7389091" cy="3996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文档" r:id="rId11" imgW="3847376" imgH="2081395" progId="Word.Document.12">
                  <p:embed/>
                </p:oleObj>
              </mc:Choice>
              <mc:Fallback>
                <p:oleObj name="文档" r:id="rId11" imgW="3847376" imgH="20813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7455" y="2312992"/>
                        <a:ext cx="7389091" cy="3996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五边形 32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34" name="五边形 33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36" name="组合 35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38" name="五边形 37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9" name="燕尾形 38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508000" y="2154280"/>
              <a:ext cx="8128000" cy="495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该算法的功能是找出输入数据中的最大值存入</a:t>
              </a:r>
              <a:r>
                <a:rPr lang="en-US" altLang="zh-CN" sz="2000"/>
                <a:t>b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44" name="组合 43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46" name="五边形 45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47" name="五边形 46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48" name="燕尾形 47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C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7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18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503139"/>
            <a:ext cx="8128000" cy="24910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某算法流程的部分流程图如下图所示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执行这部分流程图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下列描述正确的是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a=a-3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a&gt;0 ?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25" name="H86.eps" descr="id:2147489056;FounderCES"/>
          <p:cNvPicPr/>
          <p:nvPr/>
        </p:nvPicPr>
        <p:blipFill>
          <a:blip r:embed="rId10"/>
          <a:stretch>
            <a:fillRect/>
          </a:stretch>
        </p:blipFill>
        <p:spPr>
          <a:xfrm>
            <a:off x="6084168" y="1601721"/>
            <a:ext cx="1728192" cy="2512504"/>
          </a:xfrm>
          <a:prstGeom prst="rect">
            <a:avLst/>
          </a:prstGeom>
        </p:spPr>
      </p:pic>
      <p:sp>
        <p:nvSpPr>
          <p:cNvPr id="13" name="五边形 12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4" name="五边形 13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16" name="组合 15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18" name="五边形 17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流程图是循环结构的算法</a:t>
              </a:r>
              <a:r>
                <a:rPr lang="en-US" altLang="zh-CN" sz="2000"/>
                <a:t>,</a:t>
              </a:r>
              <a:r>
                <a:rPr lang="zh-CN" altLang="zh-CN" sz="2000"/>
                <a:t>变量</a:t>
              </a:r>
              <a:r>
                <a:rPr lang="en-US" altLang="zh-CN" sz="2000"/>
                <a:t>a</a:t>
              </a:r>
              <a:r>
                <a:rPr lang="zh-CN" altLang="zh-CN" sz="2000"/>
                <a:t>变化过程是</a:t>
              </a:r>
              <a:r>
                <a:rPr lang="en-US" altLang="zh-CN" sz="2000"/>
                <a:t>7</a:t>
              </a:r>
              <a:r>
                <a:rPr lang="zh-CN" altLang="zh-CN" sz="2000"/>
                <a:t>、</a:t>
              </a:r>
              <a:r>
                <a:rPr lang="en-US" altLang="zh-CN" sz="2000"/>
                <a:t>4</a:t>
              </a:r>
              <a:r>
                <a:rPr lang="zh-CN" altLang="zh-CN" sz="2000"/>
                <a:t>、</a:t>
              </a:r>
              <a:r>
                <a:rPr lang="en-US" altLang="zh-CN" sz="2000"/>
                <a:t>1</a:t>
              </a:r>
              <a:r>
                <a:rPr lang="zh-CN" altLang="zh-CN" sz="2000"/>
                <a:t>、</a:t>
              </a:r>
              <a:r>
                <a:rPr lang="en-US" altLang="zh-CN" sz="2000"/>
                <a:t>-2,s=7+4+1-2=10,</a:t>
              </a:r>
              <a:r>
                <a:rPr lang="zh-CN" altLang="zh-CN" sz="2000"/>
                <a:t>所以循环执行</a:t>
              </a:r>
              <a:r>
                <a:rPr lang="en-US" altLang="zh-CN" sz="2000"/>
                <a:t>4</a:t>
              </a:r>
              <a:r>
                <a:rPr lang="zh-CN" altLang="zh-CN" sz="2000"/>
                <a:t>次</a:t>
              </a:r>
              <a:r>
                <a:rPr lang="en-US" altLang="zh-CN" sz="2000"/>
                <a:t>,</a:t>
              </a:r>
              <a:r>
                <a:rPr lang="zh-CN" altLang="zh-CN" sz="2000"/>
                <a:t>语句</a:t>
              </a:r>
              <a:r>
                <a:rPr lang="en-US" altLang="zh-CN" sz="2000"/>
                <a:t>a=a-3</a:t>
              </a:r>
              <a:r>
                <a:rPr lang="zh-CN" altLang="zh-CN" sz="2000"/>
                <a:t>执行</a:t>
              </a:r>
              <a:r>
                <a:rPr lang="en-US" altLang="zh-CN" sz="2000"/>
                <a:t>4</a:t>
              </a:r>
              <a:r>
                <a:rPr lang="zh-CN" altLang="zh-CN" sz="2000"/>
                <a:t>次</a:t>
              </a:r>
              <a:r>
                <a:rPr lang="en-US" altLang="zh-CN" sz="2000"/>
                <a:t>,</a:t>
              </a:r>
              <a:r>
                <a:rPr lang="zh-CN" altLang="zh-CN" sz="2000"/>
                <a:t>条件</a:t>
              </a:r>
              <a:r>
                <a:rPr lang="en-US" altLang="zh-CN" sz="2000"/>
                <a:t>a&gt;0 ?</a:t>
              </a:r>
              <a:r>
                <a:rPr lang="zh-CN" altLang="zh-CN" sz="2000"/>
                <a:t>判断</a:t>
              </a:r>
              <a:r>
                <a:rPr lang="en-US" altLang="zh-CN" sz="2000"/>
                <a:t>4</a:t>
              </a:r>
              <a:r>
                <a:rPr lang="zh-CN" altLang="zh-CN" sz="2000"/>
                <a:t>次。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4" name="组合 23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27" name="五边形 26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8" name="五边形 27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9" name="燕尾形 28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C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1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19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3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4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5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6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7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8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9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10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506264"/>
            <a:ext cx="8128000" cy="4561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[0,100]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之间所有偶数之和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的算法流程图如图所示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为了实现此算法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图中判断框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和处理框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②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处可填入的是</a:t>
            </a:r>
            <a:r>
              <a:rPr lang="zh-CN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②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NEU-BZ-S92"/>
                <a:cs typeface="Times New Roman" panose="02020603050405020304" pitchFamily="18" charset="0"/>
              </a:rPr>
              <a:t>←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x+2	B.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②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NEU-BZ-S92"/>
                <a:cs typeface="Times New Roman" panose="02020603050405020304" pitchFamily="18" charset="0"/>
              </a:rPr>
              <a:t>←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x+1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②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NEU-BZ-S92"/>
                <a:cs typeface="Times New Roman" panose="02020603050405020304" pitchFamily="18" charset="0"/>
              </a:rPr>
              <a:t>←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x+2	D.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②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NEU-BZ-S92"/>
                <a:cs typeface="Times New Roman" panose="02020603050405020304" pitchFamily="18" charset="0"/>
              </a:rPr>
              <a:t>←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x+1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52674"/>
              </p:ext>
            </p:extLst>
          </p:nvPr>
        </p:nvGraphicFramePr>
        <p:xfrm>
          <a:off x="508000" y="1938348"/>
          <a:ext cx="8128000" cy="28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文档" r:id="rId11" imgW="3847376" imgH="1358448" progId="Word.Document.12">
                  <p:embed/>
                </p:oleObj>
              </mc:Choice>
              <mc:Fallback>
                <p:oleObj name="文档" r:id="rId11" imgW="3847376" imgH="13584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8000" y="1938348"/>
                        <a:ext cx="8128000" cy="2870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五边形 12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4" name="五边形 13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16" name="组合 15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18" name="五边形 17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该算法属于循环结构</a:t>
              </a:r>
              <a:r>
                <a:rPr lang="en-US" altLang="zh-CN" sz="2000"/>
                <a:t>,</a:t>
              </a:r>
              <a:r>
                <a:rPr lang="zh-CN" altLang="zh-CN" sz="2000"/>
                <a:t>功能是将</a:t>
              </a:r>
              <a:r>
                <a:rPr lang="en-US" altLang="zh-CN" sz="2000"/>
                <a:t>0</a:t>
              </a:r>
              <a:r>
                <a:rPr lang="zh-CN" altLang="zh-CN" sz="2000"/>
                <a:t>到</a:t>
              </a:r>
              <a:r>
                <a:rPr lang="en-US" altLang="zh-CN" sz="2000"/>
                <a:t>100</a:t>
              </a:r>
              <a:r>
                <a:rPr lang="zh-CN" altLang="zh-CN" sz="2000"/>
                <a:t>之间的所有偶数</a:t>
              </a:r>
              <a:r>
                <a:rPr lang="en-US" altLang="zh-CN" sz="2000"/>
                <a:t>x</a:t>
              </a:r>
              <a:r>
                <a:rPr lang="zh-CN" altLang="zh-CN" sz="2000"/>
                <a:t>累加到变量</a:t>
              </a:r>
              <a:r>
                <a:rPr lang="en-US" altLang="zh-CN" sz="2000"/>
                <a:t>s</a:t>
              </a:r>
              <a:r>
                <a:rPr lang="zh-CN" altLang="zh-CN" sz="2000"/>
                <a:t>中</a:t>
              </a:r>
              <a:r>
                <a:rPr lang="en-US" altLang="zh-CN" sz="2000"/>
                <a:t>,</a:t>
              </a:r>
              <a:r>
                <a:rPr lang="zh-CN" altLang="zh-CN" sz="2000"/>
                <a:t>当</a:t>
              </a:r>
              <a:r>
                <a:rPr lang="en-US" altLang="zh-CN" sz="2000"/>
                <a:t>x&gt;100</a:t>
              </a:r>
              <a:r>
                <a:rPr lang="zh-CN" altLang="zh-CN" sz="2000"/>
                <a:t>时退出累加。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4" name="组合 23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26" name="五边形 25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7" name="五边形 26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8" name="燕尾形 27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61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2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337234"/>
              </p:ext>
            </p:extLst>
          </p:nvPr>
        </p:nvGraphicFramePr>
        <p:xfrm>
          <a:off x="508000" y="2532256"/>
          <a:ext cx="8128000" cy="204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文档" r:id="rId3" imgW="3957084" imgH="996435" progId="Word.Document.12">
                  <p:embed/>
                </p:oleObj>
              </mc:Choice>
              <mc:Fallback>
                <p:oleObj name="文档" r:id="rId3" imgW="3957084" imgH="996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2532256"/>
                        <a:ext cx="8128000" cy="204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9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3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508000" y="1700808"/>
            <a:ext cx="8128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算法的基本概念和特征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算法的基本概念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所谓算法就是解题方法的精确描述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由有限个步骤组成。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算法的五大特征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有穷性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一个算法的步骤是有限的。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确定性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每个步骤的含义必须是确切的。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可行性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算法中的每个步骤都必须是实际能做的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能在有限的时间内完成。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个或多个输入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初始数据可从外界输入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也可包含于算法中。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有一个或多个输出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一定要有结果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并以一定的方式输出。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1701069"/>
            <a:ext cx="8128000" cy="370986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FF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用计算机无法解决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显示所有偶数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的问题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其原因是解决该问题的算法违背了算法特征中的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唯一性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有穷性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个或多个输入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有输出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偶数是无限的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不能一一显示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所以这违背了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一个算法的步骤是必须有限的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特征。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5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5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508000" y="1340768"/>
            <a:ext cx="8128000" cy="192155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ts val="29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算法的常用表示方法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>
              <a:lnSpc>
                <a:spcPts val="29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自然语言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用自然语言描述算法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人们比较容易接受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但其缺点是叙述比较繁琐和冗长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容易出现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歧义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ts val="29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。是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一种直观易用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用图形描述算法的方法。最常用的构件有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751378"/>
              </p:ext>
            </p:extLst>
          </p:nvPr>
        </p:nvGraphicFramePr>
        <p:xfrm>
          <a:off x="857250" y="3211158"/>
          <a:ext cx="8104188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文档" r:id="rId6" imgW="3847376" imgH="1660366" progId="Word.Document.12">
                  <p:embed/>
                </p:oleObj>
              </mc:Choice>
              <mc:Fallback>
                <p:oleObj name="文档" r:id="rId6" imgW="3847376" imgH="16603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7250" y="3211158"/>
                        <a:ext cx="8104188" cy="350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7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6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5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1626890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FF0000"/>
                </a:solidFill>
                <a:latin typeface="NEU-BZ-S9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下面是判断方程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+bx+c=0(a≠0)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有无实根的部分算法表示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则图中虚线框部分应该填入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895957"/>
              </p:ext>
            </p:extLst>
          </p:nvPr>
        </p:nvGraphicFramePr>
        <p:xfrm>
          <a:off x="508000" y="2492896"/>
          <a:ext cx="8128000" cy="350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文档" r:id="rId6" imgW="3847376" imgH="1661085" progId="Word.Document.12">
                  <p:embed/>
                </p:oleObj>
              </mc:Choice>
              <mc:Fallback>
                <p:oleObj name="文档" r:id="rId6" imgW="3847376" imgH="16610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000" y="2492896"/>
                        <a:ext cx="8128000" cy="350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7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508000" y="2716732"/>
            <a:ext cx="8128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观察流程图可以发现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虚线框处出现两个出口走向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此处应为判断框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排除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选项。结合一元二次方程的求根方法可知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大于等于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方程有实根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否则无实根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因此答案为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8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508000" y="1916832"/>
            <a:ext cx="8128000" cy="334245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顺序、选择、循环三种控制结构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413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顺序结构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413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在算法执行流程中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执行完一个处理步骤后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依次序执行下一个步骤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如甲图所示。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413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选择模式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413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在算法执行流程中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对某个情况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进行判断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当结果为真时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指向的流程线下的语句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否则执行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指向的流程线下的语句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如乙图所示。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7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9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5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1367432"/>
            <a:ext cx="8128000" cy="208480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413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循环模式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413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在算法执行流程中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对某个情况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进行判断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当结果为真时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指向的流程线下的语句组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然后再次判断情况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如果结果还为真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则再次执行语句组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并继续判断情况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重复上述过程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直到判断的结果为假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指向的流程线下的其他语句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如丙图所示。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880732"/>
              </p:ext>
            </p:extLst>
          </p:nvPr>
        </p:nvGraphicFramePr>
        <p:xfrm>
          <a:off x="508000" y="3480945"/>
          <a:ext cx="8128000" cy="238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文档" r:id="rId6" imgW="3847376" imgH="1129221" progId="Word.Document.12">
                  <p:embed/>
                </p:oleObj>
              </mc:Choice>
              <mc:Fallback>
                <p:oleObj name="文档" r:id="rId6" imgW="3847376" imgH="1129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000" y="3480945"/>
                        <a:ext cx="8128000" cy="238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81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2014高优二轮模板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2014高优二轮模板</Template>
  <TotalTime>503</TotalTime>
  <Words>1677</Words>
  <Application>Microsoft Macintosh PowerPoint</Application>
  <PresentationFormat>全屏显示(4:3)</PresentationFormat>
  <Paragraphs>272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宋体</vt:lpstr>
      <vt:lpstr>微软雅黑</vt:lpstr>
      <vt:lpstr>NEU-BZ-S92</vt:lpstr>
      <vt:lpstr>Arial</vt:lpstr>
      <vt:lpstr>Calibri</vt:lpstr>
      <vt:lpstr>Times New Roman</vt:lpstr>
      <vt:lpstr>2014高优二轮模板</vt:lpstr>
      <vt:lpstr>文档</vt:lpstr>
      <vt:lpstr>VB复习1：　算法及算法的表示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语文</dc:title>
  <dc:creator>微软用户</dc:creator>
  <cp:lastModifiedBy>邱 曙逵</cp:lastModifiedBy>
  <cp:revision>143</cp:revision>
  <dcterms:created xsi:type="dcterms:W3CDTF">2014-12-26T08:25:58Z</dcterms:created>
  <dcterms:modified xsi:type="dcterms:W3CDTF">2020-03-02T15:36:09Z</dcterms:modified>
</cp:coreProperties>
</file>