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29" r:id="rId2"/>
    <p:sldId id="330" r:id="rId3"/>
    <p:sldId id="383" r:id="rId4"/>
    <p:sldId id="530" r:id="rId5"/>
    <p:sldId id="531" r:id="rId6"/>
    <p:sldId id="532" r:id="rId7"/>
    <p:sldId id="533" r:id="rId8"/>
    <p:sldId id="534" r:id="rId9"/>
    <p:sldId id="535" r:id="rId10"/>
    <p:sldId id="537" r:id="rId11"/>
    <p:sldId id="538" r:id="rId12"/>
    <p:sldId id="484" r:id="rId13"/>
    <p:sldId id="539" r:id="rId14"/>
    <p:sldId id="540" r:id="rId15"/>
    <p:sldId id="536" r:id="rId16"/>
    <p:sldId id="423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1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E389"/>
    <a:srgbClr val="FC922C"/>
    <a:srgbClr val="E75E22"/>
    <a:srgbClr val="FFEDAB"/>
    <a:srgbClr val="CD242B"/>
    <a:srgbClr val="DEB203"/>
    <a:srgbClr val="5FBA0F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588" autoAdjust="0"/>
  </p:normalViewPr>
  <p:slideViewPr>
    <p:cSldViewPr>
      <p:cViewPr varScale="1">
        <p:scale>
          <a:sx n="100" d="100"/>
          <a:sy n="100" d="100"/>
        </p:scale>
        <p:origin x="216" y="176"/>
      </p:cViewPr>
      <p:guideLst>
        <p:guide orient="horz" pos="935"/>
        <p:guide pos="1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F2FF-E950-4B22-9A88-7B1E5055B9C3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6F20-7861-4E56-87FF-6B60CC2B2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3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46F20-7861-4E56-87FF-6B60CC2B2F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7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46F20-7861-4E56-87FF-6B60CC2B2F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1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37115" y="1351654"/>
            <a:ext cx="7020272" cy="2016224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137115" y="3440763"/>
            <a:ext cx="7020272" cy="2016224"/>
          </a:xfrm>
          <a:prstGeom prst="rect">
            <a:avLst/>
          </a:prstGeom>
          <a:solidFill>
            <a:srgbClr val="DEB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6603" y="2750722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6739" y="3471391"/>
            <a:ext cx="153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CONTENTS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12" y="1996950"/>
            <a:ext cx="737932" cy="72563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12" y="4086059"/>
            <a:ext cx="737932" cy="725633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/>
        </p:nvCxnSpPr>
        <p:spPr>
          <a:xfrm>
            <a:off x="6156176" y="1495670"/>
            <a:ext cx="0" cy="1728192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6156176" y="3584779"/>
            <a:ext cx="0" cy="1728192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91825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模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99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 txBox="1">
            <a:spLocks/>
          </p:cNvSpPr>
          <p:nvPr userDrawn="1"/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71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59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3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目录版式二（目录内容多时用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37115" y="1351653"/>
            <a:ext cx="7020272" cy="4105333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6603" y="2750722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6739" y="3471391"/>
            <a:ext cx="153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CONTENTS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12" y="3041503"/>
            <a:ext cx="737932" cy="725633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6012160" y="1604319"/>
            <a:ext cx="0" cy="360000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158344" y="2844170"/>
            <a:ext cx="2709800" cy="1098122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6156176" y="1604319"/>
            <a:ext cx="2880320" cy="3599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944314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60240" y="1340768"/>
            <a:ext cx="6983760" cy="108012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422770" y="1901003"/>
            <a:ext cx="28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 userDrawn="1"/>
        </p:nvSpPr>
        <p:spPr>
          <a:xfrm>
            <a:off x="2160240" y="2476840"/>
            <a:ext cx="6983760" cy="1080120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6422770" y="3037075"/>
            <a:ext cx="28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 userDrawn="1"/>
        </p:nvSpPr>
        <p:spPr>
          <a:xfrm>
            <a:off x="2160240" y="3631386"/>
            <a:ext cx="6983760" cy="1080120"/>
          </a:xfrm>
          <a:prstGeom prst="rect">
            <a:avLst/>
          </a:prstGeom>
          <a:solidFill>
            <a:srgbClr val="DEB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 userDrawn="1"/>
        </p:nvCxnSpPr>
        <p:spPr>
          <a:xfrm>
            <a:off x="6422770" y="4191621"/>
            <a:ext cx="28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 userDrawn="1"/>
        </p:nvSpPr>
        <p:spPr>
          <a:xfrm>
            <a:off x="2160240" y="4785932"/>
            <a:ext cx="6983760" cy="1080120"/>
          </a:xfrm>
          <a:prstGeom prst="rect">
            <a:avLst/>
          </a:prstGeom>
          <a:solidFill>
            <a:srgbClr val="5FB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 userDrawn="1"/>
        </p:nvCxnSpPr>
        <p:spPr>
          <a:xfrm>
            <a:off x="6422770" y="5346167"/>
            <a:ext cx="28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 flipH="1">
            <a:off x="3004067" y="1645053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D24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</a:t>
            </a:r>
          </a:p>
        </p:txBody>
      </p:sp>
      <p:sp>
        <p:nvSpPr>
          <p:cNvPr id="75" name="椭圆 74"/>
          <p:cNvSpPr/>
          <p:nvPr userDrawn="1"/>
        </p:nvSpPr>
        <p:spPr>
          <a:xfrm flipH="1">
            <a:off x="3491956" y="1645053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D24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76" name="椭圆 75"/>
          <p:cNvSpPr/>
          <p:nvPr userDrawn="1"/>
        </p:nvSpPr>
        <p:spPr>
          <a:xfrm flipH="1">
            <a:off x="3979845" y="1645053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D24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</a:p>
        </p:txBody>
      </p:sp>
      <p:sp>
        <p:nvSpPr>
          <p:cNvPr id="77" name="椭圆 76"/>
          <p:cNvSpPr/>
          <p:nvPr userDrawn="1"/>
        </p:nvSpPr>
        <p:spPr>
          <a:xfrm flipH="1">
            <a:off x="4467734" y="1645053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D24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</a:t>
            </a:r>
          </a:p>
        </p:txBody>
      </p:sp>
      <p:sp>
        <p:nvSpPr>
          <p:cNvPr id="78" name="TextBox 77"/>
          <p:cNvSpPr txBox="1"/>
          <p:nvPr userDrawn="1"/>
        </p:nvSpPr>
        <p:spPr>
          <a:xfrm>
            <a:off x="4902559" y="16008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solidFill>
                  <a:schemeClr val="bg1"/>
                </a:solidFill>
                <a:latin typeface="+mj-ea"/>
                <a:ea typeface="+mj-ea"/>
              </a:rPr>
              <a:t>明析考向</a:t>
            </a:r>
          </a:p>
        </p:txBody>
      </p:sp>
      <p:sp>
        <p:nvSpPr>
          <p:cNvPr id="79" name="椭圆 78"/>
          <p:cNvSpPr/>
          <p:nvPr userDrawn="1"/>
        </p:nvSpPr>
        <p:spPr>
          <a:xfrm flipH="1">
            <a:off x="3004067" y="2782478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75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</a:p>
        </p:txBody>
      </p:sp>
      <p:sp>
        <p:nvSpPr>
          <p:cNvPr id="80" name="椭圆 79"/>
          <p:cNvSpPr/>
          <p:nvPr userDrawn="1"/>
        </p:nvSpPr>
        <p:spPr>
          <a:xfrm flipH="1">
            <a:off x="3491956" y="2782478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75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81" name="椭圆 80"/>
          <p:cNvSpPr/>
          <p:nvPr userDrawn="1"/>
        </p:nvSpPr>
        <p:spPr>
          <a:xfrm flipH="1">
            <a:off x="3979845" y="2782478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75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</a:t>
            </a:r>
          </a:p>
        </p:txBody>
      </p:sp>
      <p:sp>
        <p:nvSpPr>
          <p:cNvPr id="82" name="椭圆 81"/>
          <p:cNvSpPr/>
          <p:nvPr userDrawn="1"/>
        </p:nvSpPr>
        <p:spPr>
          <a:xfrm flipH="1">
            <a:off x="4467734" y="2782478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75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焦</a:t>
            </a:r>
          </a:p>
        </p:txBody>
      </p:sp>
      <p:sp>
        <p:nvSpPr>
          <p:cNvPr id="83" name="TextBox 82"/>
          <p:cNvSpPr txBox="1"/>
          <p:nvPr userDrawn="1"/>
        </p:nvSpPr>
        <p:spPr>
          <a:xfrm>
            <a:off x="4902559" y="27382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归纳拓展</a:t>
            </a:r>
            <a:endParaRPr lang="zh-CN" altLang="en-US" sz="28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椭圆 83"/>
          <p:cNvSpPr/>
          <p:nvPr userDrawn="1"/>
        </p:nvSpPr>
        <p:spPr>
          <a:xfrm flipH="1">
            <a:off x="3004067" y="3942205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DEB2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</a:t>
            </a:r>
          </a:p>
        </p:txBody>
      </p:sp>
      <p:sp>
        <p:nvSpPr>
          <p:cNvPr id="85" name="椭圆 84"/>
          <p:cNvSpPr/>
          <p:nvPr userDrawn="1"/>
        </p:nvSpPr>
        <p:spPr>
          <a:xfrm flipH="1">
            <a:off x="3491956" y="3942205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DEB2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86" name="椭圆 85"/>
          <p:cNvSpPr/>
          <p:nvPr userDrawn="1"/>
        </p:nvSpPr>
        <p:spPr>
          <a:xfrm flipH="1">
            <a:off x="3979845" y="3942205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DEB2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</a:p>
        </p:txBody>
      </p:sp>
      <p:sp>
        <p:nvSpPr>
          <p:cNvPr id="87" name="椭圆 86"/>
          <p:cNvSpPr/>
          <p:nvPr userDrawn="1"/>
        </p:nvSpPr>
        <p:spPr>
          <a:xfrm flipH="1">
            <a:off x="4467734" y="3942205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DEB2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</a:p>
        </p:txBody>
      </p:sp>
      <p:sp>
        <p:nvSpPr>
          <p:cNvPr id="88" name="TextBox 87"/>
          <p:cNvSpPr txBox="1"/>
          <p:nvPr userDrawn="1"/>
        </p:nvSpPr>
        <p:spPr>
          <a:xfrm>
            <a:off x="4902559" y="3898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评</a:t>
            </a:r>
            <a:r>
              <a:rPr lang="zh-CN" altLang="en-US" sz="2800" i="0" dirty="0">
                <a:solidFill>
                  <a:schemeClr val="bg1"/>
                </a:solidFill>
                <a:latin typeface="+mj-ea"/>
                <a:ea typeface="+mj-ea"/>
              </a:rPr>
              <a:t>析指正</a:t>
            </a:r>
          </a:p>
        </p:txBody>
      </p:sp>
      <p:sp>
        <p:nvSpPr>
          <p:cNvPr id="89" name="椭圆 88"/>
          <p:cNvSpPr/>
          <p:nvPr userDrawn="1"/>
        </p:nvSpPr>
        <p:spPr>
          <a:xfrm flipH="1">
            <a:off x="3004067" y="5090827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BA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</a:p>
        </p:txBody>
      </p:sp>
      <p:sp>
        <p:nvSpPr>
          <p:cNvPr id="90" name="椭圆 89"/>
          <p:cNvSpPr/>
          <p:nvPr userDrawn="1"/>
        </p:nvSpPr>
        <p:spPr>
          <a:xfrm flipH="1">
            <a:off x="3491956" y="5090827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BA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</a:p>
        </p:txBody>
      </p:sp>
      <p:sp>
        <p:nvSpPr>
          <p:cNvPr id="91" name="椭圆 90"/>
          <p:cNvSpPr/>
          <p:nvPr userDrawn="1"/>
        </p:nvSpPr>
        <p:spPr>
          <a:xfrm flipH="1">
            <a:off x="3979845" y="5090827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BA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</a:p>
        </p:txBody>
      </p:sp>
      <p:sp>
        <p:nvSpPr>
          <p:cNvPr id="92" name="椭圆 91"/>
          <p:cNvSpPr/>
          <p:nvPr userDrawn="1"/>
        </p:nvSpPr>
        <p:spPr>
          <a:xfrm flipH="1">
            <a:off x="4467734" y="5090827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BA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</a:t>
            </a:r>
          </a:p>
        </p:txBody>
      </p:sp>
      <p:sp>
        <p:nvSpPr>
          <p:cNvPr id="93" name="TextBox 92"/>
          <p:cNvSpPr txBox="1"/>
          <p:nvPr userDrawn="1"/>
        </p:nvSpPr>
        <p:spPr>
          <a:xfrm>
            <a:off x="4902559" y="50466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预测演练</a:t>
            </a:r>
            <a:endParaRPr lang="zh-CN" altLang="en-US" sz="28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32668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60240" y="2636912"/>
            <a:ext cx="6983760" cy="1440160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3281752" y="2983026"/>
            <a:ext cx="5898760" cy="7256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25" y="2994177"/>
            <a:ext cx="737932" cy="7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581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60240" y="2636912"/>
            <a:ext cx="6983760" cy="1440160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3281752" y="2910011"/>
            <a:ext cx="5898760" cy="8939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06249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9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命题调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hlinkClick r:id="rId2" action="ppaction://hlinksldjump"/>
          </p:cNvPr>
          <p:cNvSpPr/>
          <p:nvPr userDrawn="1"/>
        </p:nvSpPr>
        <p:spPr>
          <a:xfrm>
            <a:off x="3275856" y="538157"/>
            <a:ext cx="1152128" cy="370871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条目梳理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401285" y="874706"/>
            <a:ext cx="885777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61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热点聚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同侧圆角矩形 10">
            <a:hlinkClick r:id="rId2" action="ppaction://hlinksldjump"/>
          </p:cNvPr>
          <p:cNvSpPr/>
          <p:nvPr userDrawn="1"/>
        </p:nvSpPr>
        <p:spPr>
          <a:xfrm>
            <a:off x="4476825" y="538157"/>
            <a:ext cx="1155417" cy="370871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随堂演练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97645" y="876904"/>
            <a:ext cx="940217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8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典题试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侧圆角矩形 9">
            <a:hlinkClick r:id="rId2" action="ppaction://hlinksldjump"/>
          </p:cNvPr>
          <p:cNvSpPr/>
          <p:nvPr userDrawn="1"/>
        </p:nvSpPr>
        <p:spPr>
          <a:xfrm>
            <a:off x="5685115" y="538157"/>
            <a:ext cx="1143568" cy="370871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随堂演练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821755" y="874706"/>
            <a:ext cx="910485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75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171825" y="467380"/>
            <a:ext cx="5000575" cy="44134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6738378"/>
            <a:ext cx="9157036" cy="128253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72400" y="467380"/>
            <a:ext cx="971600" cy="441340"/>
          </a:xfrm>
          <a:prstGeom prst="rect">
            <a:avLst/>
          </a:prstGeom>
          <a:solidFill>
            <a:srgbClr val="FC9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33638" y="0"/>
            <a:ext cx="1711621" cy="90872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第一部分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0" y="6727668"/>
            <a:ext cx="9144000" cy="0"/>
          </a:xfrm>
          <a:prstGeom prst="line">
            <a:avLst/>
          </a:prstGeom>
          <a:ln w="12700">
            <a:solidFill>
              <a:srgbClr val="E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-1" y="937527"/>
            <a:ext cx="9144000" cy="360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833" y="75617"/>
            <a:ext cx="6641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VB</a:t>
            </a:r>
            <a:r>
              <a:rPr lang="zh-CN" altLang="en-US" sz="1600" b="1" dirty="0">
                <a:solidFill>
                  <a:srgbClr val="C00000"/>
                </a:solidFill>
              </a:rPr>
              <a:t>复习</a:t>
            </a:r>
            <a:r>
              <a:rPr lang="en-US" altLang="zh-CN" sz="1600" b="1" dirty="0">
                <a:solidFill>
                  <a:srgbClr val="C00000"/>
                </a:solidFill>
              </a:rPr>
              <a:t>2</a:t>
            </a:r>
            <a:r>
              <a:rPr lang="zh-CN" altLang="en-US" sz="1600" b="1" dirty="0">
                <a:solidFill>
                  <a:srgbClr val="C00000"/>
                </a:solidFill>
              </a:rPr>
              <a:t>：　</a:t>
            </a:r>
            <a:r>
              <a:rPr lang="en-US" altLang="zh-CN" sz="1600" b="1" dirty="0">
                <a:solidFill>
                  <a:srgbClr val="C00000"/>
                </a:solidFill>
              </a:rPr>
              <a:t>VB</a:t>
            </a:r>
            <a:r>
              <a:rPr lang="zh-CN" altLang="en-US" sz="1600" b="1" dirty="0">
                <a:solidFill>
                  <a:srgbClr val="C00000"/>
                </a:solidFill>
              </a:rPr>
              <a:t>面向对象程序设计</a:t>
            </a:r>
            <a:r>
              <a:rPr lang="en-US" altLang="zh-CN" sz="1600" b="1" dirty="0">
                <a:solidFill>
                  <a:srgbClr val="C00000"/>
                </a:solidFill>
              </a:rPr>
              <a:t>——</a:t>
            </a:r>
            <a:r>
              <a:rPr lang="zh-CN" altLang="en-US" sz="1600" b="1" dirty="0">
                <a:solidFill>
                  <a:srgbClr val="C00000"/>
                </a:solidFill>
              </a:rPr>
              <a:t>对象、属性、方法、事件的使用</a:t>
            </a:r>
          </a:p>
        </p:txBody>
      </p:sp>
      <p:sp>
        <p:nvSpPr>
          <p:cNvPr id="30" name="同侧圆角矩形 29">
            <a:hlinkClick r:id="rId15" action="ppaction://hlinksldjump" tooltip="点击进入"/>
          </p:cNvPr>
          <p:cNvSpPr/>
          <p:nvPr/>
        </p:nvSpPr>
        <p:spPr>
          <a:xfrm>
            <a:off x="3275856" y="607236"/>
            <a:ext cx="1142743" cy="294545"/>
          </a:xfrm>
          <a:prstGeom prst="round2SameRect">
            <a:avLst/>
          </a:prstGeom>
          <a:gradFill flip="none" rotWithShape="1">
            <a:gsLst>
              <a:gs pos="0">
                <a:srgbClr val="FF8534"/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条目梳理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374429" y="507713"/>
            <a:ext cx="66206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4BF17FCF-D4DA-449D-A468-DDB7E43619E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同侧圆角矩形 14">
            <a:hlinkClick r:id="rId16" action="ppaction://hlinksldjump" tooltip="点击进入"/>
          </p:cNvPr>
          <p:cNvSpPr/>
          <p:nvPr/>
        </p:nvSpPr>
        <p:spPr>
          <a:xfrm>
            <a:off x="4479118" y="607236"/>
            <a:ext cx="1142743" cy="294545"/>
          </a:xfrm>
          <a:prstGeom prst="round2SameRect">
            <a:avLst/>
          </a:prstGeom>
          <a:gradFill flip="none" rotWithShape="1">
            <a:gsLst>
              <a:gs pos="0">
                <a:srgbClr val="FF8534"/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随堂演练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7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61" r:id="rId4"/>
    <p:sldLayoutId id="2147483662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__6.docx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7.docx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__8.docx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image" Target="../media/image12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package" Target="../embeddings/Microsoft_Word___9.docx"/><Relationship Id="rId3" Type="http://schemas.openxmlformats.org/officeDocument/2006/relationships/slide" Target="slide16.xml"/><Relationship Id="rId7" Type="http://schemas.openxmlformats.org/officeDocument/2006/relationships/slide" Target="slide20.xml"/><Relationship Id="rId12" Type="http://schemas.openxmlformats.org/officeDocument/2006/relationships/slide" Target="slide2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slide" Target="slide19.xml"/><Relationship Id="rId11" Type="http://schemas.openxmlformats.org/officeDocument/2006/relationships/slide" Target="slide24.xml"/><Relationship Id="rId5" Type="http://schemas.openxmlformats.org/officeDocument/2006/relationships/slide" Target="slide18.xml"/><Relationship Id="rId10" Type="http://schemas.openxmlformats.org/officeDocument/2006/relationships/slide" Target="slide23.xml"/><Relationship Id="rId4" Type="http://schemas.openxmlformats.org/officeDocument/2006/relationships/slide" Target="slide17.xml"/><Relationship Id="rId9" Type="http://schemas.openxmlformats.org/officeDocument/2006/relationships/slide" Target="slide22.xml"/><Relationship Id="rId1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package" Target="../embeddings/Microsoft_Word___10.docx"/><Relationship Id="rId3" Type="http://schemas.openxmlformats.org/officeDocument/2006/relationships/slide" Target="slide16.xml"/><Relationship Id="rId7" Type="http://schemas.openxmlformats.org/officeDocument/2006/relationships/slide" Target="slide20.xml"/><Relationship Id="rId12" Type="http://schemas.openxmlformats.org/officeDocument/2006/relationships/slide" Target="slide2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slide" Target="slide19.xml"/><Relationship Id="rId11" Type="http://schemas.openxmlformats.org/officeDocument/2006/relationships/slide" Target="slide24.xml"/><Relationship Id="rId5" Type="http://schemas.openxmlformats.org/officeDocument/2006/relationships/slide" Target="slide18.xml"/><Relationship Id="rId10" Type="http://schemas.openxmlformats.org/officeDocument/2006/relationships/slide" Target="slide23.xml"/><Relationship Id="rId4" Type="http://schemas.openxmlformats.org/officeDocument/2006/relationships/slide" Target="slide17.xml"/><Relationship Id="rId9" Type="http://schemas.openxmlformats.org/officeDocument/2006/relationships/slide" Target="slide22.xml"/><Relationship Id="rId1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image" Target="../media/image15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__1.docx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__2.docx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3.docx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" Target="slide3.xml"/><Relationship Id="rId7" Type="http://schemas.openxmlformats.org/officeDocument/2006/relationships/package" Target="../embeddings/Microsoft_Word___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__4.docx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656968" y="2852936"/>
            <a:ext cx="7099608" cy="809797"/>
          </a:xfrm>
        </p:spPr>
        <p:txBody>
          <a:bodyPr/>
          <a:lstStyle/>
          <a:p>
            <a:r>
              <a:rPr lang="en-US" altLang="zh-CN" sz="2800" dirty="0"/>
              <a:t>VB</a:t>
            </a:r>
            <a:r>
              <a:rPr lang="zh-CN" altLang="en-US" sz="2800" dirty="0"/>
              <a:t>复习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zh-CN" altLang="zh-CN" sz="2800" dirty="0"/>
              <a:t>　</a:t>
            </a:r>
            <a:r>
              <a:rPr lang="en-US" altLang="zh-CN" sz="2800" dirty="0"/>
              <a:t>VB</a:t>
            </a:r>
            <a:r>
              <a:rPr lang="zh-CN" altLang="zh-CN" sz="2800" dirty="0"/>
              <a:t>面向对象程序设计</a:t>
            </a:r>
            <a:br>
              <a:rPr lang="en-US" altLang="zh-CN" sz="2800" dirty="0"/>
            </a:br>
            <a:r>
              <a:rPr lang="en-US" altLang="zh-CN" sz="2800" dirty="0"/>
              <a:t>——</a:t>
            </a:r>
            <a:r>
              <a:rPr lang="zh-CN" altLang="zh-CN" sz="2800" dirty="0"/>
              <a:t>对象、属性、方法、事件的使用</a:t>
            </a:r>
          </a:p>
        </p:txBody>
      </p:sp>
    </p:spTree>
    <p:extLst>
      <p:ext uri="{BB962C8B-B14F-4D97-AF65-F5344CB8AC3E}">
        <p14:creationId xmlns:p14="http://schemas.microsoft.com/office/powerpoint/2010/main" val="158987930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10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497936"/>
            <a:ext cx="8128000" cy="411612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如果要把文本框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中显示的字符串改为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请输入密码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可行的代码是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A.text3.caption=″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请输入密码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B.text3.text=″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请输入密码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C.″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请输入密码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″=text3.text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D.text3.text=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请输入密码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本题主要涉及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中对象属性的表示方法。在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表示对象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为对象名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为属性名。用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a.b=c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的方法改变对象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是属性值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是字符串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须加双引号。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11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701069"/>
            <a:ext cx="8128000" cy="370986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下列关于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Basic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控件的说法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正确的是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事件处理过程中的程序代码在该事件发生时被驱动执行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只有为控件的每一个事件编写相应的处理过程代码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程序才能正确运行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所有控件具有相同的属性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对象的属性只能在属性窗口中设置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不同的控件具有不同的属性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对象的属性值可以在属性窗口中设置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也可用代码形式修改。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12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>
            <a:spLocks noChangeAspect="1"/>
          </p:cNvSpPr>
          <p:nvPr/>
        </p:nvSpPr>
        <p:spPr>
          <a:xfrm>
            <a:off x="508000" y="2291038"/>
            <a:ext cx="8128000" cy="252992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应用程序的运行、调试和保存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窗体文件的扩展名是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.frm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。该文件存储窗体中所有对象的属性描述、事件过程及其他程序代码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如自定义函数等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。工程文件名的后缀是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.vbp,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一个工程文件可以包含若干窗体文件。使用菜单命令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生成工程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***.exe”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可把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应用程序编译成能在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环境中独立运行的可执行程序。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340768"/>
            <a:ext cx="8128000" cy="53737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某程序的界面和代码如下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Sub command3_Click()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Label1.Caption=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a=Val(Text1.Text)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b=Val(Text2.Text)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c=a*b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Text3.Caption=c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Sub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07006"/>
              </p:ext>
            </p:extLst>
          </p:nvPr>
        </p:nvGraphicFramePr>
        <p:xfrm>
          <a:off x="1796234" y="1776825"/>
          <a:ext cx="5551533" cy="203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文档" r:id="rId5" imgW="3847376" imgH="1409188" progId="Word.Document.12">
                  <p:embed/>
                </p:oleObj>
              </mc:Choice>
              <mc:Fallback>
                <p:oleObj name="文档" r:id="rId5" imgW="3847376" imgH="14091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6234" y="1776825"/>
                        <a:ext cx="5551533" cy="2033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5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2107334"/>
            <a:ext cx="8128000" cy="2897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单击命令按钮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后弹出如下图所示的错误信息提示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引起该错误的语句是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A.Private Sub Command3_Click()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B.c=a*b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C.Text3.Caption=c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D.End Sub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97171"/>
              </p:ext>
            </p:extLst>
          </p:nvPr>
        </p:nvGraphicFramePr>
        <p:xfrm>
          <a:off x="3275856" y="2590961"/>
          <a:ext cx="6717355" cy="241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文档" r:id="rId5" imgW="3847376" imgH="1383278" progId="Word.Document.12">
                  <p:embed/>
                </p:oleObj>
              </mc:Choice>
              <mc:Fallback>
                <p:oleObj name="文档" r:id="rId5" imgW="3847376" imgH="13832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856" y="2590961"/>
                        <a:ext cx="6717355" cy="241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9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508000" y="1484313"/>
            <a:ext cx="8128000" cy="496751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本题要求正确理解、判断处理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程序高度过程中的错误。本题中系统给出的错误信息为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未找到方法或数据成员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即对象的属性不存在。由界面和属性窗口可知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当前选中的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,textbox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类没有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故发生编译错误。单击确定可以观察到更为准确的错误定位信息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蓝底白字部分即为错误位置。</a:t>
            </a: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解决程序调度过程中的错误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首先要读懂系统给出的错误提示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然后结合程序代码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诊断出错原因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找出并改正错误。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70147"/>
              </p:ext>
            </p:extLst>
          </p:nvPr>
        </p:nvGraphicFramePr>
        <p:xfrm>
          <a:off x="1518657" y="3537310"/>
          <a:ext cx="6106686" cy="203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文档" r:id="rId5" imgW="3847376" imgH="1281080" progId="Word.Document.12">
                  <p:embed/>
                </p:oleObj>
              </mc:Choice>
              <mc:Fallback>
                <p:oleObj name="文档" r:id="rId5" imgW="3847376" imgH="1281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8657" y="3537310"/>
                        <a:ext cx="6106686" cy="203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9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53" name="椭圆 52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椭圆 53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9" name="椭圆 58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60" name="椭圆 59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61" name="椭圆 60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62" name="椭圆 61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515450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下列属于窗体文件的是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.frm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.vbp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.exe				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.frx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5" name="五边形 14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7" name="组合 16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19" name="五边形 18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508000" y="2154280"/>
              <a:ext cx="8128000" cy="9435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en-US" altLang="zh-CN" sz="2000"/>
                <a:t>.frm</a:t>
              </a:r>
              <a:r>
                <a:rPr lang="zh-CN" altLang="zh-CN" sz="2000"/>
                <a:t>是窗体文件</a:t>
              </a:r>
              <a:r>
                <a:rPr lang="en-US" altLang="zh-CN" sz="2000"/>
                <a:t>,.exe</a:t>
              </a:r>
              <a:r>
                <a:rPr lang="zh-CN" altLang="zh-CN" sz="2000"/>
                <a:t>是可执行文件</a:t>
              </a:r>
              <a:r>
                <a:rPr lang="en-US" altLang="zh-CN" sz="2000"/>
                <a:t>,.vbp</a:t>
              </a:r>
              <a:r>
                <a:rPr lang="zh-CN" altLang="zh-CN" sz="2000"/>
                <a:t>属于工程文件</a:t>
              </a:r>
              <a:r>
                <a:rPr lang="en-US" altLang="zh-CN" sz="2000"/>
                <a:t>,.frx</a:t>
              </a:r>
              <a:r>
                <a:rPr lang="zh-CN" altLang="zh-CN" sz="2000"/>
                <a:t>是二进制窗体文本。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5" name="组合 24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7" name="五边形 26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8" name="五边形 27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9" name="燕尾形 28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17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495183"/>
            <a:ext cx="8128000" cy="2084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下图是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中的属性窗口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以下说法正确的是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所选对象的名称是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所选对象属于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C.Caption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是对象的一个属性值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对象的名称不可修改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25" name="H108.eps" descr="id:2147487722;FounderCES"/>
          <p:cNvPicPr/>
          <p:nvPr/>
        </p:nvPicPr>
        <p:blipFill>
          <a:blip r:embed="rId12"/>
          <a:stretch>
            <a:fillRect/>
          </a:stretch>
        </p:blipFill>
        <p:spPr>
          <a:xfrm>
            <a:off x="4860032" y="1999330"/>
            <a:ext cx="3096344" cy="3493982"/>
          </a:xfrm>
          <a:prstGeom prst="rect">
            <a:avLst/>
          </a:prstGeom>
        </p:spPr>
      </p:pic>
      <p:sp>
        <p:nvSpPr>
          <p:cNvPr id="15" name="五边形 14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6" name="五边形 15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20" name="五边形 19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9" name="矩形 18"/>
            <p:cNvSpPr>
              <a:spLocks noChangeAspect="1"/>
            </p:cNvSpPr>
            <p:nvPr/>
          </p:nvSpPr>
          <p:spPr>
            <a:xfrm>
              <a:off x="508000" y="2154280"/>
              <a:ext cx="8128000" cy="9435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所选对象的名称是</a:t>
              </a:r>
              <a:r>
                <a:rPr lang="en-US" altLang="zh-CN" sz="2000"/>
                <a:t>Label1,Caption</a:t>
              </a:r>
              <a:r>
                <a:rPr lang="zh-CN" altLang="zh-CN" sz="2000"/>
                <a:t>是对象的一个属性名称</a:t>
              </a:r>
              <a:r>
                <a:rPr lang="en-US" altLang="zh-CN" sz="2000"/>
                <a:t>,</a:t>
              </a:r>
              <a:r>
                <a:rPr lang="zh-CN" altLang="zh-CN" sz="2000"/>
                <a:t>对象的名称可以修改。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7" name="组合 26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9" name="五边形 28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30" name="五边形 29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0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18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3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4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5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椭圆 51">
            <a:hlinkClick r:id="rId6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7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8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9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10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1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2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502950"/>
            <a:ext cx="8128000" cy="49675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程序的运行界面如图所示。下列说法不正确的是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文本框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Text1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Caption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“H”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Label1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Caption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输入字符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命令按钮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Command1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Caption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窗体的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Caption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查询字符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85821"/>
              </p:ext>
            </p:extLst>
          </p:nvPr>
        </p:nvGraphicFramePr>
        <p:xfrm>
          <a:off x="1518657" y="1916832"/>
          <a:ext cx="6106686" cy="282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文档" r:id="rId13" imgW="3847376" imgH="1782356" progId="Word.Document.12">
                  <p:embed/>
                </p:oleObj>
              </mc:Choice>
              <mc:Fallback>
                <p:oleObj name="文档" r:id="rId13" imgW="3847376" imgH="17823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18657" y="1916832"/>
                        <a:ext cx="6106686" cy="282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五边形 14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6" name="五边形 15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20" name="五边形 19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9" name="矩形 18"/>
            <p:cNvSpPr>
              <a:spLocks noChangeAspect="1"/>
            </p:cNvSpPr>
            <p:nvPr/>
          </p:nvSpPr>
          <p:spPr>
            <a:xfrm>
              <a:off x="508000" y="2154280"/>
              <a:ext cx="8128000" cy="495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文本框 </a:t>
              </a:r>
              <a:r>
                <a:rPr lang="en-US" altLang="zh-CN" sz="2000"/>
                <a:t>Text1 </a:t>
              </a:r>
              <a:r>
                <a:rPr lang="zh-CN" altLang="zh-CN" sz="2000"/>
                <a:t>的 </a:t>
              </a:r>
              <a:r>
                <a:rPr lang="en-US" altLang="zh-CN" sz="2000"/>
                <a:t>Text </a:t>
              </a:r>
              <a:r>
                <a:rPr lang="zh-CN" altLang="zh-CN" sz="2000"/>
                <a:t>属性值为</a:t>
              </a:r>
              <a:r>
                <a:rPr lang="en-US" altLang="zh-CN" sz="2000"/>
                <a:t>“H”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6" name="组合 25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8" name="五边形 27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9" name="五边形 28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7" name="矩形 26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2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19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484313"/>
            <a:ext cx="8128000" cy="24910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下列关于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控件的说法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事件处理过程中的程序代码在该事件发生时被驱动执行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只有为控件的每一个事件编写相应的处理过程代码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程序才能正常运行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所有的控件具有相同的属性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对象的属性只能在设计阶段修改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34" name="五边形 33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36" name="组合 35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38" name="五边形 37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9" name="燕尾形 38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508000" y="2154280"/>
              <a:ext cx="8128000" cy="18668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控件事件有需要才编写代码</a:t>
              </a:r>
              <a:r>
                <a:rPr lang="en-US" altLang="zh-CN" sz="2000"/>
                <a:t>,</a:t>
              </a:r>
              <a:r>
                <a:rPr lang="zh-CN" altLang="zh-CN" sz="2000"/>
                <a:t>没有响应的需求</a:t>
              </a:r>
              <a:r>
                <a:rPr lang="en-US" altLang="zh-CN" sz="2000"/>
                <a:t>,</a:t>
              </a:r>
              <a:r>
                <a:rPr lang="zh-CN" altLang="zh-CN" sz="2000"/>
                <a:t>就不需要编写事件代码</a:t>
              </a:r>
              <a:r>
                <a:rPr lang="en-US" altLang="zh-CN" sz="2000"/>
                <a:t>,</a:t>
              </a:r>
              <a:r>
                <a:rPr lang="zh-CN" altLang="zh-CN" sz="2000"/>
                <a:t>程序也可以正常运行。不同的控件具有不同的属性</a:t>
              </a:r>
              <a:r>
                <a:rPr lang="en-US" altLang="zh-CN" sz="2000"/>
                <a:t>,</a:t>
              </a:r>
              <a:r>
                <a:rPr lang="zh-CN" altLang="zh-CN" sz="2000"/>
                <a:t>当然也会有相同的属性</a:t>
              </a:r>
              <a:r>
                <a:rPr lang="en-US" altLang="zh-CN" sz="2000"/>
                <a:t>,</a:t>
              </a:r>
              <a:r>
                <a:rPr lang="zh-CN" altLang="zh-CN" sz="2000"/>
                <a:t>比如标签和按钮都有</a:t>
              </a:r>
              <a:r>
                <a:rPr lang="en-US" altLang="zh-CN" sz="2000"/>
                <a:t>caption</a:t>
              </a:r>
              <a:r>
                <a:rPr lang="zh-CN" altLang="zh-CN" sz="2000"/>
                <a:t>属性</a:t>
              </a:r>
              <a:r>
                <a:rPr lang="en-US" altLang="zh-CN" sz="2000"/>
                <a:t>,</a:t>
              </a:r>
              <a:r>
                <a:rPr lang="zh-CN" altLang="zh-CN" sz="2000"/>
                <a:t>但没有</a:t>
              </a:r>
              <a:r>
                <a:rPr lang="en-US" altLang="zh-CN" sz="2000"/>
                <a:t>text</a:t>
              </a:r>
              <a:r>
                <a:rPr lang="zh-CN" altLang="zh-CN" sz="2000"/>
                <a:t>属性。对象的属性可以在设计阶段和程序运行阶段修改。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44" name="组合 43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46" name="五边形 45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47" name="五边形 46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8" name="燕尾形 47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39552" y="5009401"/>
              <a:ext cx="8064896" cy="498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72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2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132481"/>
              </p:ext>
            </p:extLst>
          </p:nvPr>
        </p:nvGraphicFramePr>
        <p:xfrm>
          <a:off x="508000" y="2729506"/>
          <a:ext cx="8128000" cy="16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r:id="rId4" imgW="3957084" imgH="804993" progId="Word.Document.12">
                  <p:embed/>
                </p:oleObj>
              </mc:Choice>
              <mc:Fallback>
                <p:oleObj name="文档" r:id="rId4" imgW="3957084" imgH="804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000" y="2729506"/>
                        <a:ext cx="8128000" cy="1652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9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20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>
            <a:spLocks noChangeAspect="1"/>
          </p:cNvSpPr>
          <p:nvPr/>
        </p:nvSpPr>
        <p:spPr>
          <a:xfrm>
            <a:off x="508000" y="1513708"/>
            <a:ext cx="8128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的事件处理过程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form_load( ),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下列说法错误的是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A.load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是窗体装载事件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B.load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事件在窗体运行时自动执行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C.form_load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是窗体的装载事件处理过程名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每个窗体都要添加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事件处理过程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35" name="五边形 34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37" name="组合 36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39" name="五边形 38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0" name="燕尾形 39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en-US" altLang="zh-CN" sz="2000"/>
                <a:t>VB</a:t>
              </a:r>
              <a:r>
                <a:rPr lang="zh-CN" altLang="zh-CN" sz="2000"/>
                <a:t>可以根据需要</a:t>
              </a:r>
              <a:r>
                <a:rPr lang="en-US" altLang="zh-CN" sz="2000"/>
                <a:t>,</a:t>
              </a:r>
              <a:r>
                <a:rPr lang="zh-CN" altLang="zh-CN" sz="2000"/>
                <a:t>有选择地为对象添加事件处理过程</a:t>
              </a:r>
              <a:r>
                <a:rPr lang="en-US" altLang="zh-CN" sz="2000"/>
                <a:t>,</a:t>
              </a:r>
              <a:r>
                <a:rPr lang="zh-CN" altLang="zh-CN" sz="2000"/>
                <a:t>并不一定需要为每个窗体添加</a:t>
              </a:r>
              <a:r>
                <a:rPr lang="en-US" altLang="zh-CN" sz="2000"/>
                <a:t>load</a:t>
              </a:r>
              <a:r>
                <a:rPr lang="zh-CN" altLang="zh-CN" sz="2000"/>
                <a:t>事件处理过程。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45" name="组合 44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47" name="五边形 46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48" name="五边形 47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59" name="燕尾形 58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46" name="矩形 45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72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21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3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4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5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6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7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8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椭圆 54">
            <a:hlinkClick r:id="rId9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10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1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2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矩形 60"/>
          <p:cNvSpPr>
            <a:spLocks noChangeAspect="1"/>
          </p:cNvSpPr>
          <p:nvPr/>
        </p:nvSpPr>
        <p:spPr>
          <a:xfrm>
            <a:off x="508000" y="1484313"/>
            <a:ext cx="8128000" cy="49675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程序运行界面如图所示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要求在文本框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中输入一段文本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单击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字数统计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在标签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Label2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中显示所输入文本单词的个数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需要编写的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事件处理过程的名称是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A.Text1_Click	B.Command1_Click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C.Label2_Click	D.Command1.Click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95450"/>
              </p:ext>
            </p:extLst>
          </p:nvPr>
        </p:nvGraphicFramePr>
        <p:xfrm>
          <a:off x="1796234" y="1940321"/>
          <a:ext cx="5551533" cy="23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文档" r:id="rId13" imgW="3847376" imgH="1624380" progId="Word.Document.12">
                  <p:embed/>
                </p:oleObj>
              </mc:Choice>
              <mc:Fallback>
                <p:oleObj name="文档" r:id="rId13" imgW="3847376" imgH="16243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6234" y="1940321"/>
                        <a:ext cx="5551533" cy="23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五边形 62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64" name="五边形 63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66" name="组合 65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68" name="五边形 67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69" name="燕尾形 68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组合 69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71" name="矩形 70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67" name="矩形 66"/>
            <p:cNvSpPr>
              <a:spLocks noChangeAspect="1"/>
            </p:cNvSpPr>
            <p:nvPr/>
          </p:nvSpPr>
          <p:spPr>
            <a:xfrm>
              <a:off x="508000" y="2154280"/>
              <a:ext cx="8128000" cy="14189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en-US" altLang="zh-CN" sz="2000"/>
                <a:t>VB</a:t>
              </a:r>
              <a:r>
                <a:rPr lang="zh-CN" altLang="zh-CN" sz="2000"/>
                <a:t>事件处理过程的名称格式是</a:t>
              </a:r>
              <a:r>
                <a:rPr lang="en-US" altLang="zh-CN" sz="2000"/>
                <a:t>“</a:t>
              </a:r>
              <a:r>
                <a:rPr lang="zh-CN" altLang="zh-CN" sz="2000"/>
                <a:t>对象名称</a:t>
              </a:r>
              <a:r>
                <a:rPr lang="en-US" altLang="zh-CN" sz="2000"/>
                <a:t>_</a:t>
              </a:r>
              <a:r>
                <a:rPr lang="zh-CN" altLang="zh-CN" sz="2000"/>
                <a:t>事件名称</a:t>
              </a:r>
              <a:r>
                <a:rPr lang="en-US" altLang="zh-CN" sz="2000"/>
                <a:t>”</a:t>
              </a:r>
              <a:r>
                <a:rPr lang="zh-CN" altLang="zh-CN" sz="2000"/>
                <a:t>。题意中驱动事件的对象是按钮</a:t>
              </a:r>
              <a:r>
                <a:rPr lang="en-US" altLang="zh-CN" sz="2000"/>
                <a:t>Command1,</a:t>
              </a:r>
              <a:r>
                <a:rPr lang="zh-CN" altLang="zh-CN" sz="2000"/>
                <a:t>事件是单击</a:t>
              </a:r>
              <a:r>
                <a:rPr lang="en-US" altLang="zh-CN" sz="2000"/>
                <a:t>Click,</a:t>
              </a:r>
              <a:r>
                <a:rPr lang="zh-CN" altLang="zh-CN" sz="2000"/>
                <a:t>所以事件处理过程的名称是</a:t>
              </a:r>
              <a:r>
                <a:rPr lang="en-US" altLang="zh-CN" sz="2000"/>
                <a:t>Command1_Click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74" name="组合 73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76" name="五边形 75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77" name="五边形 76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78" name="燕尾形 77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75" name="矩形 74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7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22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484313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以下不具有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属性的控件是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文本框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窗体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1520" y="5297118"/>
            <a:ext cx="8640960" cy="1372242"/>
            <a:chOff x="251520" y="4532434"/>
            <a:chExt cx="8640960" cy="1372242"/>
          </a:xfrm>
        </p:grpSpPr>
        <p:grpSp>
          <p:nvGrpSpPr>
            <p:cNvPr id="16" name="组合 15"/>
            <p:cNvGrpSpPr/>
            <p:nvPr/>
          </p:nvGrpSpPr>
          <p:grpSpPr>
            <a:xfrm>
              <a:off x="251520" y="4532434"/>
              <a:ext cx="8640960" cy="1372242"/>
              <a:chOff x="251520" y="3535355"/>
              <a:chExt cx="8640960" cy="1372242"/>
            </a:xfrm>
          </p:grpSpPr>
          <p:sp>
            <p:nvSpPr>
              <p:cNvPr id="18" name="五边形 17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51520" y="3535355"/>
                <a:ext cx="8640960" cy="10568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48"/>
              <p:cNvSpPr txBox="1"/>
              <p:nvPr/>
            </p:nvSpPr>
            <p:spPr>
              <a:xfrm>
                <a:off x="8388424" y="360736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539552" y="4890238"/>
              <a:ext cx="8064896" cy="506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A</a:t>
              </a:r>
              <a:endParaRPr lang="zh-CN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484313"/>
            <a:ext cx="8128000" cy="1272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能获取文本框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中文字的是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A.s=Text1.Text	B.s=Text1.Caption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C.Text1.Text=s	D.s=Text.Text1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1520" y="5297118"/>
            <a:ext cx="8640960" cy="1372242"/>
            <a:chOff x="251520" y="4532434"/>
            <a:chExt cx="8640960" cy="1372242"/>
          </a:xfrm>
        </p:grpSpPr>
        <p:grpSp>
          <p:nvGrpSpPr>
            <p:cNvPr id="16" name="组合 15"/>
            <p:cNvGrpSpPr/>
            <p:nvPr/>
          </p:nvGrpSpPr>
          <p:grpSpPr>
            <a:xfrm>
              <a:off x="251520" y="4532434"/>
              <a:ext cx="8640960" cy="1372242"/>
              <a:chOff x="251520" y="3535355"/>
              <a:chExt cx="8640960" cy="1372242"/>
            </a:xfrm>
          </p:grpSpPr>
          <p:sp>
            <p:nvSpPr>
              <p:cNvPr id="18" name="五边形 17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51520" y="3535355"/>
                <a:ext cx="8640960" cy="10568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48"/>
              <p:cNvSpPr txBox="1"/>
              <p:nvPr/>
            </p:nvSpPr>
            <p:spPr>
              <a:xfrm>
                <a:off x="8388424" y="360736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539552" y="4890238"/>
              <a:ext cx="8064896" cy="506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A</a:t>
              </a:r>
              <a:endParaRPr lang="zh-CN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1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484313"/>
            <a:ext cx="8128000" cy="1678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Label1.Caption=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Label1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文字颜色变为白色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文字内容变为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“white”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背景变为白色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名称变为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“white”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5" name="五边形 14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7" name="组合 16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19" name="五边形 18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508000" y="2154280"/>
              <a:ext cx="8128000" cy="495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标签的</a:t>
              </a:r>
              <a:r>
                <a:rPr lang="en-US" altLang="zh-CN" sz="2000"/>
                <a:t>Caption</a:t>
              </a:r>
              <a:r>
                <a:rPr lang="zh-CN" altLang="zh-CN" sz="2000"/>
                <a:t>属性改变的是显示文本内容。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5" name="组合 24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7" name="五边形 26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8" name="五边形 27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9" name="燕尾形 28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6645" y="1481555"/>
            <a:ext cx="8128000" cy="4561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Basic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程序的一个事件过程如下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Sub Command1_Click()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 s As String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Text.Text1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List1.AddItem s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Sub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程序界面如图所示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窗体中各对象名称即该对象上的文本。</a:t>
            </a: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单击命令按钮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Command1,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要求对象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的出错信息提示。引起该错误的语句是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A.Dims As String   B.s = Text.Text1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C.List1.AddItem s  D.Private Sub Command1_Click()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7" name="五边形 16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9" name="组合 18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21" name="五边形 20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20" name="矩形 19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图中文本框的名称是</a:t>
              </a:r>
              <a:r>
                <a:rPr lang="en-US" altLang="zh-CN" sz="2000"/>
                <a:t>Text1,</a:t>
              </a:r>
              <a:r>
                <a:rPr lang="zh-CN" altLang="zh-CN" sz="2000"/>
                <a:t>把文本框中的内容存入变量</a:t>
              </a:r>
              <a:r>
                <a:rPr lang="en-US" altLang="zh-CN" sz="2000"/>
                <a:t>s</a:t>
              </a:r>
              <a:r>
                <a:rPr lang="zh-CN" altLang="zh-CN" sz="2000"/>
                <a:t>的语句是</a:t>
              </a:r>
              <a:r>
                <a:rPr lang="en-US" altLang="zh-CN" sz="2000"/>
                <a:t>s=Text1.Text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8" name="组合 2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30" name="五边形 29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31" name="五边形 30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zh-CN" altLang="en-US" sz="2000" dirty="0"/>
            </a:p>
          </p:txBody>
        </p:sp>
      </p:grpSp>
      <p:pic>
        <p:nvPicPr>
          <p:cNvPr id="37" name="W165.eps" descr="id:2147496393;FounderCES"/>
          <p:cNvPicPr/>
          <p:nvPr/>
        </p:nvPicPr>
        <p:blipFill>
          <a:blip r:embed="rId12"/>
          <a:stretch>
            <a:fillRect/>
          </a:stretch>
        </p:blipFill>
        <p:spPr>
          <a:xfrm>
            <a:off x="5171109" y="2021486"/>
            <a:ext cx="2641251" cy="17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508000" y="1497041"/>
            <a:ext cx="8128000" cy="496751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类、属性、方法、事件的基本概念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工具箱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中的每种控件都是一个类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如标签类、文本框类、命令按钮类、列表框类等。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属性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描述对象的状态或外观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设置属性的方法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属性值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Label1.Caption=“VB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指对象的行为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如下拉列表框的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additem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在列表框中添加一行数据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清除列表框中的所有数据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497936"/>
            <a:ext cx="8128000" cy="411612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事件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发生在对象上的事情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通常它是用户在对象上激发的一种动作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常见事件有鼠标单击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(click)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、窗体加载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(load)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、文字改变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(change)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事件过程的一般格式如下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对象名称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事件名称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……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事件响应程序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……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3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344175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某对象的属性窗口如图所示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关于该对象的说法错误的是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58510"/>
              </p:ext>
            </p:extLst>
          </p:nvPr>
        </p:nvGraphicFramePr>
        <p:xfrm>
          <a:off x="508000" y="2204864"/>
          <a:ext cx="8128000" cy="412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文档" r:id="rId5" imgW="3847376" imgH="1952927" progId="Word.Document.12">
                  <p:embed/>
                </p:oleObj>
              </mc:Choice>
              <mc:Fallback>
                <p:oleObj name="文档" r:id="rId5" imgW="3847376" imgH="1952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000" y="2204864"/>
                        <a:ext cx="8128000" cy="4124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4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904201"/>
            <a:ext cx="8128000" cy="33035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该对象属于命令按钮类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该对象名称为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Command3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该对象的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D.BackColor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的属性值不能再修改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图中标示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处为对象所属的类名称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处为对象名称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处所指的列为对象的属性名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属性名不能修改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,5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所指的列为对象的属性值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属性值可以修改。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7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484784"/>
            <a:ext cx="8128000" cy="252992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【变式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在下图所示的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控件工具箱中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程序运行时能输入数据的控件是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</a:t>
            </a: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③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④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93498"/>
              </p:ext>
            </p:extLst>
          </p:nvPr>
        </p:nvGraphicFramePr>
        <p:xfrm>
          <a:off x="1213323" y="1944797"/>
          <a:ext cx="6717355" cy="387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文档" r:id="rId5" imgW="3847376" imgH="2221018" progId="Word.Document.12">
                  <p:embed/>
                </p:oleObj>
              </mc:Choice>
              <mc:Fallback>
                <p:oleObj name="文档" r:id="rId5" imgW="3847376" imgH="22210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3323" y="1944797"/>
                        <a:ext cx="6717355" cy="387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五边形 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8" name="五边形 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0" name="组合 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12" name="五边形 1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13" name="燕尾形 1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在</a:t>
              </a:r>
              <a:r>
                <a:rPr lang="en-US" altLang="zh-CN" sz="2000"/>
                <a:t>VB</a:t>
              </a:r>
              <a:r>
                <a:rPr lang="zh-CN" altLang="zh-CN" sz="2000"/>
                <a:t>中</a:t>
              </a:r>
              <a:r>
                <a:rPr lang="en-US" altLang="zh-CN" sz="2000"/>
                <a:t>,</a:t>
              </a:r>
              <a:r>
                <a:rPr lang="zh-CN" altLang="zh-CN" sz="2000"/>
                <a:t>程序运行时能输入数据的控件是文本框。①即为文本框</a:t>
              </a:r>
              <a:r>
                <a:rPr lang="en-US" altLang="zh-CN" sz="2000"/>
                <a:t>,</a:t>
              </a:r>
              <a:r>
                <a:rPr lang="zh-CN" altLang="zh-CN" sz="2000"/>
                <a:t>②为下拉列表框</a:t>
              </a:r>
              <a:r>
                <a:rPr lang="en-US" altLang="zh-CN" sz="2000"/>
                <a:t>,</a:t>
              </a:r>
              <a:r>
                <a:rPr lang="zh-CN" altLang="zh-CN" sz="2000"/>
                <a:t>可以显示多行文字</a:t>
              </a:r>
              <a:r>
                <a:rPr lang="en-US" altLang="zh-CN" sz="2000"/>
                <a:t>,</a:t>
              </a:r>
              <a:r>
                <a:rPr lang="zh-CN" altLang="zh-CN" sz="2000"/>
                <a:t>③为标签</a:t>
              </a:r>
              <a:r>
                <a:rPr lang="en-US" altLang="zh-CN" sz="2000"/>
                <a:t>,</a:t>
              </a:r>
              <a:r>
                <a:rPr lang="zh-CN" altLang="zh-CN" sz="2000"/>
                <a:t>用于显示文字</a:t>
              </a:r>
              <a:r>
                <a:rPr lang="en-US" altLang="zh-CN" sz="2000"/>
                <a:t>,</a:t>
              </a:r>
              <a:r>
                <a:rPr lang="zh-CN" altLang="zh-CN" sz="2000"/>
                <a:t>④为按钮。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18" name="组合 1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0" name="五边形 19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1" name="五边形 20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19" name="矩形 18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0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8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479577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【变式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在下图所示的代码窗口中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当输入代码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“Text3.”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后出现一下拉列表框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下列说法正确的是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258116"/>
              </p:ext>
            </p:extLst>
          </p:nvPr>
        </p:nvGraphicFramePr>
        <p:xfrm>
          <a:off x="508000" y="2401831"/>
          <a:ext cx="8128000" cy="340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文档" r:id="rId5" imgW="3847376" imgH="1611066" progId="Word.Document.12">
                  <p:embed/>
                </p:oleObj>
              </mc:Choice>
              <mc:Fallback>
                <p:oleObj name="文档" r:id="rId5" imgW="3847376" imgH="16110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000" y="2401831"/>
                        <a:ext cx="8128000" cy="3403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3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9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508000" y="1485601"/>
            <a:ext cx="8128000" cy="167853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当前正为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对象添加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B.Drag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的属性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C.Enabled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对象的属性值只能通过属性窗口修改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8" name="五边形 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51520" y="3429001"/>
            <a:ext cx="8640960" cy="3240359"/>
            <a:chOff x="251520" y="2276873"/>
            <a:chExt cx="8640960" cy="3240359"/>
          </a:xfrm>
        </p:grpSpPr>
        <p:grpSp>
          <p:nvGrpSpPr>
            <p:cNvPr id="10" name="组合 9"/>
            <p:cNvGrpSpPr/>
            <p:nvPr/>
          </p:nvGrpSpPr>
          <p:grpSpPr>
            <a:xfrm>
              <a:off x="251520" y="2276873"/>
              <a:ext cx="8640960" cy="3240359"/>
              <a:chOff x="251520" y="-282194"/>
              <a:chExt cx="8640960" cy="3240359"/>
            </a:xfrm>
          </p:grpSpPr>
          <p:sp>
            <p:nvSpPr>
              <p:cNvPr id="12" name="五边形 11"/>
              <p:cNvSpPr/>
              <p:nvPr/>
            </p:nvSpPr>
            <p:spPr>
              <a:xfrm>
                <a:off x="6916239" y="2670133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13" name="燕尾形 12"/>
              <p:cNvSpPr/>
              <p:nvPr/>
            </p:nvSpPr>
            <p:spPr>
              <a:xfrm>
                <a:off x="7031380" y="2747133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251520" y="-282194"/>
                <a:ext cx="8640960" cy="2926072"/>
                <a:chOff x="251520" y="-282194"/>
                <a:chExt cx="8640960" cy="2926072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251520" y="-282194"/>
                  <a:ext cx="8640960" cy="29260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TextBox 22"/>
                <p:cNvSpPr txBox="1"/>
                <p:nvPr/>
              </p:nvSpPr>
              <p:spPr>
                <a:xfrm>
                  <a:off x="8360077" y="-174036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641002"/>
                </p:ext>
              </p:extLst>
            </p:nvPr>
          </p:nvGraphicFramePr>
          <p:xfrm>
            <a:off x="511175" y="2778522"/>
            <a:ext cx="8026400" cy="1401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文档" r:id="rId5" imgW="3847376" imgH="671127" progId="Word.Document.12">
                    <p:embed/>
                  </p:oleObj>
                </mc:Choice>
                <mc:Fallback>
                  <p:oleObj name="文档" r:id="rId5" imgW="3847376" imgH="671127" progId="Word.Document.1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" y="2778522"/>
                          <a:ext cx="8026400" cy="1401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51520" y="5482183"/>
            <a:ext cx="8640960" cy="1187177"/>
            <a:chOff x="251520" y="5338167"/>
            <a:chExt cx="8640960" cy="11871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51520" y="5338167"/>
              <a:ext cx="8640960" cy="1187177"/>
              <a:chOff x="251520" y="3720420"/>
              <a:chExt cx="8640960" cy="1187177"/>
            </a:xfrm>
          </p:grpSpPr>
          <p:sp>
            <p:nvSpPr>
              <p:cNvPr id="20" name="五边形 19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1" name="五边形 20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51520" y="3720420"/>
                <a:ext cx="8640960" cy="8717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30"/>
              <p:cNvSpPr txBox="1"/>
              <p:nvPr/>
            </p:nvSpPr>
            <p:spPr>
              <a:xfrm>
                <a:off x="8388424" y="379242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22460"/>
                </p:ext>
              </p:extLst>
            </p:nvPr>
          </p:nvGraphicFramePr>
          <p:xfrm>
            <a:off x="561975" y="5717034"/>
            <a:ext cx="8031163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文档" r:id="rId7" imgW="3872277" imgH="215912" progId="Word.Document.12">
                    <p:embed/>
                  </p:oleObj>
                </mc:Choice>
                <mc:Fallback>
                  <p:oleObj name="文档" r:id="rId7" imgW="3872277" imgH="215912" progId="Word.Document.1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75" y="5717034"/>
                          <a:ext cx="8031163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204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4高优二轮模板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2270</Words>
  <Application>Microsoft Macintosh PowerPoint</Application>
  <PresentationFormat>全屏显示(4:3)</PresentationFormat>
  <Paragraphs>382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微软雅黑</vt:lpstr>
      <vt:lpstr>NEU-BZ-S92</vt:lpstr>
      <vt:lpstr>Arial</vt:lpstr>
      <vt:lpstr>Calibri</vt:lpstr>
      <vt:lpstr>Times New Roman</vt:lpstr>
      <vt:lpstr>2014高优二轮模板</vt:lpstr>
      <vt:lpstr>文档</vt:lpstr>
      <vt:lpstr>VB复习2：　VB面向对象程序设计 ——对象、属性、方法、事件的使用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语文</dc:title>
  <dc:creator>微软用户</dc:creator>
  <cp:lastModifiedBy>邱 曙逵</cp:lastModifiedBy>
  <cp:revision>144</cp:revision>
  <dcterms:created xsi:type="dcterms:W3CDTF">2014-12-26T08:25:58Z</dcterms:created>
  <dcterms:modified xsi:type="dcterms:W3CDTF">2020-03-02T15:34:32Z</dcterms:modified>
</cp:coreProperties>
</file>