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29" r:id="rId2"/>
    <p:sldId id="330" r:id="rId3"/>
    <p:sldId id="383" r:id="rId4"/>
    <p:sldId id="530" r:id="rId5"/>
    <p:sldId id="531" r:id="rId6"/>
    <p:sldId id="532" r:id="rId7"/>
    <p:sldId id="533" r:id="rId8"/>
    <p:sldId id="541" r:id="rId9"/>
    <p:sldId id="484" r:id="rId10"/>
    <p:sldId id="535" r:id="rId11"/>
    <p:sldId id="536" r:id="rId12"/>
    <p:sldId id="485" r:id="rId13"/>
    <p:sldId id="537" r:id="rId14"/>
    <p:sldId id="538" r:id="rId15"/>
    <p:sldId id="539" r:id="rId16"/>
    <p:sldId id="423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  <p:sldId id="502" r:id="rId28"/>
    <p:sldId id="503" r:id="rId29"/>
    <p:sldId id="542" r:id="rId30"/>
    <p:sldId id="54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2" pos="11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FFE389"/>
    <a:srgbClr val="FC922C"/>
    <a:srgbClr val="E75E22"/>
    <a:srgbClr val="FFEDAB"/>
    <a:srgbClr val="CD242B"/>
    <a:srgbClr val="DEB203"/>
    <a:srgbClr val="5FBA0F"/>
    <a:srgbClr val="4F81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588" autoAdjust="0"/>
  </p:normalViewPr>
  <p:slideViewPr>
    <p:cSldViewPr>
      <p:cViewPr varScale="1">
        <p:scale>
          <a:sx n="100" d="100"/>
          <a:sy n="100" d="100"/>
        </p:scale>
        <p:origin x="1424" y="176"/>
      </p:cViewPr>
      <p:guideLst>
        <p:guide orient="horz" pos="935"/>
        <p:guide pos="1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F2FF-E950-4B22-9A88-7B1E5055B9C3}" type="datetimeFigureOut">
              <a:rPr lang="zh-CN" altLang="en-US" smtClean="0"/>
              <a:pPr/>
              <a:t>2020/3/4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46F20-7861-4E56-87FF-6B60CC2B2FD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83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46F20-7861-4E56-87FF-6B60CC2B2FD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83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2636912"/>
            <a:ext cx="6983760" cy="144016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3281752" y="2983026"/>
            <a:ext cx="5898760" cy="72563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25" y="2994177"/>
            <a:ext cx="737932" cy="7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95814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3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2636912"/>
            <a:ext cx="2051720" cy="1440160"/>
          </a:xfrm>
          <a:prstGeom prst="rect">
            <a:avLst/>
          </a:prstGeom>
          <a:solidFill>
            <a:srgbClr val="CD2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2160240" y="2636912"/>
            <a:ext cx="6983760" cy="1440160"/>
          </a:xfrm>
          <a:prstGeom prst="rect">
            <a:avLst/>
          </a:prstGeom>
          <a:solidFill>
            <a:srgbClr val="E75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3281752" y="2910011"/>
            <a:ext cx="5898760" cy="89396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0062492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92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命题调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同侧圆角矩形 6">
            <a:hlinkClick r:id="rId2" action="ppaction://hlinksldjump"/>
          </p:cNvPr>
          <p:cNvSpPr/>
          <p:nvPr userDrawn="1"/>
        </p:nvSpPr>
        <p:spPr>
          <a:xfrm>
            <a:off x="3275856" y="538157"/>
            <a:ext cx="1152128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条目梳理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401285" y="874706"/>
            <a:ext cx="885777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61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热点聚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同侧圆角矩形 10">
            <a:hlinkClick r:id="rId2" action="ppaction://hlinksldjump"/>
          </p:cNvPr>
          <p:cNvSpPr/>
          <p:nvPr userDrawn="1"/>
        </p:nvSpPr>
        <p:spPr>
          <a:xfrm>
            <a:off x="4476825" y="538157"/>
            <a:ext cx="1155417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97645" y="876904"/>
            <a:ext cx="940217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82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典题试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侧圆角矩形 9">
            <a:hlinkClick r:id="rId2" action="ppaction://hlinksldjump"/>
          </p:cNvPr>
          <p:cNvSpPr/>
          <p:nvPr userDrawn="1"/>
        </p:nvSpPr>
        <p:spPr>
          <a:xfrm>
            <a:off x="5685115" y="538157"/>
            <a:ext cx="1143568" cy="370871"/>
          </a:xfrm>
          <a:prstGeom prst="round2SameRect">
            <a:avLst/>
          </a:prstGeom>
          <a:gradFill flip="none" rotWithShape="1">
            <a:gsLst>
              <a:gs pos="0">
                <a:srgbClr val="FFD85D"/>
              </a:gs>
              <a:gs pos="100000">
                <a:srgbClr val="FFED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5821755" y="874706"/>
            <a:ext cx="910485" cy="0"/>
          </a:xfrm>
          <a:prstGeom prst="line">
            <a:avLst/>
          </a:prstGeom>
          <a:ln w="19050">
            <a:solidFill>
              <a:srgbClr val="FF8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75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创新模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9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71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 txBox="1">
            <a:spLocks/>
          </p:cNvSpPr>
          <p:nvPr userDrawn="1"/>
        </p:nvSpPr>
        <p:spPr>
          <a:xfrm>
            <a:off x="8172400" y="507713"/>
            <a:ext cx="971599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‹#›</a:t>
            </a:fld>
            <a:r>
              <a:rPr lang="en-US" altLang="zh-CN" dirty="0"/>
              <a:t>-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5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" Target="../slides/slide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71825" y="467380"/>
            <a:ext cx="5000575" cy="44134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-1" y="6738378"/>
            <a:ext cx="9157036" cy="128253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8172400" y="467380"/>
            <a:ext cx="971600" cy="441340"/>
          </a:xfrm>
          <a:prstGeom prst="rect">
            <a:avLst/>
          </a:prstGeom>
          <a:solidFill>
            <a:srgbClr val="FC9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433638" y="0"/>
            <a:ext cx="1711621" cy="90872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第一部分</a:t>
            </a:r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0" y="6727668"/>
            <a:ext cx="9144000" cy="0"/>
          </a:xfrm>
          <a:prstGeom prst="line">
            <a:avLst/>
          </a:prstGeom>
          <a:ln w="12700">
            <a:solidFill>
              <a:srgbClr val="E2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-1" y="937527"/>
            <a:ext cx="9144000" cy="36000"/>
          </a:xfrm>
          <a:prstGeom prst="rect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3235833" y="75617"/>
            <a:ext cx="5822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VB</a:t>
            </a:r>
            <a:r>
              <a:rPr lang="zh-CN" altLang="en-US" b="1" dirty="0">
                <a:solidFill>
                  <a:srgbClr val="C00000"/>
                </a:solidFill>
              </a:rPr>
              <a:t>复习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：　</a:t>
            </a:r>
            <a:r>
              <a:rPr lang="en-US" altLang="zh-CN" b="1" dirty="0">
                <a:solidFill>
                  <a:srgbClr val="C00000"/>
                </a:solidFill>
              </a:rPr>
              <a:t>VB</a:t>
            </a:r>
            <a:r>
              <a:rPr lang="zh-CN" altLang="en-US" b="1" dirty="0">
                <a:solidFill>
                  <a:srgbClr val="C00000"/>
                </a:solidFill>
              </a:rPr>
              <a:t>常量、变量、函数、基本运算和表达式</a:t>
            </a:r>
          </a:p>
        </p:txBody>
      </p:sp>
      <p:sp>
        <p:nvSpPr>
          <p:cNvPr id="30" name="同侧圆角矩形 29">
            <a:hlinkClick r:id="rId12" action="ppaction://hlinksldjump" tooltip="点击进入"/>
          </p:cNvPr>
          <p:cNvSpPr/>
          <p:nvPr/>
        </p:nvSpPr>
        <p:spPr>
          <a:xfrm>
            <a:off x="3275856" y="607236"/>
            <a:ext cx="1142743" cy="294545"/>
          </a:xfrm>
          <a:prstGeom prst="round2SameRect">
            <a:avLst/>
          </a:prstGeom>
          <a:gradFill flip="none" rotWithShape="1">
            <a:gsLst>
              <a:gs pos="0">
                <a:srgbClr val="FF8534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条目梳理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374429" y="507713"/>
            <a:ext cx="66206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4BF17FCF-D4DA-449D-A468-DDB7E43619E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同侧圆角矩形 14">
            <a:hlinkClick r:id="rId13" action="ppaction://hlinksldjump" tooltip="点击进入"/>
          </p:cNvPr>
          <p:cNvSpPr/>
          <p:nvPr/>
        </p:nvSpPr>
        <p:spPr>
          <a:xfrm>
            <a:off x="4479118" y="607236"/>
            <a:ext cx="1142743" cy="294545"/>
          </a:xfrm>
          <a:prstGeom prst="round2SameRect">
            <a:avLst/>
          </a:prstGeom>
          <a:gradFill flip="none" rotWithShape="1">
            <a:gsLst>
              <a:gs pos="0">
                <a:srgbClr val="FF8534"/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随堂演练</a:t>
            </a:r>
            <a:endParaRPr lang="zh-CN" alt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77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3.docx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__4.docx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__5.docx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Word___6.doc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26.xml"/><Relationship Id="rId18" Type="http://schemas.openxmlformats.org/officeDocument/2006/relationships/slide" Target="slide29.xml"/><Relationship Id="rId3" Type="http://schemas.openxmlformats.org/officeDocument/2006/relationships/slide" Target="slide16.xml"/><Relationship Id="rId7" Type="http://schemas.openxmlformats.org/officeDocument/2006/relationships/slide" Target="slide20.xml"/><Relationship Id="rId12" Type="http://schemas.openxmlformats.org/officeDocument/2006/relationships/slide" Target="slide25.xml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5.xml"/><Relationship Id="rId16" Type="http://schemas.openxmlformats.org/officeDocument/2006/relationships/package" Target="../embeddings/Microsoft_Word___7.docx"/><Relationship Id="rId1" Type="http://schemas.openxmlformats.org/officeDocument/2006/relationships/vmlDrawing" Target="../drawings/vmlDrawing8.v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5" Type="http://schemas.openxmlformats.org/officeDocument/2006/relationships/slide" Target="slide28.xml"/><Relationship Id="rId10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slide" Target="slide22.xml"/><Relationship Id="rId14" Type="http://schemas.openxmlformats.org/officeDocument/2006/relationships/slide" Target="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1.docx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2.docx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2656968" y="2852936"/>
            <a:ext cx="6307520" cy="809797"/>
          </a:xfrm>
        </p:spPr>
        <p:txBody>
          <a:bodyPr/>
          <a:lstStyle/>
          <a:p>
            <a:r>
              <a:rPr lang="en-US" altLang="zh-CN" sz="3200" dirty="0"/>
              <a:t>VB</a:t>
            </a:r>
            <a:r>
              <a:rPr lang="zh-CN" altLang="en-US" sz="3200" dirty="0"/>
              <a:t>复习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r>
              <a:rPr lang="zh-CN" altLang="zh-CN" sz="3200" dirty="0"/>
              <a:t>　</a:t>
            </a:r>
            <a:r>
              <a:rPr lang="en-US" altLang="zh-CN" sz="3200" dirty="0"/>
              <a:t>VB</a:t>
            </a:r>
            <a:r>
              <a:rPr lang="zh-CN" altLang="zh-CN" sz="3200" dirty="0"/>
              <a:t>常量、变量、函数、</a:t>
            </a:r>
            <a:br>
              <a:rPr lang="en-US" altLang="zh-CN" sz="3200" dirty="0"/>
            </a:br>
            <a:r>
              <a:rPr lang="en-US" altLang="zh-CN" sz="3200" dirty="0"/>
              <a:t>     </a:t>
            </a:r>
            <a:r>
              <a:rPr lang="zh-CN" altLang="zh-CN" sz="3200" dirty="0"/>
              <a:t>基本运算和表达式</a:t>
            </a:r>
          </a:p>
        </p:txBody>
      </p:sp>
    </p:spTree>
    <p:extLst>
      <p:ext uri="{BB962C8B-B14F-4D97-AF65-F5344CB8AC3E}">
        <p14:creationId xmlns:p14="http://schemas.microsoft.com/office/powerpoint/2010/main" val="1589879309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8000" y="2107334"/>
            <a:ext cx="8128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s=“visualBasic6.0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中文版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mid(s,7,8)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A.Basic6.0	B.asic6.0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C.Ba		D.visualBa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本题要掌握常见函数的功能。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函数的功能是从变量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的第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个字符开始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取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个字符。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6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864304"/>
            <a:ext cx="8128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A.x=(-b-sqr(b^2-4*a*c))/(2*a)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B.x=(-b-sqr(b^2-4ac))/2a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C.x=(-b-int(b^2-4*a*c)/(2*a)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D.x=(-b-abs(b^2-4*a*c)/(2*a)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362927"/>
              </p:ext>
            </p:extLst>
          </p:nvPr>
        </p:nvGraphicFramePr>
        <p:xfrm>
          <a:off x="188416" y="1412776"/>
          <a:ext cx="8128000" cy="754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文档" r:id="rId6" imgW="3847376" imgH="356975" progId="Word.Document.12">
                  <p:embed/>
                </p:oleObj>
              </mc:Choice>
              <mc:Fallback>
                <p:oleObj name="文档" r:id="rId6" imgW="3847376" imgH="35697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416" y="1412776"/>
                        <a:ext cx="8128000" cy="7544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五边形 7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9" name="五边形 8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1" name="组合 10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3" name="五边形 12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4" name="燕尾形 13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2" name="矩形 11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在</a:t>
              </a:r>
              <a:r>
                <a:rPr lang="en-US" altLang="zh-CN" sz="2000"/>
                <a:t>VB</a:t>
              </a:r>
              <a:r>
                <a:rPr lang="zh-CN" altLang="zh-CN" sz="2000"/>
                <a:t>中开二次根号的函数是</a:t>
              </a:r>
              <a:r>
                <a:rPr lang="en-US" altLang="zh-CN" sz="2000"/>
                <a:t>Sqr,Int</a:t>
              </a:r>
              <a:r>
                <a:rPr lang="zh-CN" altLang="zh-CN" sz="2000"/>
                <a:t>的功能是向下取整</a:t>
              </a:r>
              <a:r>
                <a:rPr lang="en-US" altLang="zh-CN" sz="2000"/>
                <a:t>,Abs</a:t>
              </a:r>
              <a:r>
                <a:rPr lang="zh-CN" altLang="zh-CN" sz="2000"/>
                <a:t>的功能是取绝对值。在</a:t>
              </a:r>
              <a:r>
                <a:rPr lang="en-US" altLang="zh-CN" sz="2000"/>
                <a:t>VB</a:t>
              </a:r>
              <a:r>
                <a:rPr lang="zh-CN" altLang="zh-CN" sz="2000"/>
                <a:t>中运算符号不能省略</a:t>
              </a:r>
              <a:r>
                <a:rPr lang="en-US" altLang="zh-CN" sz="2000"/>
                <a:t>,</a:t>
              </a:r>
              <a:r>
                <a:rPr lang="zh-CN" altLang="zh-CN" sz="2000"/>
                <a:t>比如乘号。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19" name="组合 18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1" name="五边形 20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2" name="五边形 21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87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508000" y="1407080"/>
            <a:ext cx="5562420" cy="866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算术、关系、逻辑三类基本运算及表达式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算术运算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737510"/>
              </p:ext>
            </p:extLst>
          </p:nvPr>
        </p:nvGraphicFramePr>
        <p:xfrm>
          <a:off x="508000" y="2253766"/>
          <a:ext cx="8128000" cy="4559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文档" r:id="rId6" imgW="3923883" imgH="2191510" progId="Word.Document.12">
                  <p:embed/>
                </p:oleObj>
              </mc:Choice>
              <mc:Fallback>
                <p:oleObj name="文档" r:id="rId6" imgW="3923883" imgH="21915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000" y="2253766"/>
                        <a:ext cx="8128000" cy="4559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407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756153"/>
            <a:ext cx="187391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关系运算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27422"/>
              </p:ext>
            </p:extLst>
          </p:nvPr>
        </p:nvGraphicFramePr>
        <p:xfrm>
          <a:off x="508000" y="2276872"/>
          <a:ext cx="8128000" cy="357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文档" r:id="rId6" imgW="3904756" imgH="1715783" progId="Word.Document.12">
                  <p:embed/>
                </p:oleObj>
              </mc:Choice>
              <mc:Fallback>
                <p:oleObj name="文档" r:id="rId6" imgW="3904756" imgH="17157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000" y="2276872"/>
                        <a:ext cx="8128000" cy="3571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10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4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5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6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628800"/>
            <a:ext cx="1873911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逻辑运算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229175"/>
              </p:ext>
            </p:extLst>
          </p:nvPr>
        </p:nvGraphicFramePr>
        <p:xfrm>
          <a:off x="508000" y="2254442"/>
          <a:ext cx="8128000" cy="2940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文档" r:id="rId7" imgW="3904756" imgH="1412426" progId="Word.Document.12">
                  <p:embed/>
                </p:oleObj>
              </mc:Choice>
              <mc:Fallback>
                <p:oleObj name="文档" r:id="rId7" imgW="3904756" imgH="14124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8000" y="2254442"/>
                        <a:ext cx="8128000" cy="29406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spect="1"/>
          </p:cNvSpPr>
          <p:nvPr/>
        </p:nvSpPr>
        <p:spPr>
          <a:xfrm>
            <a:off x="508000" y="4889101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:Not: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非运算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假变真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真变假。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与运算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只有同为真时才为真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其他为假。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或运算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只有同为假时才为假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其他为真。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9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8000" y="2107334"/>
            <a:ext cx="8128000" cy="293618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i=1,n=100,find=false,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则下列表达式值为真的是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A.i&gt;n or find		B.i&lt;n and not find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C.i&lt;n and find	D.i&gt;n and not find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本题考查运算符的使用。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i&gt;n=false,i&lt;n=true,not find=true,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i&lt;n and not find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的值为真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其他均为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53" name="椭圆 52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4" name="椭圆 53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9" name="椭圆 58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0" name="椭圆 59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1" name="椭圆 60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62" name="椭圆 61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椭圆 62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椭圆 63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椭圆 64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下列属于数值常量的是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B.2017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C.x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D.True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8" name="五边形 1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0" name="组合 1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2" name="五边形 2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2000"/>
                <a:t>″2018″</a:t>
              </a:r>
              <a:r>
                <a:rPr lang="zh-CN" altLang="zh-CN" sz="2000"/>
                <a:t>是字符串常量</a:t>
              </a:r>
              <a:r>
                <a:rPr lang="en-US" altLang="zh-CN" sz="2000"/>
                <a:t>,x</a:t>
              </a:r>
              <a:r>
                <a:rPr lang="zh-CN" altLang="zh-CN" sz="2000"/>
                <a:t>是变量</a:t>
              </a:r>
              <a:r>
                <a:rPr lang="en-US" altLang="zh-CN" sz="2000"/>
                <a:t>,True</a:t>
              </a:r>
              <a:r>
                <a:rPr lang="zh-CN" altLang="zh-CN" sz="2000"/>
                <a:t>是布尔型常量。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8" name="组合 2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0" name="五边形 2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3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4313"/>
            <a:ext cx="8128000" cy="2084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存储姓名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以下定义正确的是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A.Dim xm as Boolean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B.Dim xm as String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C.Dim xm as Integer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D.Dim xm as single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8" name="五边形 3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40" name="组合 3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42" name="五边形 4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姓名是字符串</a:t>
              </a:r>
              <a:r>
                <a:rPr lang="en-US" altLang="zh-CN" sz="2000"/>
                <a:t>,</a:t>
              </a:r>
              <a:r>
                <a:rPr lang="zh-CN" altLang="zh-CN" sz="2000"/>
                <a:t>所以变量</a:t>
              </a:r>
              <a:r>
                <a:rPr lang="en-US" altLang="zh-CN" sz="2000"/>
                <a:t>xm</a:t>
              </a:r>
              <a:r>
                <a:rPr lang="zh-CN" altLang="zh-CN" sz="2000"/>
                <a:t>的数据类型应定义为字符串型</a:t>
              </a:r>
              <a:r>
                <a:rPr lang="en-US" altLang="zh-CN" sz="2000"/>
                <a:t>,</a:t>
              </a:r>
              <a:r>
                <a:rPr lang="zh-CN" altLang="zh-CN" sz="2000"/>
                <a:t>即</a:t>
              </a:r>
              <a:r>
                <a:rPr lang="en-US" altLang="zh-CN" sz="2000"/>
                <a:t>String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8" name="组合 4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63" name="五边形 62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64" name="五边形 63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62" name="矩形 61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1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4313"/>
            <a:ext cx="8128000" cy="1272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下列能作为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A.Mod	B.a@1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C.3F	D.no_1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8" name="五边形 3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40" name="组合 3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42" name="五边形 4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508000" y="2154280"/>
              <a:ext cx="8128000" cy="9435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变量名是由字母、数字和下划线组成</a:t>
              </a:r>
              <a:r>
                <a:rPr lang="en-US" altLang="zh-CN" sz="2000"/>
                <a:t>,</a:t>
              </a:r>
              <a:r>
                <a:rPr lang="zh-CN" altLang="zh-CN" sz="2000"/>
                <a:t>但必须是字母开头</a:t>
              </a:r>
              <a:r>
                <a:rPr lang="en-US" altLang="zh-CN" sz="2000"/>
                <a:t>,VB</a:t>
              </a:r>
              <a:r>
                <a:rPr lang="zh-CN" altLang="zh-CN" sz="2000"/>
                <a:t>中的关键字不能作为变量名。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8" name="组合 4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63" name="五边形 62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64" name="五边形 63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62" name="矩形 61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2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19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64957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a=″20″,b=″18″,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A.″2018″	B.38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C.2018		D.″38″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8" name="五边形 3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40" name="组合 3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42" name="五边形 4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变量</a:t>
              </a:r>
              <a:r>
                <a:rPr lang="en-US" altLang="zh-CN" sz="2000"/>
                <a:t>a</a:t>
              </a:r>
              <a:r>
                <a:rPr lang="zh-CN" altLang="zh-CN" sz="2000"/>
                <a:t>、</a:t>
              </a:r>
              <a:r>
                <a:rPr lang="en-US" altLang="zh-CN" sz="2000"/>
                <a:t>b</a:t>
              </a:r>
              <a:r>
                <a:rPr lang="zh-CN" altLang="zh-CN" sz="2000"/>
                <a:t>的类型是字符串</a:t>
              </a:r>
              <a:r>
                <a:rPr lang="en-US" altLang="zh-CN" sz="2000"/>
                <a:t>,</a:t>
              </a:r>
              <a:r>
                <a:rPr lang="zh-CN" altLang="zh-CN" sz="2000"/>
                <a:t>则表达式</a:t>
              </a:r>
              <a:r>
                <a:rPr lang="en-US" altLang="zh-CN" sz="2000"/>
                <a:t>a&amp;b</a:t>
              </a:r>
              <a:r>
                <a:rPr lang="zh-CN" altLang="zh-CN" sz="2000"/>
                <a:t>是把两个字符串连接起来。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8" name="组合 4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63" name="五边形 62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64" name="五边形 63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62" name="矩形 61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872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 dirty="0"/>
              <a:t>-</a:t>
            </a:r>
            <a:fld id="{4BF17FCF-D4DA-449D-A468-DDB7E43619E6}" type="slidenum">
              <a:rPr lang="zh-CN" altLang="en-US" smtClean="0"/>
              <a:pPr algn="ctr"/>
              <a:t>2</a:t>
            </a:fld>
            <a:r>
              <a:rPr lang="en-US" altLang="zh-CN" dirty="0"/>
              <a:t>-</a:t>
            </a:r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032229"/>
              </p:ext>
            </p:extLst>
          </p:nvPr>
        </p:nvGraphicFramePr>
        <p:xfrm>
          <a:off x="508000" y="2312184"/>
          <a:ext cx="8128000" cy="248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文档" r:id="rId3" imgW="3971520" imgH="1210908" progId="Word.Document.12">
                  <p:embed/>
                </p:oleObj>
              </mc:Choice>
              <mc:Fallback>
                <p:oleObj name="文档" r:id="rId3" imgW="3971520" imgH="12109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00" y="2312184"/>
                        <a:ext cx="8128000" cy="2487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39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椭圆 2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4313"/>
            <a:ext cx="8128000" cy="1272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x=1,y=2,z=3,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则表达式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x+z&gt;y or y+z&gt;x and x+y&gt;z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A.True	B.False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C.1	D.2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66" name="五边形 65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67" name="五边形 66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69" name="组合 68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71" name="五边形 70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72" name="燕尾形 71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70" name="矩形 69"/>
            <p:cNvSpPr>
              <a:spLocks noChangeAspect="1"/>
            </p:cNvSpPr>
            <p:nvPr/>
          </p:nvSpPr>
          <p:spPr>
            <a:xfrm>
              <a:off x="508000" y="2154280"/>
              <a:ext cx="8128000" cy="14189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逻辑运算符</a:t>
              </a:r>
              <a:r>
                <a:rPr lang="en-US" altLang="zh-CN" sz="2000"/>
                <a:t>and</a:t>
              </a:r>
              <a:r>
                <a:rPr lang="zh-CN" altLang="zh-CN" sz="2000"/>
                <a:t>优先级高于</a:t>
              </a:r>
              <a:r>
                <a:rPr lang="en-US" altLang="zh-CN" sz="2000"/>
                <a:t>or,</a:t>
              </a:r>
              <a:r>
                <a:rPr lang="zh-CN" altLang="zh-CN" sz="2000"/>
                <a:t>所以表达式</a:t>
              </a:r>
              <a:r>
                <a:rPr lang="en-US" altLang="zh-CN" sz="2000"/>
                <a:t>x+z&gt;y or y+z&gt;x and x+y&gt;z</a:t>
              </a:r>
              <a:r>
                <a:rPr lang="zh-CN" altLang="zh-CN" sz="2000"/>
                <a:t>相当于表达式</a:t>
              </a:r>
              <a:r>
                <a:rPr lang="en-US" altLang="zh-CN" sz="2000"/>
                <a:t>x+z&gt;y or (y+z&gt;x and x+y&gt;z),</a:t>
              </a:r>
              <a:r>
                <a:rPr lang="zh-CN" altLang="zh-CN" sz="2000"/>
                <a:t>运算结果是</a:t>
              </a:r>
              <a:r>
                <a:rPr lang="en-US" altLang="zh-CN" sz="2000"/>
                <a:t>true or(true and false)=true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77" name="组合 76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79" name="五边形 78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80" name="五边形 79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81" name="燕尾形 80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78" name="矩形 77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7724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21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516321"/>
            <a:ext cx="8128000" cy="8660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Mod 8\ 3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A.0	B.4	C.50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D.1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8" name="五边形 1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0" name="组合 1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2" name="五边形 2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表达式</a:t>
              </a:r>
              <a:r>
                <a:rPr lang="en-US" altLang="zh-CN" sz="2000"/>
                <a:t>100 mod 8\3</a:t>
              </a:r>
              <a:r>
                <a:rPr lang="zh-CN" altLang="zh-CN" sz="2000"/>
                <a:t>先运算</a:t>
              </a:r>
              <a:r>
                <a:rPr lang="en-US" altLang="zh-CN" sz="2000"/>
                <a:t>8\3,</a:t>
              </a:r>
              <a:r>
                <a:rPr lang="zh-CN" altLang="zh-CN" sz="2000"/>
                <a:t>结果为</a:t>
              </a:r>
              <a:r>
                <a:rPr lang="en-US" altLang="zh-CN" sz="2000"/>
                <a:t>2,</a:t>
              </a:r>
              <a:r>
                <a:rPr lang="zh-CN" altLang="zh-CN" sz="2000"/>
                <a:t>再计算</a:t>
              </a:r>
              <a:r>
                <a:rPr lang="en-US" altLang="zh-CN" sz="2000"/>
                <a:t>100 mod 2</a:t>
              </a:r>
              <a:r>
                <a:rPr lang="zh-CN" altLang="zh-CN" sz="2000"/>
                <a:t>结果为</a:t>
              </a:r>
              <a:r>
                <a:rPr lang="en-US" altLang="zh-CN" sz="2000"/>
                <a:t>0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8" name="组合 2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0" name="五边形 2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22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>
            <a:spLocks noChangeAspect="1"/>
          </p:cNvSpPr>
          <p:nvPr/>
        </p:nvSpPr>
        <p:spPr>
          <a:xfrm>
            <a:off x="508000" y="1484313"/>
            <a:ext cx="8128000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结果为数值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A.Asc(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B.Int(0.8)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C.Abs(Int(-0.6))		D.Str(1)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8" name="五边形 37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9" name="五边形 38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41" name="组合 40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43" name="五边形 42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4" name="燕尾形 43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42" name="矩形 41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2000"/>
                <a:t>Asc(″1″)</a:t>
              </a:r>
              <a:r>
                <a:rPr lang="zh-CN" altLang="zh-CN" sz="2000"/>
                <a:t>函数返回字符</a:t>
              </a:r>
              <a:r>
                <a:rPr lang="en-US" altLang="zh-CN" sz="2000"/>
                <a:t>1</a:t>
              </a:r>
              <a:r>
                <a:rPr lang="zh-CN" altLang="zh-CN" sz="2000"/>
                <a:t>的</a:t>
              </a:r>
              <a:r>
                <a:rPr lang="en-US" altLang="zh-CN" sz="2000"/>
                <a:t>ASC</a:t>
              </a:r>
              <a:r>
                <a:rPr lang="zh-CN" altLang="zh-CN" sz="2000"/>
                <a:t>Ⅱ码</a:t>
              </a:r>
              <a:r>
                <a:rPr lang="en-US" altLang="zh-CN" sz="2000"/>
                <a:t>,</a:t>
              </a:r>
              <a:r>
                <a:rPr lang="zh-CN" altLang="zh-CN" sz="2000"/>
                <a:t>结果是</a:t>
              </a:r>
              <a:r>
                <a:rPr lang="en-US" altLang="zh-CN" sz="2000"/>
                <a:t>49;Int(0.8)</a:t>
              </a:r>
              <a:r>
                <a:rPr lang="zh-CN" altLang="zh-CN" sz="2000"/>
                <a:t>结果为</a:t>
              </a:r>
              <a:r>
                <a:rPr lang="en-US" altLang="zh-CN" sz="2000"/>
                <a:t>0;Int(-0.6)</a:t>
              </a:r>
              <a:r>
                <a:rPr lang="zh-CN" altLang="zh-CN" sz="2000"/>
                <a:t>值为</a:t>
              </a:r>
              <a:r>
                <a:rPr lang="en-US" altLang="zh-CN" sz="2000"/>
                <a:t>-1,Abs(-1)</a:t>
              </a:r>
              <a:r>
                <a:rPr lang="zh-CN" altLang="zh-CN" sz="2000"/>
                <a:t>结果为</a:t>
              </a:r>
              <a:r>
                <a:rPr lang="en-US" altLang="zh-CN" sz="2000"/>
                <a:t>1;Str(1)</a:t>
              </a:r>
              <a:r>
                <a:rPr lang="zh-CN" altLang="zh-CN" sz="2000"/>
                <a:t>是将数值型的</a:t>
              </a:r>
              <a:r>
                <a:rPr lang="en-US" altLang="zh-CN" sz="2000"/>
                <a:t>1</a:t>
              </a:r>
              <a:r>
                <a:rPr lang="zh-CN" altLang="zh-CN" sz="2000"/>
                <a:t>转换为字符型的</a:t>
              </a:r>
              <a:r>
                <a:rPr lang="en-US" altLang="zh-CN" sz="2000"/>
                <a:t>“1”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62" name="组合 61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64" name="五边形 63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65" name="五边形 64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6" name="燕尾形 65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63" name="矩形 62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164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4313"/>
            <a:ext cx="8128000" cy="208480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表达式的值等于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A.Val(″96″)+4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B.Len(″40″)+60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C.Sqr(81)+19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D.Str(20)+″80″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37" name="五边形 3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38" name="五边形 3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40" name="组合 3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42" name="五边形 4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3" name="燕尾形 4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组合 4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函数</a:t>
              </a:r>
              <a:r>
                <a:rPr lang="en-US" altLang="zh-CN" sz="2000"/>
                <a:t>len</a:t>
              </a:r>
              <a:r>
                <a:rPr lang="zh-CN" altLang="zh-CN" sz="2000"/>
                <a:t>返回字符串的长度。</a:t>
              </a:r>
              <a:r>
                <a:rPr lang="en-US" altLang="zh-CN" sz="2000"/>
                <a:t>Sqr</a:t>
              </a:r>
              <a:r>
                <a:rPr lang="zh-CN" altLang="zh-CN" sz="2000"/>
                <a:t>返回数值的算术平方根</a:t>
              </a:r>
              <a:r>
                <a:rPr lang="en-US" altLang="zh-CN" sz="2000"/>
                <a:t>,Str</a:t>
              </a:r>
              <a:r>
                <a:rPr lang="zh-CN" altLang="zh-CN" sz="2000"/>
                <a:t>是把数值转换为字符串。所以</a:t>
              </a:r>
              <a:r>
                <a:rPr lang="en-US" altLang="zh-CN" sz="2000"/>
                <a:t>Len(″40″)+60=62,Sqr(81)+19=28,Str(20)+″80″=″2080″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8" name="组合 4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63" name="五边形 62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64" name="五边形 63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5" name="燕尾形 64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62" name="矩形 61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12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椭圆 2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82306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“ZheJiangHangZhou”,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表达式的值是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“Jiang”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A.Mid(a,4,5)	B.Mid(a,4,8)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C.Mid(a,5,4)	D.Mid(a,8,4)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7" name="五边形 2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28" name="五边形 2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30" name="组合 2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2" name="五边形 3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3" name="燕尾形 3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组合 3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1" name="矩形 30"/>
            <p:cNvSpPr>
              <a:spLocks noChangeAspect="1"/>
            </p:cNvSpPr>
            <p:nvPr/>
          </p:nvSpPr>
          <p:spPr>
            <a:xfrm>
              <a:off x="508000" y="2154280"/>
              <a:ext cx="8128000" cy="141891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函数</a:t>
              </a:r>
              <a:r>
                <a:rPr lang="en-US" altLang="zh-CN" sz="2000"/>
                <a:t>Mid(x,n,k)</a:t>
              </a:r>
              <a:r>
                <a:rPr lang="zh-CN" altLang="zh-CN" sz="2000"/>
                <a:t>的功能是取字符串</a:t>
              </a:r>
              <a:r>
                <a:rPr lang="en-US" altLang="zh-CN" sz="2000"/>
                <a:t>x</a:t>
              </a:r>
              <a:r>
                <a:rPr lang="zh-CN" altLang="zh-CN" sz="2000"/>
                <a:t>的第</a:t>
              </a:r>
              <a:r>
                <a:rPr lang="en-US" altLang="zh-CN" sz="2000"/>
                <a:t>n</a:t>
              </a:r>
              <a:r>
                <a:rPr lang="zh-CN" altLang="zh-CN" sz="2000"/>
                <a:t>个字符开始的</a:t>
              </a:r>
              <a:r>
                <a:rPr lang="en-US" altLang="zh-CN" sz="2000"/>
                <a:t>k</a:t>
              </a:r>
              <a:r>
                <a:rPr lang="zh-CN" altLang="zh-CN" sz="2000"/>
                <a:t>个字符</a:t>
              </a:r>
              <a:r>
                <a:rPr lang="en-US" altLang="zh-CN" sz="2000"/>
                <a:t>,“Jiang”</a:t>
              </a:r>
              <a:r>
                <a:rPr lang="zh-CN" altLang="zh-CN" sz="2000"/>
                <a:t>从字符串</a:t>
              </a:r>
              <a:r>
                <a:rPr lang="en-US" altLang="zh-CN" sz="2000"/>
                <a:t>“ZheJiangHangZhou”</a:t>
              </a:r>
              <a:r>
                <a:rPr lang="zh-CN" altLang="zh-CN" sz="2000"/>
                <a:t>的第</a:t>
              </a:r>
              <a:r>
                <a:rPr lang="en-US" altLang="zh-CN" sz="2000"/>
                <a:t>4</a:t>
              </a:r>
              <a:r>
                <a:rPr lang="zh-CN" altLang="zh-CN" sz="2000"/>
                <a:t>个字符开始</a:t>
              </a:r>
              <a:r>
                <a:rPr lang="en-US" altLang="zh-CN" sz="2000"/>
                <a:t>,</a:t>
              </a:r>
              <a:r>
                <a:rPr lang="zh-CN" altLang="zh-CN" sz="2000"/>
                <a:t>取了</a:t>
              </a:r>
              <a:r>
                <a:rPr lang="en-US" altLang="zh-CN" sz="2000"/>
                <a:t>5</a:t>
              </a:r>
              <a:r>
                <a:rPr lang="zh-CN" altLang="zh-CN" sz="2000"/>
                <a:t>个字符</a:t>
              </a:r>
              <a:r>
                <a:rPr lang="en-US" altLang="zh-CN" sz="2000"/>
                <a:t>,</a:t>
              </a:r>
              <a:r>
                <a:rPr lang="zh-CN" altLang="zh-CN" sz="2000"/>
                <a:t>所以应该为</a:t>
              </a:r>
              <a:r>
                <a:rPr lang="en-US" altLang="zh-CN" sz="2000"/>
                <a:t>Mid(a,4,5)</a:t>
              </a:r>
              <a:r>
                <a:rPr lang="zh-CN" altLang="zh-CN" sz="2000"/>
                <a:t>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46" name="组合 45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48" name="五边形 47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62" name="五边形 61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63" name="燕尾形 62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47" name="矩形 46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A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9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骰子是一个正六面体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这六个数分别代表这六面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掷一次骰子出现的数可表示为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A.Int(Rnd(6)+1)	B.Int(Rnd*6)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C.Int(Rnd*7)		D.Int(Rnd*6+1)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8" name="五边形 1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0" name="组合 1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2" name="五边形 2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en-US" altLang="zh-CN" sz="2000"/>
                <a:t>Int(Rnd(6)+1)</a:t>
              </a:r>
              <a:r>
                <a:rPr lang="zh-CN" altLang="zh-CN" sz="2000"/>
                <a:t>的值是</a:t>
              </a:r>
              <a:r>
                <a:rPr lang="en-US" altLang="zh-CN" sz="2000"/>
                <a:t>1,Int(Rnd*6)</a:t>
              </a:r>
              <a:r>
                <a:rPr lang="zh-CN" altLang="zh-CN" sz="2000"/>
                <a:t>的值范围是</a:t>
              </a:r>
              <a:r>
                <a:rPr lang="en-US" altLang="zh-CN" sz="2000"/>
                <a:t>0~5</a:t>
              </a:r>
              <a:r>
                <a:rPr lang="zh-CN" altLang="zh-CN" sz="2000"/>
                <a:t>六个数</a:t>
              </a:r>
              <a:r>
                <a:rPr lang="en-US" altLang="zh-CN" sz="2000"/>
                <a:t>,Int(Rnd*7)</a:t>
              </a:r>
              <a:r>
                <a:rPr lang="zh-CN" altLang="zh-CN" sz="2000"/>
                <a:t>的值范围是</a:t>
              </a:r>
              <a:r>
                <a:rPr lang="en-US" altLang="zh-CN" sz="2000"/>
                <a:t>0~6</a:t>
              </a:r>
              <a:r>
                <a:rPr lang="zh-CN" altLang="zh-CN" sz="2000"/>
                <a:t>七个数。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8" name="组合 2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0" name="五边形 2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D</a:t>
              </a:r>
              <a:endParaRPr lang="zh-CN" altLang="en-US" sz="2000" dirty="0"/>
            </a:p>
          </p:txBody>
        </p:sp>
      </p:grp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spect="1"/>
          </p:cNvSpPr>
          <p:nvPr/>
        </p:nvSpPr>
        <p:spPr>
          <a:xfrm>
            <a:off x="508000" y="1484313"/>
            <a:ext cx="8128000" cy="12722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下列函数的值是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A.Abs(100)	B.Int(9.8)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C.Abs(int(-9.1))	D.Sqr(-10)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7" name="五边形 16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8" name="五边形 17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0" name="组合 19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2" name="五边形 21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函数</a:t>
              </a:r>
              <a:r>
                <a:rPr lang="en-US" altLang="zh-CN" sz="2000"/>
                <a:t>Abs</a:t>
              </a:r>
              <a:r>
                <a:rPr lang="zh-CN" altLang="zh-CN" sz="2000"/>
                <a:t>的功能是取绝对值</a:t>
              </a:r>
              <a:r>
                <a:rPr lang="en-US" altLang="zh-CN" sz="2000"/>
                <a:t>,</a:t>
              </a:r>
              <a:r>
                <a:rPr lang="zh-CN" altLang="zh-CN" sz="2000"/>
                <a:t>函数</a:t>
              </a:r>
              <a:r>
                <a:rPr lang="en-US" altLang="zh-CN" sz="2000"/>
                <a:t>Sqr</a:t>
              </a:r>
              <a:r>
                <a:rPr lang="zh-CN" altLang="zh-CN" sz="2000"/>
                <a:t>的功能是取算术平方根</a:t>
              </a:r>
              <a:r>
                <a:rPr lang="en-US" altLang="zh-CN" sz="2000"/>
                <a:t>,</a:t>
              </a:r>
              <a:r>
                <a:rPr lang="zh-CN" altLang="zh-CN" sz="2000"/>
                <a:t>函数</a:t>
              </a:r>
              <a:r>
                <a:rPr lang="en-US" altLang="zh-CN" sz="2000"/>
                <a:t>Int</a:t>
              </a:r>
              <a:r>
                <a:rPr lang="zh-CN" altLang="zh-CN" sz="2000"/>
                <a:t>的功能是向下取整</a:t>
              </a:r>
              <a:r>
                <a:rPr lang="en-US" altLang="zh-CN" sz="2000"/>
                <a:t>,</a:t>
              </a:r>
              <a:r>
                <a:rPr lang="zh-CN" altLang="zh-CN" sz="2000"/>
                <a:t>因此</a:t>
              </a:r>
              <a:r>
                <a:rPr lang="en-US" altLang="zh-CN" sz="2000"/>
                <a:t>,Abs(100)=100,Int(9.8)=9,Sqr(-10)</a:t>
              </a:r>
              <a:r>
                <a:rPr lang="zh-CN" altLang="zh-CN" sz="2000"/>
                <a:t>参数错误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8" name="组合 27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0" name="五边形 29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1" name="五边形 30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9" name="矩形 28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C</a:t>
              </a:r>
              <a:endParaRPr lang="zh-CN" altLang="en-US" sz="2000" dirty="0"/>
            </a:p>
          </p:txBody>
        </p:sp>
      </p:grpSp>
      <p:sp>
        <p:nvSpPr>
          <p:cNvPr id="35" name="椭圆 34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3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4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5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6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7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8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9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10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1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2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3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4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5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554311"/>
              </p:ext>
            </p:extLst>
          </p:nvPr>
        </p:nvGraphicFramePr>
        <p:xfrm>
          <a:off x="508000" y="1484313"/>
          <a:ext cx="8128000" cy="237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文档" r:id="rId16" imgW="3847376" imgH="1121664" progId="Word.Document.12">
                  <p:embed/>
                </p:oleObj>
              </mc:Choice>
              <mc:Fallback>
                <p:oleObj name="文档" r:id="rId16" imgW="3847376" imgH="1121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8000" y="1484313"/>
                        <a:ext cx="8128000" cy="2370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五边形 42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51520" y="5297118"/>
            <a:ext cx="8640960" cy="1372242"/>
            <a:chOff x="251520" y="4532434"/>
            <a:chExt cx="8640960" cy="1372242"/>
          </a:xfrm>
        </p:grpSpPr>
        <p:grpSp>
          <p:nvGrpSpPr>
            <p:cNvPr id="45" name="组合 44"/>
            <p:cNvGrpSpPr/>
            <p:nvPr/>
          </p:nvGrpSpPr>
          <p:grpSpPr>
            <a:xfrm>
              <a:off x="251520" y="4532434"/>
              <a:ext cx="8640960" cy="1372242"/>
              <a:chOff x="251520" y="3535355"/>
              <a:chExt cx="8640960" cy="1372242"/>
            </a:xfrm>
          </p:grpSpPr>
          <p:sp>
            <p:nvSpPr>
              <p:cNvPr id="47" name="五边形 46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8" name="燕尾形 47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51520" y="3535355"/>
                <a:ext cx="8640960" cy="10568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TextBox 48"/>
              <p:cNvSpPr txBox="1"/>
              <p:nvPr/>
            </p:nvSpPr>
            <p:spPr>
              <a:xfrm>
                <a:off x="8388424" y="36073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46" name="矩形 45"/>
            <p:cNvSpPr>
              <a:spLocks noChangeAspect="1"/>
            </p:cNvSpPr>
            <p:nvPr/>
          </p:nvSpPr>
          <p:spPr>
            <a:xfrm>
              <a:off x="539552" y="4890238"/>
              <a:ext cx="8064896" cy="506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/>
                <a:t>D</a:t>
              </a:r>
              <a:endParaRPr lang="zh-CN" altLang="zh-CN" sz="2000" dirty="0"/>
            </a:p>
          </p:txBody>
        </p:sp>
      </p:grpSp>
      <p:sp>
        <p:nvSpPr>
          <p:cNvPr id="25" name="椭圆 24">
            <a:hlinkClick r:id="rId18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5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椭圆 17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508000" y="1491321"/>
            <a:ext cx="8128000" cy="24910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Basic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表示能被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整除的正整数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则下列逻辑表达式的值一定为真的是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A.x/5=0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B.x Mod 5=0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C.Int(x\5)=0	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D.5 Mod x=0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0" name="五边形 19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21" name="五边形 20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26" name="五边形 25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7" name="燕尾形 26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运算符</a:t>
              </a:r>
              <a:r>
                <a:rPr lang="en-US" altLang="zh-CN" sz="2000"/>
                <a:t>/</a:t>
              </a:r>
              <a:r>
                <a:rPr lang="zh-CN" altLang="zh-CN" sz="2000"/>
                <a:t>是实数除法</a:t>
              </a:r>
              <a:r>
                <a:rPr lang="en-US" altLang="zh-CN" sz="2000"/>
                <a:t>,Mod</a:t>
              </a:r>
              <a:r>
                <a:rPr lang="zh-CN" altLang="zh-CN" sz="2000"/>
                <a:t>是求余数</a:t>
              </a:r>
              <a:r>
                <a:rPr lang="en-US" altLang="zh-CN" sz="2000"/>
                <a:t>,\</a:t>
              </a:r>
              <a:r>
                <a:rPr lang="zh-CN" altLang="zh-CN" sz="2000"/>
                <a:t>是整数除法</a:t>
              </a:r>
              <a:r>
                <a:rPr lang="en-US" altLang="zh-CN" sz="2000"/>
                <a:t>,</a:t>
              </a:r>
              <a:r>
                <a:rPr lang="zh-CN" altLang="zh-CN" sz="2000"/>
                <a:t>即求商的整数部分。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32" name="组合 31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4" name="五边形 33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35" name="五边形 34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6" name="燕尾形 35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33" name="矩形 32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63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29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42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矩形 43"/>
          <p:cNvSpPr>
            <a:spLocks noChangeAspect="1"/>
          </p:cNvSpPr>
          <p:nvPr/>
        </p:nvSpPr>
        <p:spPr>
          <a:xfrm>
            <a:off x="508000" y="1497936"/>
            <a:ext cx="8128000" cy="4116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程序的一个事件过程如下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Sub Command1_Clik( 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 r as Single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 v as Single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r=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球的半径是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厘米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v=4/3*3.14*r^3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Label1.Caption=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球的体积为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 &amp; v &amp; 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Sub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单击命令按钮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后弹出如图所示的出错信息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引起该错误的语句是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45" name="H120.eps" descr="id:2147487859;FounderCES"/>
          <p:cNvPicPr/>
          <p:nvPr/>
        </p:nvPicPr>
        <p:blipFill>
          <a:blip r:embed="rId16"/>
          <a:stretch>
            <a:fillRect/>
          </a:stretch>
        </p:blipFill>
        <p:spPr>
          <a:xfrm>
            <a:off x="4405221" y="1944447"/>
            <a:ext cx="3767179" cy="194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3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矩形 10"/>
          <p:cNvSpPr>
            <a:spLocks noChangeAspect="1"/>
          </p:cNvSpPr>
          <p:nvPr/>
        </p:nvSpPr>
        <p:spPr>
          <a:xfrm>
            <a:off x="508000" y="1484313"/>
            <a:ext cx="3860031" cy="8660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en-US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基本数据类型、常量、变量</a:t>
            </a:r>
            <a:endParaRPr lang="en-US" altLang="zh-CN" sz="22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基本数据类型</a:t>
            </a:r>
            <a:r>
              <a:rPr lang="en-US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951867"/>
              </p:ext>
            </p:extLst>
          </p:nvPr>
        </p:nvGraphicFramePr>
        <p:xfrm>
          <a:off x="508000" y="2461891"/>
          <a:ext cx="8128000" cy="406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文档" r:id="rId6" imgW="3957084" imgH="1979196" progId="Word.Document.12">
                  <p:embed/>
                </p:oleObj>
              </mc:Choice>
              <mc:Fallback>
                <p:oleObj name="文档" r:id="rId6" imgW="3957084" imgH="19791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000" y="2461891"/>
                        <a:ext cx="8128000" cy="406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214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30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49" name="椭圆 48">
            <a:hlinkClick r:id="rId2" action="ppaction://hlinksldjump"/>
          </p:cNvPr>
          <p:cNvSpPr/>
          <p:nvPr/>
        </p:nvSpPr>
        <p:spPr>
          <a:xfrm>
            <a:off x="39139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1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0" name="椭圆 49">
            <a:hlinkClick r:id="rId3" action="ppaction://hlinksldjump"/>
          </p:cNvPr>
          <p:cNvSpPr/>
          <p:nvPr/>
        </p:nvSpPr>
        <p:spPr>
          <a:xfrm>
            <a:off x="71470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2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1" name="椭圆 50">
            <a:hlinkClick r:id="rId4" action="ppaction://hlinksldjump"/>
          </p:cNvPr>
          <p:cNvSpPr/>
          <p:nvPr/>
        </p:nvSpPr>
        <p:spPr>
          <a:xfrm>
            <a:off x="103801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3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2" name="椭圆 51">
            <a:hlinkClick r:id="rId5" action="ppaction://hlinksldjump"/>
          </p:cNvPr>
          <p:cNvSpPr/>
          <p:nvPr/>
        </p:nvSpPr>
        <p:spPr>
          <a:xfrm>
            <a:off x="136132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4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3" name="椭圆 52">
            <a:hlinkClick r:id="rId6" action="ppaction://hlinksldjump"/>
          </p:cNvPr>
          <p:cNvSpPr/>
          <p:nvPr/>
        </p:nvSpPr>
        <p:spPr>
          <a:xfrm>
            <a:off x="1684628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5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4" name="椭圆 53">
            <a:hlinkClick r:id="rId7" action="ppaction://hlinksldjump"/>
          </p:cNvPr>
          <p:cNvSpPr/>
          <p:nvPr/>
        </p:nvSpPr>
        <p:spPr>
          <a:xfrm>
            <a:off x="2007936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6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5" name="椭圆 54">
            <a:hlinkClick r:id="rId8" action="ppaction://hlinksldjump"/>
          </p:cNvPr>
          <p:cNvSpPr/>
          <p:nvPr/>
        </p:nvSpPr>
        <p:spPr>
          <a:xfrm>
            <a:off x="2331244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7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6" name="椭圆 55">
            <a:hlinkClick r:id="rId9" action="ppaction://hlinksldjump"/>
          </p:cNvPr>
          <p:cNvSpPr/>
          <p:nvPr/>
        </p:nvSpPr>
        <p:spPr>
          <a:xfrm>
            <a:off x="2654552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8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7" name="椭圆 56">
            <a:hlinkClick r:id="rId10" action="ppaction://hlinksldjump"/>
          </p:cNvPr>
          <p:cNvSpPr/>
          <p:nvPr/>
        </p:nvSpPr>
        <p:spPr>
          <a:xfrm>
            <a:off x="2977860" y="1058846"/>
            <a:ext cx="270000" cy="270000"/>
          </a:xfrm>
          <a:prstGeom prst="ellipse">
            <a:avLst/>
          </a:prstGeom>
          <a:solidFill>
            <a:srgbClr val="FFEDAB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</a:rPr>
              <a:t>9</a:t>
            </a:r>
            <a:endParaRPr lang="zh-CN" altLang="en-US" dirty="0">
              <a:solidFill>
                <a:srgbClr val="CD242B"/>
              </a:solidFill>
            </a:endParaRPr>
          </a:p>
        </p:txBody>
      </p:sp>
      <p:sp>
        <p:nvSpPr>
          <p:cNvPr id="58" name="椭圆 57">
            <a:hlinkClick r:id="rId11" action="ppaction://hlinksldjump"/>
          </p:cNvPr>
          <p:cNvSpPr/>
          <p:nvPr/>
        </p:nvSpPr>
        <p:spPr>
          <a:xfrm>
            <a:off x="3301168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椭圆 58">
            <a:hlinkClick r:id="rId12" action="ppaction://hlinksldjump"/>
          </p:cNvPr>
          <p:cNvSpPr/>
          <p:nvPr/>
        </p:nvSpPr>
        <p:spPr>
          <a:xfrm>
            <a:off x="3624476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椭圆 59">
            <a:hlinkClick r:id="rId13" action="ppaction://hlinksldjump"/>
          </p:cNvPr>
          <p:cNvSpPr/>
          <p:nvPr/>
        </p:nvSpPr>
        <p:spPr>
          <a:xfrm>
            <a:off x="3947784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椭圆 60">
            <a:hlinkClick r:id="rId14" action="ppaction://hlinksldjump"/>
          </p:cNvPr>
          <p:cNvSpPr/>
          <p:nvPr/>
        </p:nvSpPr>
        <p:spPr>
          <a:xfrm>
            <a:off x="4271092" y="1058846"/>
            <a:ext cx="270000" cy="270000"/>
          </a:xfrm>
          <a:prstGeom prst="ellipse">
            <a:avLst/>
          </a:prstGeom>
          <a:solidFill>
            <a:srgbClr val="FFE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D242B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endParaRPr lang="zh-CN" altLang="en-US" dirty="0">
              <a:solidFill>
                <a:srgbClr val="CD242B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椭圆 42">
            <a:hlinkClick r:id="rId15" action="ppaction://hlinksldjump"/>
          </p:cNvPr>
          <p:cNvSpPr/>
          <p:nvPr/>
        </p:nvSpPr>
        <p:spPr>
          <a:xfrm>
            <a:off x="4594400" y="1058846"/>
            <a:ext cx="270000" cy="270000"/>
          </a:xfrm>
          <a:prstGeom prst="ellipse">
            <a:avLst/>
          </a:prstGeom>
          <a:solidFill>
            <a:srgbClr val="E2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endParaRPr lang="zh-CN" alt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spect="1"/>
          </p:cNvSpPr>
          <p:nvPr/>
        </p:nvSpPr>
        <p:spPr>
          <a:xfrm>
            <a:off x="508000" y="1482306"/>
            <a:ext cx="8128000" cy="167853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A.Dim v as Single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B.r=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球的半径是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厘米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C.v=4/3*3.14*r^3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D.Label1.Caption=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球的体积为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 &amp; v &amp; 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r>
              <a:rPr lang="en-US" altLang="zh-CN" sz="2200" baseline="30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宋体" panose="02010600030101010101" pitchFamily="2" charset="-122"/>
                <a:ea typeface="方正书宋_GBK" panose="03000509000000000000" pitchFamily="65" charset="-122"/>
                <a:cs typeface="Times New Roman" panose="02020603050405020304" pitchFamily="18" charset="0"/>
              </a:rPr>
              <a:t>″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18" name="五边形 17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520" y="5297118"/>
            <a:ext cx="8640960" cy="1372242"/>
            <a:chOff x="251520" y="4532434"/>
            <a:chExt cx="8640960" cy="1372242"/>
          </a:xfrm>
        </p:grpSpPr>
        <p:grpSp>
          <p:nvGrpSpPr>
            <p:cNvPr id="20" name="组合 19"/>
            <p:cNvGrpSpPr/>
            <p:nvPr/>
          </p:nvGrpSpPr>
          <p:grpSpPr>
            <a:xfrm>
              <a:off x="251520" y="4532434"/>
              <a:ext cx="8640960" cy="1372242"/>
              <a:chOff x="251520" y="3535355"/>
              <a:chExt cx="8640960" cy="1372242"/>
            </a:xfrm>
          </p:grpSpPr>
          <p:sp>
            <p:nvSpPr>
              <p:cNvPr id="22" name="五边形 21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251520" y="3535355"/>
                <a:ext cx="8640960" cy="105680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TextBox 48"/>
              <p:cNvSpPr txBox="1"/>
              <p:nvPr/>
            </p:nvSpPr>
            <p:spPr>
              <a:xfrm>
                <a:off x="8388424" y="3607363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539552" y="4890238"/>
              <a:ext cx="8064896" cy="5062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/>
                <a:t>D</a:t>
              </a:r>
              <a:endParaRPr lang="zh-CN" altLang="zh-CN" sz="2000" dirty="0"/>
            </a:p>
          </p:txBody>
        </p:sp>
      </p:grpSp>
      <p:sp>
        <p:nvSpPr>
          <p:cNvPr id="26" name="五边形 25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27" name="五边形 26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29" name="组合 28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31" name="五边形 30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3" name="组合 32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30" name="矩形 29"/>
            <p:cNvSpPr>
              <a:spLocks noChangeAspect="1"/>
            </p:cNvSpPr>
            <p:nvPr/>
          </p:nvSpPr>
          <p:spPr>
            <a:xfrm>
              <a:off x="508000" y="2154280"/>
              <a:ext cx="8128000" cy="49558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变量</a:t>
              </a:r>
              <a:r>
                <a:rPr lang="en-US" altLang="zh-CN" sz="2000"/>
                <a:t>r</a:t>
              </a:r>
              <a:r>
                <a:rPr lang="zh-CN" altLang="zh-CN" sz="2000"/>
                <a:t>被定义为单精度实数</a:t>
              </a:r>
              <a:r>
                <a:rPr lang="en-US" altLang="zh-CN" sz="2000"/>
                <a:t>,</a:t>
              </a:r>
              <a:r>
                <a:rPr lang="zh-CN" altLang="zh-CN" sz="2000"/>
                <a:t>不能再被赋值为字符串。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37" name="组合 36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39" name="五边形 38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40" name="五边形 39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41" name="燕尾形 40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159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4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2291038"/>
            <a:ext cx="8128000" cy="252992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常量是在程序运行过程中值不变的存储单元或数据。在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常量有整数常量、实数常量、字符串常量和逻辑常量等类型。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常量的定义方法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:Const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数值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:Const pi=3.14,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就是定义了一个常量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在这个程序中出现的所有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都会被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自动转换成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04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5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708603"/>
            <a:ext cx="8128000" cy="3694794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变量是数据的一个存储区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在程序运行过程中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变量中的值是可以改变的。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变量定义的方法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:Dim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数据类型。例如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“Dim i As Integer”,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即将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定义为整数型变量。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变量名是由字母、数字和下划线组成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但必须是字母开头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变量名不区分大小写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中已使用的关键字不能作为变量名。比如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“Dim for As Integer”,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这句语句就是错误的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关键字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不能作为变量名。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6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2107334"/>
            <a:ext cx="8128000" cy="289733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797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zh-CN" sz="220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数据是由一批同类型的变量构成的一个序列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组成数组的每一个变量被称为数组的元素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也称为下标变量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下标是一个整数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用来指出某个元素在数组中的位置。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一维数组变量定义的常用形式为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:Dim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数组变量名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(a1 To a2)As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元素的类型。例如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“Dim a(1 To 100) as String”,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即定义了一个字符串数组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a(1)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a(2)……a(100)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9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7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508000" y="1504091"/>
            <a:ext cx="8128000" cy="492865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以下可以作为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变量名的是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A.3D	B.x_y	C.x+y	D.And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变量名是由字母、数字和下划线组成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但必须是字母开头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中已使用的关键字不能作为变量名。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的关键字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不能用作变量名。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200">
                <a:solidFill>
                  <a:srgbClr val="00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要把图书名称存入变量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的数据定义是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A.dim a as integer	B.dim a as long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C.dim a as string	D.dim a as single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答案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图书名称是文本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所以应定义为字符串型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4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8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3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4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矩形 6"/>
          <p:cNvSpPr>
            <a:spLocks noChangeAspect="1"/>
          </p:cNvSpPr>
          <p:nvPr/>
        </p:nvSpPr>
        <p:spPr>
          <a:xfrm>
            <a:off x="508000" y="1351526"/>
            <a:ext cx="8128000" cy="53737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【变式】</a:t>
            </a:r>
            <a:r>
              <a:rPr lang="zh-CN" altLang="zh-CN" sz="2200">
                <a:solidFill>
                  <a:srgbClr val="FF0000"/>
                </a:solidFill>
                <a:latin typeface="NEU-BZ-S9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有如下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 a as interger,b as integer,c as integer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a=300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b=400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c=a*a+b*b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label1.caption=c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运行该程序后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出现如下错误信息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该错误的原因是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的值太大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不能显示在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B.a*a+b*b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的值太大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超出变量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允许的数值范围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C.label1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对象的宽度太小</a:t>
            </a:r>
            <a:endParaRPr lang="zh-CN" altLang="zh-CN" sz="2200">
              <a:solidFill>
                <a:srgbClr val="000000"/>
              </a:solidFill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  <a:spcAft>
                <a:spcPts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的数据类型定义错误</a:t>
            </a:r>
            <a:endParaRPr lang="zh-CN" altLang="zh-CN" sz="2200">
              <a:solidFill>
                <a:srgbClr val="000000"/>
              </a:solidFill>
              <a:effectLst/>
              <a:latin typeface="NEU-BZ-S92"/>
              <a:ea typeface="方正书宋_GBK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8" name="W166.eps" descr="id:2147496439;FounderCES"/>
          <p:cNvPicPr/>
          <p:nvPr/>
        </p:nvPicPr>
        <p:blipFill>
          <a:blip r:embed="rId5"/>
          <a:stretch>
            <a:fillRect/>
          </a:stretch>
        </p:blipFill>
        <p:spPr>
          <a:xfrm>
            <a:off x="3995936" y="2207073"/>
            <a:ext cx="4608512" cy="2357818"/>
          </a:xfrm>
          <a:prstGeom prst="rect">
            <a:avLst/>
          </a:prstGeom>
        </p:spPr>
      </p:pic>
      <p:sp>
        <p:nvSpPr>
          <p:cNvPr id="9" name="五边形 8"/>
          <p:cNvSpPr/>
          <p:nvPr/>
        </p:nvSpPr>
        <p:spPr>
          <a:xfrm>
            <a:off x="7812360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  答案</a:t>
            </a:r>
          </a:p>
        </p:txBody>
      </p:sp>
      <p:sp>
        <p:nvSpPr>
          <p:cNvPr id="10" name="五边形 9"/>
          <p:cNvSpPr/>
          <p:nvPr/>
        </p:nvSpPr>
        <p:spPr>
          <a:xfrm>
            <a:off x="6916239" y="6381328"/>
            <a:ext cx="1080120" cy="288032"/>
          </a:xfrm>
          <a:prstGeom prst="homePlate">
            <a:avLst/>
          </a:prstGeom>
          <a:solidFill>
            <a:srgbClr val="5FBA0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j-ea"/>
                <a:ea typeface="+mj-ea"/>
              </a:rPr>
              <a:t>解析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1520" y="3933055"/>
            <a:ext cx="8640960" cy="2736305"/>
            <a:chOff x="251520" y="1729782"/>
            <a:chExt cx="8640960" cy="2736305"/>
          </a:xfrm>
        </p:grpSpPr>
        <p:grpSp>
          <p:nvGrpSpPr>
            <p:cNvPr id="12" name="组合 11"/>
            <p:cNvGrpSpPr/>
            <p:nvPr/>
          </p:nvGrpSpPr>
          <p:grpSpPr>
            <a:xfrm>
              <a:off x="251520" y="1729782"/>
              <a:ext cx="8640960" cy="2736305"/>
              <a:chOff x="251520" y="-315417"/>
              <a:chExt cx="8640960" cy="2736305"/>
            </a:xfrm>
          </p:grpSpPr>
          <p:sp>
            <p:nvSpPr>
              <p:cNvPr id="14" name="五边形 13"/>
              <p:cNvSpPr/>
              <p:nvPr/>
            </p:nvSpPr>
            <p:spPr>
              <a:xfrm>
                <a:off x="6916239" y="2132856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15" name="燕尾形 14"/>
              <p:cNvSpPr/>
              <p:nvPr/>
            </p:nvSpPr>
            <p:spPr>
              <a:xfrm>
                <a:off x="7031380" y="2209856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1520" y="-315417"/>
                <a:ext cx="8640960" cy="2419297"/>
                <a:chOff x="251520" y="-315417"/>
                <a:chExt cx="8640960" cy="2419297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251520" y="-315417"/>
                  <a:ext cx="8640960" cy="2419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E75E22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TextBox 28"/>
                <p:cNvSpPr txBox="1"/>
                <p:nvPr/>
              </p:nvSpPr>
              <p:spPr>
                <a:xfrm>
                  <a:off x="8371094" y="-189358"/>
                  <a:ext cx="49244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200" dirty="0"/>
                    <a:t>关闭</a:t>
                  </a:r>
                </a:p>
              </p:txBody>
            </p:sp>
          </p:grpSp>
        </p:grpSp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508000" y="2154280"/>
              <a:ext cx="8128000" cy="9572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  <a:tabLst>
                  <a:tab pos="1029335" algn="l"/>
                  <a:tab pos="1850390" algn="l"/>
                  <a:tab pos="2538095" algn="l"/>
                  <a:tab pos="3221990" algn="l"/>
                </a:tabLst>
              </a:pPr>
              <a:r>
                <a:rPr lang="zh-CN" altLang="zh-CN" sz="2000"/>
                <a:t>出现</a:t>
              </a:r>
              <a:r>
                <a:rPr lang="en-US" altLang="zh-CN" sz="2000"/>
                <a:t>“</a:t>
              </a:r>
              <a:r>
                <a:rPr lang="zh-CN" altLang="zh-CN" sz="2000"/>
                <a:t>溢出</a:t>
              </a:r>
              <a:r>
                <a:rPr lang="en-US" altLang="zh-CN" sz="2000"/>
                <a:t>”</a:t>
              </a:r>
              <a:r>
                <a:rPr lang="zh-CN" altLang="zh-CN" sz="2000"/>
                <a:t>错误信息</a:t>
              </a:r>
              <a:r>
                <a:rPr lang="en-US" altLang="zh-CN" sz="2000"/>
                <a:t>,</a:t>
              </a:r>
              <a:r>
                <a:rPr lang="zh-CN" altLang="zh-CN" sz="2000"/>
                <a:t>表明数据超过变量允许的数值范围。整型的数值范围是</a:t>
              </a:r>
              <a:r>
                <a:rPr lang="en-US" altLang="zh-CN" sz="2000"/>
                <a:t>[-32768,32767],a*a+b*b</a:t>
              </a:r>
              <a:r>
                <a:rPr lang="zh-CN" altLang="zh-CN" sz="2000"/>
                <a:t>显然超过了这个范围。</a:t>
              </a:r>
              <a:endParaRPr lang="zh-CN" altLang="zh-CN" sz="2000" dirty="0">
                <a:solidFill>
                  <a:srgbClr val="000000"/>
                </a:solidFill>
                <a:effectLst/>
                <a:latin typeface="NEU-BZ-S92"/>
                <a:ea typeface="方正书宋_GBK" panose="03000509000000000000" pitchFamily="65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51520" y="5517232"/>
            <a:ext cx="8640960" cy="1152128"/>
            <a:chOff x="251520" y="4752548"/>
            <a:chExt cx="8640960" cy="1152128"/>
          </a:xfrm>
        </p:grpSpPr>
        <p:grpSp>
          <p:nvGrpSpPr>
            <p:cNvPr id="20" name="组合 19"/>
            <p:cNvGrpSpPr/>
            <p:nvPr/>
          </p:nvGrpSpPr>
          <p:grpSpPr>
            <a:xfrm>
              <a:off x="251520" y="4752548"/>
              <a:ext cx="8640960" cy="1152128"/>
              <a:chOff x="251520" y="3755469"/>
              <a:chExt cx="8640960" cy="1152128"/>
            </a:xfrm>
          </p:grpSpPr>
          <p:sp>
            <p:nvSpPr>
              <p:cNvPr id="22" name="五边形 21"/>
              <p:cNvSpPr/>
              <p:nvPr/>
            </p:nvSpPr>
            <p:spPr>
              <a:xfrm>
                <a:off x="7812360" y="4619565"/>
                <a:ext cx="1080120" cy="288032"/>
              </a:xfrm>
              <a:prstGeom prst="homePlate">
                <a:avLst/>
              </a:prstGeom>
              <a:solidFill>
                <a:srgbClr val="E75E2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  答案</a:t>
                </a:r>
              </a:p>
            </p:txBody>
          </p:sp>
          <p:sp>
            <p:nvSpPr>
              <p:cNvPr id="23" name="五边形 22"/>
              <p:cNvSpPr/>
              <p:nvPr/>
            </p:nvSpPr>
            <p:spPr>
              <a:xfrm>
                <a:off x="6916239" y="4619565"/>
                <a:ext cx="1080120" cy="288032"/>
              </a:xfrm>
              <a:prstGeom prst="homePlate">
                <a:avLst/>
              </a:prstGeom>
              <a:solidFill>
                <a:srgbClr val="5FBA0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+mj-ea"/>
                    <a:ea typeface="+mj-ea"/>
                  </a:rPr>
                  <a:t>解析</a:t>
                </a:r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8038119" y="4696565"/>
                <a:ext cx="144016" cy="144016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51520" y="3755469"/>
                <a:ext cx="8640960" cy="83669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E75E2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Box 48"/>
              <p:cNvSpPr txBox="1"/>
              <p:nvPr/>
            </p:nvSpPr>
            <p:spPr>
              <a:xfrm>
                <a:off x="8388424" y="387208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/>
                  <a:t>关闭</a:t>
                </a:r>
              </a:p>
            </p:txBody>
          </p:sp>
        </p:grp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539552" y="5009401"/>
              <a:ext cx="8064896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>
                  <a:latin typeface="Times New Roman" panose="02020603050405020304" pitchFamily="18" charset="0"/>
                </a:rPr>
                <a:t>B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947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r>
              <a:rPr lang="en-US" altLang="zh-CN"/>
              <a:t>-</a:t>
            </a:r>
            <a:fld id="{4BF17FCF-D4DA-449D-A468-DDB7E43619E6}" type="slidenum">
              <a:rPr lang="zh-CN" altLang="en-US" smtClean="0"/>
              <a:pPr algn="ctr"/>
              <a:t>9</a:t>
            </a:fld>
            <a:r>
              <a:rPr lang="en-US" altLang="zh-CN"/>
              <a:t>-</a:t>
            </a:r>
            <a:endParaRPr lang="zh-CN" altLang="en-US" dirty="0"/>
          </a:p>
        </p:txBody>
      </p:sp>
      <p:sp>
        <p:nvSpPr>
          <p:cNvPr id="3" name="圆角矩形 2">
            <a:hlinkClick r:id="rId3" action="ppaction://hlinksldjump"/>
          </p:cNvPr>
          <p:cNvSpPr/>
          <p:nvPr/>
        </p:nvSpPr>
        <p:spPr>
          <a:xfrm>
            <a:off x="25152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1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圆角矩形 3">
            <a:hlinkClick r:id="rId4" action="ppaction://hlinksldjump"/>
          </p:cNvPr>
          <p:cNvSpPr/>
          <p:nvPr/>
        </p:nvSpPr>
        <p:spPr>
          <a:xfrm>
            <a:off x="1083530" y="1052512"/>
            <a:ext cx="756208" cy="288255"/>
          </a:xfrm>
          <a:prstGeom prst="roundRect">
            <a:avLst/>
          </a:prstGeom>
          <a:solidFill>
            <a:srgbClr val="FFE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E75E22"/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rgbClr val="E75E22"/>
                </a:solidFill>
                <a:latin typeface="+mj-ea"/>
                <a:ea typeface="+mj-ea"/>
              </a:rPr>
              <a:t>2</a:t>
            </a:r>
            <a:endParaRPr lang="zh-CN" altLang="en-US" sz="1400" dirty="0">
              <a:solidFill>
                <a:srgbClr val="E75E22"/>
              </a:solidFill>
              <a:latin typeface="+mj-ea"/>
              <a:ea typeface="+mj-ea"/>
            </a:endParaRPr>
          </a:p>
        </p:txBody>
      </p:sp>
      <p:sp>
        <p:nvSpPr>
          <p:cNvPr id="5" name="圆角矩形 4">
            <a:hlinkClick r:id="rId5" action="ppaction://hlinksldjump"/>
          </p:cNvPr>
          <p:cNvSpPr/>
          <p:nvPr/>
        </p:nvSpPr>
        <p:spPr>
          <a:xfrm>
            <a:off x="1915540" y="1052512"/>
            <a:ext cx="756208" cy="2882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考点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3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 5"/>
          <p:cNvSpPr>
            <a:spLocks noChangeAspect="1"/>
          </p:cNvSpPr>
          <p:nvPr/>
        </p:nvSpPr>
        <p:spPr>
          <a:xfrm>
            <a:off x="648831" y="1340768"/>
            <a:ext cx="224131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常用的标准函数</a:t>
            </a:r>
            <a:r>
              <a:rPr lang="en-US" altLang="zh-CN" sz="22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20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4486231"/>
              </p:ext>
            </p:extLst>
          </p:nvPr>
        </p:nvGraphicFramePr>
        <p:xfrm>
          <a:off x="508000" y="1772816"/>
          <a:ext cx="8128000" cy="5240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文档" r:id="rId6" imgW="3904756" imgH="2517537" progId="Word.Document.12">
                  <p:embed/>
                </p:oleObj>
              </mc:Choice>
              <mc:Fallback>
                <p:oleObj name="文档" r:id="rId6" imgW="3904756" imgH="251753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8000" y="1772816"/>
                        <a:ext cx="8128000" cy="5240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875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2014高优二轮模板">
  <a:themeElements>
    <a:clrScheme name="自定义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2014高优二轮模板</Template>
  <TotalTime>488</TotalTime>
  <Words>2710</Words>
  <Application>Microsoft Macintosh PowerPoint</Application>
  <PresentationFormat>全屏显示(4:3)</PresentationFormat>
  <Paragraphs>532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黑体</vt:lpstr>
      <vt:lpstr>宋体</vt:lpstr>
      <vt:lpstr>微软雅黑</vt:lpstr>
      <vt:lpstr>NEU-BZ-S92</vt:lpstr>
      <vt:lpstr>Arial</vt:lpstr>
      <vt:lpstr>Calibri</vt:lpstr>
      <vt:lpstr>Times New Roman</vt:lpstr>
      <vt:lpstr>2014高优二轮模板</vt:lpstr>
      <vt:lpstr>文档</vt:lpstr>
      <vt:lpstr>VB复习3：　VB常量、变量、函数、      基本运算和表达式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语文</dc:title>
  <dc:creator>微软用户</dc:creator>
  <cp:lastModifiedBy>邱 曙逵</cp:lastModifiedBy>
  <cp:revision>150</cp:revision>
  <dcterms:created xsi:type="dcterms:W3CDTF">2014-12-26T08:25:58Z</dcterms:created>
  <dcterms:modified xsi:type="dcterms:W3CDTF">2020-03-04T01:34:30Z</dcterms:modified>
</cp:coreProperties>
</file>