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493" r:id="rId3"/>
    <p:sldId id="295" r:id="rId4"/>
    <p:sldId id="258" r:id="rId5"/>
    <p:sldId id="944" r:id="rId6"/>
    <p:sldId id="329" r:id="rId7"/>
    <p:sldId id="978" r:id="rId8"/>
    <p:sldId id="1026" r:id="rId9"/>
    <p:sldId id="283" r:id="rId10"/>
    <p:sldId id="318" r:id="rId11"/>
    <p:sldId id="494" r:id="rId12"/>
    <p:sldId id="320" r:id="rId13"/>
    <p:sldId id="488" r:id="rId14"/>
    <p:sldId id="1028" r:id="rId15"/>
    <p:sldId id="279" r:id="rId16"/>
    <p:sldId id="455" r:id="rId17"/>
    <p:sldId id="456" r:id="rId18"/>
    <p:sldId id="457" r:id="rId19"/>
    <p:sldId id="1029" r:id="rId20"/>
    <p:sldId id="288" r:id="rId21"/>
    <p:sldId id="952" r:id="rId22"/>
    <p:sldId id="953" r:id="rId23"/>
    <p:sldId id="454" r:id="rId24"/>
    <p:sldId id="444" r:id="rId25"/>
    <p:sldId id="1030" r:id="rId26"/>
    <p:sldId id="275" r:id="rId27"/>
    <p:sldId id="458" r:id="rId28"/>
    <p:sldId id="459" r:id="rId29"/>
    <p:sldId id="460" r:id="rId30"/>
    <p:sldId id="461" r:id="rId31"/>
    <p:sldId id="464" r:id="rId32"/>
    <p:sldId id="394" r:id="rId33"/>
    <p:sldId id="388" r:id="rId34"/>
    <p:sldId id="38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09" autoAdjust="0"/>
    <p:restoredTop sz="94660"/>
  </p:normalViewPr>
  <p:slideViewPr>
    <p:cSldViewPr>
      <p:cViewPr varScale="1">
        <p:scale>
          <a:sx n="68" d="100"/>
          <a:sy n="68" d="100"/>
        </p:scale>
        <p:origin x="89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image" Target="../media/image34.png"/><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5T01:09:51.926"/>
    </inkml:context>
    <inkml:brush xml:id="br0">
      <inkml:brushProperty name="width" value="0.025" units="cm"/>
      <inkml:brushProperty name="height" value="0.15"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5DE395-5C5A-402D-BE80-45F3C9B89377}" type="datetimeFigureOut">
              <a:rPr lang="zh-CN" altLang="en-US" smtClean="0"/>
              <a:t>2020/3/5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0D082-5DCC-45E3-9420-8E66326C1529}" type="slidenum">
              <a:rPr lang="zh-CN" altLang="en-US" smtClean="0"/>
              <a:t>‹#›</a:t>
            </a:fld>
            <a:endParaRPr lang="zh-CN" altLang="en-US"/>
          </a:p>
        </p:txBody>
      </p:sp>
    </p:spTree>
    <p:extLst>
      <p:ext uri="{BB962C8B-B14F-4D97-AF65-F5344CB8AC3E}">
        <p14:creationId xmlns:p14="http://schemas.microsoft.com/office/powerpoint/2010/main" val="19947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6279-3830-4EFA-AD67-2D3B2AC2D849}" type="slidenum">
              <a:rPr lang="zh-CN" altLang="en-US" smtClean="0"/>
              <a:pPr/>
              <a:t>2</a:t>
            </a:fld>
            <a:endParaRPr lang="zh-CN" altLang="en-US"/>
          </a:p>
        </p:txBody>
      </p:sp>
    </p:spTree>
    <p:extLst>
      <p:ext uri="{BB962C8B-B14F-4D97-AF65-F5344CB8AC3E}">
        <p14:creationId xmlns:p14="http://schemas.microsoft.com/office/powerpoint/2010/main" val="309357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7F469B-6F9B-4498-8CAF-A50FCEB6FD5C}" type="slidenum">
              <a:rPr lang="zh-CN" altLang="en-US" smtClean="0"/>
              <a:t>4</a:t>
            </a:fld>
            <a:endParaRPr lang="zh-CN" altLang="en-US"/>
          </a:p>
        </p:txBody>
      </p:sp>
    </p:spTree>
    <p:extLst>
      <p:ext uri="{BB962C8B-B14F-4D97-AF65-F5344CB8AC3E}">
        <p14:creationId xmlns:p14="http://schemas.microsoft.com/office/powerpoint/2010/main" val="2630102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F0D082-5DCC-45E3-9420-8E66326C1529}" type="slidenum">
              <a:rPr lang="zh-CN" altLang="en-US" smtClean="0"/>
              <a:t>10</a:t>
            </a:fld>
            <a:endParaRPr lang="zh-CN" altLang="en-US"/>
          </a:p>
        </p:txBody>
      </p:sp>
    </p:spTree>
    <p:extLst>
      <p:ext uri="{BB962C8B-B14F-4D97-AF65-F5344CB8AC3E}">
        <p14:creationId xmlns:p14="http://schemas.microsoft.com/office/powerpoint/2010/main" val="4033520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a:extLst>
              <a:ext uri="{FF2B5EF4-FFF2-40B4-BE49-F238E27FC236}">
                <a16:creationId xmlns:a16="http://schemas.microsoft.com/office/drawing/2014/main" id="{80CCD080-6418-4E26-A8D4-37726AB054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fld id="{87B5BA0F-C14E-4C72-997E-5824728A7AB4}" type="slidenum">
              <a:rPr lang="zh-CN" altLang="en-US" smtClean="0"/>
              <a:pPr/>
              <a:t>26</a:t>
            </a:fld>
            <a:endParaRPr lang="zh-CN" altLang="en-US"/>
          </a:p>
        </p:txBody>
      </p:sp>
      <p:sp>
        <p:nvSpPr>
          <p:cNvPr id="33794" name="幻灯片图像占位符 1">
            <a:extLst>
              <a:ext uri="{FF2B5EF4-FFF2-40B4-BE49-F238E27FC236}">
                <a16:creationId xmlns:a16="http://schemas.microsoft.com/office/drawing/2014/main" id="{0D72F351-206A-462C-806F-9076C76E1B95}"/>
              </a:ext>
            </a:extLst>
          </p:cNvPr>
          <p:cNvSpPr>
            <a:spLocks noGrp="1" noRot="1" noChangeAspect="1" noChangeArrowheads="1" noTextEdit="1"/>
          </p:cNvSpPr>
          <p:nvPr>
            <p:ph type="sldImg" idx="4294967295"/>
          </p:nvPr>
        </p:nvSpPr>
        <p:spPr>
          <a:ln/>
        </p:spPr>
      </p:sp>
      <p:sp>
        <p:nvSpPr>
          <p:cNvPr id="33795" name="备注占位符 2">
            <a:extLst>
              <a:ext uri="{FF2B5EF4-FFF2-40B4-BE49-F238E27FC236}">
                <a16:creationId xmlns:a16="http://schemas.microsoft.com/office/drawing/2014/main" id="{ACE7AEEB-C150-46F6-B165-C0331BB5651B}"/>
              </a:ext>
            </a:extLst>
          </p:cNvPr>
          <p:cNvSpPr>
            <a:spLocks noGrp="1" noChangeArrowheads="1"/>
          </p:cNvSpPr>
          <p:nvPr>
            <p:ph type="body" idx="4294967295"/>
          </p:nvPr>
        </p:nvSpPr>
        <p:spPr/>
        <p:txBody>
          <a:bodyPr/>
          <a:lstStyle/>
          <a:p>
            <a:pPr>
              <a:spcBef>
                <a:spcPct val="0"/>
              </a:spcBef>
            </a:pPr>
            <a:endParaRPr lang="zh-CN" altLang="zh-CN"/>
          </a:p>
        </p:txBody>
      </p:sp>
      <p:sp>
        <p:nvSpPr>
          <p:cNvPr id="33796" name="灯片编号占位符 3">
            <a:extLst>
              <a:ext uri="{FF2B5EF4-FFF2-40B4-BE49-F238E27FC236}">
                <a16:creationId xmlns:a16="http://schemas.microsoft.com/office/drawing/2014/main" id="{B1124800-374E-4243-BBD6-59E014A7CD3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B107038F-2823-4C12-B955-7B7B45C82FF0}" type="slidenum">
              <a:rPr lang="zh-CN" altLang="en-US" sz="1200">
                <a:latin typeface="Calibri" panose="020F0502020204030204" pitchFamily="34" charset="0"/>
              </a:rPr>
              <a:pPr algn="r"/>
              <a:t>26</a:t>
            </a:fld>
            <a:endParaRPr lang="zh-CN" altLang="en-US" sz="1200">
              <a:latin typeface="Calibri" panose="020F0502020204030204" pitchFamily="34" charset="0"/>
            </a:endParaRPr>
          </a:p>
        </p:txBody>
      </p:sp>
    </p:spTree>
    <p:extLst>
      <p:ext uri="{BB962C8B-B14F-4D97-AF65-F5344CB8AC3E}">
        <p14:creationId xmlns:p14="http://schemas.microsoft.com/office/powerpoint/2010/main" val="201654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47075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409345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2386681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endParaRPr lang="zh-CN" altLang="en-US" noProof="1"/>
          </a:p>
        </p:txBody>
      </p:sp>
      <p:sp>
        <p:nvSpPr>
          <p:cNvPr id="4" name="日期占位符 3">
            <a:extLst>
              <a:ext uri="{FF2B5EF4-FFF2-40B4-BE49-F238E27FC236}">
                <a16:creationId xmlns:a16="http://schemas.microsoft.com/office/drawing/2014/main" id="{06F37833-52AE-45E2-9640-B19EFB071AF8}"/>
              </a:ext>
            </a:extLst>
          </p:cNvPr>
          <p:cNvSpPr>
            <a:spLocks noGrp="1"/>
          </p:cNvSpPr>
          <p:nvPr>
            <p:ph type="dt" sz="half" idx="10"/>
          </p:nvPr>
        </p:nvSpPr>
        <p:spPr/>
        <p:txBody>
          <a:bodyPr/>
          <a:lstStyle>
            <a:lvl1pPr>
              <a:defRPr/>
            </a:lvl1pPr>
          </a:lstStyle>
          <a:p>
            <a:endParaRPr lang="zh-CN" altLang="en-US"/>
          </a:p>
        </p:txBody>
      </p:sp>
      <p:sp>
        <p:nvSpPr>
          <p:cNvPr id="5" name="页脚占位符 4">
            <a:extLst>
              <a:ext uri="{FF2B5EF4-FFF2-40B4-BE49-F238E27FC236}">
                <a16:creationId xmlns:a16="http://schemas.microsoft.com/office/drawing/2014/main" id="{FB03FECA-68F7-4265-9A0D-158AC917281C}"/>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66E1AB4A-22B5-48F1-8C7D-A7A345F049D0}"/>
              </a:ext>
            </a:extLst>
          </p:cNvPr>
          <p:cNvSpPr>
            <a:spLocks noGrp="1"/>
          </p:cNvSpPr>
          <p:nvPr>
            <p:ph type="sldNum" sz="quarter" idx="12"/>
          </p:nvPr>
        </p:nvSpPr>
        <p:spPr/>
        <p:txBody>
          <a:bodyPr/>
          <a:lstStyle>
            <a:lvl1pPr>
              <a:defRPr/>
            </a:lvl1pPr>
          </a:lstStyle>
          <a:p>
            <a:fld id="{43A7A630-618C-4FE0-A8D2-79DD98701B43}" type="slidenum">
              <a:rPr lang="zh-CN" altLang="en-US"/>
              <a:pPr/>
              <a:t>‹#›</a:t>
            </a:fld>
            <a:endParaRPr lang="zh-CN" altLang="en-US"/>
          </a:p>
        </p:txBody>
      </p:sp>
    </p:spTree>
    <p:extLst>
      <p:ext uri="{BB962C8B-B14F-4D97-AF65-F5344CB8AC3E}">
        <p14:creationId xmlns:p14="http://schemas.microsoft.com/office/powerpoint/2010/main" val="402551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64735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373530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143249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15052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60800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3285369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137014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742317-1DB6-4052-8E72-27EBCEE31CB7}" type="datetimeFigureOut">
              <a:rPr lang="zh-CN" altLang="en-US" smtClean="0"/>
              <a:t>2020/3/5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368345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42317-1DB6-4052-8E72-27EBCEE31CB7}" type="datetimeFigureOut">
              <a:rPr lang="zh-CN" altLang="en-US" smtClean="0"/>
              <a:t>2020/3/5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D4675-A228-4D95-811A-87EE38063AAA}" type="slidenum">
              <a:rPr lang="zh-CN" altLang="en-US" smtClean="0"/>
              <a:t>‹#›</a:t>
            </a:fld>
            <a:endParaRPr lang="zh-CN" altLang="en-US"/>
          </a:p>
        </p:txBody>
      </p:sp>
    </p:spTree>
    <p:extLst>
      <p:ext uri="{BB962C8B-B14F-4D97-AF65-F5344CB8AC3E}">
        <p14:creationId xmlns:p14="http://schemas.microsoft.com/office/powerpoint/2010/main" val="939061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emf"/><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5.png"/><Relationship Id="rId2" Type="http://schemas.openxmlformats.org/officeDocument/2006/relationships/image" Target="../media/image12.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4.png"/><Relationship Id="rId5" Type="http://schemas.openxmlformats.org/officeDocument/2006/relationships/image" Target="../media/image15.png"/><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oleObject" Target="../embeddings/oleObject9.bin"/><Relationship Id="rId18" Type="http://schemas.openxmlformats.org/officeDocument/2006/relationships/image" Target="../media/image41.png"/><Relationship Id="rId26" Type="http://schemas.openxmlformats.org/officeDocument/2006/relationships/image" Target="../media/image44.png"/><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38.png"/><Relationship Id="rId17" Type="http://schemas.openxmlformats.org/officeDocument/2006/relationships/oleObject" Target="../embeddings/oleObject11.bin"/><Relationship Id="rId25"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vmlDrawing" Target="../drawings/vmlDrawing4.vml"/><Relationship Id="rId6" Type="http://schemas.openxmlformats.org/officeDocument/2006/relationships/image" Target="../media/image35.png"/><Relationship Id="rId11" Type="http://schemas.openxmlformats.org/officeDocument/2006/relationships/oleObject" Target="../embeddings/oleObject8.bin"/><Relationship Id="rId24" Type="http://schemas.openxmlformats.org/officeDocument/2006/relationships/image" Target="../media/image30.png"/><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image" Target="../media/image24.png"/><Relationship Id="rId28" Type="http://schemas.openxmlformats.org/officeDocument/2006/relationships/image" Target="../media/image45.png"/><Relationship Id="rId10" Type="http://schemas.openxmlformats.org/officeDocument/2006/relationships/image" Target="../media/image37.png"/><Relationship Id="rId19" Type="http://schemas.openxmlformats.org/officeDocument/2006/relationships/oleObject" Target="../embeddings/oleObject12.bin"/><Relationship Id="rId4" Type="http://schemas.openxmlformats.org/officeDocument/2006/relationships/image" Target="../media/image34.png"/><Relationship Id="rId9" Type="http://schemas.openxmlformats.org/officeDocument/2006/relationships/oleObject" Target="../embeddings/oleObject7.bin"/><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gif"/><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gif"/><Relationship Id="rId5" Type="http://schemas.openxmlformats.org/officeDocument/2006/relationships/image" Target="../media/image50.gif"/><Relationship Id="rId4" Type="http://schemas.openxmlformats.org/officeDocument/2006/relationships/image" Target="../media/image49.gif"/></Relationships>
</file>

<file path=ppt/slides/_rels/slide2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21463;&#31934;&#20316;&#29992;.SWF"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075057"/>
            <a:ext cx="7907934" cy="707886"/>
          </a:xfrm>
          <a:prstGeom prst="rect">
            <a:avLst/>
          </a:prstGeom>
          <a:noFill/>
        </p:spPr>
        <p:txBody>
          <a:bodyPr wrap="none" rtlCol="0">
            <a:spAutoFit/>
          </a:bodyPr>
          <a:lstStyle/>
          <a:p>
            <a:r>
              <a:rPr lang="zh-CN" altLang="en-US" sz="4000" b="1" dirty="0">
                <a:latin typeface="楷体" pitchFamily="49" charset="-122"/>
                <a:ea typeface="楷体" pitchFamily="49" charset="-122"/>
              </a:rPr>
              <a:t>      空中课堂</a:t>
            </a:r>
            <a:r>
              <a:rPr lang="en-US" altLang="zh-CN" sz="4000" b="1" dirty="0">
                <a:latin typeface="楷体" pitchFamily="49" charset="-122"/>
                <a:ea typeface="楷体" pitchFamily="49" charset="-122"/>
              </a:rPr>
              <a:t>—</a:t>
            </a:r>
            <a:r>
              <a:rPr lang="zh-CN" altLang="en-US" sz="4000" b="1" dirty="0">
                <a:latin typeface="楷体" pitchFamily="49" charset="-122"/>
                <a:ea typeface="楷体" pitchFamily="49" charset="-122"/>
              </a:rPr>
              <a:t>减数分裂（二）</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81" y="16024"/>
            <a:ext cx="2073058" cy="2054002"/>
          </a:xfrm>
          <a:prstGeom prst="rect">
            <a:avLst/>
          </a:prstGeom>
        </p:spPr>
      </p:pic>
      <p:sp>
        <p:nvSpPr>
          <p:cNvPr id="8" name="TextBox 7"/>
          <p:cNvSpPr txBox="1"/>
          <p:nvPr/>
        </p:nvSpPr>
        <p:spPr>
          <a:xfrm>
            <a:off x="6804248" y="4958679"/>
            <a:ext cx="1764196" cy="707886"/>
          </a:xfrm>
          <a:prstGeom prst="rect">
            <a:avLst/>
          </a:prstGeom>
          <a:noFill/>
        </p:spPr>
        <p:txBody>
          <a:bodyPr wrap="square" rtlCol="0">
            <a:spAutoFit/>
          </a:bodyPr>
          <a:lstStyle/>
          <a:p>
            <a:r>
              <a:rPr lang="zh-CN" altLang="en-US" sz="4000" b="1" dirty="0"/>
              <a:t>石  磊</a:t>
            </a:r>
          </a:p>
        </p:txBody>
      </p:sp>
      <p:sp>
        <p:nvSpPr>
          <p:cNvPr id="9" name="TextBox 4">
            <a:extLst>
              <a:ext uri="{FF2B5EF4-FFF2-40B4-BE49-F238E27FC236}">
                <a16:creationId xmlns:a16="http://schemas.microsoft.com/office/drawing/2014/main" id="{6293CA0C-0F08-4BF3-B6D0-F4E90EE63E21}"/>
              </a:ext>
            </a:extLst>
          </p:cNvPr>
          <p:cNvSpPr txBox="1"/>
          <p:nvPr/>
        </p:nvSpPr>
        <p:spPr>
          <a:xfrm>
            <a:off x="1043124" y="2218598"/>
            <a:ext cx="5851282" cy="707886"/>
          </a:xfrm>
          <a:prstGeom prst="rect">
            <a:avLst/>
          </a:prstGeom>
          <a:noFill/>
        </p:spPr>
        <p:txBody>
          <a:bodyPr wrap="none" rtlCol="0">
            <a:spAutoFit/>
          </a:bodyPr>
          <a:lstStyle/>
          <a:p>
            <a:r>
              <a:rPr lang="zh-CN" altLang="en-US" sz="4000" b="1" dirty="0">
                <a:latin typeface="楷体" pitchFamily="49" charset="-122"/>
                <a:ea typeface="楷体" pitchFamily="49" charset="-122"/>
              </a:rPr>
              <a:t>      必修</a:t>
            </a:r>
            <a:r>
              <a:rPr lang="en-US" altLang="zh-CN" sz="4000" b="1" dirty="0">
                <a:latin typeface="楷体" pitchFamily="49" charset="-122"/>
                <a:ea typeface="楷体" pitchFamily="49" charset="-122"/>
              </a:rPr>
              <a:t>2</a:t>
            </a:r>
            <a:r>
              <a:rPr lang="zh-CN" altLang="en-US" sz="4000" b="1" dirty="0">
                <a:latin typeface="楷体" pitchFamily="49" charset="-122"/>
                <a:ea typeface="楷体" pitchFamily="49" charset="-122"/>
              </a:rPr>
              <a:t> 遗传与进化</a:t>
            </a:r>
          </a:p>
        </p:txBody>
      </p:sp>
      <p:sp>
        <p:nvSpPr>
          <p:cNvPr id="10" name="TextBox 7">
            <a:extLst>
              <a:ext uri="{FF2B5EF4-FFF2-40B4-BE49-F238E27FC236}">
                <a16:creationId xmlns:a16="http://schemas.microsoft.com/office/drawing/2014/main" id="{B7F80492-CD56-42E4-9E55-A4D5708C6CFE}"/>
              </a:ext>
            </a:extLst>
          </p:cNvPr>
          <p:cNvSpPr txBox="1"/>
          <p:nvPr/>
        </p:nvSpPr>
        <p:spPr>
          <a:xfrm>
            <a:off x="6678234" y="5666565"/>
            <a:ext cx="2016224" cy="646331"/>
          </a:xfrm>
          <a:prstGeom prst="rect">
            <a:avLst/>
          </a:prstGeom>
          <a:noFill/>
        </p:spPr>
        <p:txBody>
          <a:bodyPr wrap="square" rtlCol="0">
            <a:spAutoFit/>
          </a:bodyPr>
          <a:lstStyle/>
          <a:p>
            <a:r>
              <a:rPr lang="en-US" altLang="zh-CN" sz="3600" dirty="0"/>
              <a:t>2020.3.5</a:t>
            </a:r>
            <a:endParaRPr lang="zh-CN" altLang="en-US" sz="4000" dirty="0"/>
          </a:p>
        </p:txBody>
      </p:sp>
    </p:spTree>
    <p:extLst>
      <p:ext uri="{BB962C8B-B14F-4D97-AF65-F5344CB8AC3E}">
        <p14:creationId xmlns:p14="http://schemas.microsoft.com/office/powerpoint/2010/main" val="274835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6900934E-CD59-4472-8DFD-10B1401DDC8D}"/>
              </a:ext>
            </a:extLst>
          </p:cNvPr>
          <p:cNvSpPr txBox="1">
            <a:spLocks noChangeArrowheads="1"/>
          </p:cNvSpPr>
          <p:nvPr/>
        </p:nvSpPr>
        <p:spPr bwMode="auto">
          <a:xfrm>
            <a:off x="850881" y="293369"/>
            <a:ext cx="48181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latin typeface="黑体" panose="02010609060101010101" pitchFamily="49" charset="-122"/>
                <a:ea typeface="黑体" panose="02010609060101010101" pitchFamily="49" charset="-122"/>
              </a:rPr>
              <a:t>每个细胞中的</a:t>
            </a:r>
            <a:r>
              <a:rPr lang="zh-CN" altLang="en-US" sz="3200" b="1" dirty="0">
                <a:solidFill>
                  <a:srgbClr val="FF0000"/>
                </a:solidFill>
                <a:latin typeface="黑体" panose="02010609060101010101" pitchFamily="49" charset="-122"/>
                <a:ea typeface="黑体" panose="02010609060101010101" pitchFamily="49" charset="-122"/>
              </a:rPr>
              <a:t>染色体</a:t>
            </a:r>
            <a:r>
              <a:rPr lang="zh-CN" altLang="en-US" sz="3200" b="1" dirty="0">
                <a:latin typeface="黑体" panose="02010609060101010101" pitchFamily="49" charset="-122"/>
                <a:ea typeface="黑体" panose="02010609060101010101" pitchFamily="49" charset="-122"/>
              </a:rPr>
              <a:t>数</a:t>
            </a:r>
          </a:p>
        </p:txBody>
      </p:sp>
      <p:sp>
        <p:nvSpPr>
          <p:cNvPr id="81923" name="Text Box 3">
            <a:extLst>
              <a:ext uri="{FF2B5EF4-FFF2-40B4-BE49-F238E27FC236}">
                <a16:creationId xmlns:a16="http://schemas.microsoft.com/office/drawing/2014/main" id="{947694F7-49BD-4CD1-A829-02925569397B}"/>
              </a:ext>
            </a:extLst>
          </p:cNvPr>
          <p:cNvSpPr txBox="1">
            <a:spLocks noChangeArrowheads="1"/>
          </p:cNvSpPr>
          <p:nvPr/>
        </p:nvSpPr>
        <p:spPr bwMode="auto">
          <a:xfrm>
            <a:off x="7848600" y="5408297"/>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时期</a:t>
            </a:r>
          </a:p>
        </p:txBody>
      </p:sp>
      <p:sp>
        <p:nvSpPr>
          <p:cNvPr id="76844" name="Oval 44">
            <a:extLst>
              <a:ext uri="{FF2B5EF4-FFF2-40B4-BE49-F238E27FC236}">
                <a16:creationId xmlns:a16="http://schemas.microsoft.com/office/drawing/2014/main" id="{C071CF41-EA0A-4A4F-B484-DB88151A119C}"/>
              </a:ext>
            </a:extLst>
          </p:cNvPr>
          <p:cNvSpPr>
            <a:spLocks noChangeArrowheads="1"/>
          </p:cNvSpPr>
          <p:nvPr/>
        </p:nvSpPr>
        <p:spPr bwMode="auto">
          <a:xfrm>
            <a:off x="685800"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6" name="Line 51">
            <a:extLst>
              <a:ext uri="{FF2B5EF4-FFF2-40B4-BE49-F238E27FC236}">
                <a16:creationId xmlns:a16="http://schemas.microsoft.com/office/drawing/2014/main" id="{BF40CA06-DA81-422C-AA9B-4E31302FE3BE}"/>
              </a:ext>
            </a:extLst>
          </p:cNvPr>
          <p:cNvSpPr>
            <a:spLocks noChangeShapeType="1"/>
          </p:cNvSpPr>
          <p:nvPr/>
        </p:nvSpPr>
        <p:spPr bwMode="auto">
          <a:xfrm>
            <a:off x="4283968" y="3288761"/>
            <a:ext cx="0" cy="2209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7" name="Line 52">
            <a:extLst>
              <a:ext uri="{FF2B5EF4-FFF2-40B4-BE49-F238E27FC236}">
                <a16:creationId xmlns:a16="http://schemas.microsoft.com/office/drawing/2014/main" id="{432EEAA6-F308-4AF9-B457-A8864D723BF7}"/>
              </a:ext>
            </a:extLst>
          </p:cNvPr>
          <p:cNvSpPr>
            <a:spLocks noChangeShapeType="1"/>
          </p:cNvSpPr>
          <p:nvPr/>
        </p:nvSpPr>
        <p:spPr bwMode="auto">
          <a:xfrm>
            <a:off x="5867400" y="3427097"/>
            <a:ext cx="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8" name="Line 53">
            <a:extLst>
              <a:ext uri="{FF2B5EF4-FFF2-40B4-BE49-F238E27FC236}">
                <a16:creationId xmlns:a16="http://schemas.microsoft.com/office/drawing/2014/main" id="{79B63048-03E1-4756-BBDE-4E3A95ED3BA6}"/>
              </a:ext>
            </a:extLst>
          </p:cNvPr>
          <p:cNvSpPr>
            <a:spLocks noChangeShapeType="1"/>
          </p:cNvSpPr>
          <p:nvPr/>
        </p:nvSpPr>
        <p:spPr bwMode="auto">
          <a:xfrm>
            <a:off x="6409704" y="3350895"/>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54">
            <a:extLst>
              <a:ext uri="{FF2B5EF4-FFF2-40B4-BE49-F238E27FC236}">
                <a16:creationId xmlns:a16="http://schemas.microsoft.com/office/drawing/2014/main" id="{D88AEF56-728E-4326-94EC-60AAE4434B01}"/>
              </a:ext>
            </a:extLst>
          </p:cNvPr>
          <p:cNvSpPr>
            <a:spLocks noChangeShapeType="1"/>
          </p:cNvSpPr>
          <p:nvPr/>
        </p:nvSpPr>
        <p:spPr bwMode="auto">
          <a:xfrm>
            <a:off x="2514600" y="3350897"/>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 name="组合 9">
            <a:extLst>
              <a:ext uri="{FF2B5EF4-FFF2-40B4-BE49-F238E27FC236}">
                <a16:creationId xmlns:a16="http://schemas.microsoft.com/office/drawing/2014/main" id="{9EED817E-B9B7-46E0-941D-FAA6451EAE1E}"/>
              </a:ext>
            </a:extLst>
          </p:cNvPr>
          <p:cNvGrpSpPr/>
          <p:nvPr/>
        </p:nvGrpSpPr>
        <p:grpSpPr>
          <a:xfrm>
            <a:off x="2438400" y="3266313"/>
            <a:ext cx="4648200" cy="1227584"/>
            <a:chOff x="2438400" y="3266313"/>
            <a:chExt cx="4648200" cy="1227584"/>
          </a:xfrm>
        </p:grpSpPr>
        <p:sp>
          <p:nvSpPr>
            <p:cNvPr id="76838" name="Oval 38">
              <a:extLst>
                <a:ext uri="{FF2B5EF4-FFF2-40B4-BE49-F238E27FC236}">
                  <a16:creationId xmlns:a16="http://schemas.microsoft.com/office/drawing/2014/main" id="{5ACE8209-9C3A-4D56-952F-68014DDD6D70}"/>
                </a:ext>
              </a:extLst>
            </p:cNvPr>
            <p:cNvSpPr>
              <a:spLocks noChangeArrowheads="1"/>
            </p:cNvSpPr>
            <p:nvPr/>
          </p:nvSpPr>
          <p:spPr bwMode="auto">
            <a:xfrm>
              <a:off x="2438400"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0" name="Oval 40">
              <a:extLst>
                <a:ext uri="{FF2B5EF4-FFF2-40B4-BE49-F238E27FC236}">
                  <a16:creationId xmlns:a16="http://schemas.microsoft.com/office/drawing/2014/main" id="{A9AC0974-963F-4EB6-88A3-944A75687991}"/>
                </a:ext>
              </a:extLst>
            </p:cNvPr>
            <p:cNvSpPr>
              <a:spLocks noChangeArrowheads="1"/>
            </p:cNvSpPr>
            <p:nvPr/>
          </p:nvSpPr>
          <p:spPr bwMode="auto">
            <a:xfrm>
              <a:off x="4716016" y="3266313"/>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1" name="Oval 41">
              <a:extLst>
                <a:ext uri="{FF2B5EF4-FFF2-40B4-BE49-F238E27FC236}">
                  <a16:creationId xmlns:a16="http://schemas.microsoft.com/office/drawing/2014/main" id="{E78E9C1E-5CBE-4CB6-BEFA-CD2C7F9565CA}"/>
                </a:ext>
              </a:extLst>
            </p:cNvPr>
            <p:cNvSpPr>
              <a:spLocks noChangeArrowheads="1"/>
            </p:cNvSpPr>
            <p:nvPr/>
          </p:nvSpPr>
          <p:spPr bwMode="auto">
            <a:xfrm>
              <a:off x="6324600"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2" name="Oval 42">
              <a:extLst>
                <a:ext uri="{FF2B5EF4-FFF2-40B4-BE49-F238E27FC236}">
                  <a16:creationId xmlns:a16="http://schemas.microsoft.com/office/drawing/2014/main" id="{8B9BACAD-F549-4BA2-ABE8-7F854BA1CBAE}"/>
                </a:ext>
              </a:extLst>
            </p:cNvPr>
            <p:cNvSpPr>
              <a:spLocks noChangeArrowheads="1"/>
            </p:cNvSpPr>
            <p:nvPr/>
          </p:nvSpPr>
          <p:spPr bwMode="auto">
            <a:xfrm>
              <a:off x="6896348" y="327864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3" name="Oval 43">
              <a:extLst>
                <a:ext uri="{FF2B5EF4-FFF2-40B4-BE49-F238E27FC236}">
                  <a16:creationId xmlns:a16="http://schemas.microsoft.com/office/drawing/2014/main" id="{E370E498-6F29-42C7-909B-AEBC623CDB64}"/>
                </a:ext>
              </a:extLst>
            </p:cNvPr>
            <p:cNvSpPr>
              <a:spLocks noChangeArrowheads="1"/>
            </p:cNvSpPr>
            <p:nvPr/>
          </p:nvSpPr>
          <p:spPr bwMode="auto">
            <a:xfrm>
              <a:off x="6934200" y="43414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5" name="Oval 45">
              <a:extLst>
                <a:ext uri="{FF2B5EF4-FFF2-40B4-BE49-F238E27FC236}">
                  <a16:creationId xmlns:a16="http://schemas.microsoft.com/office/drawing/2014/main" id="{64536FCE-6EC9-4D16-AFAE-CB890BE8CF0C}"/>
                </a:ext>
              </a:extLst>
            </p:cNvPr>
            <p:cNvSpPr>
              <a:spLocks noChangeArrowheads="1"/>
            </p:cNvSpPr>
            <p:nvPr/>
          </p:nvSpPr>
          <p:spPr bwMode="auto">
            <a:xfrm>
              <a:off x="2971800"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6" name="Oval 46">
              <a:extLst>
                <a:ext uri="{FF2B5EF4-FFF2-40B4-BE49-F238E27FC236}">
                  <a16:creationId xmlns:a16="http://schemas.microsoft.com/office/drawing/2014/main" id="{8EC6D36A-B3E9-4947-90F6-CFA759114EB5}"/>
                </a:ext>
              </a:extLst>
            </p:cNvPr>
            <p:cNvSpPr>
              <a:spLocks noChangeArrowheads="1"/>
            </p:cNvSpPr>
            <p:nvPr/>
          </p:nvSpPr>
          <p:spPr bwMode="auto">
            <a:xfrm>
              <a:off x="3581400"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7" name="Oval 47">
              <a:extLst>
                <a:ext uri="{FF2B5EF4-FFF2-40B4-BE49-F238E27FC236}">
                  <a16:creationId xmlns:a16="http://schemas.microsoft.com/office/drawing/2014/main" id="{C736117F-1D01-4348-834F-86F8A53B2483}"/>
                </a:ext>
              </a:extLst>
            </p:cNvPr>
            <p:cNvSpPr>
              <a:spLocks noChangeArrowheads="1"/>
            </p:cNvSpPr>
            <p:nvPr/>
          </p:nvSpPr>
          <p:spPr bwMode="auto">
            <a:xfrm>
              <a:off x="4800600" y="43414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8" name="Oval 48">
              <a:extLst>
                <a:ext uri="{FF2B5EF4-FFF2-40B4-BE49-F238E27FC236}">
                  <a16:creationId xmlns:a16="http://schemas.microsoft.com/office/drawing/2014/main" id="{4814818C-D87A-4056-9E77-81507F584C13}"/>
                </a:ext>
              </a:extLst>
            </p:cNvPr>
            <p:cNvSpPr>
              <a:spLocks noChangeArrowheads="1"/>
            </p:cNvSpPr>
            <p:nvPr/>
          </p:nvSpPr>
          <p:spPr bwMode="auto">
            <a:xfrm>
              <a:off x="5257800" y="43414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9" name="Oval 49">
              <a:extLst>
                <a:ext uri="{FF2B5EF4-FFF2-40B4-BE49-F238E27FC236}">
                  <a16:creationId xmlns:a16="http://schemas.microsoft.com/office/drawing/2014/main" id="{9028BCA4-1DC2-4B48-B26D-D70FB1719C5D}"/>
                </a:ext>
              </a:extLst>
            </p:cNvPr>
            <p:cNvSpPr>
              <a:spLocks noChangeArrowheads="1"/>
            </p:cNvSpPr>
            <p:nvPr/>
          </p:nvSpPr>
          <p:spPr bwMode="auto">
            <a:xfrm>
              <a:off x="5791200"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56" name="Oval 56">
              <a:extLst>
                <a:ext uri="{FF2B5EF4-FFF2-40B4-BE49-F238E27FC236}">
                  <a16:creationId xmlns:a16="http://schemas.microsoft.com/office/drawing/2014/main" id="{A4B51C9F-3F10-4DDA-A88F-9EBB2CFB4B8A}"/>
                </a:ext>
              </a:extLst>
            </p:cNvPr>
            <p:cNvSpPr>
              <a:spLocks noChangeArrowheads="1"/>
            </p:cNvSpPr>
            <p:nvPr/>
          </p:nvSpPr>
          <p:spPr bwMode="auto">
            <a:xfrm>
              <a:off x="5791200" y="43414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57" name="Oval 57">
              <a:extLst>
                <a:ext uri="{FF2B5EF4-FFF2-40B4-BE49-F238E27FC236}">
                  <a16:creationId xmlns:a16="http://schemas.microsoft.com/office/drawing/2014/main" id="{6C14721D-06F8-4EBB-8189-EFC462F147CD}"/>
                </a:ext>
              </a:extLst>
            </p:cNvPr>
            <p:cNvSpPr>
              <a:spLocks noChangeArrowheads="1"/>
            </p:cNvSpPr>
            <p:nvPr/>
          </p:nvSpPr>
          <p:spPr bwMode="auto">
            <a:xfrm>
              <a:off x="4191000"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6866" name="Text Box 66">
            <a:extLst>
              <a:ext uri="{FF2B5EF4-FFF2-40B4-BE49-F238E27FC236}">
                <a16:creationId xmlns:a16="http://schemas.microsoft.com/office/drawing/2014/main" id="{59DCC2DB-A304-4261-AE33-B4239548C6D2}"/>
              </a:ext>
            </a:extLst>
          </p:cNvPr>
          <p:cNvSpPr txBox="1">
            <a:spLocks noChangeArrowheads="1"/>
          </p:cNvSpPr>
          <p:nvPr/>
        </p:nvSpPr>
        <p:spPr bwMode="auto">
          <a:xfrm>
            <a:off x="1828800" y="888685"/>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chemeClr val="accent2"/>
                </a:solidFill>
                <a:ea typeface="黑体" panose="02010609060101010101" pitchFamily="49" charset="-122"/>
              </a:rPr>
              <a:t>染色体减半的时间、原因？</a:t>
            </a:r>
          </a:p>
        </p:txBody>
      </p:sp>
      <p:sp>
        <p:nvSpPr>
          <p:cNvPr id="76867" name="Text Box 67">
            <a:extLst>
              <a:ext uri="{FF2B5EF4-FFF2-40B4-BE49-F238E27FC236}">
                <a16:creationId xmlns:a16="http://schemas.microsoft.com/office/drawing/2014/main" id="{1C03530C-E82F-4D34-8CBA-84508A950F53}"/>
              </a:ext>
            </a:extLst>
          </p:cNvPr>
          <p:cNvSpPr txBox="1">
            <a:spLocks noChangeArrowheads="1"/>
          </p:cNvSpPr>
          <p:nvPr/>
        </p:nvSpPr>
        <p:spPr bwMode="auto">
          <a:xfrm>
            <a:off x="1828800" y="1650685"/>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chemeClr val="accent2"/>
                </a:solidFill>
                <a:ea typeface="黑体" panose="02010609060101010101" pitchFamily="49" charset="-122"/>
              </a:rPr>
              <a:t>染色体加倍的时间、原因？</a:t>
            </a:r>
          </a:p>
        </p:txBody>
      </p:sp>
      <p:grpSp>
        <p:nvGrpSpPr>
          <p:cNvPr id="62" name="组合 61">
            <a:extLst>
              <a:ext uri="{FF2B5EF4-FFF2-40B4-BE49-F238E27FC236}">
                <a16:creationId xmlns:a16="http://schemas.microsoft.com/office/drawing/2014/main" id="{2D83EDC1-60D9-420A-9570-18C223A6BE5D}"/>
              </a:ext>
            </a:extLst>
          </p:cNvPr>
          <p:cNvGrpSpPr/>
          <p:nvPr/>
        </p:nvGrpSpPr>
        <p:grpSpPr>
          <a:xfrm>
            <a:off x="4894376" y="2132856"/>
            <a:ext cx="1661667" cy="1353504"/>
            <a:chOff x="1687174" y="2399456"/>
            <a:chExt cx="1661667" cy="1353504"/>
          </a:xfrm>
        </p:grpSpPr>
        <p:pic>
          <p:nvPicPr>
            <p:cNvPr id="63" name="图片 62">
              <a:extLst>
                <a:ext uri="{FF2B5EF4-FFF2-40B4-BE49-F238E27FC236}">
                  <a16:creationId xmlns:a16="http://schemas.microsoft.com/office/drawing/2014/main" id="{5B2D3AA3-1CB9-4173-832E-6552BAF8F004}"/>
                </a:ext>
              </a:extLst>
            </p:cNvPr>
            <p:cNvPicPr>
              <a:picLocks noChangeAspect="1"/>
            </p:cNvPicPr>
            <p:nvPr/>
          </p:nvPicPr>
          <p:blipFill>
            <a:blip r:embed="rId3"/>
            <a:stretch>
              <a:fillRect/>
            </a:stretch>
          </p:blipFill>
          <p:spPr>
            <a:xfrm>
              <a:off x="1687174" y="2399456"/>
              <a:ext cx="1646933" cy="1353504"/>
            </a:xfrm>
            <a:prstGeom prst="rect">
              <a:avLst/>
            </a:prstGeom>
          </p:spPr>
        </p:pic>
        <p:sp>
          <p:nvSpPr>
            <p:cNvPr id="64" name="矩形 63">
              <a:extLst>
                <a:ext uri="{FF2B5EF4-FFF2-40B4-BE49-F238E27FC236}">
                  <a16:creationId xmlns:a16="http://schemas.microsoft.com/office/drawing/2014/main" id="{17C57FEB-4822-465C-8A77-AC1660AB3E85}"/>
                </a:ext>
              </a:extLst>
            </p:cNvPr>
            <p:cNvSpPr/>
            <p:nvPr/>
          </p:nvSpPr>
          <p:spPr>
            <a:xfrm>
              <a:off x="1805367" y="2571785"/>
              <a:ext cx="1543474" cy="7819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迷你简准圆" panose="03000509000000000000" pitchFamily="65" charset="-122"/>
                  <a:ea typeface="迷你简准圆" panose="03000509000000000000" pitchFamily="65" charset="-122"/>
                </a:rPr>
                <a:t>真正意义的减半</a:t>
              </a:r>
            </a:p>
          </p:txBody>
        </p:sp>
      </p:grpSp>
      <p:grpSp>
        <p:nvGrpSpPr>
          <p:cNvPr id="65" name="Group 14">
            <a:extLst>
              <a:ext uri="{FF2B5EF4-FFF2-40B4-BE49-F238E27FC236}">
                <a16:creationId xmlns:a16="http://schemas.microsoft.com/office/drawing/2014/main" id="{D007C53B-FC25-43BC-BEAA-057A06F1029C}"/>
              </a:ext>
            </a:extLst>
          </p:cNvPr>
          <p:cNvGrpSpPr>
            <a:grpSpLocks/>
          </p:cNvGrpSpPr>
          <p:nvPr/>
        </p:nvGrpSpPr>
        <p:grpSpPr bwMode="auto">
          <a:xfrm>
            <a:off x="7450442" y="908052"/>
            <a:ext cx="1512168" cy="1442715"/>
            <a:chOff x="192" y="2784"/>
            <a:chExt cx="319" cy="294"/>
          </a:xfrm>
        </p:grpSpPr>
        <p:grpSp>
          <p:nvGrpSpPr>
            <p:cNvPr id="66" name="Group 15">
              <a:extLst>
                <a:ext uri="{FF2B5EF4-FFF2-40B4-BE49-F238E27FC236}">
                  <a16:creationId xmlns:a16="http://schemas.microsoft.com/office/drawing/2014/main" id="{1972B578-F00D-445D-8B40-B6770B37E071}"/>
                </a:ext>
              </a:extLst>
            </p:cNvPr>
            <p:cNvGrpSpPr>
              <a:grpSpLocks/>
            </p:cNvGrpSpPr>
            <p:nvPr/>
          </p:nvGrpSpPr>
          <p:grpSpPr bwMode="auto">
            <a:xfrm>
              <a:off x="264" y="2830"/>
              <a:ext cx="41" cy="92"/>
              <a:chOff x="864" y="1200"/>
              <a:chExt cx="192" cy="480"/>
            </a:xfrm>
          </p:grpSpPr>
          <p:sp>
            <p:nvSpPr>
              <p:cNvPr id="77" name="Freeform 16">
                <a:extLst>
                  <a:ext uri="{FF2B5EF4-FFF2-40B4-BE49-F238E27FC236}">
                    <a16:creationId xmlns:a16="http://schemas.microsoft.com/office/drawing/2014/main" id="{FDF6F3C8-A522-426F-AC9C-5A6BCE64DA1A}"/>
                  </a:ext>
                </a:extLst>
              </p:cNvPr>
              <p:cNvSpPr>
                <a:spLocks noChangeArrowheads="1"/>
              </p:cNvSpPr>
              <p:nvPr/>
            </p:nvSpPr>
            <p:spPr bwMode="auto">
              <a:xfrm>
                <a:off x="864" y="1200"/>
                <a:ext cx="192" cy="480"/>
              </a:xfrm>
              <a:custGeom>
                <a:avLst/>
                <a:gdLst>
                  <a:gd name="T0" fmla="*/ 0 w 192"/>
                  <a:gd name="T1" fmla="*/ 480 h 480"/>
                  <a:gd name="T2" fmla="*/ 48 w 192"/>
                  <a:gd name="T3" fmla="*/ 288 h 480"/>
                  <a:gd name="T4" fmla="*/ 144 w 192"/>
                  <a:gd name="T5" fmla="*/ 240 h 480"/>
                  <a:gd name="T6" fmla="*/ 96 w 192"/>
                  <a:gd name="T7" fmla="*/ 96 h 480"/>
                  <a:gd name="T8" fmla="*/ 192 w 192"/>
                  <a:gd name="T9" fmla="*/ 0 h 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480">
                    <a:moveTo>
                      <a:pt x="0" y="480"/>
                    </a:moveTo>
                    <a:cubicBezTo>
                      <a:pt x="12" y="404"/>
                      <a:pt x="24" y="328"/>
                      <a:pt x="48" y="288"/>
                    </a:cubicBezTo>
                    <a:cubicBezTo>
                      <a:pt x="72" y="248"/>
                      <a:pt x="136" y="272"/>
                      <a:pt x="144" y="240"/>
                    </a:cubicBezTo>
                    <a:cubicBezTo>
                      <a:pt x="152" y="208"/>
                      <a:pt x="88" y="136"/>
                      <a:pt x="96" y="96"/>
                    </a:cubicBezTo>
                    <a:cubicBezTo>
                      <a:pt x="104" y="56"/>
                      <a:pt x="176" y="16"/>
                      <a:pt x="192" y="0"/>
                    </a:cubicBezTo>
                  </a:path>
                </a:pathLst>
              </a:custGeom>
              <a:solidFill>
                <a:schemeClr val="bg1"/>
              </a:solidFill>
              <a:ln w="28575">
                <a:solidFill>
                  <a:srgbClr val="CC0000"/>
                </a:solidFill>
                <a:round/>
                <a:headEnd/>
                <a:tailEnd/>
              </a:ln>
            </p:spPr>
            <p:txBody>
              <a:bodyPr/>
              <a:lstStyle/>
              <a:p>
                <a:endParaRPr lang="zh-CN" altLang="en-US"/>
              </a:p>
            </p:txBody>
          </p:sp>
          <p:sp>
            <p:nvSpPr>
              <p:cNvPr id="78" name="Oval 17">
                <a:extLst>
                  <a:ext uri="{FF2B5EF4-FFF2-40B4-BE49-F238E27FC236}">
                    <a16:creationId xmlns:a16="http://schemas.microsoft.com/office/drawing/2014/main" id="{1C14A08C-4015-4E3D-BA36-EC3345751185}"/>
                  </a:ext>
                </a:extLst>
              </p:cNvPr>
              <p:cNvSpPr>
                <a:spLocks noChangeArrowheads="1"/>
              </p:cNvSpPr>
              <p:nvPr/>
            </p:nvSpPr>
            <p:spPr bwMode="auto">
              <a:xfrm>
                <a:off x="981" y="1392"/>
                <a:ext cx="48" cy="48"/>
              </a:xfrm>
              <a:prstGeom prst="ellipse">
                <a:avLst/>
              </a:prstGeom>
              <a:solidFill>
                <a:schemeClr val="bg1"/>
              </a:solidFill>
              <a:ln w="28575">
                <a:solidFill>
                  <a:srgbClr val="CC0000"/>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67" name="Group 18">
              <a:extLst>
                <a:ext uri="{FF2B5EF4-FFF2-40B4-BE49-F238E27FC236}">
                  <a16:creationId xmlns:a16="http://schemas.microsoft.com/office/drawing/2014/main" id="{4F80DED3-4FF6-42D4-825A-3AAF25A5F679}"/>
                </a:ext>
              </a:extLst>
            </p:cNvPr>
            <p:cNvGrpSpPr>
              <a:grpSpLocks/>
            </p:cNvGrpSpPr>
            <p:nvPr/>
          </p:nvGrpSpPr>
          <p:grpSpPr bwMode="auto">
            <a:xfrm rot="1938812">
              <a:off x="274" y="2885"/>
              <a:ext cx="62" cy="157"/>
              <a:chOff x="576" y="2496"/>
              <a:chExt cx="288" cy="816"/>
            </a:xfrm>
          </p:grpSpPr>
          <p:sp>
            <p:nvSpPr>
              <p:cNvPr id="75" name="Freeform 19">
                <a:extLst>
                  <a:ext uri="{FF2B5EF4-FFF2-40B4-BE49-F238E27FC236}">
                    <a16:creationId xmlns:a16="http://schemas.microsoft.com/office/drawing/2014/main" id="{AE938D38-790B-42F4-BFEC-77A4B212BB25}"/>
                  </a:ext>
                </a:extLst>
              </p:cNvPr>
              <p:cNvSpPr>
                <a:spLocks noChangeArrowheads="1"/>
              </p:cNvSpPr>
              <p:nvPr/>
            </p:nvSpPr>
            <p:spPr bwMode="auto">
              <a:xfrm>
                <a:off x="576" y="2496"/>
                <a:ext cx="288" cy="816"/>
              </a:xfrm>
              <a:custGeom>
                <a:avLst/>
                <a:gdLst>
                  <a:gd name="T0" fmla="*/ 63 w 440"/>
                  <a:gd name="T1" fmla="*/ 816 h 1104"/>
                  <a:gd name="T2" fmla="*/ 126 w 440"/>
                  <a:gd name="T3" fmla="*/ 745 h 1104"/>
                  <a:gd name="T4" fmla="*/ 157 w 440"/>
                  <a:gd name="T5" fmla="*/ 568 h 1104"/>
                  <a:gd name="T6" fmla="*/ 283 w 440"/>
                  <a:gd name="T7" fmla="*/ 319 h 1104"/>
                  <a:gd name="T8" fmla="*/ 126 w 440"/>
                  <a:gd name="T9" fmla="*/ 284 h 1104"/>
                  <a:gd name="T10" fmla="*/ 126 w 440"/>
                  <a:gd name="T11" fmla="*/ 71 h 1104"/>
                  <a:gd name="T12" fmla="*/ 0 w 440"/>
                  <a:gd name="T13" fmla="*/ 0 h 1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 h="1104">
                    <a:moveTo>
                      <a:pt x="96" y="1104"/>
                    </a:moveTo>
                    <a:cubicBezTo>
                      <a:pt x="132" y="1084"/>
                      <a:pt x="168" y="1064"/>
                      <a:pt x="192" y="1008"/>
                    </a:cubicBezTo>
                    <a:cubicBezTo>
                      <a:pt x="216" y="952"/>
                      <a:pt x="200" y="864"/>
                      <a:pt x="240" y="768"/>
                    </a:cubicBezTo>
                    <a:cubicBezTo>
                      <a:pt x="280" y="672"/>
                      <a:pt x="440" y="496"/>
                      <a:pt x="432" y="432"/>
                    </a:cubicBezTo>
                    <a:cubicBezTo>
                      <a:pt x="424" y="368"/>
                      <a:pt x="232" y="440"/>
                      <a:pt x="192" y="384"/>
                    </a:cubicBezTo>
                    <a:cubicBezTo>
                      <a:pt x="152" y="328"/>
                      <a:pt x="224" y="160"/>
                      <a:pt x="192" y="96"/>
                    </a:cubicBezTo>
                    <a:cubicBezTo>
                      <a:pt x="160" y="32"/>
                      <a:pt x="80" y="16"/>
                      <a:pt x="0" y="0"/>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Oval 20">
                <a:extLst>
                  <a:ext uri="{FF2B5EF4-FFF2-40B4-BE49-F238E27FC236}">
                    <a16:creationId xmlns:a16="http://schemas.microsoft.com/office/drawing/2014/main" id="{CCC85BCE-ED4A-4973-AEB5-2D5E617A839B}"/>
                  </a:ext>
                </a:extLst>
              </p:cNvPr>
              <p:cNvSpPr>
                <a:spLocks noChangeArrowheads="1"/>
              </p:cNvSpPr>
              <p:nvPr/>
            </p:nvSpPr>
            <p:spPr bwMode="auto">
              <a:xfrm>
                <a:off x="672" y="2736"/>
                <a:ext cx="48" cy="48"/>
              </a:xfrm>
              <a:prstGeom prst="ellipse">
                <a:avLst/>
              </a:prstGeom>
              <a:solidFill>
                <a:schemeClr val="bg1"/>
              </a:solidFill>
              <a:ln w="28575">
                <a:solidFill>
                  <a:srgbClr val="CC0000"/>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68" name="Group 21">
              <a:extLst>
                <a:ext uri="{FF2B5EF4-FFF2-40B4-BE49-F238E27FC236}">
                  <a16:creationId xmlns:a16="http://schemas.microsoft.com/office/drawing/2014/main" id="{21A223A6-562A-48A0-B1BC-E288EC912493}"/>
                </a:ext>
              </a:extLst>
            </p:cNvPr>
            <p:cNvGrpSpPr>
              <a:grpSpLocks/>
            </p:cNvGrpSpPr>
            <p:nvPr/>
          </p:nvGrpSpPr>
          <p:grpSpPr bwMode="auto">
            <a:xfrm rot="-9663243">
              <a:off x="367" y="2858"/>
              <a:ext cx="41" cy="92"/>
              <a:chOff x="1392" y="1008"/>
              <a:chExt cx="192" cy="480"/>
            </a:xfrm>
          </p:grpSpPr>
          <p:sp>
            <p:nvSpPr>
              <p:cNvPr id="73" name="Freeform 22">
                <a:extLst>
                  <a:ext uri="{FF2B5EF4-FFF2-40B4-BE49-F238E27FC236}">
                    <a16:creationId xmlns:a16="http://schemas.microsoft.com/office/drawing/2014/main" id="{71AC1EF6-EBAD-4E3B-9C14-BFF3A5464EAD}"/>
                  </a:ext>
                </a:extLst>
              </p:cNvPr>
              <p:cNvSpPr>
                <a:spLocks noChangeArrowheads="1"/>
              </p:cNvSpPr>
              <p:nvPr/>
            </p:nvSpPr>
            <p:spPr bwMode="auto">
              <a:xfrm rot="-2336986">
                <a:off x="1392" y="1008"/>
                <a:ext cx="192" cy="480"/>
              </a:xfrm>
              <a:custGeom>
                <a:avLst/>
                <a:gdLst>
                  <a:gd name="T0" fmla="*/ 0 w 192"/>
                  <a:gd name="T1" fmla="*/ 480 h 480"/>
                  <a:gd name="T2" fmla="*/ 48 w 192"/>
                  <a:gd name="T3" fmla="*/ 288 h 480"/>
                  <a:gd name="T4" fmla="*/ 144 w 192"/>
                  <a:gd name="T5" fmla="*/ 240 h 480"/>
                  <a:gd name="T6" fmla="*/ 96 w 192"/>
                  <a:gd name="T7" fmla="*/ 96 h 480"/>
                  <a:gd name="T8" fmla="*/ 192 w 192"/>
                  <a:gd name="T9" fmla="*/ 0 h 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480">
                    <a:moveTo>
                      <a:pt x="0" y="480"/>
                    </a:moveTo>
                    <a:cubicBezTo>
                      <a:pt x="12" y="404"/>
                      <a:pt x="24" y="328"/>
                      <a:pt x="48" y="288"/>
                    </a:cubicBezTo>
                    <a:cubicBezTo>
                      <a:pt x="72" y="248"/>
                      <a:pt x="136" y="272"/>
                      <a:pt x="144" y="240"/>
                    </a:cubicBezTo>
                    <a:cubicBezTo>
                      <a:pt x="152" y="208"/>
                      <a:pt x="88" y="136"/>
                      <a:pt x="96" y="96"/>
                    </a:cubicBezTo>
                    <a:cubicBezTo>
                      <a:pt x="104" y="56"/>
                      <a:pt x="176" y="16"/>
                      <a:pt x="19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Oval 23">
                <a:extLst>
                  <a:ext uri="{FF2B5EF4-FFF2-40B4-BE49-F238E27FC236}">
                    <a16:creationId xmlns:a16="http://schemas.microsoft.com/office/drawing/2014/main" id="{0F29482F-689F-4753-AD4D-C6493A2A9A7D}"/>
                  </a:ext>
                </a:extLst>
              </p:cNvPr>
              <p:cNvSpPr>
                <a:spLocks noChangeArrowheads="1"/>
              </p:cNvSpPr>
              <p:nvPr/>
            </p:nvSpPr>
            <p:spPr bwMode="auto">
              <a:xfrm>
                <a:off x="1488" y="1200"/>
                <a:ext cx="48" cy="48"/>
              </a:xfrm>
              <a:prstGeom prst="ellipse">
                <a:avLst/>
              </a:prstGeom>
              <a:solidFill>
                <a:schemeClr val="bg1"/>
              </a:solidFill>
              <a:ln w="28575">
                <a:solidFill>
                  <a:schemeClr val="tx1"/>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69" name="Group 24">
              <a:extLst>
                <a:ext uri="{FF2B5EF4-FFF2-40B4-BE49-F238E27FC236}">
                  <a16:creationId xmlns:a16="http://schemas.microsoft.com/office/drawing/2014/main" id="{F44AA424-B8EC-4A63-A31F-5B0058AAC7AA}"/>
                </a:ext>
              </a:extLst>
            </p:cNvPr>
            <p:cNvGrpSpPr>
              <a:grpSpLocks/>
            </p:cNvGrpSpPr>
            <p:nvPr/>
          </p:nvGrpSpPr>
          <p:grpSpPr bwMode="auto">
            <a:xfrm rot="931741">
              <a:off x="388" y="2913"/>
              <a:ext cx="72" cy="156"/>
              <a:chOff x="1056" y="2208"/>
              <a:chExt cx="336" cy="816"/>
            </a:xfrm>
          </p:grpSpPr>
          <p:sp>
            <p:nvSpPr>
              <p:cNvPr id="71" name="Freeform 25">
                <a:extLst>
                  <a:ext uri="{FF2B5EF4-FFF2-40B4-BE49-F238E27FC236}">
                    <a16:creationId xmlns:a16="http://schemas.microsoft.com/office/drawing/2014/main" id="{343FBB76-F2CE-48B0-AE17-6A10EB469016}"/>
                  </a:ext>
                </a:extLst>
              </p:cNvPr>
              <p:cNvSpPr>
                <a:spLocks noChangeArrowheads="1"/>
              </p:cNvSpPr>
              <p:nvPr/>
            </p:nvSpPr>
            <p:spPr bwMode="auto">
              <a:xfrm rot="-8702355">
                <a:off x="1104" y="2208"/>
                <a:ext cx="288" cy="816"/>
              </a:xfrm>
              <a:custGeom>
                <a:avLst/>
                <a:gdLst>
                  <a:gd name="T0" fmla="*/ 63 w 440"/>
                  <a:gd name="T1" fmla="*/ 816 h 1104"/>
                  <a:gd name="T2" fmla="*/ 126 w 440"/>
                  <a:gd name="T3" fmla="*/ 745 h 1104"/>
                  <a:gd name="T4" fmla="*/ 157 w 440"/>
                  <a:gd name="T5" fmla="*/ 568 h 1104"/>
                  <a:gd name="T6" fmla="*/ 283 w 440"/>
                  <a:gd name="T7" fmla="*/ 319 h 1104"/>
                  <a:gd name="T8" fmla="*/ 126 w 440"/>
                  <a:gd name="T9" fmla="*/ 284 h 1104"/>
                  <a:gd name="T10" fmla="*/ 126 w 440"/>
                  <a:gd name="T11" fmla="*/ 71 h 1104"/>
                  <a:gd name="T12" fmla="*/ 0 w 440"/>
                  <a:gd name="T13" fmla="*/ 0 h 1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 h="1104">
                    <a:moveTo>
                      <a:pt x="96" y="1104"/>
                    </a:moveTo>
                    <a:cubicBezTo>
                      <a:pt x="132" y="1084"/>
                      <a:pt x="168" y="1064"/>
                      <a:pt x="192" y="1008"/>
                    </a:cubicBezTo>
                    <a:cubicBezTo>
                      <a:pt x="216" y="952"/>
                      <a:pt x="200" y="864"/>
                      <a:pt x="240" y="768"/>
                    </a:cubicBezTo>
                    <a:cubicBezTo>
                      <a:pt x="280" y="672"/>
                      <a:pt x="440" y="496"/>
                      <a:pt x="432" y="432"/>
                    </a:cubicBezTo>
                    <a:cubicBezTo>
                      <a:pt x="424" y="368"/>
                      <a:pt x="232" y="440"/>
                      <a:pt x="192" y="384"/>
                    </a:cubicBezTo>
                    <a:cubicBezTo>
                      <a:pt x="152" y="328"/>
                      <a:pt x="224" y="160"/>
                      <a:pt x="192" y="96"/>
                    </a:cubicBezTo>
                    <a:cubicBezTo>
                      <a:pt x="160" y="32"/>
                      <a:pt x="80" y="16"/>
                      <a:pt x="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Oval 26">
                <a:extLst>
                  <a:ext uri="{FF2B5EF4-FFF2-40B4-BE49-F238E27FC236}">
                    <a16:creationId xmlns:a16="http://schemas.microsoft.com/office/drawing/2014/main" id="{4C08B8B2-51B8-4D5F-855C-0D34BE1C2F00}"/>
                  </a:ext>
                </a:extLst>
              </p:cNvPr>
              <p:cNvSpPr>
                <a:spLocks noChangeArrowheads="1"/>
              </p:cNvSpPr>
              <p:nvPr/>
            </p:nvSpPr>
            <p:spPr bwMode="auto">
              <a:xfrm>
                <a:off x="1056" y="2592"/>
                <a:ext cx="48" cy="48"/>
              </a:xfrm>
              <a:prstGeom prst="ellipse">
                <a:avLst/>
              </a:prstGeom>
              <a:solidFill>
                <a:schemeClr val="bg1"/>
              </a:solidFill>
              <a:ln w="28575">
                <a:solidFill>
                  <a:schemeClr val="tx1"/>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70" name="Oval 27">
              <a:extLst>
                <a:ext uri="{FF2B5EF4-FFF2-40B4-BE49-F238E27FC236}">
                  <a16:creationId xmlns:a16="http://schemas.microsoft.com/office/drawing/2014/main" id="{AE3E12DA-BE49-45F5-9C4E-591F723A1851}"/>
                </a:ext>
              </a:extLst>
            </p:cNvPr>
            <p:cNvSpPr>
              <a:spLocks noChangeArrowheads="1"/>
            </p:cNvSpPr>
            <p:nvPr/>
          </p:nvSpPr>
          <p:spPr bwMode="auto">
            <a:xfrm>
              <a:off x="192" y="2784"/>
              <a:ext cx="319" cy="29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79" name="文本框 78">
            <a:extLst>
              <a:ext uri="{FF2B5EF4-FFF2-40B4-BE49-F238E27FC236}">
                <a16:creationId xmlns:a16="http://schemas.microsoft.com/office/drawing/2014/main" id="{71C0DD90-3AFC-4837-B0FB-35EE51C0EEDE}"/>
              </a:ext>
            </a:extLst>
          </p:cNvPr>
          <p:cNvSpPr txBox="1"/>
          <p:nvPr/>
        </p:nvSpPr>
        <p:spPr>
          <a:xfrm>
            <a:off x="7516755" y="3353253"/>
            <a:ext cx="1906262" cy="461665"/>
          </a:xfrm>
          <a:prstGeom prst="rect">
            <a:avLst/>
          </a:prstGeom>
          <a:noFill/>
        </p:spPr>
        <p:txBody>
          <a:bodyPr wrap="square" rtlCol="0">
            <a:spAutoFit/>
          </a:bodyPr>
          <a:lstStyle/>
          <a:p>
            <a:r>
              <a:rPr lang="zh-CN" altLang="en-US" sz="2400" dirty="0"/>
              <a:t>染色体 </a:t>
            </a:r>
            <a:r>
              <a:rPr lang="en-US" altLang="zh-CN" sz="2400" dirty="0">
                <a:solidFill>
                  <a:srgbClr val="FF0000"/>
                </a:solidFill>
              </a:rPr>
              <a:t>2n</a:t>
            </a:r>
            <a:endParaRPr lang="zh-CN" altLang="en-US" sz="2400" dirty="0">
              <a:solidFill>
                <a:srgbClr val="FF0000"/>
              </a:solidFill>
            </a:endParaRPr>
          </a:p>
        </p:txBody>
      </p:sp>
      <p:sp>
        <p:nvSpPr>
          <p:cNvPr id="80" name="文本框 79">
            <a:extLst>
              <a:ext uri="{FF2B5EF4-FFF2-40B4-BE49-F238E27FC236}">
                <a16:creationId xmlns:a16="http://schemas.microsoft.com/office/drawing/2014/main" id="{229AE517-CA5D-440B-8DDA-DE5118BE72B7}"/>
              </a:ext>
            </a:extLst>
          </p:cNvPr>
          <p:cNvSpPr txBox="1"/>
          <p:nvPr/>
        </p:nvSpPr>
        <p:spPr>
          <a:xfrm>
            <a:off x="7592580" y="2631642"/>
            <a:ext cx="1906262" cy="461665"/>
          </a:xfrm>
          <a:prstGeom prst="rect">
            <a:avLst/>
          </a:prstGeom>
          <a:noFill/>
        </p:spPr>
        <p:txBody>
          <a:bodyPr wrap="square" rtlCol="0">
            <a:spAutoFit/>
          </a:bodyPr>
          <a:lstStyle/>
          <a:p>
            <a:r>
              <a:rPr lang="en-US" altLang="zh-CN" sz="2400" dirty="0"/>
              <a:t>DNA</a:t>
            </a:r>
            <a:r>
              <a:rPr lang="zh-CN" altLang="en-US" sz="2400" dirty="0"/>
              <a:t> </a:t>
            </a:r>
            <a:r>
              <a:rPr lang="en-US" altLang="zh-CN" sz="2400" dirty="0">
                <a:solidFill>
                  <a:srgbClr val="FF0000"/>
                </a:solidFill>
              </a:rPr>
              <a:t>2n</a:t>
            </a:r>
            <a:endParaRPr lang="zh-CN" altLang="en-US" sz="2400" dirty="0">
              <a:solidFill>
                <a:srgbClr val="FF0000"/>
              </a:solidFill>
            </a:endParaRPr>
          </a:p>
        </p:txBody>
      </p:sp>
      <p:sp>
        <p:nvSpPr>
          <p:cNvPr id="81" name="Line 51">
            <a:extLst>
              <a:ext uri="{FF2B5EF4-FFF2-40B4-BE49-F238E27FC236}">
                <a16:creationId xmlns:a16="http://schemas.microsoft.com/office/drawing/2014/main" id="{A790C9CE-3973-4E36-A9E3-A4FB4CE79622}"/>
              </a:ext>
            </a:extLst>
          </p:cNvPr>
          <p:cNvSpPr>
            <a:spLocks noChangeShapeType="1"/>
          </p:cNvSpPr>
          <p:nvPr/>
        </p:nvSpPr>
        <p:spPr bwMode="auto">
          <a:xfrm>
            <a:off x="4860032" y="4417695"/>
            <a:ext cx="0" cy="100885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53">
            <a:extLst>
              <a:ext uri="{FF2B5EF4-FFF2-40B4-BE49-F238E27FC236}">
                <a16:creationId xmlns:a16="http://schemas.microsoft.com/office/drawing/2014/main" id="{9501887C-5481-442A-8829-D6473E82D28E}"/>
              </a:ext>
            </a:extLst>
          </p:cNvPr>
          <p:cNvSpPr>
            <a:spLocks noChangeShapeType="1"/>
          </p:cNvSpPr>
          <p:nvPr/>
        </p:nvSpPr>
        <p:spPr bwMode="auto">
          <a:xfrm>
            <a:off x="7020272" y="4448653"/>
            <a:ext cx="0" cy="9002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矩形 89">
            <a:extLst>
              <a:ext uri="{FF2B5EF4-FFF2-40B4-BE49-F238E27FC236}">
                <a16:creationId xmlns:a16="http://schemas.microsoft.com/office/drawing/2014/main" id="{2EA5F2E3-77EB-4FB3-95F3-CE32B203F7CB}"/>
              </a:ext>
            </a:extLst>
          </p:cNvPr>
          <p:cNvSpPr/>
          <p:nvPr/>
        </p:nvSpPr>
        <p:spPr>
          <a:xfrm>
            <a:off x="5939351" y="198196"/>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grpSp>
        <p:nvGrpSpPr>
          <p:cNvPr id="9" name="组合 8">
            <a:extLst>
              <a:ext uri="{FF2B5EF4-FFF2-40B4-BE49-F238E27FC236}">
                <a16:creationId xmlns:a16="http://schemas.microsoft.com/office/drawing/2014/main" id="{DE385F8A-C28D-4A1D-AE10-1AE8161BBD4A}"/>
              </a:ext>
            </a:extLst>
          </p:cNvPr>
          <p:cNvGrpSpPr/>
          <p:nvPr/>
        </p:nvGrpSpPr>
        <p:grpSpPr>
          <a:xfrm>
            <a:off x="768781" y="3348514"/>
            <a:ext cx="7266384" cy="1066801"/>
            <a:chOff x="762000" y="3350896"/>
            <a:chExt cx="7266384" cy="1066801"/>
          </a:xfrm>
        </p:grpSpPr>
        <p:sp>
          <p:nvSpPr>
            <p:cNvPr id="76860" name="Line 60">
              <a:extLst>
                <a:ext uri="{FF2B5EF4-FFF2-40B4-BE49-F238E27FC236}">
                  <a16:creationId xmlns:a16="http://schemas.microsoft.com/office/drawing/2014/main" id="{2025124B-6607-4385-B1FC-DA339B703D0B}"/>
                </a:ext>
              </a:extLst>
            </p:cNvPr>
            <p:cNvSpPr>
              <a:spLocks noChangeShapeType="1"/>
            </p:cNvSpPr>
            <p:nvPr/>
          </p:nvSpPr>
          <p:spPr bwMode="auto">
            <a:xfrm>
              <a:off x="4860033" y="3363561"/>
              <a:ext cx="0" cy="105413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1" name="Line 61">
              <a:extLst>
                <a:ext uri="{FF2B5EF4-FFF2-40B4-BE49-F238E27FC236}">
                  <a16:creationId xmlns:a16="http://schemas.microsoft.com/office/drawing/2014/main" id="{A0DC7BF8-BCC4-4465-880D-50884BBD1BC8}"/>
                </a:ext>
              </a:extLst>
            </p:cNvPr>
            <p:cNvSpPr>
              <a:spLocks noChangeShapeType="1"/>
            </p:cNvSpPr>
            <p:nvPr/>
          </p:nvSpPr>
          <p:spPr bwMode="auto">
            <a:xfrm>
              <a:off x="4876800" y="4417697"/>
              <a:ext cx="1066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2" name="Line 62">
              <a:extLst>
                <a:ext uri="{FF2B5EF4-FFF2-40B4-BE49-F238E27FC236}">
                  <a16:creationId xmlns:a16="http://schemas.microsoft.com/office/drawing/2014/main" id="{7D8D9186-C68D-4A21-BC81-C3D12F8C93F2}"/>
                </a:ext>
              </a:extLst>
            </p:cNvPr>
            <p:cNvSpPr>
              <a:spLocks noChangeShapeType="1"/>
            </p:cNvSpPr>
            <p:nvPr/>
          </p:nvSpPr>
          <p:spPr bwMode="auto">
            <a:xfrm flipV="1">
              <a:off x="5867400" y="3350897"/>
              <a:ext cx="0" cy="990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3" name="Line 63">
              <a:extLst>
                <a:ext uri="{FF2B5EF4-FFF2-40B4-BE49-F238E27FC236}">
                  <a16:creationId xmlns:a16="http://schemas.microsoft.com/office/drawing/2014/main" id="{94387AAD-1B4D-4F43-93BE-155322EE04C1}"/>
                </a:ext>
              </a:extLst>
            </p:cNvPr>
            <p:cNvSpPr>
              <a:spLocks noChangeShapeType="1"/>
            </p:cNvSpPr>
            <p:nvPr/>
          </p:nvSpPr>
          <p:spPr bwMode="auto">
            <a:xfrm>
              <a:off x="5867400" y="3350897"/>
              <a:ext cx="533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4" name="Line 64">
              <a:extLst>
                <a:ext uri="{FF2B5EF4-FFF2-40B4-BE49-F238E27FC236}">
                  <a16:creationId xmlns:a16="http://schemas.microsoft.com/office/drawing/2014/main" id="{EAC32075-F7A5-406E-A291-79F63967A422}"/>
                </a:ext>
              </a:extLst>
            </p:cNvPr>
            <p:cNvSpPr>
              <a:spLocks noChangeShapeType="1"/>
            </p:cNvSpPr>
            <p:nvPr/>
          </p:nvSpPr>
          <p:spPr bwMode="auto">
            <a:xfrm>
              <a:off x="7020272" y="3350897"/>
              <a:ext cx="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5" name="Line 65">
              <a:extLst>
                <a:ext uri="{FF2B5EF4-FFF2-40B4-BE49-F238E27FC236}">
                  <a16:creationId xmlns:a16="http://schemas.microsoft.com/office/drawing/2014/main" id="{85E1D14B-C4BD-4498-AC89-55C7AB75B70F}"/>
                </a:ext>
              </a:extLst>
            </p:cNvPr>
            <p:cNvSpPr>
              <a:spLocks noChangeShapeType="1"/>
            </p:cNvSpPr>
            <p:nvPr/>
          </p:nvSpPr>
          <p:spPr bwMode="auto">
            <a:xfrm>
              <a:off x="7037784" y="4417697"/>
              <a:ext cx="990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65">
              <a:extLst>
                <a:ext uri="{FF2B5EF4-FFF2-40B4-BE49-F238E27FC236}">
                  <a16:creationId xmlns:a16="http://schemas.microsoft.com/office/drawing/2014/main" id="{A09FAE97-BCE4-491E-BEC7-CD922BF6376F}"/>
                </a:ext>
              </a:extLst>
            </p:cNvPr>
            <p:cNvSpPr>
              <a:spLocks noChangeShapeType="1"/>
            </p:cNvSpPr>
            <p:nvPr/>
          </p:nvSpPr>
          <p:spPr bwMode="auto">
            <a:xfrm>
              <a:off x="6400800" y="3362642"/>
              <a:ext cx="57174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76858" name="Line 58">
              <a:extLst>
                <a:ext uri="{FF2B5EF4-FFF2-40B4-BE49-F238E27FC236}">
                  <a16:creationId xmlns:a16="http://schemas.microsoft.com/office/drawing/2014/main" id="{B2BA2F5F-EACD-4FD6-9051-E75ABE43E895}"/>
                </a:ext>
              </a:extLst>
            </p:cNvPr>
            <p:cNvSpPr>
              <a:spLocks noChangeShapeType="1"/>
            </p:cNvSpPr>
            <p:nvPr/>
          </p:nvSpPr>
          <p:spPr bwMode="auto">
            <a:xfrm>
              <a:off x="762000" y="3350896"/>
              <a:ext cx="3989446" cy="1266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grpSp>
      <p:grpSp>
        <p:nvGrpSpPr>
          <p:cNvPr id="8" name="组合 7">
            <a:extLst>
              <a:ext uri="{FF2B5EF4-FFF2-40B4-BE49-F238E27FC236}">
                <a16:creationId xmlns:a16="http://schemas.microsoft.com/office/drawing/2014/main" id="{308F9848-DC50-4F08-891E-8A276527B228}"/>
              </a:ext>
            </a:extLst>
          </p:cNvPr>
          <p:cNvGrpSpPr/>
          <p:nvPr/>
        </p:nvGrpSpPr>
        <p:grpSpPr>
          <a:xfrm>
            <a:off x="152400" y="661672"/>
            <a:ext cx="8458200" cy="6151704"/>
            <a:chOff x="152400" y="661672"/>
            <a:chExt cx="8458200" cy="6151704"/>
          </a:xfrm>
        </p:grpSpPr>
        <p:grpSp>
          <p:nvGrpSpPr>
            <p:cNvPr id="2" name="组合 1">
              <a:extLst>
                <a:ext uri="{FF2B5EF4-FFF2-40B4-BE49-F238E27FC236}">
                  <a16:creationId xmlns:a16="http://schemas.microsoft.com/office/drawing/2014/main" id="{AE978DD8-F123-480D-915D-B7178F76D51D}"/>
                </a:ext>
              </a:extLst>
            </p:cNvPr>
            <p:cNvGrpSpPr/>
            <p:nvPr/>
          </p:nvGrpSpPr>
          <p:grpSpPr>
            <a:xfrm>
              <a:off x="152400" y="661672"/>
              <a:ext cx="8458200" cy="5473058"/>
              <a:chOff x="152400" y="968375"/>
              <a:chExt cx="8458200" cy="5473058"/>
            </a:xfrm>
          </p:grpSpPr>
          <p:grpSp>
            <p:nvGrpSpPr>
              <p:cNvPr id="81924" name="Group 4">
                <a:extLst>
                  <a:ext uri="{FF2B5EF4-FFF2-40B4-BE49-F238E27FC236}">
                    <a16:creationId xmlns:a16="http://schemas.microsoft.com/office/drawing/2014/main" id="{F87E1B5F-AFEF-47D4-B294-8DCACF5CEE9F}"/>
                  </a:ext>
                </a:extLst>
              </p:cNvPr>
              <p:cNvGrpSpPr>
                <a:grpSpLocks/>
              </p:cNvGrpSpPr>
              <p:nvPr/>
            </p:nvGrpSpPr>
            <p:grpSpPr bwMode="auto">
              <a:xfrm>
                <a:off x="152400" y="968375"/>
                <a:ext cx="8458200" cy="5127625"/>
                <a:chOff x="96" y="610"/>
                <a:chExt cx="5328" cy="3230"/>
              </a:xfrm>
            </p:grpSpPr>
            <p:grpSp>
              <p:nvGrpSpPr>
                <p:cNvPr id="81951" name="Group 5">
                  <a:extLst>
                    <a:ext uri="{FF2B5EF4-FFF2-40B4-BE49-F238E27FC236}">
                      <a16:creationId xmlns:a16="http://schemas.microsoft.com/office/drawing/2014/main" id="{F553A93B-0BAE-4A39-BE77-E5B802165A0C}"/>
                    </a:ext>
                  </a:extLst>
                </p:cNvPr>
                <p:cNvGrpSpPr>
                  <a:grpSpLocks/>
                </p:cNvGrpSpPr>
                <p:nvPr/>
              </p:nvGrpSpPr>
              <p:grpSpPr bwMode="auto">
                <a:xfrm>
                  <a:off x="480" y="610"/>
                  <a:ext cx="4944" cy="3230"/>
                  <a:chOff x="480" y="610"/>
                  <a:chExt cx="4944" cy="3230"/>
                </a:xfrm>
              </p:grpSpPr>
              <p:grpSp>
                <p:nvGrpSpPr>
                  <p:cNvPr id="81956" name="Group 6">
                    <a:extLst>
                      <a:ext uri="{FF2B5EF4-FFF2-40B4-BE49-F238E27FC236}">
                        <a16:creationId xmlns:a16="http://schemas.microsoft.com/office/drawing/2014/main" id="{C220A484-41AC-44EF-8FCC-41E8CE31C2F3}"/>
                      </a:ext>
                    </a:extLst>
                  </p:cNvPr>
                  <p:cNvGrpSpPr>
                    <a:grpSpLocks/>
                  </p:cNvGrpSpPr>
                  <p:nvPr/>
                </p:nvGrpSpPr>
                <p:grpSpPr bwMode="auto">
                  <a:xfrm>
                    <a:off x="480" y="610"/>
                    <a:ext cx="4944" cy="2990"/>
                    <a:chOff x="480" y="610"/>
                    <a:chExt cx="4944" cy="2990"/>
                  </a:xfrm>
                </p:grpSpPr>
                <p:grpSp>
                  <p:nvGrpSpPr>
                    <p:cNvPr id="81966" name="Group 7">
                      <a:extLst>
                        <a:ext uri="{FF2B5EF4-FFF2-40B4-BE49-F238E27FC236}">
                          <a16:creationId xmlns:a16="http://schemas.microsoft.com/office/drawing/2014/main" id="{3804E1EA-E550-4150-9E02-D918662BAF97}"/>
                        </a:ext>
                      </a:extLst>
                    </p:cNvPr>
                    <p:cNvGrpSpPr>
                      <a:grpSpLocks/>
                    </p:cNvGrpSpPr>
                    <p:nvPr/>
                  </p:nvGrpSpPr>
                  <p:grpSpPr bwMode="auto">
                    <a:xfrm>
                      <a:off x="480" y="3456"/>
                      <a:ext cx="4944" cy="144"/>
                      <a:chOff x="480" y="2880"/>
                      <a:chExt cx="4944" cy="144"/>
                    </a:xfrm>
                  </p:grpSpPr>
                  <p:sp>
                    <p:nvSpPr>
                      <p:cNvPr id="81973" name="Line 8">
                        <a:extLst>
                          <a:ext uri="{FF2B5EF4-FFF2-40B4-BE49-F238E27FC236}">
                            <a16:creationId xmlns:a16="http://schemas.microsoft.com/office/drawing/2014/main" id="{6133E188-281B-4427-A293-123000DF5BCE}"/>
                          </a:ext>
                        </a:extLst>
                      </p:cNvPr>
                      <p:cNvSpPr>
                        <a:spLocks noChangeShapeType="1"/>
                      </p:cNvSpPr>
                      <p:nvPr/>
                    </p:nvSpPr>
                    <p:spPr bwMode="auto">
                      <a:xfrm>
                        <a:off x="480" y="3024"/>
                        <a:ext cx="494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74" name="Line 9">
                        <a:extLst>
                          <a:ext uri="{FF2B5EF4-FFF2-40B4-BE49-F238E27FC236}">
                            <a16:creationId xmlns:a16="http://schemas.microsoft.com/office/drawing/2014/main" id="{1A1C0713-AB37-4E35-A334-E639FB6872A4}"/>
                          </a:ext>
                        </a:extLst>
                      </p:cNvPr>
                      <p:cNvSpPr>
                        <a:spLocks noChangeShapeType="1"/>
                      </p:cNvSpPr>
                      <p:nvPr/>
                    </p:nvSpPr>
                    <p:spPr bwMode="auto">
                      <a:xfrm>
                        <a:off x="1584"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5" name="Line 10">
                        <a:extLst>
                          <a:ext uri="{FF2B5EF4-FFF2-40B4-BE49-F238E27FC236}">
                            <a16:creationId xmlns:a16="http://schemas.microsoft.com/office/drawing/2014/main" id="{CC1A084E-973C-46B0-B8B2-0033A221F675}"/>
                          </a:ext>
                        </a:extLst>
                      </p:cNvPr>
                      <p:cNvSpPr>
                        <a:spLocks noChangeShapeType="1"/>
                      </p:cNvSpPr>
                      <p:nvPr/>
                    </p:nvSpPr>
                    <p:spPr bwMode="auto">
                      <a:xfrm>
                        <a:off x="1920"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6" name="Line 11">
                        <a:extLst>
                          <a:ext uri="{FF2B5EF4-FFF2-40B4-BE49-F238E27FC236}">
                            <a16:creationId xmlns:a16="http://schemas.microsoft.com/office/drawing/2014/main" id="{FB02F7EF-55E2-4728-921D-2413CC591DF6}"/>
                          </a:ext>
                        </a:extLst>
                      </p:cNvPr>
                      <p:cNvSpPr>
                        <a:spLocks noChangeShapeType="1"/>
                      </p:cNvSpPr>
                      <p:nvPr/>
                    </p:nvSpPr>
                    <p:spPr bwMode="auto">
                      <a:xfrm>
                        <a:off x="2304"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7" name="Line 12">
                        <a:extLst>
                          <a:ext uri="{FF2B5EF4-FFF2-40B4-BE49-F238E27FC236}">
                            <a16:creationId xmlns:a16="http://schemas.microsoft.com/office/drawing/2014/main" id="{78E74898-27E7-4DA1-AC15-D73C4FC389D1}"/>
                          </a:ext>
                        </a:extLst>
                      </p:cNvPr>
                      <p:cNvSpPr>
                        <a:spLocks noChangeShapeType="1"/>
                      </p:cNvSpPr>
                      <p:nvPr/>
                    </p:nvSpPr>
                    <p:spPr bwMode="auto">
                      <a:xfrm>
                        <a:off x="2688"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8" name="Line 13">
                        <a:extLst>
                          <a:ext uri="{FF2B5EF4-FFF2-40B4-BE49-F238E27FC236}">
                            <a16:creationId xmlns:a16="http://schemas.microsoft.com/office/drawing/2014/main" id="{B35E48A1-23F7-49A5-8BA2-100C4FD8CD8F}"/>
                          </a:ext>
                        </a:extLst>
                      </p:cNvPr>
                      <p:cNvSpPr>
                        <a:spLocks noChangeShapeType="1"/>
                      </p:cNvSpPr>
                      <p:nvPr/>
                    </p:nvSpPr>
                    <p:spPr bwMode="auto">
                      <a:xfrm>
                        <a:off x="3072"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9" name="Line 14">
                        <a:extLst>
                          <a:ext uri="{FF2B5EF4-FFF2-40B4-BE49-F238E27FC236}">
                            <a16:creationId xmlns:a16="http://schemas.microsoft.com/office/drawing/2014/main" id="{95EA5A80-DCB5-46A4-BD48-F726CF0BA425}"/>
                          </a:ext>
                        </a:extLst>
                      </p:cNvPr>
                      <p:cNvSpPr>
                        <a:spLocks noChangeShapeType="1"/>
                      </p:cNvSpPr>
                      <p:nvPr/>
                    </p:nvSpPr>
                    <p:spPr bwMode="auto">
                      <a:xfrm>
                        <a:off x="3360"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0" name="Line 15">
                        <a:extLst>
                          <a:ext uri="{FF2B5EF4-FFF2-40B4-BE49-F238E27FC236}">
                            <a16:creationId xmlns:a16="http://schemas.microsoft.com/office/drawing/2014/main" id="{75740B00-CCB3-4384-8F28-AAA59803BBB7}"/>
                          </a:ext>
                        </a:extLst>
                      </p:cNvPr>
                      <p:cNvSpPr>
                        <a:spLocks noChangeShapeType="1"/>
                      </p:cNvSpPr>
                      <p:nvPr/>
                    </p:nvSpPr>
                    <p:spPr bwMode="auto">
                      <a:xfrm>
                        <a:off x="3696"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1" name="Line 16">
                        <a:extLst>
                          <a:ext uri="{FF2B5EF4-FFF2-40B4-BE49-F238E27FC236}">
                            <a16:creationId xmlns:a16="http://schemas.microsoft.com/office/drawing/2014/main" id="{83506650-D64E-4B46-AECF-321395FC26EB}"/>
                          </a:ext>
                        </a:extLst>
                      </p:cNvPr>
                      <p:cNvSpPr>
                        <a:spLocks noChangeShapeType="1"/>
                      </p:cNvSpPr>
                      <p:nvPr/>
                    </p:nvSpPr>
                    <p:spPr bwMode="auto">
                      <a:xfrm>
                        <a:off x="4032"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2" name="Line 17">
                        <a:extLst>
                          <a:ext uri="{FF2B5EF4-FFF2-40B4-BE49-F238E27FC236}">
                            <a16:creationId xmlns:a16="http://schemas.microsoft.com/office/drawing/2014/main" id="{B8424768-74B9-425A-A2BA-96E0E15AB0F5}"/>
                          </a:ext>
                        </a:extLst>
                      </p:cNvPr>
                      <p:cNvSpPr>
                        <a:spLocks noChangeShapeType="1"/>
                      </p:cNvSpPr>
                      <p:nvPr/>
                    </p:nvSpPr>
                    <p:spPr bwMode="auto">
                      <a:xfrm>
                        <a:off x="4416"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67" name="Group 18">
                      <a:extLst>
                        <a:ext uri="{FF2B5EF4-FFF2-40B4-BE49-F238E27FC236}">
                          <a16:creationId xmlns:a16="http://schemas.microsoft.com/office/drawing/2014/main" id="{70EF8C80-6300-4BD9-86A4-1B205030C3AB}"/>
                        </a:ext>
                      </a:extLst>
                    </p:cNvPr>
                    <p:cNvGrpSpPr>
                      <a:grpSpLocks/>
                    </p:cNvGrpSpPr>
                    <p:nvPr/>
                  </p:nvGrpSpPr>
                  <p:grpSpPr bwMode="auto">
                    <a:xfrm>
                      <a:off x="480" y="610"/>
                      <a:ext cx="96" cy="2990"/>
                      <a:chOff x="480" y="610"/>
                      <a:chExt cx="96" cy="2990"/>
                    </a:xfrm>
                  </p:grpSpPr>
                  <p:sp>
                    <p:nvSpPr>
                      <p:cNvPr id="81968" name="Line 19">
                        <a:extLst>
                          <a:ext uri="{FF2B5EF4-FFF2-40B4-BE49-F238E27FC236}">
                            <a16:creationId xmlns:a16="http://schemas.microsoft.com/office/drawing/2014/main" id="{E0438F64-C331-4FFB-BE58-4C4475EFB242}"/>
                          </a:ext>
                        </a:extLst>
                      </p:cNvPr>
                      <p:cNvSpPr>
                        <a:spLocks noChangeShapeType="1"/>
                      </p:cNvSpPr>
                      <p:nvPr/>
                    </p:nvSpPr>
                    <p:spPr bwMode="auto">
                      <a:xfrm flipV="1">
                        <a:off x="480" y="610"/>
                        <a:ext cx="0" cy="299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69" name="Line 20">
                        <a:extLst>
                          <a:ext uri="{FF2B5EF4-FFF2-40B4-BE49-F238E27FC236}">
                            <a16:creationId xmlns:a16="http://schemas.microsoft.com/office/drawing/2014/main" id="{90872B98-4D76-4442-A807-8B2DFAD3C01D}"/>
                          </a:ext>
                        </a:extLst>
                      </p:cNvPr>
                      <p:cNvSpPr>
                        <a:spLocks noChangeShapeType="1"/>
                      </p:cNvSpPr>
                      <p:nvPr/>
                    </p:nvSpPr>
                    <p:spPr bwMode="auto">
                      <a:xfrm>
                        <a:off x="480" y="2976"/>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0" name="Line 21">
                        <a:extLst>
                          <a:ext uri="{FF2B5EF4-FFF2-40B4-BE49-F238E27FC236}">
                            <a16:creationId xmlns:a16="http://schemas.microsoft.com/office/drawing/2014/main" id="{6D8AE495-F3CB-466F-BF08-FAB79F16AA7A}"/>
                          </a:ext>
                        </a:extLst>
                      </p:cNvPr>
                      <p:cNvSpPr>
                        <a:spLocks noChangeShapeType="1"/>
                      </p:cNvSpPr>
                      <p:nvPr/>
                    </p:nvSpPr>
                    <p:spPr bwMode="auto">
                      <a:xfrm>
                        <a:off x="480" y="2304"/>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1" name="Line 22">
                        <a:extLst>
                          <a:ext uri="{FF2B5EF4-FFF2-40B4-BE49-F238E27FC236}">
                            <a16:creationId xmlns:a16="http://schemas.microsoft.com/office/drawing/2014/main" id="{DAE1A849-3E6F-4636-A7D4-7022383AA4CD}"/>
                          </a:ext>
                        </a:extLst>
                      </p:cNvPr>
                      <p:cNvSpPr>
                        <a:spLocks noChangeShapeType="1"/>
                      </p:cNvSpPr>
                      <p:nvPr/>
                    </p:nvSpPr>
                    <p:spPr bwMode="auto">
                      <a:xfrm>
                        <a:off x="480" y="16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2" name="Line 23">
                        <a:extLst>
                          <a:ext uri="{FF2B5EF4-FFF2-40B4-BE49-F238E27FC236}">
                            <a16:creationId xmlns:a16="http://schemas.microsoft.com/office/drawing/2014/main" id="{6C992F27-6107-48BE-8CED-C49F85B62DE9}"/>
                          </a:ext>
                        </a:extLst>
                      </p:cNvPr>
                      <p:cNvSpPr>
                        <a:spLocks noChangeShapeType="1"/>
                      </p:cNvSpPr>
                      <p:nvPr/>
                    </p:nvSpPr>
                    <p:spPr bwMode="auto">
                      <a:xfrm>
                        <a:off x="480" y="1056"/>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1957" name="Text Box 24">
                    <a:extLst>
                      <a:ext uri="{FF2B5EF4-FFF2-40B4-BE49-F238E27FC236}">
                        <a16:creationId xmlns:a16="http://schemas.microsoft.com/office/drawing/2014/main" id="{F42CE2D3-AA69-4719-A227-8F0DD9A930A2}"/>
                      </a:ext>
                    </a:extLst>
                  </p:cNvPr>
                  <p:cNvSpPr txBox="1">
                    <a:spLocks noChangeArrowheads="1"/>
                  </p:cNvSpPr>
                  <p:nvPr/>
                </p:nvSpPr>
                <p:spPr bwMode="auto">
                  <a:xfrm>
                    <a:off x="624" y="3552"/>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间期</a:t>
                    </a:r>
                    <a:endParaRPr lang="en-US" altLang="zh-CN" sz="2400" b="1" dirty="0">
                      <a:ea typeface="黑体" panose="02010609060101010101" pitchFamily="49" charset="-122"/>
                    </a:endParaRPr>
                  </a:p>
                </p:txBody>
              </p:sp>
              <p:sp>
                <p:nvSpPr>
                  <p:cNvPr id="81958" name="Text Box 25">
                    <a:extLst>
                      <a:ext uri="{FF2B5EF4-FFF2-40B4-BE49-F238E27FC236}">
                        <a16:creationId xmlns:a16="http://schemas.microsoft.com/office/drawing/2014/main" id="{218B4AA7-208E-4AF8-9845-989FC125B10D}"/>
                      </a:ext>
                    </a:extLst>
                  </p:cNvPr>
                  <p:cNvSpPr txBox="1">
                    <a:spLocks noChangeArrowheads="1"/>
                  </p:cNvSpPr>
                  <p:nvPr/>
                </p:nvSpPr>
                <p:spPr bwMode="auto">
                  <a:xfrm>
                    <a:off x="1584" y="2886"/>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前期</a:t>
                    </a:r>
                    <a:r>
                      <a:rPr lang="en-US" altLang="zh-CN" sz="2400" b="1" dirty="0">
                        <a:ea typeface="黑体" panose="02010609060101010101" pitchFamily="49" charset="-122"/>
                      </a:rPr>
                      <a:t>Ⅰ</a:t>
                    </a:r>
                  </a:p>
                </p:txBody>
              </p:sp>
              <p:sp>
                <p:nvSpPr>
                  <p:cNvPr id="81959" name="Text Box 26">
                    <a:extLst>
                      <a:ext uri="{FF2B5EF4-FFF2-40B4-BE49-F238E27FC236}">
                        <a16:creationId xmlns:a16="http://schemas.microsoft.com/office/drawing/2014/main" id="{E7B4E2FD-AA68-4911-B45A-71A4E7558FE0}"/>
                      </a:ext>
                    </a:extLst>
                  </p:cNvPr>
                  <p:cNvSpPr txBox="1">
                    <a:spLocks noChangeArrowheads="1"/>
                  </p:cNvSpPr>
                  <p:nvPr/>
                </p:nvSpPr>
                <p:spPr bwMode="auto">
                  <a:xfrm>
                    <a:off x="1968" y="2906"/>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中期</a:t>
                    </a:r>
                    <a:r>
                      <a:rPr lang="en-US" altLang="zh-CN" sz="2400" b="1">
                        <a:ea typeface="黑体" panose="02010609060101010101" pitchFamily="49" charset="-122"/>
                      </a:rPr>
                      <a:t>Ⅰ</a:t>
                    </a:r>
                  </a:p>
                </p:txBody>
              </p:sp>
              <p:sp>
                <p:nvSpPr>
                  <p:cNvPr id="81960" name="Text Box 27">
                    <a:extLst>
                      <a:ext uri="{FF2B5EF4-FFF2-40B4-BE49-F238E27FC236}">
                        <a16:creationId xmlns:a16="http://schemas.microsoft.com/office/drawing/2014/main" id="{576338B8-9377-4782-9EB8-C20B4470FCEB}"/>
                      </a:ext>
                    </a:extLst>
                  </p:cNvPr>
                  <p:cNvSpPr txBox="1">
                    <a:spLocks noChangeArrowheads="1"/>
                  </p:cNvSpPr>
                  <p:nvPr/>
                </p:nvSpPr>
                <p:spPr bwMode="auto">
                  <a:xfrm>
                    <a:off x="2304" y="2906"/>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后期</a:t>
                    </a:r>
                    <a:r>
                      <a:rPr lang="en-US" altLang="zh-CN" sz="2400" b="1">
                        <a:ea typeface="黑体" panose="02010609060101010101" pitchFamily="49" charset="-122"/>
                      </a:rPr>
                      <a:t>Ⅰ</a:t>
                    </a:r>
                  </a:p>
                </p:txBody>
              </p:sp>
              <p:sp>
                <p:nvSpPr>
                  <p:cNvPr id="81961" name="Text Box 28">
                    <a:extLst>
                      <a:ext uri="{FF2B5EF4-FFF2-40B4-BE49-F238E27FC236}">
                        <a16:creationId xmlns:a16="http://schemas.microsoft.com/office/drawing/2014/main" id="{57A0511D-6A8F-43EA-B120-B780BF843F4E}"/>
                      </a:ext>
                    </a:extLst>
                  </p:cNvPr>
                  <p:cNvSpPr txBox="1">
                    <a:spLocks noChangeArrowheads="1"/>
                  </p:cNvSpPr>
                  <p:nvPr/>
                </p:nvSpPr>
                <p:spPr bwMode="auto">
                  <a:xfrm>
                    <a:off x="2730" y="2898"/>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末期</a:t>
                    </a:r>
                    <a:r>
                      <a:rPr lang="en-US" altLang="zh-CN" sz="2400" b="1" dirty="0">
                        <a:ea typeface="黑体" panose="02010609060101010101" pitchFamily="49" charset="-122"/>
                      </a:rPr>
                      <a:t>Ⅰ</a:t>
                    </a:r>
                  </a:p>
                </p:txBody>
              </p:sp>
              <p:sp>
                <p:nvSpPr>
                  <p:cNvPr id="81962" name="Text Box 29">
                    <a:extLst>
                      <a:ext uri="{FF2B5EF4-FFF2-40B4-BE49-F238E27FC236}">
                        <a16:creationId xmlns:a16="http://schemas.microsoft.com/office/drawing/2014/main" id="{7DD3027F-3136-40F9-86D7-9ADB689D633D}"/>
                      </a:ext>
                    </a:extLst>
                  </p:cNvPr>
                  <p:cNvSpPr txBox="1">
                    <a:spLocks noChangeArrowheads="1"/>
                  </p:cNvSpPr>
                  <p:nvPr/>
                </p:nvSpPr>
                <p:spPr bwMode="auto">
                  <a:xfrm>
                    <a:off x="3053" y="2898"/>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前期</a:t>
                    </a:r>
                    <a:r>
                      <a:rPr lang="en-US" altLang="en-US" sz="2400" b="1" dirty="0">
                        <a:ea typeface="黑体" panose="02010609060101010101" pitchFamily="49" charset="-122"/>
                      </a:rPr>
                      <a:t>Ⅱ</a:t>
                    </a:r>
                    <a:endParaRPr lang="en-US" altLang="zh-CN" sz="2400" b="1" dirty="0">
                      <a:ea typeface="黑体" panose="02010609060101010101" pitchFamily="49" charset="-122"/>
                    </a:endParaRPr>
                  </a:p>
                </p:txBody>
              </p:sp>
              <p:sp>
                <p:nvSpPr>
                  <p:cNvPr id="81963" name="Text Box 30">
                    <a:extLst>
                      <a:ext uri="{FF2B5EF4-FFF2-40B4-BE49-F238E27FC236}">
                        <a16:creationId xmlns:a16="http://schemas.microsoft.com/office/drawing/2014/main" id="{1E8A4BD2-DAA5-4DED-8328-EA3F85C41E13}"/>
                      </a:ext>
                    </a:extLst>
                  </p:cNvPr>
                  <p:cNvSpPr txBox="1">
                    <a:spLocks noChangeArrowheads="1"/>
                  </p:cNvSpPr>
                  <p:nvPr/>
                </p:nvSpPr>
                <p:spPr bwMode="auto">
                  <a:xfrm>
                    <a:off x="3379" y="2909"/>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中期</a:t>
                    </a:r>
                    <a:r>
                      <a:rPr lang="en-US" altLang="en-US" sz="2400" b="1" dirty="0">
                        <a:ea typeface="黑体" panose="02010609060101010101" pitchFamily="49" charset="-122"/>
                      </a:rPr>
                      <a:t>Ⅱ</a:t>
                    </a:r>
                    <a:endParaRPr lang="en-US" altLang="zh-CN" sz="2400" b="1" dirty="0">
                      <a:ea typeface="黑体" panose="02010609060101010101" pitchFamily="49" charset="-122"/>
                    </a:endParaRPr>
                  </a:p>
                </p:txBody>
              </p:sp>
              <p:sp>
                <p:nvSpPr>
                  <p:cNvPr id="81964" name="Text Box 31">
                    <a:extLst>
                      <a:ext uri="{FF2B5EF4-FFF2-40B4-BE49-F238E27FC236}">
                        <a16:creationId xmlns:a16="http://schemas.microsoft.com/office/drawing/2014/main" id="{BFA9830D-AD6C-4EBD-84F3-56A6656DD2DC}"/>
                      </a:ext>
                    </a:extLst>
                  </p:cNvPr>
                  <p:cNvSpPr txBox="1">
                    <a:spLocks noChangeArrowheads="1"/>
                  </p:cNvSpPr>
                  <p:nvPr/>
                </p:nvSpPr>
                <p:spPr bwMode="auto">
                  <a:xfrm>
                    <a:off x="3744" y="2906"/>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后期</a:t>
                    </a:r>
                    <a:r>
                      <a:rPr lang="en-US" altLang="en-US" sz="2400" b="1">
                        <a:ea typeface="黑体" panose="02010609060101010101" pitchFamily="49" charset="-122"/>
                      </a:rPr>
                      <a:t>Ⅱ</a:t>
                    </a:r>
                    <a:endParaRPr lang="en-US" altLang="zh-CN" sz="2400" b="1">
                      <a:ea typeface="黑体" panose="02010609060101010101" pitchFamily="49" charset="-122"/>
                    </a:endParaRPr>
                  </a:p>
                </p:txBody>
              </p:sp>
              <p:sp>
                <p:nvSpPr>
                  <p:cNvPr id="81965" name="Text Box 32">
                    <a:extLst>
                      <a:ext uri="{FF2B5EF4-FFF2-40B4-BE49-F238E27FC236}">
                        <a16:creationId xmlns:a16="http://schemas.microsoft.com/office/drawing/2014/main" id="{F90C1A16-45E1-4A0E-A96A-C9D751A1A04F}"/>
                      </a:ext>
                    </a:extLst>
                  </p:cNvPr>
                  <p:cNvSpPr txBox="1">
                    <a:spLocks noChangeArrowheads="1"/>
                  </p:cNvSpPr>
                  <p:nvPr/>
                </p:nvSpPr>
                <p:spPr bwMode="auto">
                  <a:xfrm>
                    <a:off x="4080" y="2886"/>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末期</a:t>
                    </a:r>
                    <a:r>
                      <a:rPr lang="en-US" altLang="en-US" sz="2400" b="1">
                        <a:ea typeface="黑体" panose="02010609060101010101" pitchFamily="49" charset="-122"/>
                      </a:rPr>
                      <a:t>Ⅱ</a:t>
                    </a:r>
                    <a:endParaRPr lang="en-US" altLang="zh-CN" sz="2400" b="1">
                      <a:ea typeface="黑体" panose="02010609060101010101" pitchFamily="49" charset="-122"/>
                    </a:endParaRPr>
                  </a:p>
                </p:txBody>
              </p:sp>
            </p:grpSp>
            <p:sp>
              <p:nvSpPr>
                <p:cNvPr id="81952" name="Text Box 33">
                  <a:extLst>
                    <a:ext uri="{FF2B5EF4-FFF2-40B4-BE49-F238E27FC236}">
                      <a16:creationId xmlns:a16="http://schemas.microsoft.com/office/drawing/2014/main" id="{820D5259-2B59-4CCD-9C0E-B4CEE8D76657}"/>
                    </a:ext>
                  </a:extLst>
                </p:cNvPr>
                <p:cNvSpPr txBox="1">
                  <a:spLocks noChangeArrowheads="1"/>
                </p:cNvSpPr>
                <p:nvPr/>
              </p:nvSpPr>
              <p:spPr bwMode="auto">
                <a:xfrm>
                  <a:off x="192" y="28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n</a:t>
                  </a:r>
                </a:p>
              </p:txBody>
            </p:sp>
            <p:sp>
              <p:nvSpPr>
                <p:cNvPr id="81953" name="Text Box 34">
                  <a:extLst>
                    <a:ext uri="{FF2B5EF4-FFF2-40B4-BE49-F238E27FC236}">
                      <a16:creationId xmlns:a16="http://schemas.microsoft.com/office/drawing/2014/main" id="{B0DEAFE0-1DA8-4EF7-A1DE-91C11C4687A8}"/>
                    </a:ext>
                  </a:extLst>
                </p:cNvPr>
                <p:cNvSpPr txBox="1">
                  <a:spLocks noChangeArrowheads="1"/>
                </p:cNvSpPr>
                <p:nvPr/>
              </p:nvSpPr>
              <p:spPr bwMode="auto">
                <a:xfrm>
                  <a:off x="96" y="2160"/>
                  <a:ext cx="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2n</a:t>
                  </a:r>
                </a:p>
              </p:txBody>
            </p:sp>
            <p:sp>
              <p:nvSpPr>
                <p:cNvPr id="81955" name="Text Box 36">
                  <a:extLst>
                    <a:ext uri="{FF2B5EF4-FFF2-40B4-BE49-F238E27FC236}">
                      <a16:creationId xmlns:a16="http://schemas.microsoft.com/office/drawing/2014/main" id="{6C5D8710-92BE-4B23-9162-C3365FB78094}"/>
                    </a:ext>
                  </a:extLst>
                </p:cNvPr>
                <p:cNvSpPr txBox="1">
                  <a:spLocks noChangeArrowheads="1"/>
                </p:cNvSpPr>
                <p:nvPr/>
              </p:nvSpPr>
              <p:spPr bwMode="auto">
                <a:xfrm>
                  <a:off x="96" y="960"/>
                  <a:ext cx="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4n</a:t>
                  </a:r>
                </a:p>
              </p:txBody>
            </p:sp>
          </p:grpSp>
          <p:pic>
            <p:nvPicPr>
              <p:cNvPr id="84" name="Picture 2">
                <a:extLst>
                  <a:ext uri="{FF2B5EF4-FFF2-40B4-BE49-F238E27FC236}">
                    <a16:creationId xmlns:a16="http://schemas.microsoft.com/office/drawing/2014/main" id="{729A1854-13B5-4169-91EC-BFF7C7A8A1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5400"/>
              <a:stretch/>
            </p:blipFill>
            <p:spPr bwMode="auto">
              <a:xfrm>
                <a:off x="1763688" y="5821807"/>
                <a:ext cx="6375218"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a:extLst>
                <a:ext uri="{FF2B5EF4-FFF2-40B4-BE49-F238E27FC236}">
                  <a16:creationId xmlns:a16="http://schemas.microsoft.com/office/drawing/2014/main" id="{D398B88D-9164-4CA4-8555-12FD2AA78D14}"/>
                </a:ext>
              </a:extLst>
            </p:cNvPr>
            <p:cNvPicPr>
              <a:picLocks noChangeAspect="1"/>
            </p:cNvPicPr>
            <p:nvPr/>
          </p:nvPicPr>
          <p:blipFill>
            <a:blip r:embed="rId5"/>
            <a:stretch>
              <a:fillRect/>
            </a:stretch>
          </p:blipFill>
          <p:spPr>
            <a:xfrm>
              <a:off x="1195120" y="6108384"/>
              <a:ext cx="682438" cy="688372"/>
            </a:xfrm>
            <a:prstGeom prst="rect">
              <a:avLst/>
            </a:prstGeom>
          </p:spPr>
        </p:pic>
        <p:pic>
          <p:nvPicPr>
            <p:cNvPr id="4" name="图片 3">
              <a:extLst>
                <a:ext uri="{FF2B5EF4-FFF2-40B4-BE49-F238E27FC236}">
                  <a16:creationId xmlns:a16="http://schemas.microsoft.com/office/drawing/2014/main" id="{207578A9-1D48-4921-9090-B90E209BA40E}"/>
                </a:ext>
              </a:extLst>
            </p:cNvPr>
            <p:cNvPicPr>
              <a:picLocks noChangeAspect="1"/>
            </p:cNvPicPr>
            <p:nvPr/>
          </p:nvPicPr>
          <p:blipFill>
            <a:blip r:embed="rId6"/>
            <a:stretch>
              <a:fillRect/>
            </a:stretch>
          </p:blipFill>
          <p:spPr>
            <a:xfrm>
              <a:off x="2403814" y="6108384"/>
              <a:ext cx="646856" cy="663879"/>
            </a:xfrm>
            <a:prstGeom prst="rect">
              <a:avLst/>
            </a:prstGeom>
          </p:spPr>
        </p:pic>
        <p:pic>
          <p:nvPicPr>
            <p:cNvPr id="5" name="图片 4">
              <a:extLst>
                <a:ext uri="{FF2B5EF4-FFF2-40B4-BE49-F238E27FC236}">
                  <a16:creationId xmlns:a16="http://schemas.microsoft.com/office/drawing/2014/main" id="{B353B8E4-947E-4F28-B387-EDF921A272FF}"/>
                </a:ext>
              </a:extLst>
            </p:cNvPr>
            <p:cNvPicPr>
              <a:picLocks noChangeAspect="1"/>
            </p:cNvPicPr>
            <p:nvPr/>
          </p:nvPicPr>
          <p:blipFill>
            <a:blip r:embed="rId7"/>
            <a:stretch>
              <a:fillRect/>
            </a:stretch>
          </p:blipFill>
          <p:spPr>
            <a:xfrm>
              <a:off x="3060464" y="6126244"/>
              <a:ext cx="646019" cy="646019"/>
            </a:xfrm>
            <a:prstGeom prst="rect">
              <a:avLst/>
            </a:prstGeom>
          </p:spPr>
        </p:pic>
        <p:pic>
          <p:nvPicPr>
            <p:cNvPr id="6" name="图片 5">
              <a:extLst>
                <a:ext uri="{FF2B5EF4-FFF2-40B4-BE49-F238E27FC236}">
                  <a16:creationId xmlns:a16="http://schemas.microsoft.com/office/drawing/2014/main" id="{70F1663D-1139-4408-A62D-0696EA84C166}"/>
                </a:ext>
              </a:extLst>
            </p:cNvPr>
            <p:cNvPicPr>
              <a:picLocks noChangeAspect="1"/>
            </p:cNvPicPr>
            <p:nvPr/>
          </p:nvPicPr>
          <p:blipFill>
            <a:blip r:embed="rId8"/>
            <a:stretch>
              <a:fillRect/>
            </a:stretch>
          </p:blipFill>
          <p:spPr>
            <a:xfrm>
              <a:off x="3696419" y="6100858"/>
              <a:ext cx="571823" cy="695898"/>
            </a:xfrm>
            <a:prstGeom prst="rect">
              <a:avLst/>
            </a:prstGeom>
          </p:spPr>
        </p:pic>
        <p:pic>
          <p:nvPicPr>
            <p:cNvPr id="7" name="图片 6">
              <a:extLst>
                <a:ext uri="{FF2B5EF4-FFF2-40B4-BE49-F238E27FC236}">
                  <a16:creationId xmlns:a16="http://schemas.microsoft.com/office/drawing/2014/main" id="{6F48B4BF-22A2-430E-BEA7-4F7A0F359969}"/>
                </a:ext>
              </a:extLst>
            </p:cNvPr>
            <p:cNvPicPr>
              <a:picLocks noChangeAspect="1"/>
            </p:cNvPicPr>
            <p:nvPr/>
          </p:nvPicPr>
          <p:blipFill>
            <a:blip r:embed="rId9"/>
            <a:stretch>
              <a:fillRect/>
            </a:stretch>
          </p:blipFill>
          <p:spPr>
            <a:xfrm>
              <a:off x="4269573" y="6117478"/>
              <a:ext cx="590459" cy="695898"/>
            </a:xfrm>
            <a:prstGeom prst="rect">
              <a:avLst/>
            </a:prstGeom>
          </p:spPr>
        </p:pic>
        <p:pic>
          <p:nvPicPr>
            <p:cNvPr id="11" name="图片 10">
              <a:extLst>
                <a:ext uri="{FF2B5EF4-FFF2-40B4-BE49-F238E27FC236}">
                  <a16:creationId xmlns:a16="http://schemas.microsoft.com/office/drawing/2014/main" id="{D0E1394E-8886-4D86-87AF-944C21EDCD21}"/>
                </a:ext>
              </a:extLst>
            </p:cNvPr>
            <p:cNvPicPr>
              <a:picLocks noChangeAspect="1"/>
            </p:cNvPicPr>
            <p:nvPr/>
          </p:nvPicPr>
          <p:blipFill>
            <a:blip r:embed="rId10"/>
            <a:stretch>
              <a:fillRect/>
            </a:stretch>
          </p:blipFill>
          <p:spPr>
            <a:xfrm>
              <a:off x="5408719" y="6277501"/>
              <a:ext cx="496929" cy="289257"/>
            </a:xfrm>
            <a:prstGeom prst="rect">
              <a:avLst/>
            </a:prstGeom>
          </p:spPr>
        </p:pic>
        <p:pic>
          <p:nvPicPr>
            <p:cNvPr id="12" name="图片 11">
              <a:extLst>
                <a:ext uri="{FF2B5EF4-FFF2-40B4-BE49-F238E27FC236}">
                  <a16:creationId xmlns:a16="http://schemas.microsoft.com/office/drawing/2014/main" id="{BABC67C0-3138-4AE3-9E48-A006C2638312}"/>
                </a:ext>
              </a:extLst>
            </p:cNvPr>
            <p:cNvPicPr>
              <a:picLocks noChangeAspect="1"/>
            </p:cNvPicPr>
            <p:nvPr/>
          </p:nvPicPr>
          <p:blipFill>
            <a:blip r:embed="rId11"/>
            <a:stretch>
              <a:fillRect/>
            </a:stretch>
          </p:blipFill>
          <p:spPr>
            <a:xfrm>
              <a:off x="5905500" y="6265510"/>
              <a:ext cx="495300" cy="298992"/>
            </a:xfrm>
            <a:prstGeom prst="rect">
              <a:avLst/>
            </a:prstGeom>
          </p:spPr>
        </p:pic>
        <p:pic>
          <p:nvPicPr>
            <p:cNvPr id="13" name="图片 12">
              <a:extLst>
                <a:ext uri="{FF2B5EF4-FFF2-40B4-BE49-F238E27FC236}">
                  <a16:creationId xmlns:a16="http://schemas.microsoft.com/office/drawing/2014/main" id="{2FDA831E-72AB-4707-BC3A-DFD1B5BC409B}"/>
                </a:ext>
              </a:extLst>
            </p:cNvPr>
            <p:cNvPicPr>
              <a:picLocks noChangeAspect="1"/>
            </p:cNvPicPr>
            <p:nvPr/>
          </p:nvPicPr>
          <p:blipFill>
            <a:blip r:embed="rId12"/>
            <a:stretch>
              <a:fillRect/>
            </a:stretch>
          </p:blipFill>
          <p:spPr>
            <a:xfrm>
              <a:off x="4883738" y="6277501"/>
              <a:ext cx="499027" cy="280603"/>
            </a:xfrm>
            <a:prstGeom prst="rect">
              <a:avLst/>
            </a:prstGeom>
          </p:spPr>
        </p:pic>
        <p:pic>
          <p:nvPicPr>
            <p:cNvPr id="14" name="图片 13">
              <a:extLst>
                <a:ext uri="{FF2B5EF4-FFF2-40B4-BE49-F238E27FC236}">
                  <a16:creationId xmlns:a16="http://schemas.microsoft.com/office/drawing/2014/main" id="{DA3C192C-52D0-475E-BA9D-07F0A71D89A0}"/>
                </a:ext>
              </a:extLst>
            </p:cNvPr>
            <p:cNvPicPr>
              <a:picLocks noChangeAspect="1"/>
            </p:cNvPicPr>
            <p:nvPr/>
          </p:nvPicPr>
          <p:blipFill>
            <a:blip r:embed="rId13"/>
            <a:stretch>
              <a:fillRect/>
            </a:stretch>
          </p:blipFill>
          <p:spPr>
            <a:xfrm>
              <a:off x="6432707" y="6239177"/>
              <a:ext cx="653893" cy="319438"/>
            </a:xfrm>
            <a:prstGeom prst="rect">
              <a:avLst/>
            </a:prstGeom>
          </p:spPr>
        </p:pic>
      </p:grpSp>
      <p:sp>
        <p:nvSpPr>
          <p:cNvPr id="100" name="矩形 99">
            <a:extLst>
              <a:ext uri="{FF2B5EF4-FFF2-40B4-BE49-F238E27FC236}">
                <a16:creationId xmlns:a16="http://schemas.microsoft.com/office/drawing/2014/main" id="{63501C0D-0589-46FD-9FE4-29409BE0C3A7}"/>
              </a:ext>
            </a:extLst>
          </p:cNvPr>
          <p:cNvSpPr/>
          <p:nvPr/>
        </p:nvSpPr>
        <p:spPr>
          <a:xfrm>
            <a:off x="683568" y="2988241"/>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101" name="矩形 100">
            <a:extLst>
              <a:ext uri="{FF2B5EF4-FFF2-40B4-BE49-F238E27FC236}">
                <a16:creationId xmlns:a16="http://schemas.microsoft.com/office/drawing/2014/main" id="{D5997E70-F336-4AFF-8520-E7C9EFAEBD50}"/>
              </a:ext>
            </a:extLst>
          </p:cNvPr>
          <p:cNvSpPr/>
          <p:nvPr/>
        </p:nvSpPr>
        <p:spPr>
          <a:xfrm>
            <a:off x="689614" y="3977956"/>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2</a:t>
            </a:r>
            <a:endParaRPr lang="zh-CN" altLang="en-US" sz="3200" dirty="0"/>
          </a:p>
        </p:txBody>
      </p:sp>
      <p:sp>
        <p:nvSpPr>
          <p:cNvPr id="102" name="矩形 101">
            <a:extLst>
              <a:ext uri="{FF2B5EF4-FFF2-40B4-BE49-F238E27FC236}">
                <a16:creationId xmlns:a16="http://schemas.microsoft.com/office/drawing/2014/main" id="{5EB3737F-F064-47DD-8330-C29749C42FB4}"/>
              </a:ext>
            </a:extLst>
          </p:cNvPr>
          <p:cNvSpPr/>
          <p:nvPr/>
        </p:nvSpPr>
        <p:spPr>
          <a:xfrm>
            <a:off x="826316" y="1136905"/>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a:extLst>
              <a:ext uri="{FF2B5EF4-FFF2-40B4-BE49-F238E27FC236}">
                <a16:creationId xmlns:a16="http://schemas.microsoft.com/office/drawing/2014/main" id="{8E5C4F8F-671B-4988-AD4E-7BF18C50D89F}"/>
              </a:ext>
            </a:extLst>
          </p:cNvPr>
          <p:cNvGrpSpPr>
            <a:grpSpLocks/>
          </p:cNvGrpSpPr>
          <p:nvPr/>
        </p:nvGrpSpPr>
        <p:grpSpPr bwMode="auto">
          <a:xfrm>
            <a:off x="7450442" y="456955"/>
            <a:ext cx="1512168" cy="1442715"/>
            <a:chOff x="192" y="2784"/>
            <a:chExt cx="319" cy="294"/>
          </a:xfrm>
        </p:grpSpPr>
        <p:grpSp>
          <p:nvGrpSpPr>
            <p:cNvPr id="5" name="Group 15">
              <a:extLst>
                <a:ext uri="{FF2B5EF4-FFF2-40B4-BE49-F238E27FC236}">
                  <a16:creationId xmlns:a16="http://schemas.microsoft.com/office/drawing/2014/main" id="{6800428C-84F1-4B13-92CC-D94A0AD5AD36}"/>
                </a:ext>
              </a:extLst>
            </p:cNvPr>
            <p:cNvGrpSpPr>
              <a:grpSpLocks/>
            </p:cNvGrpSpPr>
            <p:nvPr/>
          </p:nvGrpSpPr>
          <p:grpSpPr bwMode="auto">
            <a:xfrm>
              <a:off x="264" y="2830"/>
              <a:ext cx="41" cy="92"/>
              <a:chOff x="864" y="1200"/>
              <a:chExt cx="192" cy="480"/>
            </a:xfrm>
          </p:grpSpPr>
          <p:sp>
            <p:nvSpPr>
              <p:cNvPr id="16" name="Freeform 16">
                <a:extLst>
                  <a:ext uri="{FF2B5EF4-FFF2-40B4-BE49-F238E27FC236}">
                    <a16:creationId xmlns:a16="http://schemas.microsoft.com/office/drawing/2014/main" id="{272EB57E-39FE-47C1-98BC-DA85FEC955B5}"/>
                  </a:ext>
                </a:extLst>
              </p:cNvPr>
              <p:cNvSpPr>
                <a:spLocks noChangeArrowheads="1"/>
              </p:cNvSpPr>
              <p:nvPr/>
            </p:nvSpPr>
            <p:spPr bwMode="auto">
              <a:xfrm>
                <a:off x="864" y="1200"/>
                <a:ext cx="192" cy="480"/>
              </a:xfrm>
              <a:custGeom>
                <a:avLst/>
                <a:gdLst>
                  <a:gd name="T0" fmla="*/ 0 w 192"/>
                  <a:gd name="T1" fmla="*/ 480 h 480"/>
                  <a:gd name="T2" fmla="*/ 48 w 192"/>
                  <a:gd name="T3" fmla="*/ 288 h 480"/>
                  <a:gd name="T4" fmla="*/ 144 w 192"/>
                  <a:gd name="T5" fmla="*/ 240 h 480"/>
                  <a:gd name="T6" fmla="*/ 96 w 192"/>
                  <a:gd name="T7" fmla="*/ 96 h 480"/>
                  <a:gd name="T8" fmla="*/ 192 w 192"/>
                  <a:gd name="T9" fmla="*/ 0 h 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480">
                    <a:moveTo>
                      <a:pt x="0" y="480"/>
                    </a:moveTo>
                    <a:cubicBezTo>
                      <a:pt x="12" y="404"/>
                      <a:pt x="24" y="328"/>
                      <a:pt x="48" y="288"/>
                    </a:cubicBezTo>
                    <a:cubicBezTo>
                      <a:pt x="72" y="248"/>
                      <a:pt x="136" y="272"/>
                      <a:pt x="144" y="240"/>
                    </a:cubicBezTo>
                    <a:cubicBezTo>
                      <a:pt x="152" y="208"/>
                      <a:pt x="88" y="136"/>
                      <a:pt x="96" y="96"/>
                    </a:cubicBezTo>
                    <a:cubicBezTo>
                      <a:pt x="104" y="56"/>
                      <a:pt x="176" y="16"/>
                      <a:pt x="192" y="0"/>
                    </a:cubicBezTo>
                  </a:path>
                </a:pathLst>
              </a:custGeom>
              <a:solidFill>
                <a:schemeClr val="bg1"/>
              </a:solidFill>
              <a:ln w="28575">
                <a:solidFill>
                  <a:srgbClr val="CC0000"/>
                </a:solidFill>
                <a:round/>
                <a:headEnd/>
                <a:tailEnd/>
              </a:ln>
            </p:spPr>
            <p:txBody>
              <a:bodyPr/>
              <a:lstStyle/>
              <a:p>
                <a:endParaRPr lang="zh-CN" altLang="en-US"/>
              </a:p>
            </p:txBody>
          </p:sp>
          <p:sp>
            <p:nvSpPr>
              <p:cNvPr id="17" name="Oval 17">
                <a:extLst>
                  <a:ext uri="{FF2B5EF4-FFF2-40B4-BE49-F238E27FC236}">
                    <a16:creationId xmlns:a16="http://schemas.microsoft.com/office/drawing/2014/main" id="{180A6206-458A-4743-AC99-4563893AF4D2}"/>
                  </a:ext>
                </a:extLst>
              </p:cNvPr>
              <p:cNvSpPr>
                <a:spLocks noChangeArrowheads="1"/>
              </p:cNvSpPr>
              <p:nvPr/>
            </p:nvSpPr>
            <p:spPr bwMode="auto">
              <a:xfrm>
                <a:off x="981" y="1392"/>
                <a:ext cx="48" cy="48"/>
              </a:xfrm>
              <a:prstGeom prst="ellipse">
                <a:avLst/>
              </a:prstGeom>
              <a:solidFill>
                <a:schemeClr val="bg1"/>
              </a:solidFill>
              <a:ln w="28575">
                <a:solidFill>
                  <a:srgbClr val="CC0000"/>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6" name="Group 18">
              <a:extLst>
                <a:ext uri="{FF2B5EF4-FFF2-40B4-BE49-F238E27FC236}">
                  <a16:creationId xmlns:a16="http://schemas.microsoft.com/office/drawing/2014/main" id="{36900B34-95C9-4FB9-9A25-000F77F77C93}"/>
                </a:ext>
              </a:extLst>
            </p:cNvPr>
            <p:cNvGrpSpPr>
              <a:grpSpLocks/>
            </p:cNvGrpSpPr>
            <p:nvPr/>
          </p:nvGrpSpPr>
          <p:grpSpPr bwMode="auto">
            <a:xfrm rot="1938812">
              <a:off x="274" y="2885"/>
              <a:ext cx="62" cy="157"/>
              <a:chOff x="576" y="2496"/>
              <a:chExt cx="288" cy="816"/>
            </a:xfrm>
          </p:grpSpPr>
          <p:sp>
            <p:nvSpPr>
              <p:cNvPr id="14" name="Freeform 19">
                <a:extLst>
                  <a:ext uri="{FF2B5EF4-FFF2-40B4-BE49-F238E27FC236}">
                    <a16:creationId xmlns:a16="http://schemas.microsoft.com/office/drawing/2014/main" id="{DC6D465E-818D-4C48-9657-9D5C3B51836F}"/>
                  </a:ext>
                </a:extLst>
              </p:cNvPr>
              <p:cNvSpPr>
                <a:spLocks noChangeArrowheads="1"/>
              </p:cNvSpPr>
              <p:nvPr/>
            </p:nvSpPr>
            <p:spPr bwMode="auto">
              <a:xfrm>
                <a:off x="576" y="2496"/>
                <a:ext cx="288" cy="816"/>
              </a:xfrm>
              <a:custGeom>
                <a:avLst/>
                <a:gdLst>
                  <a:gd name="T0" fmla="*/ 63 w 440"/>
                  <a:gd name="T1" fmla="*/ 816 h 1104"/>
                  <a:gd name="T2" fmla="*/ 126 w 440"/>
                  <a:gd name="T3" fmla="*/ 745 h 1104"/>
                  <a:gd name="T4" fmla="*/ 157 w 440"/>
                  <a:gd name="T5" fmla="*/ 568 h 1104"/>
                  <a:gd name="T6" fmla="*/ 283 w 440"/>
                  <a:gd name="T7" fmla="*/ 319 h 1104"/>
                  <a:gd name="T8" fmla="*/ 126 w 440"/>
                  <a:gd name="T9" fmla="*/ 284 h 1104"/>
                  <a:gd name="T10" fmla="*/ 126 w 440"/>
                  <a:gd name="T11" fmla="*/ 71 h 1104"/>
                  <a:gd name="T12" fmla="*/ 0 w 440"/>
                  <a:gd name="T13" fmla="*/ 0 h 1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 h="1104">
                    <a:moveTo>
                      <a:pt x="96" y="1104"/>
                    </a:moveTo>
                    <a:cubicBezTo>
                      <a:pt x="132" y="1084"/>
                      <a:pt x="168" y="1064"/>
                      <a:pt x="192" y="1008"/>
                    </a:cubicBezTo>
                    <a:cubicBezTo>
                      <a:pt x="216" y="952"/>
                      <a:pt x="200" y="864"/>
                      <a:pt x="240" y="768"/>
                    </a:cubicBezTo>
                    <a:cubicBezTo>
                      <a:pt x="280" y="672"/>
                      <a:pt x="440" y="496"/>
                      <a:pt x="432" y="432"/>
                    </a:cubicBezTo>
                    <a:cubicBezTo>
                      <a:pt x="424" y="368"/>
                      <a:pt x="232" y="440"/>
                      <a:pt x="192" y="384"/>
                    </a:cubicBezTo>
                    <a:cubicBezTo>
                      <a:pt x="152" y="328"/>
                      <a:pt x="224" y="160"/>
                      <a:pt x="192" y="96"/>
                    </a:cubicBezTo>
                    <a:cubicBezTo>
                      <a:pt x="160" y="32"/>
                      <a:pt x="80" y="16"/>
                      <a:pt x="0" y="0"/>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Oval 20">
                <a:extLst>
                  <a:ext uri="{FF2B5EF4-FFF2-40B4-BE49-F238E27FC236}">
                    <a16:creationId xmlns:a16="http://schemas.microsoft.com/office/drawing/2014/main" id="{69C4A439-C401-4F3C-86C2-1EE467557CDC}"/>
                  </a:ext>
                </a:extLst>
              </p:cNvPr>
              <p:cNvSpPr>
                <a:spLocks noChangeArrowheads="1"/>
              </p:cNvSpPr>
              <p:nvPr/>
            </p:nvSpPr>
            <p:spPr bwMode="auto">
              <a:xfrm>
                <a:off x="672" y="2736"/>
                <a:ext cx="48" cy="48"/>
              </a:xfrm>
              <a:prstGeom prst="ellipse">
                <a:avLst/>
              </a:prstGeom>
              <a:solidFill>
                <a:schemeClr val="bg1"/>
              </a:solidFill>
              <a:ln w="28575">
                <a:solidFill>
                  <a:srgbClr val="CC0000"/>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7" name="Group 21">
              <a:extLst>
                <a:ext uri="{FF2B5EF4-FFF2-40B4-BE49-F238E27FC236}">
                  <a16:creationId xmlns:a16="http://schemas.microsoft.com/office/drawing/2014/main" id="{532A4C66-C991-4B4F-8130-60C902D4C839}"/>
                </a:ext>
              </a:extLst>
            </p:cNvPr>
            <p:cNvGrpSpPr>
              <a:grpSpLocks/>
            </p:cNvGrpSpPr>
            <p:nvPr/>
          </p:nvGrpSpPr>
          <p:grpSpPr bwMode="auto">
            <a:xfrm rot="-9663243">
              <a:off x="367" y="2858"/>
              <a:ext cx="41" cy="92"/>
              <a:chOff x="1392" y="1008"/>
              <a:chExt cx="192" cy="480"/>
            </a:xfrm>
          </p:grpSpPr>
          <p:sp>
            <p:nvSpPr>
              <p:cNvPr id="12" name="Freeform 22">
                <a:extLst>
                  <a:ext uri="{FF2B5EF4-FFF2-40B4-BE49-F238E27FC236}">
                    <a16:creationId xmlns:a16="http://schemas.microsoft.com/office/drawing/2014/main" id="{34F02068-5F11-44F9-BF8E-4C736A6B4E84}"/>
                  </a:ext>
                </a:extLst>
              </p:cNvPr>
              <p:cNvSpPr>
                <a:spLocks noChangeArrowheads="1"/>
              </p:cNvSpPr>
              <p:nvPr/>
            </p:nvSpPr>
            <p:spPr bwMode="auto">
              <a:xfrm rot="-2336986">
                <a:off x="1392" y="1008"/>
                <a:ext cx="192" cy="480"/>
              </a:xfrm>
              <a:custGeom>
                <a:avLst/>
                <a:gdLst>
                  <a:gd name="T0" fmla="*/ 0 w 192"/>
                  <a:gd name="T1" fmla="*/ 480 h 480"/>
                  <a:gd name="T2" fmla="*/ 48 w 192"/>
                  <a:gd name="T3" fmla="*/ 288 h 480"/>
                  <a:gd name="T4" fmla="*/ 144 w 192"/>
                  <a:gd name="T5" fmla="*/ 240 h 480"/>
                  <a:gd name="T6" fmla="*/ 96 w 192"/>
                  <a:gd name="T7" fmla="*/ 96 h 480"/>
                  <a:gd name="T8" fmla="*/ 192 w 192"/>
                  <a:gd name="T9" fmla="*/ 0 h 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480">
                    <a:moveTo>
                      <a:pt x="0" y="480"/>
                    </a:moveTo>
                    <a:cubicBezTo>
                      <a:pt x="12" y="404"/>
                      <a:pt x="24" y="328"/>
                      <a:pt x="48" y="288"/>
                    </a:cubicBezTo>
                    <a:cubicBezTo>
                      <a:pt x="72" y="248"/>
                      <a:pt x="136" y="272"/>
                      <a:pt x="144" y="240"/>
                    </a:cubicBezTo>
                    <a:cubicBezTo>
                      <a:pt x="152" y="208"/>
                      <a:pt x="88" y="136"/>
                      <a:pt x="96" y="96"/>
                    </a:cubicBezTo>
                    <a:cubicBezTo>
                      <a:pt x="104" y="56"/>
                      <a:pt x="176" y="16"/>
                      <a:pt x="19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Oval 23">
                <a:extLst>
                  <a:ext uri="{FF2B5EF4-FFF2-40B4-BE49-F238E27FC236}">
                    <a16:creationId xmlns:a16="http://schemas.microsoft.com/office/drawing/2014/main" id="{5CC31052-B3D1-4A3C-A579-001588F813C1}"/>
                  </a:ext>
                </a:extLst>
              </p:cNvPr>
              <p:cNvSpPr>
                <a:spLocks noChangeArrowheads="1"/>
              </p:cNvSpPr>
              <p:nvPr/>
            </p:nvSpPr>
            <p:spPr bwMode="auto">
              <a:xfrm>
                <a:off x="1488" y="1200"/>
                <a:ext cx="48" cy="48"/>
              </a:xfrm>
              <a:prstGeom prst="ellipse">
                <a:avLst/>
              </a:prstGeom>
              <a:solidFill>
                <a:schemeClr val="bg1"/>
              </a:solidFill>
              <a:ln w="28575">
                <a:solidFill>
                  <a:schemeClr val="tx1"/>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8" name="Group 24">
              <a:extLst>
                <a:ext uri="{FF2B5EF4-FFF2-40B4-BE49-F238E27FC236}">
                  <a16:creationId xmlns:a16="http://schemas.microsoft.com/office/drawing/2014/main" id="{DE4AD705-7456-4728-AAA1-EC8FB5E1A98D}"/>
                </a:ext>
              </a:extLst>
            </p:cNvPr>
            <p:cNvGrpSpPr>
              <a:grpSpLocks/>
            </p:cNvGrpSpPr>
            <p:nvPr/>
          </p:nvGrpSpPr>
          <p:grpSpPr bwMode="auto">
            <a:xfrm rot="931741">
              <a:off x="388" y="2913"/>
              <a:ext cx="72" cy="156"/>
              <a:chOff x="1056" y="2208"/>
              <a:chExt cx="336" cy="816"/>
            </a:xfrm>
          </p:grpSpPr>
          <p:sp>
            <p:nvSpPr>
              <p:cNvPr id="10" name="Freeform 25">
                <a:extLst>
                  <a:ext uri="{FF2B5EF4-FFF2-40B4-BE49-F238E27FC236}">
                    <a16:creationId xmlns:a16="http://schemas.microsoft.com/office/drawing/2014/main" id="{06686856-1A61-4715-951C-1774932903A7}"/>
                  </a:ext>
                </a:extLst>
              </p:cNvPr>
              <p:cNvSpPr>
                <a:spLocks noChangeArrowheads="1"/>
              </p:cNvSpPr>
              <p:nvPr/>
            </p:nvSpPr>
            <p:spPr bwMode="auto">
              <a:xfrm rot="-8702355">
                <a:off x="1104" y="2208"/>
                <a:ext cx="288" cy="816"/>
              </a:xfrm>
              <a:custGeom>
                <a:avLst/>
                <a:gdLst>
                  <a:gd name="T0" fmla="*/ 63 w 440"/>
                  <a:gd name="T1" fmla="*/ 816 h 1104"/>
                  <a:gd name="T2" fmla="*/ 126 w 440"/>
                  <a:gd name="T3" fmla="*/ 745 h 1104"/>
                  <a:gd name="T4" fmla="*/ 157 w 440"/>
                  <a:gd name="T5" fmla="*/ 568 h 1104"/>
                  <a:gd name="T6" fmla="*/ 283 w 440"/>
                  <a:gd name="T7" fmla="*/ 319 h 1104"/>
                  <a:gd name="T8" fmla="*/ 126 w 440"/>
                  <a:gd name="T9" fmla="*/ 284 h 1104"/>
                  <a:gd name="T10" fmla="*/ 126 w 440"/>
                  <a:gd name="T11" fmla="*/ 71 h 1104"/>
                  <a:gd name="T12" fmla="*/ 0 w 440"/>
                  <a:gd name="T13" fmla="*/ 0 h 1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 h="1104">
                    <a:moveTo>
                      <a:pt x="96" y="1104"/>
                    </a:moveTo>
                    <a:cubicBezTo>
                      <a:pt x="132" y="1084"/>
                      <a:pt x="168" y="1064"/>
                      <a:pt x="192" y="1008"/>
                    </a:cubicBezTo>
                    <a:cubicBezTo>
                      <a:pt x="216" y="952"/>
                      <a:pt x="200" y="864"/>
                      <a:pt x="240" y="768"/>
                    </a:cubicBezTo>
                    <a:cubicBezTo>
                      <a:pt x="280" y="672"/>
                      <a:pt x="440" y="496"/>
                      <a:pt x="432" y="432"/>
                    </a:cubicBezTo>
                    <a:cubicBezTo>
                      <a:pt x="424" y="368"/>
                      <a:pt x="232" y="440"/>
                      <a:pt x="192" y="384"/>
                    </a:cubicBezTo>
                    <a:cubicBezTo>
                      <a:pt x="152" y="328"/>
                      <a:pt x="224" y="160"/>
                      <a:pt x="192" y="96"/>
                    </a:cubicBezTo>
                    <a:cubicBezTo>
                      <a:pt x="160" y="32"/>
                      <a:pt x="80" y="16"/>
                      <a:pt x="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Oval 26">
                <a:extLst>
                  <a:ext uri="{FF2B5EF4-FFF2-40B4-BE49-F238E27FC236}">
                    <a16:creationId xmlns:a16="http://schemas.microsoft.com/office/drawing/2014/main" id="{32F32FF4-E528-40B4-A3BF-7C3F4C446B58}"/>
                  </a:ext>
                </a:extLst>
              </p:cNvPr>
              <p:cNvSpPr>
                <a:spLocks noChangeArrowheads="1"/>
              </p:cNvSpPr>
              <p:nvPr/>
            </p:nvSpPr>
            <p:spPr bwMode="auto">
              <a:xfrm>
                <a:off x="1056" y="2592"/>
                <a:ext cx="48" cy="48"/>
              </a:xfrm>
              <a:prstGeom prst="ellipse">
                <a:avLst/>
              </a:prstGeom>
              <a:solidFill>
                <a:schemeClr val="bg1"/>
              </a:solidFill>
              <a:ln w="28575">
                <a:solidFill>
                  <a:schemeClr val="tx1"/>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9" name="Oval 27">
              <a:extLst>
                <a:ext uri="{FF2B5EF4-FFF2-40B4-BE49-F238E27FC236}">
                  <a16:creationId xmlns:a16="http://schemas.microsoft.com/office/drawing/2014/main" id="{947B6674-E946-4086-81CC-B599957D1E39}"/>
                </a:ext>
              </a:extLst>
            </p:cNvPr>
            <p:cNvSpPr>
              <a:spLocks noChangeArrowheads="1"/>
            </p:cNvSpPr>
            <p:nvPr/>
          </p:nvSpPr>
          <p:spPr bwMode="auto">
            <a:xfrm>
              <a:off x="192" y="2784"/>
              <a:ext cx="319" cy="29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18" name="文本框 17">
            <a:extLst>
              <a:ext uri="{FF2B5EF4-FFF2-40B4-BE49-F238E27FC236}">
                <a16:creationId xmlns:a16="http://schemas.microsoft.com/office/drawing/2014/main" id="{6BEE9B13-9386-4930-9464-12605DB3EA53}"/>
              </a:ext>
            </a:extLst>
          </p:cNvPr>
          <p:cNvSpPr txBox="1"/>
          <p:nvPr/>
        </p:nvSpPr>
        <p:spPr>
          <a:xfrm>
            <a:off x="7516755" y="2902156"/>
            <a:ext cx="1906262" cy="461665"/>
          </a:xfrm>
          <a:prstGeom prst="rect">
            <a:avLst/>
          </a:prstGeom>
          <a:noFill/>
        </p:spPr>
        <p:txBody>
          <a:bodyPr wrap="square" rtlCol="0">
            <a:spAutoFit/>
          </a:bodyPr>
          <a:lstStyle/>
          <a:p>
            <a:r>
              <a:rPr lang="zh-CN" altLang="en-US" sz="2400" dirty="0"/>
              <a:t>染色体 </a:t>
            </a:r>
            <a:r>
              <a:rPr lang="en-US" altLang="zh-CN" sz="2400" dirty="0">
                <a:solidFill>
                  <a:srgbClr val="FF0000"/>
                </a:solidFill>
              </a:rPr>
              <a:t>2N</a:t>
            </a:r>
            <a:endParaRPr lang="zh-CN" altLang="en-US" sz="2400" dirty="0">
              <a:solidFill>
                <a:srgbClr val="FF0000"/>
              </a:solidFill>
            </a:endParaRPr>
          </a:p>
        </p:txBody>
      </p:sp>
      <p:sp>
        <p:nvSpPr>
          <p:cNvPr id="19" name="文本框 18">
            <a:extLst>
              <a:ext uri="{FF2B5EF4-FFF2-40B4-BE49-F238E27FC236}">
                <a16:creationId xmlns:a16="http://schemas.microsoft.com/office/drawing/2014/main" id="{7AA92C2F-C845-43E0-A05D-5F0778C05C7E}"/>
              </a:ext>
            </a:extLst>
          </p:cNvPr>
          <p:cNvSpPr txBox="1"/>
          <p:nvPr/>
        </p:nvSpPr>
        <p:spPr>
          <a:xfrm>
            <a:off x="7592580" y="2180545"/>
            <a:ext cx="1906262" cy="461665"/>
          </a:xfrm>
          <a:prstGeom prst="rect">
            <a:avLst/>
          </a:prstGeom>
          <a:noFill/>
        </p:spPr>
        <p:txBody>
          <a:bodyPr wrap="square" rtlCol="0">
            <a:spAutoFit/>
          </a:bodyPr>
          <a:lstStyle/>
          <a:p>
            <a:r>
              <a:rPr lang="en-US" altLang="zh-CN" sz="2400" dirty="0"/>
              <a:t>DNA</a:t>
            </a:r>
            <a:r>
              <a:rPr lang="zh-CN" altLang="en-US" sz="2400" dirty="0"/>
              <a:t> </a:t>
            </a:r>
            <a:r>
              <a:rPr lang="en-US" altLang="zh-CN" sz="2400" dirty="0">
                <a:solidFill>
                  <a:srgbClr val="FF0000"/>
                </a:solidFill>
              </a:rPr>
              <a:t>2N</a:t>
            </a:r>
            <a:endParaRPr lang="zh-CN" altLang="en-US" sz="2400" dirty="0">
              <a:solidFill>
                <a:srgbClr val="FF0000"/>
              </a:solidFill>
            </a:endParaRPr>
          </a:p>
        </p:txBody>
      </p:sp>
      <p:sp>
        <p:nvSpPr>
          <p:cNvPr id="143" name="Text Box 26">
            <a:extLst>
              <a:ext uri="{FF2B5EF4-FFF2-40B4-BE49-F238E27FC236}">
                <a16:creationId xmlns:a16="http://schemas.microsoft.com/office/drawing/2014/main" id="{60DE9040-02DC-4884-9214-BEDCC7152BF6}"/>
              </a:ext>
            </a:extLst>
          </p:cNvPr>
          <p:cNvSpPr txBox="1">
            <a:spLocks noChangeArrowheads="1"/>
          </p:cNvSpPr>
          <p:nvPr/>
        </p:nvSpPr>
        <p:spPr bwMode="auto">
          <a:xfrm>
            <a:off x="8007006" y="5402474"/>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latin typeface="黑体" panose="02010609060101010101" pitchFamily="49" charset="-122"/>
                <a:ea typeface="黑体" panose="02010609060101010101" pitchFamily="49" charset="-122"/>
              </a:rPr>
              <a:t>时期</a:t>
            </a:r>
          </a:p>
        </p:txBody>
      </p:sp>
      <p:sp>
        <p:nvSpPr>
          <p:cNvPr id="177" name="Line 43">
            <a:extLst>
              <a:ext uri="{FF2B5EF4-FFF2-40B4-BE49-F238E27FC236}">
                <a16:creationId xmlns:a16="http://schemas.microsoft.com/office/drawing/2014/main" id="{A791D2BD-3CA0-4C21-BD42-0FE4B63FDCD2}"/>
              </a:ext>
            </a:extLst>
          </p:cNvPr>
          <p:cNvSpPr>
            <a:spLocks noChangeShapeType="1"/>
          </p:cNvSpPr>
          <p:nvPr/>
        </p:nvSpPr>
        <p:spPr bwMode="auto">
          <a:xfrm>
            <a:off x="913614" y="3396406"/>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44">
            <a:extLst>
              <a:ext uri="{FF2B5EF4-FFF2-40B4-BE49-F238E27FC236}">
                <a16:creationId xmlns:a16="http://schemas.microsoft.com/office/drawing/2014/main" id="{872CB84E-C3D4-4A27-8702-B194B399CE1D}"/>
              </a:ext>
            </a:extLst>
          </p:cNvPr>
          <p:cNvSpPr>
            <a:spLocks noChangeShapeType="1"/>
          </p:cNvSpPr>
          <p:nvPr/>
        </p:nvSpPr>
        <p:spPr bwMode="auto">
          <a:xfrm flipV="1">
            <a:off x="1523214" y="1405362"/>
            <a:ext cx="852468" cy="19910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46">
            <a:extLst>
              <a:ext uri="{FF2B5EF4-FFF2-40B4-BE49-F238E27FC236}">
                <a16:creationId xmlns:a16="http://schemas.microsoft.com/office/drawing/2014/main" id="{D83DE65B-C000-43F5-8558-0FDC807CC61F}"/>
              </a:ext>
            </a:extLst>
          </p:cNvPr>
          <p:cNvSpPr>
            <a:spLocks noChangeShapeType="1"/>
          </p:cNvSpPr>
          <p:nvPr/>
        </p:nvSpPr>
        <p:spPr bwMode="auto">
          <a:xfrm>
            <a:off x="2375682" y="1415206"/>
            <a:ext cx="253492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Line 48">
            <a:extLst>
              <a:ext uri="{FF2B5EF4-FFF2-40B4-BE49-F238E27FC236}">
                <a16:creationId xmlns:a16="http://schemas.microsoft.com/office/drawing/2014/main" id="{2B43EA86-5BF2-47FC-A51E-433CB3EA6352}"/>
              </a:ext>
            </a:extLst>
          </p:cNvPr>
          <p:cNvSpPr>
            <a:spLocks noChangeShapeType="1"/>
          </p:cNvSpPr>
          <p:nvPr/>
        </p:nvSpPr>
        <p:spPr bwMode="auto">
          <a:xfrm>
            <a:off x="4932040" y="1415206"/>
            <a:ext cx="0" cy="1981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Line 50">
            <a:extLst>
              <a:ext uri="{FF2B5EF4-FFF2-40B4-BE49-F238E27FC236}">
                <a16:creationId xmlns:a16="http://schemas.microsoft.com/office/drawing/2014/main" id="{E7B9E48F-7EC6-4BB8-B284-FF1E46B1910A}"/>
              </a:ext>
            </a:extLst>
          </p:cNvPr>
          <p:cNvSpPr>
            <a:spLocks noChangeShapeType="1"/>
          </p:cNvSpPr>
          <p:nvPr/>
        </p:nvSpPr>
        <p:spPr bwMode="auto">
          <a:xfrm>
            <a:off x="4910603" y="3391280"/>
            <a:ext cx="215737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186" name="Line 54">
            <a:extLst>
              <a:ext uri="{FF2B5EF4-FFF2-40B4-BE49-F238E27FC236}">
                <a16:creationId xmlns:a16="http://schemas.microsoft.com/office/drawing/2014/main" id="{6A8A5387-B7B9-46A5-BBDE-002BC0547BD0}"/>
              </a:ext>
            </a:extLst>
          </p:cNvPr>
          <p:cNvSpPr>
            <a:spLocks noChangeShapeType="1"/>
          </p:cNvSpPr>
          <p:nvPr/>
        </p:nvSpPr>
        <p:spPr bwMode="auto">
          <a:xfrm>
            <a:off x="7092280" y="3396406"/>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Line 56">
            <a:extLst>
              <a:ext uri="{FF2B5EF4-FFF2-40B4-BE49-F238E27FC236}">
                <a16:creationId xmlns:a16="http://schemas.microsoft.com/office/drawing/2014/main" id="{CA9A3ADC-7ABF-4F1D-B4E7-270BFD42B156}"/>
              </a:ext>
            </a:extLst>
          </p:cNvPr>
          <p:cNvSpPr>
            <a:spLocks noChangeShapeType="1"/>
          </p:cNvSpPr>
          <p:nvPr/>
        </p:nvSpPr>
        <p:spPr bwMode="auto">
          <a:xfrm>
            <a:off x="7118176" y="4463206"/>
            <a:ext cx="83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Oval 58">
            <a:extLst>
              <a:ext uri="{FF2B5EF4-FFF2-40B4-BE49-F238E27FC236}">
                <a16:creationId xmlns:a16="http://schemas.microsoft.com/office/drawing/2014/main" id="{19089AE1-0698-4CA5-B532-0AEA09E60F4E}"/>
              </a:ext>
            </a:extLst>
          </p:cNvPr>
          <p:cNvSpPr>
            <a:spLocks noChangeArrowheads="1"/>
          </p:cNvSpPr>
          <p:nvPr/>
        </p:nvSpPr>
        <p:spPr bwMode="auto">
          <a:xfrm>
            <a:off x="1447014" y="33202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0" name="Oval 59">
            <a:extLst>
              <a:ext uri="{FF2B5EF4-FFF2-40B4-BE49-F238E27FC236}">
                <a16:creationId xmlns:a16="http://schemas.microsoft.com/office/drawing/2014/main" id="{CC4B5F63-2FA7-4446-B948-A90BACAB31C5}"/>
              </a:ext>
            </a:extLst>
          </p:cNvPr>
          <p:cNvSpPr>
            <a:spLocks noChangeArrowheads="1"/>
          </p:cNvSpPr>
          <p:nvPr/>
        </p:nvSpPr>
        <p:spPr bwMode="auto">
          <a:xfrm>
            <a:off x="2335218" y="1357382"/>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1" name="Oval 60">
            <a:extLst>
              <a:ext uri="{FF2B5EF4-FFF2-40B4-BE49-F238E27FC236}">
                <a16:creationId xmlns:a16="http://schemas.microsoft.com/office/drawing/2014/main" id="{FAD08E77-95FA-4D47-8314-E3AA056A0C3A}"/>
              </a:ext>
            </a:extLst>
          </p:cNvPr>
          <p:cNvSpPr>
            <a:spLocks noChangeArrowheads="1"/>
          </p:cNvSpPr>
          <p:nvPr/>
        </p:nvSpPr>
        <p:spPr bwMode="auto">
          <a:xfrm>
            <a:off x="4266414" y="13390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2" name="Oval 61">
            <a:extLst>
              <a:ext uri="{FF2B5EF4-FFF2-40B4-BE49-F238E27FC236}">
                <a16:creationId xmlns:a16="http://schemas.microsoft.com/office/drawing/2014/main" id="{92B3CB40-C003-4C7D-B6E1-80871827489A}"/>
              </a:ext>
            </a:extLst>
          </p:cNvPr>
          <p:cNvSpPr>
            <a:spLocks noChangeArrowheads="1"/>
          </p:cNvSpPr>
          <p:nvPr/>
        </p:nvSpPr>
        <p:spPr bwMode="auto">
          <a:xfrm>
            <a:off x="4844330" y="133779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3" name="Oval 62">
            <a:extLst>
              <a:ext uri="{FF2B5EF4-FFF2-40B4-BE49-F238E27FC236}">
                <a16:creationId xmlns:a16="http://schemas.microsoft.com/office/drawing/2014/main" id="{43CE448C-9140-46D4-8855-3020D4EEC052}"/>
              </a:ext>
            </a:extLst>
          </p:cNvPr>
          <p:cNvSpPr>
            <a:spLocks noChangeArrowheads="1"/>
          </p:cNvSpPr>
          <p:nvPr/>
        </p:nvSpPr>
        <p:spPr bwMode="auto">
          <a:xfrm>
            <a:off x="6400014" y="33202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 name="Oval 63">
            <a:extLst>
              <a:ext uri="{FF2B5EF4-FFF2-40B4-BE49-F238E27FC236}">
                <a16:creationId xmlns:a16="http://schemas.microsoft.com/office/drawing/2014/main" id="{0D43BCED-7B94-4661-95B2-6E553C4AE311}"/>
              </a:ext>
            </a:extLst>
          </p:cNvPr>
          <p:cNvSpPr>
            <a:spLocks noChangeArrowheads="1"/>
          </p:cNvSpPr>
          <p:nvPr/>
        </p:nvSpPr>
        <p:spPr bwMode="auto">
          <a:xfrm>
            <a:off x="6991780" y="3319272"/>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 name="Oval 64">
            <a:extLst>
              <a:ext uri="{FF2B5EF4-FFF2-40B4-BE49-F238E27FC236}">
                <a16:creationId xmlns:a16="http://schemas.microsoft.com/office/drawing/2014/main" id="{57732D50-44B7-44CC-BC38-B51E90277D31}"/>
              </a:ext>
            </a:extLst>
          </p:cNvPr>
          <p:cNvSpPr>
            <a:spLocks noChangeArrowheads="1"/>
          </p:cNvSpPr>
          <p:nvPr/>
        </p:nvSpPr>
        <p:spPr bwMode="auto">
          <a:xfrm>
            <a:off x="7009614" y="43870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6" name="Oval 65">
            <a:extLst>
              <a:ext uri="{FF2B5EF4-FFF2-40B4-BE49-F238E27FC236}">
                <a16:creationId xmlns:a16="http://schemas.microsoft.com/office/drawing/2014/main" id="{1C642C2B-62E8-49A7-926F-012CCFB018F4}"/>
              </a:ext>
            </a:extLst>
          </p:cNvPr>
          <p:cNvSpPr>
            <a:spLocks noChangeArrowheads="1"/>
          </p:cNvSpPr>
          <p:nvPr/>
        </p:nvSpPr>
        <p:spPr bwMode="auto">
          <a:xfrm>
            <a:off x="761214" y="33202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 name="Oval 66">
            <a:extLst>
              <a:ext uri="{FF2B5EF4-FFF2-40B4-BE49-F238E27FC236}">
                <a16:creationId xmlns:a16="http://schemas.microsoft.com/office/drawing/2014/main" id="{158BCE90-1AAD-4BFA-88B0-E71D12067D72}"/>
              </a:ext>
            </a:extLst>
          </p:cNvPr>
          <p:cNvSpPr>
            <a:spLocks noChangeArrowheads="1"/>
          </p:cNvSpPr>
          <p:nvPr/>
        </p:nvSpPr>
        <p:spPr bwMode="auto">
          <a:xfrm>
            <a:off x="3047214" y="13390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 name="Oval 68">
            <a:extLst>
              <a:ext uri="{FF2B5EF4-FFF2-40B4-BE49-F238E27FC236}">
                <a16:creationId xmlns:a16="http://schemas.microsoft.com/office/drawing/2014/main" id="{0A6C02C8-CB95-4775-B901-E37B282309C4}"/>
              </a:ext>
            </a:extLst>
          </p:cNvPr>
          <p:cNvSpPr>
            <a:spLocks noChangeArrowheads="1"/>
          </p:cNvSpPr>
          <p:nvPr/>
        </p:nvSpPr>
        <p:spPr bwMode="auto">
          <a:xfrm>
            <a:off x="3656814" y="13390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9" name="Oval 69">
            <a:extLst>
              <a:ext uri="{FF2B5EF4-FFF2-40B4-BE49-F238E27FC236}">
                <a16:creationId xmlns:a16="http://schemas.microsoft.com/office/drawing/2014/main" id="{DBF943BD-BA14-40D2-A7BC-BC7332F61341}"/>
              </a:ext>
            </a:extLst>
          </p:cNvPr>
          <p:cNvSpPr>
            <a:spLocks noChangeArrowheads="1"/>
          </p:cNvSpPr>
          <p:nvPr/>
        </p:nvSpPr>
        <p:spPr bwMode="auto">
          <a:xfrm>
            <a:off x="4876014" y="33202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0" name="Oval 70">
            <a:extLst>
              <a:ext uri="{FF2B5EF4-FFF2-40B4-BE49-F238E27FC236}">
                <a16:creationId xmlns:a16="http://schemas.microsoft.com/office/drawing/2014/main" id="{5DBF2143-E844-4613-994E-E98B2F17730B}"/>
              </a:ext>
            </a:extLst>
          </p:cNvPr>
          <p:cNvSpPr>
            <a:spLocks noChangeArrowheads="1"/>
          </p:cNvSpPr>
          <p:nvPr/>
        </p:nvSpPr>
        <p:spPr bwMode="auto">
          <a:xfrm>
            <a:off x="5333214" y="33202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1" name="Oval 71">
            <a:extLst>
              <a:ext uri="{FF2B5EF4-FFF2-40B4-BE49-F238E27FC236}">
                <a16:creationId xmlns:a16="http://schemas.microsoft.com/office/drawing/2014/main" id="{DEBEAE01-8151-4FEC-ABBA-A681B9C1648A}"/>
              </a:ext>
            </a:extLst>
          </p:cNvPr>
          <p:cNvSpPr>
            <a:spLocks noChangeArrowheads="1"/>
          </p:cNvSpPr>
          <p:nvPr/>
        </p:nvSpPr>
        <p:spPr bwMode="auto">
          <a:xfrm>
            <a:off x="5866614" y="332020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3" name="Line 45">
            <a:extLst>
              <a:ext uri="{FF2B5EF4-FFF2-40B4-BE49-F238E27FC236}">
                <a16:creationId xmlns:a16="http://schemas.microsoft.com/office/drawing/2014/main" id="{C315F359-F4AE-4DF5-856E-B56D76247F02}"/>
              </a:ext>
            </a:extLst>
          </p:cNvPr>
          <p:cNvSpPr>
            <a:spLocks noChangeShapeType="1"/>
          </p:cNvSpPr>
          <p:nvPr/>
        </p:nvSpPr>
        <p:spPr bwMode="auto">
          <a:xfrm flipH="1">
            <a:off x="2521526" y="1395580"/>
            <a:ext cx="25683" cy="41331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57">
            <a:extLst>
              <a:ext uri="{FF2B5EF4-FFF2-40B4-BE49-F238E27FC236}">
                <a16:creationId xmlns:a16="http://schemas.microsoft.com/office/drawing/2014/main" id="{7299B323-ABC9-48F8-8BBA-A46DB9646931}"/>
              </a:ext>
            </a:extLst>
          </p:cNvPr>
          <p:cNvSpPr>
            <a:spLocks noChangeShapeType="1"/>
          </p:cNvSpPr>
          <p:nvPr/>
        </p:nvSpPr>
        <p:spPr bwMode="auto">
          <a:xfrm>
            <a:off x="1528713" y="3491460"/>
            <a:ext cx="0" cy="2057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Line 47">
            <a:extLst>
              <a:ext uri="{FF2B5EF4-FFF2-40B4-BE49-F238E27FC236}">
                <a16:creationId xmlns:a16="http://schemas.microsoft.com/office/drawing/2014/main" id="{1B822EAA-DACA-4630-8A10-92CD8C002C47}"/>
              </a:ext>
            </a:extLst>
          </p:cNvPr>
          <p:cNvSpPr>
            <a:spLocks noChangeShapeType="1"/>
          </p:cNvSpPr>
          <p:nvPr/>
        </p:nvSpPr>
        <p:spPr bwMode="auto">
          <a:xfrm flipH="1">
            <a:off x="4924277" y="3472606"/>
            <a:ext cx="7763" cy="17502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Line 51">
            <a:extLst>
              <a:ext uri="{FF2B5EF4-FFF2-40B4-BE49-F238E27FC236}">
                <a16:creationId xmlns:a16="http://schemas.microsoft.com/office/drawing/2014/main" id="{3238A5A1-7517-44C7-A1F6-38A2A75193E7}"/>
              </a:ext>
            </a:extLst>
          </p:cNvPr>
          <p:cNvSpPr>
            <a:spLocks noChangeShapeType="1"/>
          </p:cNvSpPr>
          <p:nvPr/>
        </p:nvSpPr>
        <p:spPr bwMode="auto">
          <a:xfrm flipH="1">
            <a:off x="7077383" y="4581930"/>
            <a:ext cx="14897" cy="7948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Rectangle 15">
            <a:extLst>
              <a:ext uri="{FF2B5EF4-FFF2-40B4-BE49-F238E27FC236}">
                <a16:creationId xmlns:a16="http://schemas.microsoft.com/office/drawing/2014/main" id="{B4B59EFD-97A4-401C-9DE7-B6FB4D48A2F1}"/>
              </a:ext>
            </a:extLst>
          </p:cNvPr>
          <p:cNvSpPr>
            <a:spLocks noChangeArrowheads="1"/>
          </p:cNvSpPr>
          <p:nvPr/>
        </p:nvSpPr>
        <p:spPr bwMode="auto">
          <a:xfrm>
            <a:off x="922433" y="416271"/>
            <a:ext cx="7183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latin typeface="黑体" panose="02010609060101010101" pitchFamily="49" charset="-122"/>
                <a:ea typeface="黑体" panose="02010609060101010101" pitchFamily="49" charset="-122"/>
              </a:rPr>
              <a:t>每个细胞中</a:t>
            </a:r>
            <a:r>
              <a:rPr lang="zh-CN" altLang="en-US" sz="3600" b="1" dirty="0">
                <a:solidFill>
                  <a:srgbClr val="FF0000"/>
                </a:solidFill>
                <a:latin typeface="黑体" panose="02010609060101010101" pitchFamily="49" charset="-122"/>
                <a:ea typeface="黑体" panose="02010609060101010101" pitchFamily="49" charset="-122"/>
              </a:rPr>
              <a:t>核</a:t>
            </a:r>
            <a:r>
              <a:rPr lang="en-US" altLang="zh-CN" sz="3600" b="1" dirty="0">
                <a:solidFill>
                  <a:srgbClr val="FF0000"/>
                </a:solidFill>
                <a:latin typeface="黑体" panose="02010609060101010101" pitchFamily="49" charset="-122"/>
                <a:ea typeface="黑体" panose="02010609060101010101" pitchFamily="49" charset="-122"/>
              </a:rPr>
              <a:t>DNA</a:t>
            </a:r>
            <a:r>
              <a:rPr lang="zh-CN" altLang="en-US" sz="3600" b="1" dirty="0">
                <a:latin typeface="黑体" panose="02010609060101010101" pitchFamily="49" charset="-122"/>
                <a:ea typeface="黑体" panose="02010609060101010101" pitchFamily="49" charset="-122"/>
              </a:rPr>
              <a:t>数目变化规律</a:t>
            </a:r>
          </a:p>
        </p:txBody>
      </p:sp>
      <p:sp>
        <p:nvSpPr>
          <p:cNvPr id="80" name="Line 47">
            <a:extLst>
              <a:ext uri="{FF2B5EF4-FFF2-40B4-BE49-F238E27FC236}">
                <a16:creationId xmlns:a16="http://schemas.microsoft.com/office/drawing/2014/main" id="{855D6F35-AB28-470E-AA36-F59DBEED6106}"/>
              </a:ext>
            </a:extLst>
          </p:cNvPr>
          <p:cNvSpPr>
            <a:spLocks noChangeShapeType="1"/>
          </p:cNvSpPr>
          <p:nvPr/>
        </p:nvSpPr>
        <p:spPr bwMode="auto">
          <a:xfrm flipH="1">
            <a:off x="4299450" y="1457271"/>
            <a:ext cx="0" cy="37256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47">
            <a:extLst>
              <a:ext uri="{FF2B5EF4-FFF2-40B4-BE49-F238E27FC236}">
                <a16:creationId xmlns:a16="http://schemas.microsoft.com/office/drawing/2014/main" id="{21C36139-38A9-4036-B526-B2F2A28FF9F2}"/>
              </a:ext>
            </a:extLst>
          </p:cNvPr>
          <p:cNvSpPr>
            <a:spLocks noChangeShapeType="1"/>
          </p:cNvSpPr>
          <p:nvPr/>
        </p:nvSpPr>
        <p:spPr bwMode="auto">
          <a:xfrm flipH="1">
            <a:off x="6456994" y="3448410"/>
            <a:ext cx="7763" cy="17502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矩形 83">
            <a:extLst>
              <a:ext uri="{FF2B5EF4-FFF2-40B4-BE49-F238E27FC236}">
                <a16:creationId xmlns:a16="http://schemas.microsoft.com/office/drawing/2014/main" id="{EB86FCC7-A720-4AD3-AE9F-11521E1A4CC3}"/>
              </a:ext>
            </a:extLst>
          </p:cNvPr>
          <p:cNvSpPr/>
          <p:nvPr/>
        </p:nvSpPr>
        <p:spPr>
          <a:xfrm>
            <a:off x="5310022" y="1015292"/>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grpSp>
        <p:nvGrpSpPr>
          <p:cNvPr id="21" name="组合 20">
            <a:extLst>
              <a:ext uri="{FF2B5EF4-FFF2-40B4-BE49-F238E27FC236}">
                <a16:creationId xmlns:a16="http://schemas.microsoft.com/office/drawing/2014/main" id="{46F80DD8-68C4-4E87-B2E8-5109B64AC01C}"/>
              </a:ext>
            </a:extLst>
          </p:cNvPr>
          <p:cNvGrpSpPr/>
          <p:nvPr/>
        </p:nvGrpSpPr>
        <p:grpSpPr>
          <a:xfrm>
            <a:off x="101452" y="434756"/>
            <a:ext cx="8584562" cy="6306612"/>
            <a:chOff x="101452" y="434756"/>
            <a:chExt cx="8584562" cy="6306612"/>
          </a:xfrm>
        </p:grpSpPr>
        <p:grpSp>
          <p:nvGrpSpPr>
            <p:cNvPr id="3" name="组合 2">
              <a:extLst>
                <a:ext uri="{FF2B5EF4-FFF2-40B4-BE49-F238E27FC236}">
                  <a16:creationId xmlns:a16="http://schemas.microsoft.com/office/drawing/2014/main" id="{8A16C4C3-C0B6-4E5C-AD8B-A94E422FBADC}"/>
                </a:ext>
              </a:extLst>
            </p:cNvPr>
            <p:cNvGrpSpPr/>
            <p:nvPr/>
          </p:nvGrpSpPr>
          <p:grpSpPr>
            <a:xfrm>
              <a:off x="101452" y="434756"/>
              <a:ext cx="8584562" cy="6306612"/>
              <a:chOff x="101452" y="105290"/>
              <a:chExt cx="8584562" cy="6306612"/>
            </a:xfrm>
          </p:grpSpPr>
          <p:grpSp>
            <p:nvGrpSpPr>
              <p:cNvPr id="2" name="组合 1">
                <a:extLst>
                  <a:ext uri="{FF2B5EF4-FFF2-40B4-BE49-F238E27FC236}">
                    <a16:creationId xmlns:a16="http://schemas.microsoft.com/office/drawing/2014/main" id="{55175377-BD73-4D8F-8831-60DF7ABE9A0A}"/>
                  </a:ext>
                </a:extLst>
              </p:cNvPr>
              <p:cNvGrpSpPr/>
              <p:nvPr/>
            </p:nvGrpSpPr>
            <p:grpSpPr>
              <a:xfrm>
                <a:off x="101452" y="105290"/>
                <a:ext cx="8584562" cy="5664382"/>
                <a:chOff x="101452" y="1192556"/>
                <a:chExt cx="8584562" cy="5664382"/>
              </a:xfrm>
            </p:grpSpPr>
            <p:grpSp>
              <p:nvGrpSpPr>
                <p:cNvPr id="144" name="Group 41">
                  <a:extLst>
                    <a:ext uri="{FF2B5EF4-FFF2-40B4-BE49-F238E27FC236}">
                      <a16:creationId xmlns:a16="http://schemas.microsoft.com/office/drawing/2014/main" id="{DD206F01-DC05-45D3-B4A0-63DFEF23C2DF}"/>
                    </a:ext>
                  </a:extLst>
                </p:cNvPr>
                <p:cNvGrpSpPr>
                  <a:grpSpLocks/>
                </p:cNvGrpSpPr>
                <p:nvPr/>
              </p:nvGrpSpPr>
              <p:grpSpPr bwMode="auto">
                <a:xfrm>
                  <a:off x="101452" y="1192556"/>
                  <a:ext cx="8584562" cy="5453457"/>
                  <a:chOff x="76" y="480"/>
                  <a:chExt cx="5348" cy="3396"/>
                </a:xfrm>
              </p:grpSpPr>
              <p:grpSp>
                <p:nvGrpSpPr>
                  <p:cNvPr id="145" name="Group 36">
                    <a:extLst>
                      <a:ext uri="{FF2B5EF4-FFF2-40B4-BE49-F238E27FC236}">
                        <a16:creationId xmlns:a16="http://schemas.microsoft.com/office/drawing/2014/main" id="{03DD05A3-0CEA-4668-B41F-F1DCFD17FCF6}"/>
                      </a:ext>
                    </a:extLst>
                  </p:cNvPr>
                  <p:cNvGrpSpPr>
                    <a:grpSpLocks/>
                  </p:cNvGrpSpPr>
                  <p:nvPr/>
                </p:nvGrpSpPr>
                <p:grpSpPr bwMode="auto">
                  <a:xfrm>
                    <a:off x="464" y="480"/>
                    <a:ext cx="4960" cy="3396"/>
                    <a:chOff x="464" y="480"/>
                    <a:chExt cx="4960" cy="3396"/>
                  </a:xfrm>
                </p:grpSpPr>
                <p:grpSp>
                  <p:nvGrpSpPr>
                    <p:cNvPr id="150" name="Group 24">
                      <a:extLst>
                        <a:ext uri="{FF2B5EF4-FFF2-40B4-BE49-F238E27FC236}">
                          <a16:creationId xmlns:a16="http://schemas.microsoft.com/office/drawing/2014/main" id="{F96003E7-DFD6-4CFE-9CC4-546F0BCF98F4}"/>
                        </a:ext>
                      </a:extLst>
                    </p:cNvPr>
                    <p:cNvGrpSpPr>
                      <a:grpSpLocks/>
                    </p:cNvGrpSpPr>
                    <p:nvPr/>
                  </p:nvGrpSpPr>
                  <p:grpSpPr bwMode="auto">
                    <a:xfrm>
                      <a:off x="464" y="480"/>
                      <a:ext cx="4960" cy="3120"/>
                      <a:chOff x="464" y="480"/>
                      <a:chExt cx="4960" cy="3120"/>
                    </a:xfrm>
                  </p:grpSpPr>
                  <p:grpSp>
                    <p:nvGrpSpPr>
                      <p:cNvPr id="160" name="Group 21">
                        <a:extLst>
                          <a:ext uri="{FF2B5EF4-FFF2-40B4-BE49-F238E27FC236}">
                            <a16:creationId xmlns:a16="http://schemas.microsoft.com/office/drawing/2014/main" id="{4DA29D5D-97DC-4B9D-8C2F-D42D5CEE3C55}"/>
                          </a:ext>
                        </a:extLst>
                      </p:cNvPr>
                      <p:cNvGrpSpPr>
                        <a:grpSpLocks/>
                      </p:cNvGrpSpPr>
                      <p:nvPr/>
                    </p:nvGrpSpPr>
                    <p:grpSpPr bwMode="auto">
                      <a:xfrm>
                        <a:off x="480" y="3456"/>
                        <a:ext cx="4944" cy="144"/>
                        <a:chOff x="480" y="2880"/>
                        <a:chExt cx="4944" cy="144"/>
                      </a:xfrm>
                    </p:grpSpPr>
                    <p:sp>
                      <p:nvSpPr>
                        <p:cNvPr id="167" name="Line 5">
                          <a:extLst>
                            <a:ext uri="{FF2B5EF4-FFF2-40B4-BE49-F238E27FC236}">
                              <a16:creationId xmlns:a16="http://schemas.microsoft.com/office/drawing/2014/main" id="{4DF27149-A891-40E0-AE70-4C8F76560FB7}"/>
                            </a:ext>
                          </a:extLst>
                        </p:cNvPr>
                        <p:cNvSpPr>
                          <a:spLocks noChangeShapeType="1"/>
                        </p:cNvSpPr>
                        <p:nvPr/>
                      </p:nvSpPr>
                      <p:spPr bwMode="auto">
                        <a:xfrm>
                          <a:off x="480" y="3024"/>
                          <a:ext cx="494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 name="Line 7">
                          <a:extLst>
                            <a:ext uri="{FF2B5EF4-FFF2-40B4-BE49-F238E27FC236}">
                              <a16:creationId xmlns:a16="http://schemas.microsoft.com/office/drawing/2014/main" id="{EC8CCBBD-AAB1-476D-B7D0-D70D000A298D}"/>
                            </a:ext>
                          </a:extLst>
                        </p:cNvPr>
                        <p:cNvSpPr>
                          <a:spLocks noChangeShapeType="1"/>
                        </p:cNvSpPr>
                        <p:nvPr/>
                      </p:nvSpPr>
                      <p:spPr bwMode="auto">
                        <a:xfrm>
                          <a:off x="1584"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Line 8">
                          <a:extLst>
                            <a:ext uri="{FF2B5EF4-FFF2-40B4-BE49-F238E27FC236}">
                              <a16:creationId xmlns:a16="http://schemas.microsoft.com/office/drawing/2014/main" id="{209FC58A-257E-4231-9DD3-00557FE65D01}"/>
                            </a:ext>
                          </a:extLst>
                        </p:cNvPr>
                        <p:cNvSpPr>
                          <a:spLocks noChangeShapeType="1"/>
                        </p:cNvSpPr>
                        <p:nvPr/>
                      </p:nvSpPr>
                      <p:spPr bwMode="auto">
                        <a:xfrm>
                          <a:off x="1920"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Line 9">
                          <a:extLst>
                            <a:ext uri="{FF2B5EF4-FFF2-40B4-BE49-F238E27FC236}">
                              <a16:creationId xmlns:a16="http://schemas.microsoft.com/office/drawing/2014/main" id="{D16EBD4C-BF55-4057-8D53-22AF93CF6321}"/>
                            </a:ext>
                          </a:extLst>
                        </p:cNvPr>
                        <p:cNvSpPr>
                          <a:spLocks noChangeShapeType="1"/>
                        </p:cNvSpPr>
                        <p:nvPr/>
                      </p:nvSpPr>
                      <p:spPr bwMode="auto">
                        <a:xfrm>
                          <a:off x="2304"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 name="Line 10">
                          <a:extLst>
                            <a:ext uri="{FF2B5EF4-FFF2-40B4-BE49-F238E27FC236}">
                              <a16:creationId xmlns:a16="http://schemas.microsoft.com/office/drawing/2014/main" id="{5404372B-4799-48DD-B273-64345AEB63DD}"/>
                            </a:ext>
                          </a:extLst>
                        </p:cNvPr>
                        <p:cNvSpPr>
                          <a:spLocks noChangeShapeType="1"/>
                        </p:cNvSpPr>
                        <p:nvPr/>
                      </p:nvSpPr>
                      <p:spPr bwMode="auto">
                        <a:xfrm>
                          <a:off x="2688"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Line 11">
                          <a:extLst>
                            <a:ext uri="{FF2B5EF4-FFF2-40B4-BE49-F238E27FC236}">
                              <a16:creationId xmlns:a16="http://schemas.microsoft.com/office/drawing/2014/main" id="{82E99708-28CB-49A3-8022-7B3F86D39EB9}"/>
                            </a:ext>
                          </a:extLst>
                        </p:cNvPr>
                        <p:cNvSpPr>
                          <a:spLocks noChangeShapeType="1"/>
                        </p:cNvSpPr>
                        <p:nvPr/>
                      </p:nvSpPr>
                      <p:spPr bwMode="auto">
                        <a:xfrm>
                          <a:off x="3072"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12">
                          <a:extLst>
                            <a:ext uri="{FF2B5EF4-FFF2-40B4-BE49-F238E27FC236}">
                              <a16:creationId xmlns:a16="http://schemas.microsoft.com/office/drawing/2014/main" id="{112D83C7-4F61-4306-BD7D-4A89D87DE7D5}"/>
                            </a:ext>
                          </a:extLst>
                        </p:cNvPr>
                        <p:cNvSpPr>
                          <a:spLocks noChangeShapeType="1"/>
                        </p:cNvSpPr>
                        <p:nvPr/>
                      </p:nvSpPr>
                      <p:spPr bwMode="auto">
                        <a:xfrm>
                          <a:off x="3360"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Line 13">
                          <a:extLst>
                            <a:ext uri="{FF2B5EF4-FFF2-40B4-BE49-F238E27FC236}">
                              <a16:creationId xmlns:a16="http://schemas.microsoft.com/office/drawing/2014/main" id="{BA0852E7-412B-487D-87E0-24A3EC25B2D1}"/>
                            </a:ext>
                          </a:extLst>
                        </p:cNvPr>
                        <p:cNvSpPr>
                          <a:spLocks noChangeShapeType="1"/>
                        </p:cNvSpPr>
                        <p:nvPr/>
                      </p:nvSpPr>
                      <p:spPr bwMode="auto">
                        <a:xfrm>
                          <a:off x="3696"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14">
                          <a:extLst>
                            <a:ext uri="{FF2B5EF4-FFF2-40B4-BE49-F238E27FC236}">
                              <a16:creationId xmlns:a16="http://schemas.microsoft.com/office/drawing/2014/main" id="{D4A49FD5-7E9D-427B-BBBE-1DBDF7789163}"/>
                            </a:ext>
                          </a:extLst>
                        </p:cNvPr>
                        <p:cNvSpPr>
                          <a:spLocks noChangeShapeType="1"/>
                        </p:cNvSpPr>
                        <p:nvPr/>
                      </p:nvSpPr>
                      <p:spPr bwMode="auto">
                        <a:xfrm>
                          <a:off x="4032"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15">
                          <a:extLst>
                            <a:ext uri="{FF2B5EF4-FFF2-40B4-BE49-F238E27FC236}">
                              <a16:creationId xmlns:a16="http://schemas.microsoft.com/office/drawing/2014/main" id="{10D1257C-707C-4551-9043-83AE83803B30}"/>
                            </a:ext>
                          </a:extLst>
                        </p:cNvPr>
                        <p:cNvSpPr>
                          <a:spLocks noChangeShapeType="1"/>
                        </p:cNvSpPr>
                        <p:nvPr/>
                      </p:nvSpPr>
                      <p:spPr bwMode="auto">
                        <a:xfrm>
                          <a:off x="4416"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1" name="Group 23">
                        <a:extLst>
                          <a:ext uri="{FF2B5EF4-FFF2-40B4-BE49-F238E27FC236}">
                            <a16:creationId xmlns:a16="http://schemas.microsoft.com/office/drawing/2014/main" id="{99FC97C5-AFD1-43B3-A847-085DFAD04E84}"/>
                          </a:ext>
                        </a:extLst>
                      </p:cNvPr>
                      <p:cNvGrpSpPr>
                        <a:grpSpLocks/>
                      </p:cNvGrpSpPr>
                      <p:nvPr/>
                    </p:nvGrpSpPr>
                    <p:grpSpPr bwMode="auto">
                      <a:xfrm>
                        <a:off x="464" y="480"/>
                        <a:ext cx="112" cy="3120"/>
                        <a:chOff x="464" y="480"/>
                        <a:chExt cx="112" cy="3120"/>
                      </a:xfrm>
                    </p:grpSpPr>
                    <p:sp>
                      <p:nvSpPr>
                        <p:cNvPr id="162" name="Line 4">
                          <a:extLst>
                            <a:ext uri="{FF2B5EF4-FFF2-40B4-BE49-F238E27FC236}">
                              <a16:creationId xmlns:a16="http://schemas.microsoft.com/office/drawing/2014/main" id="{1B742BA4-B256-4B8E-A1A0-DA01B6939726}"/>
                            </a:ext>
                          </a:extLst>
                        </p:cNvPr>
                        <p:cNvSpPr>
                          <a:spLocks noChangeShapeType="1"/>
                        </p:cNvSpPr>
                        <p:nvPr/>
                      </p:nvSpPr>
                      <p:spPr bwMode="auto">
                        <a:xfrm flipH="1" flipV="1">
                          <a:off x="464" y="480"/>
                          <a:ext cx="16" cy="31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 name="Line 18">
                          <a:extLst>
                            <a:ext uri="{FF2B5EF4-FFF2-40B4-BE49-F238E27FC236}">
                              <a16:creationId xmlns:a16="http://schemas.microsoft.com/office/drawing/2014/main" id="{73B93E24-B65C-47AA-9E2F-687EF1A5F6BA}"/>
                            </a:ext>
                          </a:extLst>
                        </p:cNvPr>
                        <p:cNvSpPr>
                          <a:spLocks noChangeShapeType="1"/>
                        </p:cNvSpPr>
                        <p:nvPr/>
                      </p:nvSpPr>
                      <p:spPr bwMode="auto">
                        <a:xfrm>
                          <a:off x="480" y="2976"/>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Line 19">
                          <a:extLst>
                            <a:ext uri="{FF2B5EF4-FFF2-40B4-BE49-F238E27FC236}">
                              <a16:creationId xmlns:a16="http://schemas.microsoft.com/office/drawing/2014/main" id="{D9AF7BDA-9B49-4580-A170-6BB7621BC76B}"/>
                            </a:ext>
                          </a:extLst>
                        </p:cNvPr>
                        <p:cNvSpPr>
                          <a:spLocks noChangeShapeType="1"/>
                        </p:cNvSpPr>
                        <p:nvPr/>
                      </p:nvSpPr>
                      <p:spPr bwMode="auto">
                        <a:xfrm>
                          <a:off x="480" y="2304"/>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 name="Line 20">
                          <a:extLst>
                            <a:ext uri="{FF2B5EF4-FFF2-40B4-BE49-F238E27FC236}">
                              <a16:creationId xmlns:a16="http://schemas.microsoft.com/office/drawing/2014/main" id="{D82A3A89-A8BA-4D2C-9A19-CE7BC6A053D5}"/>
                            </a:ext>
                          </a:extLst>
                        </p:cNvPr>
                        <p:cNvSpPr>
                          <a:spLocks noChangeShapeType="1"/>
                        </p:cNvSpPr>
                        <p:nvPr/>
                      </p:nvSpPr>
                      <p:spPr bwMode="auto">
                        <a:xfrm>
                          <a:off x="480" y="16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Line 22">
                          <a:extLst>
                            <a:ext uri="{FF2B5EF4-FFF2-40B4-BE49-F238E27FC236}">
                              <a16:creationId xmlns:a16="http://schemas.microsoft.com/office/drawing/2014/main" id="{B568C42A-67A4-431C-8472-48A07E9B0A98}"/>
                            </a:ext>
                          </a:extLst>
                        </p:cNvPr>
                        <p:cNvSpPr>
                          <a:spLocks noChangeShapeType="1"/>
                        </p:cNvSpPr>
                        <p:nvPr/>
                      </p:nvSpPr>
                      <p:spPr bwMode="auto">
                        <a:xfrm>
                          <a:off x="480" y="1056"/>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51" name="Text Box 27">
                      <a:extLst>
                        <a:ext uri="{FF2B5EF4-FFF2-40B4-BE49-F238E27FC236}">
                          <a16:creationId xmlns:a16="http://schemas.microsoft.com/office/drawing/2014/main" id="{2F87562F-8E21-46DD-A65A-9ADD7B0C2D9C}"/>
                        </a:ext>
                      </a:extLst>
                    </p:cNvPr>
                    <p:cNvSpPr txBox="1">
                      <a:spLocks noChangeArrowheads="1"/>
                    </p:cNvSpPr>
                    <p:nvPr/>
                  </p:nvSpPr>
                  <p:spPr bwMode="auto">
                    <a:xfrm>
                      <a:off x="714" y="358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间期</a:t>
                      </a:r>
                      <a:endParaRPr lang="en-US" altLang="zh-CN" sz="2400" b="1" dirty="0">
                        <a:ea typeface="黑体" panose="02010609060101010101" pitchFamily="49" charset="-122"/>
                      </a:endParaRPr>
                    </a:p>
                  </p:txBody>
                </p:sp>
                <p:sp>
                  <p:nvSpPr>
                    <p:cNvPr id="152" name="Text Box 28">
                      <a:extLst>
                        <a:ext uri="{FF2B5EF4-FFF2-40B4-BE49-F238E27FC236}">
                          <a16:creationId xmlns:a16="http://schemas.microsoft.com/office/drawing/2014/main" id="{595B81D0-589D-49E2-9DA8-6F8EB1B06077}"/>
                        </a:ext>
                      </a:extLst>
                    </p:cNvPr>
                    <p:cNvSpPr txBox="1">
                      <a:spLocks noChangeArrowheads="1"/>
                    </p:cNvSpPr>
                    <p:nvPr/>
                  </p:nvSpPr>
                  <p:spPr bwMode="auto">
                    <a:xfrm>
                      <a:off x="1584" y="2859"/>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前期</a:t>
                      </a:r>
                      <a:r>
                        <a:rPr lang="en-US" altLang="zh-CN" sz="2400" b="1" dirty="0">
                          <a:ea typeface="黑体" panose="02010609060101010101" pitchFamily="49" charset="-122"/>
                        </a:rPr>
                        <a:t>Ⅰ</a:t>
                      </a:r>
                    </a:p>
                  </p:txBody>
                </p:sp>
                <p:sp>
                  <p:nvSpPr>
                    <p:cNvPr id="153" name="Text Box 29">
                      <a:extLst>
                        <a:ext uri="{FF2B5EF4-FFF2-40B4-BE49-F238E27FC236}">
                          <a16:creationId xmlns:a16="http://schemas.microsoft.com/office/drawing/2014/main" id="{D34ED2F2-AC59-47B5-A2B3-6FE3B251C08C}"/>
                        </a:ext>
                      </a:extLst>
                    </p:cNvPr>
                    <p:cNvSpPr txBox="1">
                      <a:spLocks noChangeArrowheads="1"/>
                    </p:cNvSpPr>
                    <p:nvPr/>
                  </p:nvSpPr>
                  <p:spPr bwMode="auto">
                    <a:xfrm>
                      <a:off x="1968" y="2879"/>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中期</a:t>
                      </a:r>
                      <a:r>
                        <a:rPr lang="en-US" altLang="zh-CN" sz="2400" b="1">
                          <a:ea typeface="黑体" panose="02010609060101010101" pitchFamily="49" charset="-122"/>
                        </a:rPr>
                        <a:t>Ⅰ</a:t>
                      </a:r>
                    </a:p>
                  </p:txBody>
                </p:sp>
                <p:sp>
                  <p:nvSpPr>
                    <p:cNvPr id="154" name="Text Box 30">
                      <a:extLst>
                        <a:ext uri="{FF2B5EF4-FFF2-40B4-BE49-F238E27FC236}">
                          <a16:creationId xmlns:a16="http://schemas.microsoft.com/office/drawing/2014/main" id="{2705BBCA-002F-4606-8551-A50C269CF9ED}"/>
                        </a:ext>
                      </a:extLst>
                    </p:cNvPr>
                    <p:cNvSpPr txBox="1">
                      <a:spLocks noChangeArrowheads="1"/>
                    </p:cNvSpPr>
                    <p:nvPr/>
                  </p:nvSpPr>
                  <p:spPr bwMode="auto">
                    <a:xfrm>
                      <a:off x="2304" y="2879"/>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后期</a:t>
                      </a:r>
                      <a:r>
                        <a:rPr lang="en-US" altLang="zh-CN" sz="2400" b="1">
                          <a:ea typeface="黑体" panose="02010609060101010101" pitchFamily="49" charset="-122"/>
                        </a:rPr>
                        <a:t>Ⅰ</a:t>
                      </a:r>
                    </a:p>
                  </p:txBody>
                </p:sp>
                <p:sp>
                  <p:nvSpPr>
                    <p:cNvPr id="155" name="Text Box 31">
                      <a:extLst>
                        <a:ext uri="{FF2B5EF4-FFF2-40B4-BE49-F238E27FC236}">
                          <a16:creationId xmlns:a16="http://schemas.microsoft.com/office/drawing/2014/main" id="{1B472C5E-7958-4ABC-A651-DB323F306234}"/>
                        </a:ext>
                      </a:extLst>
                    </p:cNvPr>
                    <p:cNvSpPr txBox="1">
                      <a:spLocks noChangeArrowheads="1"/>
                    </p:cNvSpPr>
                    <p:nvPr/>
                  </p:nvSpPr>
                  <p:spPr bwMode="auto">
                    <a:xfrm>
                      <a:off x="2688" y="2879"/>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末期</a:t>
                      </a:r>
                      <a:r>
                        <a:rPr lang="en-US" altLang="zh-CN" sz="2400" b="1">
                          <a:ea typeface="黑体" panose="02010609060101010101" pitchFamily="49" charset="-122"/>
                        </a:rPr>
                        <a:t>Ⅰ</a:t>
                      </a:r>
                    </a:p>
                  </p:txBody>
                </p:sp>
                <p:sp>
                  <p:nvSpPr>
                    <p:cNvPr id="156" name="Text Box 32">
                      <a:extLst>
                        <a:ext uri="{FF2B5EF4-FFF2-40B4-BE49-F238E27FC236}">
                          <a16:creationId xmlns:a16="http://schemas.microsoft.com/office/drawing/2014/main" id="{AB39DF37-645A-42AA-BAEB-0EE8C9EBB2CA}"/>
                        </a:ext>
                      </a:extLst>
                    </p:cNvPr>
                    <p:cNvSpPr txBox="1">
                      <a:spLocks noChangeArrowheads="1"/>
                    </p:cNvSpPr>
                    <p:nvPr/>
                  </p:nvSpPr>
                  <p:spPr bwMode="auto">
                    <a:xfrm>
                      <a:off x="3072" y="2879"/>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前期</a:t>
                      </a:r>
                      <a:r>
                        <a:rPr lang="en-US" altLang="en-US" sz="2400" b="1">
                          <a:ea typeface="黑体" panose="02010609060101010101" pitchFamily="49" charset="-122"/>
                        </a:rPr>
                        <a:t>Ⅱ</a:t>
                      </a:r>
                      <a:endParaRPr lang="en-US" altLang="zh-CN" sz="2400" b="1">
                        <a:ea typeface="黑体" panose="02010609060101010101" pitchFamily="49" charset="-122"/>
                      </a:endParaRPr>
                    </a:p>
                  </p:txBody>
                </p:sp>
                <p:sp>
                  <p:nvSpPr>
                    <p:cNvPr id="157" name="Text Box 33">
                      <a:extLst>
                        <a:ext uri="{FF2B5EF4-FFF2-40B4-BE49-F238E27FC236}">
                          <a16:creationId xmlns:a16="http://schemas.microsoft.com/office/drawing/2014/main" id="{F2A57F82-6BB8-44CB-9086-626D22EA37CF}"/>
                        </a:ext>
                      </a:extLst>
                    </p:cNvPr>
                    <p:cNvSpPr txBox="1">
                      <a:spLocks noChangeArrowheads="1"/>
                    </p:cNvSpPr>
                    <p:nvPr/>
                  </p:nvSpPr>
                  <p:spPr bwMode="auto">
                    <a:xfrm>
                      <a:off x="3408" y="2859"/>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中期</a:t>
                      </a:r>
                      <a:r>
                        <a:rPr lang="en-US" altLang="en-US" sz="2400" b="1">
                          <a:ea typeface="黑体" panose="02010609060101010101" pitchFamily="49" charset="-122"/>
                        </a:rPr>
                        <a:t>Ⅱ</a:t>
                      </a:r>
                      <a:endParaRPr lang="en-US" altLang="zh-CN" sz="2400" b="1">
                        <a:ea typeface="黑体" panose="02010609060101010101" pitchFamily="49" charset="-122"/>
                      </a:endParaRPr>
                    </a:p>
                  </p:txBody>
                </p:sp>
                <p:sp>
                  <p:nvSpPr>
                    <p:cNvPr id="158" name="Text Box 34">
                      <a:extLst>
                        <a:ext uri="{FF2B5EF4-FFF2-40B4-BE49-F238E27FC236}">
                          <a16:creationId xmlns:a16="http://schemas.microsoft.com/office/drawing/2014/main" id="{8F60A973-0E74-49B0-8B8B-60FFDC82DFA6}"/>
                        </a:ext>
                      </a:extLst>
                    </p:cNvPr>
                    <p:cNvSpPr txBox="1">
                      <a:spLocks noChangeArrowheads="1"/>
                    </p:cNvSpPr>
                    <p:nvPr/>
                  </p:nvSpPr>
                  <p:spPr bwMode="auto">
                    <a:xfrm>
                      <a:off x="3744" y="2879"/>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后期</a:t>
                      </a:r>
                      <a:r>
                        <a:rPr lang="en-US" altLang="en-US" sz="2400" b="1">
                          <a:ea typeface="黑体" panose="02010609060101010101" pitchFamily="49" charset="-122"/>
                        </a:rPr>
                        <a:t>Ⅱ</a:t>
                      </a:r>
                      <a:endParaRPr lang="en-US" altLang="zh-CN" sz="2400" b="1">
                        <a:ea typeface="黑体" panose="02010609060101010101" pitchFamily="49" charset="-122"/>
                      </a:endParaRPr>
                    </a:p>
                  </p:txBody>
                </p:sp>
                <p:sp>
                  <p:nvSpPr>
                    <p:cNvPr id="159" name="Text Box 35">
                      <a:extLst>
                        <a:ext uri="{FF2B5EF4-FFF2-40B4-BE49-F238E27FC236}">
                          <a16:creationId xmlns:a16="http://schemas.microsoft.com/office/drawing/2014/main" id="{520DB172-E2F8-4EEE-9B44-F421E3794DA6}"/>
                        </a:ext>
                      </a:extLst>
                    </p:cNvPr>
                    <p:cNvSpPr txBox="1">
                      <a:spLocks noChangeArrowheads="1"/>
                    </p:cNvSpPr>
                    <p:nvPr/>
                  </p:nvSpPr>
                  <p:spPr bwMode="auto">
                    <a:xfrm>
                      <a:off x="4080" y="2859"/>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末期</a:t>
                      </a:r>
                      <a:r>
                        <a:rPr lang="en-US" altLang="en-US" sz="2400" b="1">
                          <a:ea typeface="黑体" panose="02010609060101010101" pitchFamily="49" charset="-122"/>
                        </a:rPr>
                        <a:t>Ⅱ</a:t>
                      </a:r>
                      <a:endParaRPr lang="en-US" altLang="zh-CN" sz="2400" b="1">
                        <a:ea typeface="黑体" panose="02010609060101010101" pitchFamily="49" charset="-122"/>
                      </a:endParaRPr>
                    </a:p>
                  </p:txBody>
                </p:sp>
              </p:grpSp>
              <p:sp>
                <p:nvSpPr>
                  <p:cNvPr id="146" name="Text Box 37">
                    <a:extLst>
                      <a:ext uri="{FF2B5EF4-FFF2-40B4-BE49-F238E27FC236}">
                        <a16:creationId xmlns:a16="http://schemas.microsoft.com/office/drawing/2014/main" id="{A6A48A32-5F9D-4EE9-B66F-28E3466DB87D}"/>
                      </a:ext>
                    </a:extLst>
                  </p:cNvPr>
                  <p:cNvSpPr txBox="1">
                    <a:spLocks noChangeArrowheads="1"/>
                  </p:cNvSpPr>
                  <p:nvPr/>
                </p:nvSpPr>
                <p:spPr bwMode="auto">
                  <a:xfrm>
                    <a:off x="165" y="282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n</a:t>
                    </a:r>
                  </a:p>
                </p:txBody>
              </p:sp>
              <p:sp>
                <p:nvSpPr>
                  <p:cNvPr id="147" name="Text Box 38">
                    <a:extLst>
                      <a:ext uri="{FF2B5EF4-FFF2-40B4-BE49-F238E27FC236}">
                        <a16:creationId xmlns:a16="http://schemas.microsoft.com/office/drawing/2014/main" id="{1C284080-359B-4C64-AF8F-AB0F1C45D13D}"/>
                      </a:ext>
                    </a:extLst>
                  </p:cNvPr>
                  <p:cNvSpPr txBox="1">
                    <a:spLocks noChangeArrowheads="1"/>
                  </p:cNvSpPr>
                  <p:nvPr/>
                </p:nvSpPr>
                <p:spPr bwMode="auto">
                  <a:xfrm>
                    <a:off x="78" y="2175"/>
                    <a:ext cx="48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2n</a:t>
                    </a:r>
                  </a:p>
                </p:txBody>
              </p:sp>
              <p:sp>
                <p:nvSpPr>
                  <p:cNvPr id="149" name="Text Box 40">
                    <a:extLst>
                      <a:ext uri="{FF2B5EF4-FFF2-40B4-BE49-F238E27FC236}">
                        <a16:creationId xmlns:a16="http://schemas.microsoft.com/office/drawing/2014/main" id="{E66DB199-A1A2-462A-88B3-C96D9F4BBD1B}"/>
                      </a:ext>
                    </a:extLst>
                  </p:cNvPr>
                  <p:cNvSpPr txBox="1">
                    <a:spLocks noChangeArrowheads="1"/>
                  </p:cNvSpPr>
                  <p:nvPr/>
                </p:nvSpPr>
                <p:spPr bwMode="auto">
                  <a:xfrm>
                    <a:off x="76" y="918"/>
                    <a:ext cx="4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4n</a:t>
                    </a:r>
                  </a:p>
                </p:txBody>
              </p:sp>
            </p:grpSp>
            <p:pic>
              <p:nvPicPr>
                <p:cNvPr id="82" name="Picture 2">
                  <a:extLst>
                    <a:ext uri="{FF2B5EF4-FFF2-40B4-BE49-F238E27FC236}">
                      <a16:creationId xmlns:a16="http://schemas.microsoft.com/office/drawing/2014/main" id="{5A35B7C6-A064-4EA5-8945-2B9BBA79D5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400"/>
                <a:stretch/>
              </p:blipFill>
              <p:spPr bwMode="auto">
                <a:xfrm>
                  <a:off x="1797182" y="6237312"/>
                  <a:ext cx="6375218"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5" name="图片 84">
                <a:extLst>
                  <a:ext uri="{FF2B5EF4-FFF2-40B4-BE49-F238E27FC236}">
                    <a16:creationId xmlns:a16="http://schemas.microsoft.com/office/drawing/2014/main" id="{E0E6317D-844D-46C9-BF36-2D921E0BEB68}"/>
                  </a:ext>
                </a:extLst>
              </p:cNvPr>
              <p:cNvPicPr>
                <a:picLocks noChangeAspect="1"/>
              </p:cNvPicPr>
              <p:nvPr/>
            </p:nvPicPr>
            <p:blipFill>
              <a:blip r:embed="rId3"/>
              <a:stretch>
                <a:fillRect/>
              </a:stretch>
            </p:blipFill>
            <p:spPr>
              <a:xfrm>
                <a:off x="1195120" y="5706910"/>
                <a:ext cx="682438" cy="688372"/>
              </a:xfrm>
              <a:prstGeom prst="rect">
                <a:avLst/>
              </a:prstGeom>
            </p:spPr>
          </p:pic>
          <p:pic>
            <p:nvPicPr>
              <p:cNvPr id="86" name="图片 85">
                <a:extLst>
                  <a:ext uri="{FF2B5EF4-FFF2-40B4-BE49-F238E27FC236}">
                    <a16:creationId xmlns:a16="http://schemas.microsoft.com/office/drawing/2014/main" id="{9DD1182E-1D95-491B-A598-F60058BF3713}"/>
                  </a:ext>
                </a:extLst>
              </p:cNvPr>
              <p:cNvPicPr>
                <a:picLocks noChangeAspect="1"/>
              </p:cNvPicPr>
              <p:nvPr/>
            </p:nvPicPr>
            <p:blipFill>
              <a:blip r:embed="rId4"/>
              <a:stretch>
                <a:fillRect/>
              </a:stretch>
            </p:blipFill>
            <p:spPr>
              <a:xfrm>
                <a:off x="2403814" y="5706910"/>
                <a:ext cx="646856" cy="663879"/>
              </a:xfrm>
              <a:prstGeom prst="rect">
                <a:avLst/>
              </a:prstGeom>
            </p:spPr>
          </p:pic>
          <p:pic>
            <p:nvPicPr>
              <p:cNvPr id="87" name="图片 86">
                <a:extLst>
                  <a:ext uri="{FF2B5EF4-FFF2-40B4-BE49-F238E27FC236}">
                    <a16:creationId xmlns:a16="http://schemas.microsoft.com/office/drawing/2014/main" id="{C357FC3B-7EB2-42C4-AA7A-EF67002D55A3}"/>
                  </a:ext>
                </a:extLst>
              </p:cNvPr>
              <p:cNvPicPr>
                <a:picLocks noChangeAspect="1"/>
              </p:cNvPicPr>
              <p:nvPr/>
            </p:nvPicPr>
            <p:blipFill>
              <a:blip r:embed="rId5"/>
              <a:stretch>
                <a:fillRect/>
              </a:stretch>
            </p:blipFill>
            <p:spPr>
              <a:xfrm>
                <a:off x="3060464" y="5724770"/>
                <a:ext cx="646019" cy="646019"/>
              </a:xfrm>
              <a:prstGeom prst="rect">
                <a:avLst/>
              </a:prstGeom>
            </p:spPr>
          </p:pic>
          <p:pic>
            <p:nvPicPr>
              <p:cNvPr id="88" name="图片 87">
                <a:extLst>
                  <a:ext uri="{FF2B5EF4-FFF2-40B4-BE49-F238E27FC236}">
                    <a16:creationId xmlns:a16="http://schemas.microsoft.com/office/drawing/2014/main" id="{E6C47A90-BC75-479C-9CA8-48B301C2689A}"/>
                  </a:ext>
                </a:extLst>
              </p:cNvPr>
              <p:cNvPicPr>
                <a:picLocks noChangeAspect="1"/>
              </p:cNvPicPr>
              <p:nvPr/>
            </p:nvPicPr>
            <p:blipFill>
              <a:blip r:embed="rId6"/>
              <a:stretch>
                <a:fillRect/>
              </a:stretch>
            </p:blipFill>
            <p:spPr>
              <a:xfrm>
                <a:off x="3696419" y="5699384"/>
                <a:ext cx="571823" cy="695898"/>
              </a:xfrm>
              <a:prstGeom prst="rect">
                <a:avLst/>
              </a:prstGeom>
            </p:spPr>
          </p:pic>
          <p:pic>
            <p:nvPicPr>
              <p:cNvPr id="89" name="图片 88">
                <a:extLst>
                  <a:ext uri="{FF2B5EF4-FFF2-40B4-BE49-F238E27FC236}">
                    <a16:creationId xmlns:a16="http://schemas.microsoft.com/office/drawing/2014/main" id="{F049E747-E1B8-4820-BF66-D478D2B93F8C}"/>
                  </a:ext>
                </a:extLst>
              </p:cNvPr>
              <p:cNvPicPr>
                <a:picLocks noChangeAspect="1"/>
              </p:cNvPicPr>
              <p:nvPr/>
            </p:nvPicPr>
            <p:blipFill>
              <a:blip r:embed="rId7"/>
              <a:stretch>
                <a:fillRect/>
              </a:stretch>
            </p:blipFill>
            <p:spPr>
              <a:xfrm>
                <a:off x="4269573" y="5716004"/>
                <a:ext cx="590459" cy="695898"/>
              </a:xfrm>
              <a:prstGeom prst="rect">
                <a:avLst/>
              </a:prstGeom>
            </p:spPr>
          </p:pic>
          <p:pic>
            <p:nvPicPr>
              <p:cNvPr id="90" name="图片 89">
                <a:extLst>
                  <a:ext uri="{FF2B5EF4-FFF2-40B4-BE49-F238E27FC236}">
                    <a16:creationId xmlns:a16="http://schemas.microsoft.com/office/drawing/2014/main" id="{2B6B52A3-3223-4C17-A426-82471572B3A7}"/>
                  </a:ext>
                </a:extLst>
              </p:cNvPr>
              <p:cNvPicPr>
                <a:picLocks noChangeAspect="1"/>
              </p:cNvPicPr>
              <p:nvPr/>
            </p:nvPicPr>
            <p:blipFill>
              <a:blip r:embed="rId8"/>
              <a:stretch>
                <a:fillRect/>
              </a:stretch>
            </p:blipFill>
            <p:spPr>
              <a:xfrm>
                <a:off x="5408719" y="5876027"/>
                <a:ext cx="496929" cy="289257"/>
              </a:xfrm>
              <a:prstGeom prst="rect">
                <a:avLst/>
              </a:prstGeom>
            </p:spPr>
          </p:pic>
          <p:pic>
            <p:nvPicPr>
              <p:cNvPr id="91" name="图片 90">
                <a:extLst>
                  <a:ext uri="{FF2B5EF4-FFF2-40B4-BE49-F238E27FC236}">
                    <a16:creationId xmlns:a16="http://schemas.microsoft.com/office/drawing/2014/main" id="{EAFC2821-4B20-40E3-B0A0-9A5208611F76}"/>
                  </a:ext>
                </a:extLst>
              </p:cNvPr>
              <p:cNvPicPr>
                <a:picLocks noChangeAspect="1"/>
              </p:cNvPicPr>
              <p:nvPr/>
            </p:nvPicPr>
            <p:blipFill>
              <a:blip r:embed="rId9"/>
              <a:stretch>
                <a:fillRect/>
              </a:stretch>
            </p:blipFill>
            <p:spPr>
              <a:xfrm>
                <a:off x="5905500" y="5864036"/>
                <a:ext cx="495300" cy="298992"/>
              </a:xfrm>
              <a:prstGeom prst="rect">
                <a:avLst/>
              </a:prstGeom>
            </p:spPr>
          </p:pic>
          <p:pic>
            <p:nvPicPr>
              <p:cNvPr id="92" name="图片 91">
                <a:extLst>
                  <a:ext uri="{FF2B5EF4-FFF2-40B4-BE49-F238E27FC236}">
                    <a16:creationId xmlns:a16="http://schemas.microsoft.com/office/drawing/2014/main" id="{96A546D0-2337-4D0B-A31F-695E28A40615}"/>
                  </a:ext>
                </a:extLst>
              </p:cNvPr>
              <p:cNvPicPr>
                <a:picLocks noChangeAspect="1"/>
              </p:cNvPicPr>
              <p:nvPr/>
            </p:nvPicPr>
            <p:blipFill>
              <a:blip r:embed="rId10"/>
              <a:stretch>
                <a:fillRect/>
              </a:stretch>
            </p:blipFill>
            <p:spPr>
              <a:xfrm>
                <a:off x="4883738" y="5876027"/>
                <a:ext cx="499027" cy="280603"/>
              </a:xfrm>
              <a:prstGeom prst="rect">
                <a:avLst/>
              </a:prstGeom>
            </p:spPr>
          </p:pic>
          <p:pic>
            <p:nvPicPr>
              <p:cNvPr id="93" name="图片 92">
                <a:extLst>
                  <a:ext uri="{FF2B5EF4-FFF2-40B4-BE49-F238E27FC236}">
                    <a16:creationId xmlns:a16="http://schemas.microsoft.com/office/drawing/2014/main" id="{AEB6165E-EEA7-4C22-A1A5-0687DD71E4D1}"/>
                  </a:ext>
                </a:extLst>
              </p:cNvPr>
              <p:cNvPicPr>
                <a:picLocks noChangeAspect="1"/>
              </p:cNvPicPr>
              <p:nvPr/>
            </p:nvPicPr>
            <p:blipFill>
              <a:blip r:embed="rId11"/>
              <a:stretch>
                <a:fillRect/>
              </a:stretch>
            </p:blipFill>
            <p:spPr>
              <a:xfrm>
                <a:off x="6432707" y="5837703"/>
                <a:ext cx="653893" cy="319438"/>
              </a:xfrm>
              <a:prstGeom prst="rect">
                <a:avLst/>
              </a:prstGeom>
            </p:spPr>
          </p:pic>
        </p:grpSp>
        <p:sp>
          <p:nvSpPr>
            <p:cNvPr id="95" name="矩形 94">
              <a:extLst>
                <a:ext uri="{FF2B5EF4-FFF2-40B4-BE49-F238E27FC236}">
                  <a16:creationId xmlns:a16="http://schemas.microsoft.com/office/drawing/2014/main" id="{329FEB76-3111-4A24-AA32-AC8DE6CF516F}"/>
                </a:ext>
              </a:extLst>
            </p:cNvPr>
            <p:cNvSpPr/>
            <p:nvPr/>
          </p:nvSpPr>
          <p:spPr>
            <a:xfrm>
              <a:off x="683568" y="2988241"/>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96" name="矩形 95">
              <a:extLst>
                <a:ext uri="{FF2B5EF4-FFF2-40B4-BE49-F238E27FC236}">
                  <a16:creationId xmlns:a16="http://schemas.microsoft.com/office/drawing/2014/main" id="{FCACBBEE-5484-43CE-BAF7-5E36AAC5E085}"/>
                </a:ext>
              </a:extLst>
            </p:cNvPr>
            <p:cNvSpPr/>
            <p:nvPr/>
          </p:nvSpPr>
          <p:spPr>
            <a:xfrm>
              <a:off x="689614" y="3977956"/>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2</a:t>
              </a:r>
              <a:endParaRPr lang="zh-CN" altLang="en-US" sz="3200" dirty="0"/>
            </a:p>
          </p:txBody>
        </p:sp>
        <p:sp>
          <p:nvSpPr>
            <p:cNvPr id="97" name="矩形 96">
              <a:extLst>
                <a:ext uri="{FF2B5EF4-FFF2-40B4-BE49-F238E27FC236}">
                  <a16:creationId xmlns:a16="http://schemas.microsoft.com/office/drawing/2014/main" id="{B716CA55-FDAA-4D6D-9C42-1F147356CDE6}"/>
                </a:ext>
              </a:extLst>
            </p:cNvPr>
            <p:cNvSpPr/>
            <p:nvPr/>
          </p:nvSpPr>
          <p:spPr>
            <a:xfrm>
              <a:off x="826316" y="1136905"/>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grpSp>
    </p:spTree>
    <p:extLst>
      <p:ext uri="{BB962C8B-B14F-4D97-AF65-F5344CB8AC3E}">
        <p14:creationId xmlns:p14="http://schemas.microsoft.com/office/powerpoint/2010/main" val="222698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wipe(down)">
                                      <p:cBhvr>
                                        <p:cTn id="7" dur="5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0"/>
                                        </p:tgtEl>
                                        <p:attrNameLst>
                                          <p:attrName>style.visibility</p:attrName>
                                        </p:attrNameLst>
                                      </p:cBhvr>
                                      <p:to>
                                        <p:strVal val="visible"/>
                                      </p:to>
                                    </p:set>
                                    <p:anim calcmode="lin" valueType="num">
                                      <p:cBhvr additive="base">
                                        <p:cTn id="17" dur="500" fill="hold"/>
                                        <p:tgtEl>
                                          <p:spTgt spid="190"/>
                                        </p:tgtEl>
                                        <p:attrNameLst>
                                          <p:attrName>ppt_x</p:attrName>
                                        </p:attrNameLst>
                                      </p:cBhvr>
                                      <p:tavLst>
                                        <p:tav tm="0">
                                          <p:val>
                                            <p:strVal val="#ppt_x"/>
                                          </p:val>
                                        </p:tav>
                                        <p:tav tm="100000">
                                          <p:val>
                                            <p:strVal val="#ppt_x"/>
                                          </p:val>
                                        </p:tav>
                                      </p:tavLst>
                                    </p:anim>
                                    <p:anim calcmode="lin" valueType="num">
                                      <p:cBhvr additive="base">
                                        <p:cTn id="18" dur="500" fill="hold"/>
                                        <p:tgtEl>
                                          <p:spTgt spid="19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7"/>
                                        </p:tgtEl>
                                        <p:attrNameLst>
                                          <p:attrName>style.visibility</p:attrName>
                                        </p:attrNameLst>
                                      </p:cBhvr>
                                      <p:to>
                                        <p:strVal val="visible"/>
                                      </p:to>
                                    </p:set>
                                    <p:anim calcmode="lin" valueType="num">
                                      <p:cBhvr additive="base">
                                        <p:cTn id="21" dur="500" fill="hold"/>
                                        <p:tgtEl>
                                          <p:spTgt spid="197"/>
                                        </p:tgtEl>
                                        <p:attrNameLst>
                                          <p:attrName>ppt_x</p:attrName>
                                        </p:attrNameLst>
                                      </p:cBhvr>
                                      <p:tavLst>
                                        <p:tav tm="0">
                                          <p:val>
                                            <p:strVal val="#ppt_x"/>
                                          </p:val>
                                        </p:tav>
                                        <p:tav tm="100000">
                                          <p:val>
                                            <p:strVal val="#ppt_x"/>
                                          </p:val>
                                        </p:tav>
                                      </p:tavLst>
                                    </p:anim>
                                    <p:anim calcmode="lin" valueType="num">
                                      <p:cBhvr additive="base">
                                        <p:cTn id="22" dur="500" fill="hold"/>
                                        <p:tgtEl>
                                          <p:spTgt spid="19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8"/>
                                        </p:tgtEl>
                                        <p:attrNameLst>
                                          <p:attrName>style.visibility</p:attrName>
                                        </p:attrNameLst>
                                      </p:cBhvr>
                                      <p:to>
                                        <p:strVal val="visible"/>
                                      </p:to>
                                    </p:set>
                                    <p:anim calcmode="lin" valueType="num">
                                      <p:cBhvr additive="base">
                                        <p:cTn id="25" dur="500" fill="hold"/>
                                        <p:tgtEl>
                                          <p:spTgt spid="198"/>
                                        </p:tgtEl>
                                        <p:attrNameLst>
                                          <p:attrName>ppt_x</p:attrName>
                                        </p:attrNameLst>
                                      </p:cBhvr>
                                      <p:tavLst>
                                        <p:tav tm="0">
                                          <p:val>
                                            <p:strVal val="#ppt_x"/>
                                          </p:val>
                                        </p:tav>
                                        <p:tav tm="100000">
                                          <p:val>
                                            <p:strVal val="#ppt_x"/>
                                          </p:val>
                                        </p:tav>
                                      </p:tavLst>
                                    </p:anim>
                                    <p:anim calcmode="lin" valueType="num">
                                      <p:cBhvr additive="base">
                                        <p:cTn id="26" dur="500" fill="hold"/>
                                        <p:tgtEl>
                                          <p:spTgt spid="19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500" fill="hold"/>
                                        <p:tgtEl>
                                          <p:spTgt spid="191"/>
                                        </p:tgtEl>
                                        <p:attrNameLst>
                                          <p:attrName>ppt_x</p:attrName>
                                        </p:attrNameLst>
                                      </p:cBhvr>
                                      <p:tavLst>
                                        <p:tav tm="0">
                                          <p:val>
                                            <p:strVal val="#ppt_x"/>
                                          </p:val>
                                        </p:tav>
                                        <p:tav tm="100000">
                                          <p:val>
                                            <p:strVal val="#ppt_x"/>
                                          </p:val>
                                        </p:tav>
                                      </p:tavLst>
                                    </p:anim>
                                    <p:anim calcmode="lin" valueType="num">
                                      <p:cBhvr additive="base">
                                        <p:cTn id="30"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92"/>
                                        </p:tgtEl>
                                        <p:attrNameLst>
                                          <p:attrName>style.visibility</p:attrName>
                                        </p:attrNameLst>
                                      </p:cBhvr>
                                      <p:to>
                                        <p:strVal val="visible"/>
                                      </p:to>
                                    </p:set>
                                    <p:animEffect transition="in" filter="wipe(down)">
                                      <p:cBhvr>
                                        <p:cTn id="35" dur="500"/>
                                        <p:tgtEl>
                                          <p:spTgt spid="19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99"/>
                                        </p:tgtEl>
                                        <p:attrNameLst>
                                          <p:attrName>style.visibility</p:attrName>
                                        </p:attrNameLst>
                                      </p:cBhvr>
                                      <p:to>
                                        <p:strVal val="visible"/>
                                      </p:to>
                                    </p:set>
                                    <p:animEffect transition="in" filter="wipe(down)">
                                      <p:cBhvr>
                                        <p:cTn id="38" dur="500"/>
                                        <p:tgtEl>
                                          <p:spTgt spid="19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0"/>
                                        </p:tgtEl>
                                        <p:attrNameLst>
                                          <p:attrName>style.visibility</p:attrName>
                                        </p:attrNameLst>
                                      </p:cBhvr>
                                      <p:to>
                                        <p:strVal val="visible"/>
                                      </p:to>
                                    </p:set>
                                    <p:animEffect transition="in" filter="wipe(down)">
                                      <p:cBhvr>
                                        <p:cTn id="41" dur="500"/>
                                        <p:tgtEl>
                                          <p:spTgt spid="20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01"/>
                                        </p:tgtEl>
                                        <p:attrNameLst>
                                          <p:attrName>style.visibility</p:attrName>
                                        </p:attrNameLst>
                                      </p:cBhvr>
                                      <p:to>
                                        <p:strVal val="visible"/>
                                      </p:to>
                                    </p:set>
                                    <p:animEffect transition="in" filter="wipe(down)">
                                      <p:cBhvr>
                                        <p:cTn id="44" dur="500"/>
                                        <p:tgtEl>
                                          <p:spTgt spid="20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93"/>
                                        </p:tgtEl>
                                        <p:attrNameLst>
                                          <p:attrName>style.visibility</p:attrName>
                                        </p:attrNameLst>
                                      </p:cBhvr>
                                      <p:to>
                                        <p:strVal val="visible"/>
                                      </p:to>
                                    </p:set>
                                    <p:animEffect transition="in" filter="wipe(down)">
                                      <p:cBhvr>
                                        <p:cTn id="47" dur="500"/>
                                        <p:tgtEl>
                                          <p:spTgt spid="19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94"/>
                                        </p:tgtEl>
                                        <p:attrNameLst>
                                          <p:attrName>style.visibility</p:attrName>
                                        </p:attrNameLst>
                                      </p:cBhvr>
                                      <p:to>
                                        <p:strVal val="visible"/>
                                      </p:to>
                                    </p:set>
                                    <p:anim calcmode="lin" valueType="num">
                                      <p:cBhvr additive="base">
                                        <p:cTn id="52" dur="500" fill="hold"/>
                                        <p:tgtEl>
                                          <p:spTgt spid="194"/>
                                        </p:tgtEl>
                                        <p:attrNameLst>
                                          <p:attrName>ppt_x</p:attrName>
                                        </p:attrNameLst>
                                      </p:cBhvr>
                                      <p:tavLst>
                                        <p:tav tm="0">
                                          <p:val>
                                            <p:strVal val="#ppt_x"/>
                                          </p:val>
                                        </p:tav>
                                        <p:tav tm="100000">
                                          <p:val>
                                            <p:strVal val="#ppt_x"/>
                                          </p:val>
                                        </p:tav>
                                      </p:tavLst>
                                    </p:anim>
                                    <p:anim calcmode="lin" valueType="num">
                                      <p:cBhvr additive="base">
                                        <p:cTn id="53" dur="500" fill="hold"/>
                                        <p:tgtEl>
                                          <p:spTgt spid="19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95"/>
                                        </p:tgtEl>
                                        <p:attrNameLst>
                                          <p:attrName>style.visibility</p:attrName>
                                        </p:attrNameLst>
                                      </p:cBhvr>
                                      <p:to>
                                        <p:strVal val="visible"/>
                                      </p:to>
                                    </p:set>
                                    <p:anim calcmode="lin" valueType="num">
                                      <p:cBhvr additive="base">
                                        <p:cTn id="56" dur="500" fill="hold"/>
                                        <p:tgtEl>
                                          <p:spTgt spid="195"/>
                                        </p:tgtEl>
                                        <p:attrNameLst>
                                          <p:attrName>ppt_x</p:attrName>
                                        </p:attrNameLst>
                                      </p:cBhvr>
                                      <p:tavLst>
                                        <p:tav tm="0">
                                          <p:val>
                                            <p:strVal val="#ppt_x"/>
                                          </p:val>
                                        </p:tav>
                                        <p:tav tm="100000">
                                          <p:val>
                                            <p:strVal val="#ppt_x"/>
                                          </p:val>
                                        </p:tav>
                                      </p:tavLst>
                                    </p:anim>
                                    <p:anim calcmode="lin" valueType="num">
                                      <p:cBhvr additive="base">
                                        <p:cTn id="57"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177"/>
                                        </p:tgtEl>
                                        <p:attrNameLst>
                                          <p:attrName>style.visibility</p:attrName>
                                        </p:attrNameLst>
                                      </p:cBhvr>
                                      <p:to>
                                        <p:strVal val="visible"/>
                                      </p:to>
                                    </p:set>
                                    <p:animEffect transition="in" filter="strips(downRight)">
                                      <p:cBhvr>
                                        <p:cTn id="62" dur="500"/>
                                        <p:tgtEl>
                                          <p:spTgt spid="177"/>
                                        </p:tgtEl>
                                      </p:cBhvr>
                                    </p:animEffect>
                                  </p:childTnLst>
                                </p:cTn>
                              </p:par>
                            </p:childTnLst>
                          </p:cTn>
                        </p:par>
                        <p:par>
                          <p:cTn id="63" fill="hold">
                            <p:stCondLst>
                              <p:cond delay="500"/>
                            </p:stCondLst>
                            <p:childTnLst>
                              <p:par>
                                <p:cTn id="64" presetID="18" presetClass="entr" presetSubtype="3" fill="hold" nodeType="afterEffect">
                                  <p:stCondLst>
                                    <p:cond delay="0"/>
                                  </p:stCondLst>
                                  <p:childTnLst>
                                    <p:set>
                                      <p:cBhvr>
                                        <p:cTn id="65" dur="1" fill="hold">
                                          <p:stCondLst>
                                            <p:cond delay="0"/>
                                          </p:stCondLst>
                                        </p:cTn>
                                        <p:tgtEl>
                                          <p:spTgt spid="178"/>
                                        </p:tgtEl>
                                        <p:attrNameLst>
                                          <p:attrName>style.visibility</p:attrName>
                                        </p:attrNameLst>
                                      </p:cBhvr>
                                      <p:to>
                                        <p:strVal val="visible"/>
                                      </p:to>
                                    </p:set>
                                    <p:animEffect transition="in" filter="strips(upRight)">
                                      <p:cBhvr>
                                        <p:cTn id="66" dur="500"/>
                                        <p:tgtEl>
                                          <p:spTgt spid="178"/>
                                        </p:tgtEl>
                                      </p:cBhvr>
                                    </p:animEffect>
                                  </p:childTnLst>
                                </p:cTn>
                              </p:par>
                            </p:childTnLst>
                          </p:cTn>
                        </p:par>
                        <p:par>
                          <p:cTn id="67" fill="hold">
                            <p:stCondLst>
                              <p:cond delay="1000"/>
                            </p:stCondLst>
                            <p:childTnLst>
                              <p:par>
                                <p:cTn id="68" presetID="18" presetClass="entr" presetSubtype="6" fill="hold" nodeType="afterEffect">
                                  <p:stCondLst>
                                    <p:cond delay="0"/>
                                  </p:stCondLst>
                                  <p:childTnLst>
                                    <p:set>
                                      <p:cBhvr>
                                        <p:cTn id="69" dur="1" fill="hold">
                                          <p:stCondLst>
                                            <p:cond delay="0"/>
                                          </p:stCondLst>
                                        </p:cTn>
                                        <p:tgtEl>
                                          <p:spTgt spid="180"/>
                                        </p:tgtEl>
                                        <p:attrNameLst>
                                          <p:attrName>style.visibility</p:attrName>
                                        </p:attrNameLst>
                                      </p:cBhvr>
                                      <p:to>
                                        <p:strVal val="visible"/>
                                      </p:to>
                                    </p:set>
                                    <p:animEffect transition="in" filter="strips(downRight)">
                                      <p:cBhvr>
                                        <p:cTn id="70" dur="1000"/>
                                        <p:tgtEl>
                                          <p:spTgt spid="180"/>
                                        </p:tgtEl>
                                      </p:cBhvr>
                                    </p:animEffect>
                                  </p:childTnLst>
                                </p:cTn>
                              </p:par>
                            </p:childTnLst>
                          </p:cTn>
                        </p:par>
                        <p:par>
                          <p:cTn id="71" fill="hold">
                            <p:stCondLst>
                              <p:cond delay="2000"/>
                            </p:stCondLst>
                            <p:childTnLst>
                              <p:par>
                                <p:cTn id="72" presetID="18" presetClass="entr" presetSubtype="12" fill="hold" nodeType="afterEffect">
                                  <p:stCondLst>
                                    <p:cond delay="0"/>
                                  </p:stCondLst>
                                  <p:childTnLst>
                                    <p:set>
                                      <p:cBhvr>
                                        <p:cTn id="73" dur="1" fill="hold">
                                          <p:stCondLst>
                                            <p:cond delay="0"/>
                                          </p:stCondLst>
                                        </p:cTn>
                                        <p:tgtEl>
                                          <p:spTgt spid="182"/>
                                        </p:tgtEl>
                                        <p:attrNameLst>
                                          <p:attrName>style.visibility</p:attrName>
                                        </p:attrNameLst>
                                      </p:cBhvr>
                                      <p:to>
                                        <p:strVal val="visible"/>
                                      </p:to>
                                    </p:set>
                                    <p:animEffect transition="in" filter="strips(downLeft)">
                                      <p:cBhvr>
                                        <p:cTn id="74" dur="2000"/>
                                        <p:tgtEl>
                                          <p:spTgt spid="182"/>
                                        </p:tgtEl>
                                      </p:cBhvr>
                                    </p:animEffect>
                                  </p:childTnLst>
                                </p:cTn>
                              </p:par>
                            </p:childTnLst>
                          </p:cTn>
                        </p:par>
                        <p:par>
                          <p:cTn id="75" fill="hold">
                            <p:stCondLst>
                              <p:cond delay="4000"/>
                            </p:stCondLst>
                            <p:childTnLst>
                              <p:par>
                                <p:cTn id="76" presetID="18" presetClass="entr" presetSubtype="6" fill="hold" nodeType="afterEffect">
                                  <p:stCondLst>
                                    <p:cond delay="0"/>
                                  </p:stCondLst>
                                  <p:childTnLst>
                                    <p:set>
                                      <p:cBhvr>
                                        <p:cTn id="77" dur="1" fill="hold">
                                          <p:stCondLst>
                                            <p:cond delay="0"/>
                                          </p:stCondLst>
                                        </p:cTn>
                                        <p:tgtEl>
                                          <p:spTgt spid="183"/>
                                        </p:tgtEl>
                                        <p:attrNameLst>
                                          <p:attrName>style.visibility</p:attrName>
                                        </p:attrNameLst>
                                      </p:cBhvr>
                                      <p:to>
                                        <p:strVal val="visible"/>
                                      </p:to>
                                    </p:set>
                                    <p:animEffect transition="in" filter="strips(downRight)">
                                      <p:cBhvr>
                                        <p:cTn id="78" dur="1000"/>
                                        <p:tgtEl>
                                          <p:spTgt spid="183"/>
                                        </p:tgtEl>
                                      </p:cBhvr>
                                    </p:animEffect>
                                  </p:childTnLst>
                                </p:cTn>
                              </p:par>
                            </p:childTnLst>
                          </p:cTn>
                        </p:par>
                        <p:par>
                          <p:cTn id="79" fill="hold">
                            <p:stCondLst>
                              <p:cond delay="5000"/>
                            </p:stCondLst>
                            <p:childTnLst>
                              <p:par>
                                <p:cTn id="80" presetID="18" presetClass="entr" presetSubtype="12" fill="hold" nodeType="afterEffect">
                                  <p:stCondLst>
                                    <p:cond delay="0"/>
                                  </p:stCondLst>
                                  <p:childTnLst>
                                    <p:set>
                                      <p:cBhvr>
                                        <p:cTn id="81" dur="1" fill="hold">
                                          <p:stCondLst>
                                            <p:cond delay="0"/>
                                          </p:stCondLst>
                                        </p:cTn>
                                        <p:tgtEl>
                                          <p:spTgt spid="186"/>
                                        </p:tgtEl>
                                        <p:attrNameLst>
                                          <p:attrName>style.visibility</p:attrName>
                                        </p:attrNameLst>
                                      </p:cBhvr>
                                      <p:to>
                                        <p:strVal val="visible"/>
                                      </p:to>
                                    </p:set>
                                    <p:animEffect transition="in" filter="strips(downLeft)">
                                      <p:cBhvr>
                                        <p:cTn id="82" dur="1000"/>
                                        <p:tgtEl>
                                          <p:spTgt spid="186"/>
                                        </p:tgtEl>
                                      </p:cBhvr>
                                    </p:animEffect>
                                  </p:childTnLst>
                                </p:cTn>
                              </p:par>
                            </p:childTnLst>
                          </p:cTn>
                        </p:par>
                        <p:par>
                          <p:cTn id="83" fill="hold">
                            <p:stCondLst>
                              <p:cond delay="6000"/>
                            </p:stCondLst>
                            <p:childTnLst>
                              <p:par>
                                <p:cTn id="84" presetID="18" presetClass="entr" presetSubtype="6" fill="hold" nodeType="afterEffect">
                                  <p:stCondLst>
                                    <p:cond delay="0"/>
                                  </p:stCondLst>
                                  <p:childTnLst>
                                    <p:set>
                                      <p:cBhvr>
                                        <p:cTn id="85" dur="1" fill="hold">
                                          <p:stCondLst>
                                            <p:cond delay="0"/>
                                          </p:stCondLst>
                                        </p:cTn>
                                        <p:tgtEl>
                                          <p:spTgt spid="187"/>
                                        </p:tgtEl>
                                        <p:attrNameLst>
                                          <p:attrName>style.visibility</p:attrName>
                                        </p:attrNameLst>
                                      </p:cBhvr>
                                      <p:to>
                                        <p:strVal val="visible"/>
                                      </p:to>
                                    </p:set>
                                    <p:animEffect transition="in" filter="strips(downRight)">
                                      <p:cBhvr>
                                        <p:cTn id="86" dur="500"/>
                                        <p:tgtEl>
                                          <p:spTgt spid="187"/>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04"/>
                                        </p:tgtEl>
                                        <p:attrNameLst>
                                          <p:attrName>style.visibility</p:attrName>
                                        </p:attrNameLst>
                                      </p:cBhvr>
                                      <p:to>
                                        <p:strVal val="visible"/>
                                      </p:to>
                                    </p:set>
                                    <p:anim calcmode="lin" valueType="num">
                                      <p:cBhvr additive="base">
                                        <p:cTn id="91" dur="500" fill="hold"/>
                                        <p:tgtEl>
                                          <p:spTgt spid="204"/>
                                        </p:tgtEl>
                                        <p:attrNameLst>
                                          <p:attrName>ppt_x</p:attrName>
                                        </p:attrNameLst>
                                      </p:cBhvr>
                                      <p:tavLst>
                                        <p:tav tm="0">
                                          <p:val>
                                            <p:strVal val="#ppt_x"/>
                                          </p:val>
                                        </p:tav>
                                        <p:tav tm="100000">
                                          <p:val>
                                            <p:strVal val="#ppt_x"/>
                                          </p:val>
                                        </p:tav>
                                      </p:tavLst>
                                    </p:anim>
                                    <p:anim calcmode="lin" valueType="num">
                                      <p:cBhvr additive="base">
                                        <p:cTn id="92"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3"/>
                                        </p:tgtEl>
                                        <p:attrNameLst>
                                          <p:attrName>style.visibility</p:attrName>
                                        </p:attrNameLst>
                                      </p:cBhvr>
                                      <p:to>
                                        <p:strVal val="visible"/>
                                      </p:to>
                                    </p:set>
                                    <p:anim calcmode="lin" valueType="num">
                                      <p:cBhvr additive="base">
                                        <p:cTn id="97" dur="500" fill="hold"/>
                                        <p:tgtEl>
                                          <p:spTgt spid="203"/>
                                        </p:tgtEl>
                                        <p:attrNameLst>
                                          <p:attrName>ppt_x</p:attrName>
                                        </p:attrNameLst>
                                      </p:cBhvr>
                                      <p:tavLst>
                                        <p:tav tm="0">
                                          <p:val>
                                            <p:strVal val="#ppt_x"/>
                                          </p:val>
                                        </p:tav>
                                        <p:tav tm="100000">
                                          <p:val>
                                            <p:strVal val="#ppt_x"/>
                                          </p:val>
                                        </p:tav>
                                      </p:tavLst>
                                    </p:anim>
                                    <p:anim calcmode="lin" valueType="num">
                                      <p:cBhvr additive="base">
                                        <p:cTn id="98"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05"/>
                                        </p:tgtEl>
                                        <p:attrNameLst>
                                          <p:attrName>style.visibility</p:attrName>
                                        </p:attrNameLst>
                                      </p:cBhvr>
                                      <p:to>
                                        <p:strVal val="visible"/>
                                      </p:to>
                                    </p:set>
                                    <p:anim calcmode="lin" valueType="num">
                                      <p:cBhvr additive="base">
                                        <p:cTn id="103" dur="500" fill="hold"/>
                                        <p:tgtEl>
                                          <p:spTgt spid="205"/>
                                        </p:tgtEl>
                                        <p:attrNameLst>
                                          <p:attrName>ppt_x</p:attrName>
                                        </p:attrNameLst>
                                      </p:cBhvr>
                                      <p:tavLst>
                                        <p:tav tm="0">
                                          <p:val>
                                            <p:strVal val="#ppt_x"/>
                                          </p:val>
                                        </p:tav>
                                        <p:tav tm="100000">
                                          <p:val>
                                            <p:strVal val="#ppt_x"/>
                                          </p:val>
                                        </p:tav>
                                      </p:tavLst>
                                    </p:anim>
                                    <p:anim calcmode="lin" valueType="num">
                                      <p:cBhvr additive="base">
                                        <p:cTn id="104"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06"/>
                                        </p:tgtEl>
                                        <p:attrNameLst>
                                          <p:attrName>style.visibility</p:attrName>
                                        </p:attrNameLst>
                                      </p:cBhvr>
                                      <p:to>
                                        <p:strVal val="visible"/>
                                      </p:to>
                                    </p:set>
                                    <p:anim calcmode="lin" valueType="num">
                                      <p:cBhvr additive="base">
                                        <p:cTn id="109" dur="500" fill="hold"/>
                                        <p:tgtEl>
                                          <p:spTgt spid="206"/>
                                        </p:tgtEl>
                                        <p:attrNameLst>
                                          <p:attrName>ppt_x</p:attrName>
                                        </p:attrNameLst>
                                      </p:cBhvr>
                                      <p:tavLst>
                                        <p:tav tm="0">
                                          <p:val>
                                            <p:strVal val="#ppt_x"/>
                                          </p:val>
                                        </p:tav>
                                        <p:tav tm="100000">
                                          <p:val>
                                            <p:strVal val="#ppt_x"/>
                                          </p:val>
                                        </p:tav>
                                      </p:tavLst>
                                    </p:anim>
                                    <p:anim calcmode="lin" valueType="num">
                                      <p:cBhvr additive="base">
                                        <p:cTn id="110" dur="500" fill="hold"/>
                                        <p:tgtEl>
                                          <p:spTgt spid="20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80"/>
                                        </p:tgtEl>
                                        <p:attrNameLst>
                                          <p:attrName>style.visibility</p:attrName>
                                        </p:attrNameLst>
                                      </p:cBhvr>
                                      <p:to>
                                        <p:strVal val="visible"/>
                                      </p:to>
                                    </p:set>
                                    <p:anim calcmode="lin" valueType="num">
                                      <p:cBhvr additive="base">
                                        <p:cTn id="115" dur="500" fill="hold"/>
                                        <p:tgtEl>
                                          <p:spTgt spid="80"/>
                                        </p:tgtEl>
                                        <p:attrNameLst>
                                          <p:attrName>ppt_x</p:attrName>
                                        </p:attrNameLst>
                                      </p:cBhvr>
                                      <p:tavLst>
                                        <p:tav tm="0">
                                          <p:val>
                                            <p:strVal val="#ppt_x"/>
                                          </p:val>
                                        </p:tav>
                                        <p:tav tm="100000">
                                          <p:val>
                                            <p:strVal val="#ppt_x"/>
                                          </p:val>
                                        </p:tav>
                                      </p:tavLst>
                                    </p:anim>
                                    <p:anim calcmode="lin" valueType="num">
                                      <p:cBhvr additive="base">
                                        <p:cTn id="116"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81"/>
                                        </p:tgtEl>
                                        <p:attrNameLst>
                                          <p:attrName>style.visibility</p:attrName>
                                        </p:attrNameLst>
                                      </p:cBhvr>
                                      <p:to>
                                        <p:strVal val="visible"/>
                                      </p:to>
                                    </p:set>
                                    <p:anim calcmode="lin" valueType="num">
                                      <p:cBhvr additive="base">
                                        <p:cTn id="121" dur="500" fill="hold"/>
                                        <p:tgtEl>
                                          <p:spTgt spid="81"/>
                                        </p:tgtEl>
                                        <p:attrNameLst>
                                          <p:attrName>ppt_x</p:attrName>
                                        </p:attrNameLst>
                                      </p:cBhvr>
                                      <p:tavLst>
                                        <p:tav tm="0">
                                          <p:val>
                                            <p:strVal val="#ppt_x"/>
                                          </p:val>
                                        </p:tav>
                                        <p:tav tm="100000">
                                          <p:val>
                                            <p:strVal val="#ppt_x"/>
                                          </p:val>
                                        </p:tav>
                                      </p:tavLst>
                                    </p:anim>
                                    <p:anim calcmode="lin" valueType="num">
                                      <p:cBhvr additive="base">
                                        <p:cTn id="122"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3" grpId="0" animBg="1"/>
      <p:bldP spid="204" grpId="0" animBg="1"/>
      <p:bldP spid="205" grpId="0" animBg="1"/>
      <p:bldP spid="206" grpId="0" animBg="1"/>
      <p:bldP spid="80" grpId="0" animBg="1"/>
      <p:bldP spid="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7" name="Line 66">
            <a:extLst>
              <a:ext uri="{FF2B5EF4-FFF2-40B4-BE49-F238E27FC236}">
                <a16:creationId xmlns:a16="http://schemas.microsoft.com/office/drawing/2014/main" id="{2E106865-8726-4A1E-BEC9-9D25F1493245}"/>
              </a:ext>
            </a:extLst>
          </p:cNvPr>
          <p:cNvSpPr>
            <a:spLocks noChangeShapeType="1"/>
          </p:cNvSpPr>
          <p:nvPr/>
        </p:nvSpPr>
        <p:spPr bwMode="auto">
          <a:xfrm>
            <a:off x="2362199" y="1402418"/>
            <a:ext cx="249783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46" name="Text Box 2">
            <a:extLst>
              <a:ext uri="{FF2B5EF4-FFF2-40B4-BE49-F238E27FC236}">
                <a16:creationId xmlns:a16="http://schemas.microsoft.com/office/drawing/2014/main" id="{52F000CA-C941-4EFD-AC2D-C6CC907CAE55}"/>
              </a:ext>
            </a:extLst>
          </p:cNvPr>
          <p:cNvSpPr txBox="1">
            <a:spLocks noChangeArrowheads="1"/>
          </p:cNvSpPr>
          <p:nvPr/>
        </p:nvSpPr>
        <p:spPr bwMode="auto">
          <a:xfrm>
            <a:off x="762000" y="348870"/>
            <a:ext cx="4314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latin typeface="黑体" panose="02010609060101010101" pitchFamily="49" charset="-122"/>
                <a:ea typeface="黑体" panose="02010609060101010101" pitchFamily="49" charset="-122"/>
              </a:rPr>
              <a:t>每个细胞中</a:t>
            </a:r>
            <a:r>
              <a:rPr lang="zh-CN" altLang="en-US" sz="3200" b="1" dirty="0">
                <a:solidFill>
                  <a:srgbClr val="FF0000"/>
                </a:solidFill>
                <a:latin typeface="黑体" panose="02010609060101010101" pitchFamily="49" charset="-122"/>
                <a:ea typeface="黑体" panose="02010609060101010101" pitchFamily="49" charset="-122"/>
              </a:rPr>
              <a:t>染色单体</a:t>
            </a:r>
            <a:r>
              <a:rPr lang="zh-CN" altLang="en-US" sz="3200" b="1" dirty="0">
                <a:latin typeface="黑体" panose="02010609060101010101" pitchFamily="49" charset="-122"/>
                <a:ea typeface="黑体" panose="02010609060101010101" pitchFamily="49" charset="-122"/>
              </a:rPr>
              <a:t>数</a:t>
            </a:r>
          </a:p>
        </p:txBody>
      </p:sp>
      <p:sp>
        <p:nvSpPr>
          <p:cNvPr id="82947" name="Text Box 3">
            <a:extLst>
              <a:ext uri="{FF2B5EF4-FFF2-40B4-BE49-F238E27FC236}">
                <a16:creationId xmlns:a16="http://schemas.microsoft.com/office/drawing/2014/main" id="{DAAAE453-1DF7-4E86-B04A-26D0971551A0}"/>
              </a:ext>
            </a:extLst>
          </p:cNvPr>
          <p:cNvSpPr txBox="1">
            <a:spLocks noChangeArrowheads="1"/>
          </p:cNvSpPr>
          <p:nvPr/>
        </p:nvSpPr>
        <p:spPr bwMode="auto">
          <a:xfrm>
            <a:off x="7848600" y="5441018"/>
            <a:ext cx="129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时期</a:t>
            </a:r>
          </a:p>
        </p:txBody>
      </p:sp>
      <p:sp>
        <p:nvSpPr>
          <p:cNvPr id="78885" name="Oval 37">
            <a:extLst>
              <a:ext uri="{FF2B5EF4-FFF2-40B4-BE49-F238E27FC236}">
                <a16:creationId xmlns:a16="http://schemas.microsoft.com/office/drawing/2014/main" id="{68768747-8084-4C17-A7C3-A7D295AF9D64}"/>
              </a:ext>
            </a:extLst>
          </p:cNvPr>
          <p:cNvSpPr>
            <a:spLocks noChangeArrowheads="1"/>
          </p:cNvSpPr>
          <p:nvPr/>
        </p:nvSpPr>
        <p:spPr bwMode="auto">
          <a:xfrm>
            <a:off x="1295400" y="53648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86" name="Oval 38">
            <a:extLst>
              <a:ext uri="{FF2B5EF4-FFF2-40B4-BE49-F238E27FC236}">
                <a16:creationId xmlns:a16="http://schemas.microsoft.com/office/drawing/2014/main" id="{ABA19895-15C6-4C6C-966A-E36070440B27}"/>
              </a:ext>
            </a:extLst>
          </p:cNvPr>
          <p:cNvSpPr>
            <a:spLocks noChangeArrowheads="1"/>
          </p:cNvSpPr>
          <p:nvPr/>
        </p:nvSpPr>
        <p:spPr bwMode="auto">
          <a:xfrm>
            <a:off x="4771255" y="132621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88" name="Oval 40">
            <a:extLst>
              <a:ext uri="{FF2B5EF4-FFF2-40B4-BE49-F238E27FC236}">
                <a16:creationId xmlns:a16="http://schemas.microsoft.com/office/drawing/2014/main" id="{17352623-0017-42DE-8808-B8522BC90E3D}"/>
              </a:ext>
            </a:extLst>
          </p:cNvPr>
          <p:cNvSpPr>
            <a:spLocks noChangeArrowheads="1"/>
          </p:cNvSpPr>
          <p:nvPr/>
        </p:nvSpPr>
        <p:spPr bwMode="auto">
          <a:xfrm>
            <a:off x="6324600" y="52886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89" name="Oval 41">
            <a:extLst>
              <a:ext uri="{FF2B5EF4-FFF2-40B4-BE49-F238E27FC236}">
                <a16:creationId xmlns:a16="http://schemas.microsoft.com/office/drawing/2014/main" id="{542BAA11-C6EC-4C05-846E-047D89E4CAAC}"/>
              </a:ext>
            </a:extLst>
          </p:cNvPr>
          <p:cNvSpPr>
            <a:spLocks noChangeArrowheads="1"/>
          </p:cNvSpPr>
          <p:nvPr/>
        </p:nvSpPr>
        <p:spPr bwMode="auto">
          <a:xfrm>
            <a:off x="6934200" y="52886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90" name="Oval 42">
            <a:extLst>
              <a:ext uri="{FF2B5EF4-FFF2-40B4-BE49-F238E27FC236}">
                <a16:creationId xmlns:a16="http://schemas.microsoft.com/office/drawing/2014/main" id="{DFB96A73-720B-43C8-BD2E-53A09B46763B}"/>
              </a:ext>
            </a:extLst>
          </p:cNvPr>
          <p:cNvSpPr>
            <a:spLocks noChangeArrowheads="1"/>
          </p:cNvSpPr>
          <p:nvPr/>
        </p:nvSpPr>
        <p:spPr bwMode="auto">
          <a:xfrm>
            <a:off x="685800" y="53648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91" name="Oval 43">
            <a:extLst>
              <a:ext uri="{FF2B5EF4-FFF2-40B4-BE49-F238E27FC236}">
                <a16:creationId xmlns:a16="http://schemas.microsoft.com/office/drawing/2014/main" id="{AD23E5A3-89DF-4031-B13B-D889B6E6D038}"/>
              </a:ext>
            </a:extLst>
          </p:cNvPr>
          <p:cNvSpPr>
            <a:spLocks noChangeArrowheads="1"/>
          </p:cNvSpPr>
          <p:nvPr/>
        </p:nvSpPr>
        <p:spPr bwMode="auto">
          <a:xfrm>
            <a:off x="2324098" y="1305792"/>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92" name="Oval 44">
            <a:extLst>
              <a:ext uri="{FF2B5EF4-FFF2-40B4-BE49-F238E27FC236}">
                <a16:creationId xmlns:a16="http://schemas.microsoft.com/office/drawing/2014/main" id="{0A2C021D-8FEF-4EBC-9526-3AC4037B937D}"/>
              </a:ext>
            </a:extLst>
          </p:cNvPr>
          <p:cNvSpPr>
            <a:spLocks noChangeArrowheads="1"/>
          </p:cNvSpPr>
          <p:nvPr/>
        </p:nvSpPr>
        <p:spPr bwMode="auto">
          <a:xfrm>
            <a:off x="3581400" y="13262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93" name="Oval 45">
            <a:extLst>
              <a:ext uri="{FF2B5EF4-FFF2-40B4-BE49-F238E27FC236}">
                <a16:creationId xmlns:a16="http://schemas.microsoft.com/office/drawing/2014/main" id="{DF0A00A1-F7E0-491A-B471-840CCE412B58}"/>
              </a:ext>
            </a:extLst>
          </p:cNvPr>
          <p:cNvSpPr>
            <a:spLocks noChangeArrowheads="1"/>
          </p:cNvSpPr>
          <p:nvPr/>
        </p:nvSpPr>
        <p:spPr bwMode="auto">
          <a:xfrm>
            <a:off x="4800600" y="33074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94" name="Oval 46">
            <a:extLst>
              <a:ext uri="{FF2B5EF4-FFF2-40B4-BE49-F238E27FC236}">
                <a16:creationId xmlns:a16="http://schemas.microsoft.com/office/drawing/2014/main" id="{9B2AFFA0-2E4E-4E02-9319-E69CB2D439A2}"/>
              </a:ext>
            </a:extLst>
          </p:cNvPr>
          <p:cNvSpPr>
            <a:spLocks noChangeArrowheads="1"/>
          </p:cNvSpPr>
          <p:nvPr/>
        </p:nvSpPr>
        <p:spPr bwMode="auto">
          <a:xfrm>
            <a:off x="5257800" y="33074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95" name="Oval 47">
            <a:extLst>
              <a:ext uri="{FF2B5EF4-FFF2-40B4-BE49-F238E27FC236}">
                <a16:creationId xmlns:a16="http://schemas.microsoft.com/office/drawing/2014/main" id="{7B953F9C-43A8-4441-9822-F0E6016BE403}"/>
              </a:ext>
            </a:extLst>
          </p:cNvPr>
          <p:cNvSpPr>
            <a:spLocks noChangeArrowheads="1"/>
          </p:cNvSpPr>
          <p:nvPr/>
        </p:nvSpPr>
        <p:spPr bwMode="auto">
          <a:xfrm>
            <a:off x="5791200" y="33074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9" name="Line 48">
            <a:extLst>
              <a:ext uri="{FF2B5EF4-FFF2-40B4-BE49-F238E27FC236}">
                <a16:creationId xmlns:a16="http://schemas.microsoft.com/office/drawing/2014/main" id="{76592258-A3DA-47F3-A70D-C61A6C896968}"/>
              </a:ext>
            </a:extLst>
          </p:cNvPr>
          <p:cNvSpPr>
            <a:spLocks noChangeShapeType="1"/>
          </p:cNvSpPr>
          <p:nvPr/>
        </p:nvSpPr>
        <p:spPr bwMode="auto">
          <a:xfrm>
            <a:off x="4283968" y="1326218"/>
            <a:ext cx="0" cy="419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82961" name="Line 51">
            <a:extLst>
              <a:ext uri="{FF2B5EF4-FFF2-40B4-BE49-F238E27FC236}">
                <a16:creationId xmlns:a16="http://schemas.microsoft.com/office/drawing/2014/main" id="{DC4F2084-4BCB-485F-BC53-34C641C10A74}"/>
              </a:ext>
            </a:extLst>
          </p:cNvPr>
          <p:cNvSpPr>
            <a:spLocks noChangeShapeType="1"/>
          </p:cNvSpPr>
          <p:nvPr/>
        </p:nvSpPr>
        <p:spPr bwMode="auto">
          <a:xfrm>
            <a:off x="2514600" y="1412290"/>
            <a:ext cx="0" cy="419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0" name="Oval 52">
            <a:extLst>
              <a:ext uri="{FF2B5EF4-FFF2-40B4-BE49-F238E27FC236}">
                <a16:creationId xmlns:a16="http://schemas.microsoft.com/office/drawing/2014/main" id="{26CD5EDB-A571-4F32-81FE-7F9781D5A27D}"/>
              </a:ext>
            </a:extLst>
          </p:cNvPr>
          <p:cNvSpPr>
            <a:spLocks noChangeArrowheads="1"/>
          </p:cNvSpPr>
          <p:nvPr/>
        </p:nvSpPr>
        <p:spPr bwMode="auto">
          <a:xfrm>
            <a:off x="5791200" y="52886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901" name="Oval 53">
            <a:extLst>
              <a:ext uri="{FF2B5EF4-FFF2-40B4-BE49-F238E27FC236}">
                <a16:creationId xmlns:a16="http://schemas.microsoft.com/office/drawing/2014/main" id="{18EAAED7-DB14-47CD-9753-BB387E167AC0}"/>
              </a:ext>
            </a:extLst>
          </p:cNvPr>
          <p:cNvSpPr>
            <a:spLocks noChangeArrowheads="1"/>
          </p:cNvSpPr>
          <p:nvPr/>
        </p:nvSpPr>
        <p:spPr bwMode="auto">
          <a:xfrm>
            <a:off x="4191000" y="132621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4" name="Line 63">
            <a:extLst>
              <a:ext uri="{FF2B5EF4-FFF2-40B4-BE49-F238E27FC236}">
                <a16:creationId xmlns:a16="http://schemas.microsoft.com/office/drawing/2014/main" id="{F4FFA13A-202F-4B9A-850F-E5F9972E8D3B}"/>
              </a:ext>
            </a:extLst>
          </p:cNvPr>
          <p:cNvSpPr>
            <a:spLocks noChangeShapeType="1"/>
          </p:cNvSpPr>
          <p:nvPr/>
        </p:nvSpPr>
        <p:spPr bwMode="auto">
          <a:xfrm>
            <a:off x="3657600" y="1326218"/>
            <a:ext cx="0" cy="411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5" name="Line 64">
            <a:extLst>
              <a:ext uri="{FF2B5EF4-FFF2-40B4-BE49-F238E27FC236}">
                <a16:creationId xmlns:a16="http://schemas.microsoft.com/office/drawing/2014/main" id="{87AE7231-A907-40BF-8969-06E03BF58EDD}"/>
              </a:ext>
            </a:extLst>
          </p:cNvPr>
          <p:cNvSpPr>
            <a:spLocks noChangeShapeType="1"/>
          </p:cNvSpPr>
          <p:nvPr/>
        </p:nvSpPr>
        <p:spPr bwMode="auto">
          <a:xfrm>
            <a:off x="685800" y="5441018"/>
            <a:ext cx="6858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6" name="Line 65">
            <a:extLst>
              <a:ext uri="{FF2B5EF4-FFF2-40B4-BE49-F238E27FC236}">
                <a16:creationId xmlns:a16="http://schemas.microsoft.com/office/drawing/2014/main" id="{83C5C281-5527-4DB0-A084-FB424B76D9F4}"/>
              </a:ext>
            </a:extLst>
          </p:cNvPr>
          <p:cNvSpPr>
            <a:spLocks noChangeShapeType="1"/>
          </p:cNvSpPr>
          <p:nvPr/>
        </p:nvSpPr>
        <p:spPr bwMode="auto">
          <a:xfrm flipV="1">
            <a:off x="1371600" y="1402418"/>
            <a:ext cx="990599" cy="40386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8" name="Line 68">
            <a:extLst>
              <a:ext uri="{FF2B5EF4-FFF2-40B4-BE49-F238E27FC236}">
                <a16:creationId xmlns:a16="http://schemas.microsoft.com/office/drawing/2014/main" id="{3FFA4161-BA66-4918-BFB5-C0E1D4B0F3CA}"/>
              </a:ext>
            </a:extLst>
          </p:cNvPr>
          <p:cNvSpPr>
            <a:spLocks noChangeShapeType="1"/>
          </p:cNvSpPr>
          <p:nvPr/>
        </p:nvSpPr>
        <p:spPr bwMode="auto">
          <a:xfrm>
            <a:off x="4860032" y="1478618"/>
            <a:ext cx="0" cy="19050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9" name="Line 69">
            <a:extLst>
              <a:ext uri="{FF2B5EF4-FFF2-40B4-BE49-F238E27FC236}">
                <a16:creationId xmlns:a16="http://schemas.microsoft.com/office/drawing/2014/main" id="{7A9FE0A9-3397-45BB-8809-7528C0A89FC2}"/>
              </a:ext>
            </a:extLst>
          </p:cNvPr>
          <p:cNvSpPr>
            <a:spLocks noChangeShapeType="1"/>
          </p:cNvSpPr>
          <p:nvPr/>
        </p:nvSpPr>
        <p:spPr bwMode="auto">
          <a:xfrm>
            <a:off x="4860032" y="3383618"/>
            <a:ext cx="100736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0" name="Line 70">
            <a:extLst>
              <a:ext uri="{FF2B5EF4-FFF2-40B4-BE49-F238E27FC236}">
                <a16:creationId xmlns:a16="http://schemas.microsoft.com/office/drawing/2014/main" id="{3EF25869-3B13-4415-8F34-DB212B27362B}"/>
              </a:ext>
            </a:extLst>
          </p:cNvPr>
          <p:cNvSpPr>
            <a:spLocks noChangeShapeType="1"/>
          </p:cNvSpPr>
          <p:nvPr/>
        </p:nvSpPr>
        <p:spPr bwMode="auto">
          <a:xfrm>
            <a:off x="5867400" y="3371042"/>
            <a:ext cx="0" cy="21336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1" name="Line 71">
            <a:extLst>
              <a:ext uri="{FF2B5EF4-FFF2-40B4-BE49-F238E27FC236}">
                <a16:creationId xmlns:a16="http://schemas.microsoft.com/office/drawing/2014/main" id="{7E01843D-C4E0-46DD-BA6D-648853086DC9}"/>
              </a:ext>
            </a:extLst>
          </p:cNvPr>
          <p:cNvSpPr>
            <a:spLocks noChangeShapeType="1"/>
          </p:cNvSpPr>
          <p:nvPr/>
        </p:nvSpPr>
        <p:spPr bwMode="auto">
          <a:xfrm>
            <a:off x="5867400" y="5441018"/>
            <a:ext cx="16764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5" name="Rectangle 87">
            <a:extLst>
              <a:ext uri="{FF2B5EF4-FFF2-40B4-BE49-F238E27FC236}">
                <a16:creationId xmlns:a16="http://schemas.microsoft.com/office/drawing/2014/main" id="{16183C0C-6C42-4C25-9B38-2D0E80F2F91D}"/>
              </a:ext>
            </a:extLst>
          </p:cNvPr>
          <p:cNvSpPr>
            <a:spLocks noChangeArrowheads="1"/>
          </p:cNvSpPr>
          <p:nvPr/>
        </p:nvSpPr>
        <p:spPr bwMode="auto">
          <a:xfrm>
            <a:off x="5011461" y="439237"/>
            <a:ext cx="42640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000066"/>
                </a:solidFill>
                <a:ea typeface="黑体" panose="02010609060101010101" pitchFamily="49" charset="-122"/>
              </a:rPr>
              <a:t>染色单体形成的原因？</a:t>
            </a:r>
          </a:p>
          <a:p>
            <a:pPr eaLnBrk="1" hangingPunct="1"/>
            <a:r>
              <a:rPr lang="zh-CN" altLang="en-US" sz="3200" b="1" dirty="0">
                <a:solidFill>
                  <a:srgbClr val="000066"/>
                </a:solidFill>
                <a:ea typeface="黑体" panose="02010609060101010101" pitchFamily="49" charset="-122"/>
              </a:rPr>
              <a:t>染色单体消失的原因？</a:t>
            </a:r>
          </a:p>
        </p:txBody>
      </p:sp>
      <p:sp>
        <p:nvSpPr>
          <p:cNvPr id="59" name="Line 48">
            <a:extLst>
              <a:ext uri="{FF2B5EF4-FFF2-40B4-BE49-F238E27FC236}">
                <a16:creationId xmlns:a16="http://schemas.microsoft.com/office/drawing/2014/main" id="{E9644459-94B8-498F-99F7-1038465647D9}"/>
              </a:ext>
            </a:extLst>
          </p:cNvPr>
          <p:cNvSpPr>
            <a:spLocks noChangeShapeType="1"/>
          </p:cNvSpPr>
          <p:nvPr/>
        </p:nvSpPr>
        <p:spPr bwMode="auto">
          <a:xfrm>
            <a:off x="4860032" y="3507790"/>
            <a:ext cx="0" cy="197189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62" name="矩形 61">
            <a:extLst>
              <a:ext uri="{FF2B5EF4-FFF2-40B4-BE49-F238E27FC236}">
                <a16:creationId xmlns:a16="http://schemas.microsoft.com/office/drawing/2014/main" id="{55EB31B4-1B59-48C3-B160-39B1218502BC}"/>
              </a:ext>
            </a:extLst>
          </p:cNvPr>
          <p:cNvSpPr/>
          <p:nvPr/>
        </p:nvSpPr>
        <p:spPr>
          <a:xfrm>
            <a:off x="6852899" y="1472590"/>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grpSp>
        <p:nvGrpSpPr>
          <p:cNvPr id="3" name="组合 2">
            <a:extLst>
              <a:ext uri="{FF2B5EF4-FFF2-40B4-BE49-F238E27FC236}">
                <a16:creationId xmlns:a16="http://schemas.microsoft.com/office/drawing/2014/main" id="{9D2FFB63-DA2F-45D3-B2F7-893552808191}"/>
              </a:ext>
            </a:extLst>
          </p:cNvPr>
          <p:cNvGrpSpPr/>
          <p:nvPr/>
        </p:nvGrpSpPr>
        <p:grpSpPr>
          <a:xfrm>
            <a:off x="107950" y="642006"/>
            <a:ext cx="8502650" cy="6099362"/>
            <a:chOff x="107950" y="312540"/>
            <a:chExt cx="8502650" cy="6099362"/>
          </a:xfrm>
        </p:grpSpPr>
        <p:grpSp>
          <p:nvGrpSpPr>
            <p:cNvPr id="2" name="组合 1">
              <a:extLst>
                <a:ext uri="{FF2B5EF4-FFF2-40B4-BE49-F238E27FC236}">
                  <a16:creationId xmlns:a16="http://schemas.microsoft.com/office/drawing/2014/main" id="{EE2E7D6D-016A-4451-9AFE-B7B98E05AB9D}"/>
                </a:ext>
              </a:extLst>
            </p:cNvPr>
            <p:cNvGrpSpPr/>
            <p:nvPr/>
          </p:nvGrpSpPr>
          <p:grpSpPr>
            <a:xfrm>
              <a:off x="107950" y="312540"/>
              <a:ext cx="8502650" cy="5525445"/>
              <a:chOff x="107950" y="915988"/>
              <a:chExt cx="8502650" cy="5525445"/>
            </a:xfrm>
          </p:grpSpPr>
          <p:grpSp>
            <p:nvGrpSpPr>
              <p:cNvPr id="82948" name="Group 4">
                <a:extLst>
                  <a:ext uri="{FF2B5EF4-FFF2-40B4-BE49-F238E27FC236}">
                    <a16:creationId xmlns:a16="http://schemas.microsoft.com/office/drawing/2014/main" id="{00A1268E-136A-4423-8E60-FE86865CCFBF}"/>
                  </a:ext>
                </a:extLst>
              </p:cNvPr>
              <p:cNvGrpSpPr>
                <a:grpSpLocks/>
              </p:cNvGrpSpPr>
              <p:nvPr/>
            </p:nvGrpSpPr>
            <p:grpSpPr bwMode="auto">
              <a:xfrm>
                <a:off x="107950" y="915988"/>
                <a:ext cx="8502650" cy="5180013"/>
                <a:chOff x="68" y="577"/>
                <a:chExt cx="5356" cy="3263"/>
              </a:xfrm>
            </p:grpSpPr>
            <p:grpSp>
              <p:nvGrpSpPr>
                <p:cNvPr id="82973" name="Group 5">
                  <a:extLst>
                    <a:ext uri="{FF2B5EF4-FFF2-40B4-BE49-F238E27FC236}">
                      <a16:creationId xmlns:a16="http://schemas.microsoft.com/office/drawing/2014/main" id="{98302792-CEB6-4935-A586-4A1CAB8B1201}"/>
                    </a:ext>
                  </a:extLst>
                </p:cNvPr>
                <p:cNvGrpSpPr>
                  <a:grpSpLocks/>
                </p:cNvGrpSpPr>
                <p:nvPr/>
              </p:nvGrpSpPr>
              <p:grpSpPr bwMode="auto">
                <a:xfrm>
                  <a:off x="480" y="577"/>
                  <a:ext cx="4944" cy="3263"/>
                  <a:chOff x="480" y="577"/>
                  <a:chExt cx="4944" cy="3263"/>
                </a:xfrm>
              </p:grpSpPr>
              <p:grpSp>
                <p:nvGrpSpPr>
                  <p:cNvPr id="82978" name="Group 6">
                    <a:extLst>
                      <a:ext uri="{FF2B5EF4-FFF2-40B4-BE49-F238E27FC236}">
                        <a16:creationId xmlns:a16="http://schemas.microsoft.com/office/drawing/2014/main" id="{FC327BFD-B923-42EF-82FF-72ABD97302BA}"/>
                      </a:ext>
                    </a:extLst>
                  </p:cNvPr>
                  <p:cNvGrpSpPr>
                    <a:grpSpLocks/>
                  </p:cNvGrpSpPr>
                  <p:nvPr/>
                </p:nvGrpSpPr>
                <p:grpSpPr bwMode="auto">
                  <a:xfrm>
                    <a:off x="480" y="577"/>
                    <a:ext cx="4944" cy="3023"/>
                    <a:chOff x="480" y="577"/>
                    <a:chExt cx="4944" cy="3023"/>
                  </a:xfrm>
                </p:grpSpPr>
                <p:grpSp>
                  <p:nvGrpSpPr>
                    <p:cNvPr id="82988" name="Group 7">
                      <a:extLst>
                        <a:ext uri="{FF2B5EF4-FFF2-40B4-BE49-F238E27FC236}">
                          <a16:creationId xmlns:a16="http://schemas.microsoft.com/office/drawing/2014/main" id="{51152695-4A9E-4135-8F32-1D70C175B9C9}"/>
                        </a:ext>
                      </a:extLst>
                    </p:cNvPr>
                    <p:cNvGrpSpPr>
                      <a:grpSpLocks/>
                    </p:cNvGrpSpPr>
                    <p:nvPr/>
                  </p:nvGrpSpPr>
                  <p:grpSpPr bwMode="auto">
                    <a:xfrm>
                      <a:off x="480" y="3456"/>
                      <a:ext cx="4944" cy="144"/>
                      <a:chOff x="480" y="2880"/>
                      <a:chExt cx="4944" cy="144"/>
                    </a:xfrm>
                  </p:grpSpPr>
                  <p:sp>
                    <p:nvSpPr>
                      <p:cNvPr id="82995" name="Line 8">
                        <a:extLst>
                          <a:ext uri="{FF2B5EF4-FFF2-40B4-BE49-F238E27FC236}">
                            <a16:creationId xmlns:a16="http://schemas.microsoft.com/office/drawing/2014/main" id="{01FFF0F4-14D3-4296-BB25-D52DCF416E6E}"/>
                          </a:ext>
                        </a:extLst>
                      </p:cNvPr>
                      <p:cNvSpPr>
                        <a:spLocks noChangeShapeType="1"/>
                      </p:cNvSpPr>
                      <p:nvPr/>
                    </p:nvSpPr>
                    <p:spPr bwMode="auto">
                      <a:xfrm>
                        <a:off x="480" y="3024"/>
                        <a:ext cx="494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96" name="Line 9">
                        <a:extLst>
                          <a:ext uri="{FF2B5EF4-FFF2-40B4-BE49-F238E27FC236}">
                            <a16:creationId xmlns:a16="http://schemas.microsoft.com/office/drawing/2014/main" id="{627C5FB9-0E22-471D-BA98-116F11BBFC8A}"/>
                          </a:ext>
                        </a:extLst>
                      </p:cNvPr>
                      <p:cNvSpPr>
                        <a:spLocks noChangeShapeType="1"/>
                      </p:cNvSpPr>
                      <p:nvPr/>
                    </p:nvSpPr>
                    <p:spPr bwMode="auto">
                      <a:xfrm>
                        <a:off x="1584"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7" name="Line 10">
                        <a:extLst>
                          <a:ext uri="{FF2B5EF4-FFF2-40B4-BE49-F238E27FC236}">
                            <a16:creationId xmlns:a16="http://schemas.microsoft.com/office/drawing/2014/main" id="{9A6F50F5-CA51-4BB4-806B-E6208BB7F354}"/>
                          </a:ext>
                        </a:extLst>
                      </p:cNvPr>
                      <p:cNvSpPr>
                        <a:spLocks noChangeShapeType="1"/>
                      </p:cNvSpPr>
                      <p:nvPr/>
                    </p:nvSpPr>
                    <p:spPr bwMode="auto">
                      <a:xfrm>
                        <a:off x="1920"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8" name="Line 11">
                        <a:extLst>
                          <a:ext uri="{FF2B5EF4-FFF2-40B4-BE49-F238E27FC236}">
                            <a16:creationId xmlns:a16="http://schemas.microsoft.com/office/drawing/2014/main" id="{3A7A53D0-96CA-45D1-A207-10C23DE9829A}"/>
                          </a:ext>
                        </a:extLst>
                      </p:cNvPr>
                      <p:cNvSpPr>
                        <a:spLocks noChangeShapeType="1"/>
                      </p:cNvSpPr>
                      <p:nvPr/>
                    </p:nvSpPr>
                    <p:spPr bwMode="auto">
                      <a:xfrm>
                        <a:off x="2304"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9" name="Line 12">
                        <a:extLst>
                          <a:ext uri="{FF2B5EF4-FFF2-40B4-BE49-F238E27FC236}">
                            <a16:creationId xmlns:a16="http://schemas.microsoft.com/office/drawing/2014/main" id="{DBB81AFB-4FC3-4A70-AC79-C02A7C9AA413}"/>
                          </a:ext>
                        </a:extLst>
                      </p:cNvPr>
                      <p:cNvSpPr>
                        <a:spLocks noChangeShapeType="1"/>
                      </p:cNvSpPr>
                      <p:nvPr/>
                    </p:nvSpPr>
                    <p:spPr bwMode="auto">
                      <a:xfrm>
                        <a:off x="2688"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0" name="Line 13">
                        <a:extLst>
                          <a:ext uri="{FF2B5EF4-FFF2-40B4-BE49-F238E27FC236}">
                            <a16:creationId xmlns:a16="http://schemas.microsoft.com/office/drawing/2014/main" id="{5504FCC6-FBC9-43E4-82D3-EF41CBB5871E}"/>
                          </a:ext>
                        </a:extLst>
                      </p:cNvPr>
                      <p:cNvSpPr>
                        <a:spLocks noChangeShapeType="1"/>
                      </p:cNvSpPr>
                      <p:nvPr/>
                    </p:nvSpPr>
                    <p:spPr bwMode="auto">
                      <a:xfrm>
                        <a:off x="3072"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1" name="Line 14">
                        <a:extLst>
                          <a:ext uri="{FF2B5EF4-FFF2-40B4-BE49-F238E27FC236}">
                            <a16:creationId xmlns:a16="http://schemas.microsoft.com/office/drawing/2014/main" id="{A99E6633-AC2A-4F9D-8E56-B5BB57EA0289}"/>
                          </a:ext>
                        </a:extLst>
                      </p:cNvPr>
                      <p:cNvSpPr>
                        <a:spLocks noChangeShapeType="1"/>
                      </p:cNvSpPr>
                      <p:nvPr/>
                    </p:nvSpPr>
                    <p:spPr bwMode="auto">
                      <a:xfrm>
                        <a:off x="3360"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2" name="Line 15">
                        <a:extLst>
                          <a:ext uri="{FF2B5EF4-FFF2-40B4-BE49-F238E27FC236}">
                            <a16:creationId xmlns:a16="http://schemas.microsoft.com/office/drawing/2014/main" id="{ED1AAAF0-7113-455B-B445-A93F1DDEB9FC}"/>
                          </a:ext>
                        </a:extLst>
                      </p:cNvPr>
                      <p:cNvSpPr>
                        <a:spLocks noChangeShapeType="1"/>
                      </p:cNvSpPr>
                      <p:nvPr/>
                    </p:nvSpPr>
                    <p:spPr bwMode="auto">
                      <a:xfrm>
                        <a:off x="3696"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3" name="Line 16">
                        <a:extLst>
                          <a:ext uri="{FF2B5EF4-FFF2-40B4-BE49-F238E27FC236}">
                            <a16:creationId xmlns:a16="http://schemas.microsoft.com/office/drawing/2014/main" id="{DE427629-BD71-47B6-B8CA-CE76D5AA336C}"/>
                          </a:ext>
                        </a:extLst>
                      </p:cNvPr>
                      <p:cNvSpPr>
                        <a:spLocks noChangeShapeType="1"/>
                      </p:cNvSpPr>
                      <p:nvPr/>
                    </p:nvSpPr>
                    <p:spPr bwMode="auto">
                      <a:xfrm>
                        <a:off x="4032"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4" name="Line 17">
                        <a:extLst>
                          <a:ext uri="{FF2B5EF4-FFF2-40B4-BE49-F238E27FC236}">
                            <a16:creationId xmlns:a16="http://schemas.microsoft.com/office/drawing/2014/main" id="{C10B2F19-FEBD-4A8E-97F0-F6DB909F2800}"/>
                          </a:ext>
                        </a:extLst>
                      </p:cNvPr>
                      <p:cNvSpPr>
                        <a:spLocks noChangeShapeType="1"/>
                      </p:cNvSpPr>
                      <p:nvPr/>
                    </p:nvSpPr>
                    <p:spPr bwMode="auto">
                      <a:xfrm>
                        <a:off x="4416" y="2880"/>
                        <a:ext cx="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989" name="Group 18">
                      <a:extLst>
                        <a:ext uri="{FF2B5EF4-FFF2-40B4-BE49-F238E27FC236}">
                          <a16:creationId xmlns:a16="http://schemas.microsoft.com/office/drawing/2014/main" id="{A369340F-8C08-4F56-BEE7-145BD26AFA51}"/>
                        </a:ext>
                      </a:extLst>
                    </p:cNvPr>
                    <p:cNvGrpSpPr>
                      <a:grpSpLocks/>
                    </p:cNvGrpSpPr>
                    <p:nvPr/>
                  </p:nvGrpSpPr>
                  <p:grpSpPr bwMode="auto">
                    <a:xfrm>
                      <a:off x="480" y="577"/>
                      <a:ext cx="96" cy="3023"/>
                      <a:chOff x="480" y="577"/>
                      <a:chExt cx="96" cy="3023"/>
                    </a:xfrm>
                  </p:grpSpPr>
                  <p:sp>
                    <p:nvSpPr>
                      <p:cNvPr id="82990" name="Line 19">
                        <a:extLst>
                          <a:ext uri="{FF2B5EF4-FFF2-40B4-BE49-F238E27FC236}">
                            <a16:creationId xmlns:a16="http://schemas.microsoft.com/office/drawing/2014/main" id="{13BF820A-29EB-416D-9F76-73A5819682E5}"/>
                          </a:ext>
                        </a:extLst>
                      </p:cNvPr>
                      <p:cNvSpPr>
                        <a:spLocks noChangeShapeType="1"/>
                      </p:cNvSpPr>
                      <p:nvPr/>
                    </p:nvSpPr>
                    <p:spPr bwMode="auto">
                      <a:xfrm flipV="1">
                        <a:off x="480" y="577"/>
                        <a:ext cx="0" cy="302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991" name="Line 20">
                        <a:extLst>
                          <a:ext uri="{FF2B5EF4-FFF2-40B4-BE49-F238E27FC236}">
                            <a16:creationId xmlns:a16="http://schemas.microsoft.com/office/drawing/2014/main" id="{99BBDF22-7BD1-4551-8383-0144DF20F54B}"/>
                          </a:ext>
                        </a:extLst>
                      </p:cNvPr>
                      <p:cNvSpPr>
                        <a:spLocks noChangeShapeType="1"/>
                      </p:cNvSpPr>
                      <p:nvPr/>
                    </p:nvSpPr>
                    <p:spPr bwMode="auto">
                      <a:xfrm>
                        <a:off x="480" y="2976"/>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2" name="Line 21">
                        <a:extLst>
                          <a:ext uri="{FF2B5EF4-FFF2-40B4-BE49-F238E27FC236}">
                            <a16:creationId xmlns:a16="http://schemas.microsoft.com/office/drawing/2014/main" id="{A1E806BD-3A90-40DC-B314-608B8DCD1313}"/>
                          </a:ext>
                        </a:extLst>
                      </p:cNvPr>
                      <p:cNvSpPr>
                        <a:spLocks noChangeShapeType="1"/>
                      </p:cNvSpPr>
                      <p:nvPr/>
                    </p:nvSpPr>
                    <p:spPr bwMode="auto">
                      <a:xfrm>
                        <a:off x="480" y="2304"/>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3" name="Line 22">
                        <a:extLst>
                          <a:ext uri="{FF2B5EF4-FFF2-40B4-BE49-F238E27FC236}">
                            <a16:creationId xmlns:a16="http://schemas.microsoft.com/office/drawing/2014/main" id="{13E7DF8A-3007-43B8-BCC5-DE8BD6563E08}"/>
                          </a:ext>
                        </a:extLst>
                      </p:cNvPr>
                      <p:cNvSpPr>
                        <a:spLocks noChangeShapeType="1"/>
                      </p:cNvSpPr>
                      <p:nvPr/>
                    </p:nvSpPr>
                    <p:spPr bwMode="auto">
                      <a:xfrm>
                        <a:off x="480" y="1680"/>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4" name="Line 23">
                        <a:extLst>
                          <a:ext uri="{FF2B5EF4-FFF2-40B4-BE49-F238E27FC236}">
                            <a16:creationId xmlns:a16="http://schemas.microsoft.com/office/drawing/2014/main" id="{00A7EE76-D766-45CA-B8DF-A2D042796D37}"/>
                          </a:ext>
                        </a:extLst>
                      </p:cNvPr>
                      <p:cNvSpPr>
                        <a:spLocks noChangeShapeType="1"/>
                      </p:cNvSpPr>
                      <p:nvPr/>
                    </p:nvSpPr>
                    <p:spPr bwMode="auto">
                      <a:xfrm>
                        <a:off x="480" y="1056"/>
                        <a:ext cx="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2979" name="Text Box 24">
                    <a:extLst>
                      <a:ext uri="{FF2B5EF4-FFF2-40B4-BE49-F238E27FC236}">
                        <a16:creationId xmlns:a16="http://schemas.microsoft.com/office/drawing/2014/main" id="{ED41CFA0-BA7D-4918-ABBE-709087F08C73}"/>
                      </a:ext>
                    </a:extLst>
                  </p:cNvPr>
                  <p:cNvSpPr txBox="1">
                    <a:spLocks noChangeArrowheads="1"/>
                  </p:cNvSpPr>
                  <p:nvPr/>
                </p:nvSpPr>
                <p:spPr bwMode="auto">
                  <a:xfrm>
                    <a:off x="624" y="3552"/>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间期</a:t>
                    </a:r>
                    <a:endParaRPr lang="en-US" altLang="zh-CN" sz="2400" b="1" dirty="0">
                      <a:ea typeface="黑体" panose="02010609060101010101" pitchFamily="49" charset="-122"/>
                    </a:endParaRPr>
                  </a:p>
                </p:txBody>
              </p:sp>
              <p:sp>
                <p:nvSpPr>
                  <p:cNvPr id="82980" name="Text Box 25">
                    <a:extLst>
                      <a:ext uri="{FF2B5EF4-FFF2-40B4-BE49-F238E27FC236}">
                        <a16:creationId xmlns:a16="http://schemas.microsoft.com/office/drawing/2014/main" id="{1A398845-CB7E-491D-BE28-17ED7CECE2CC}"/>
                      </a:ext>
                    </a:extLst>
                  </p:cNvPr>
                  <p:cNvSpPr txBox="1">
                    <a:spLocks noChangeArrowheads="1"/>
                  </p:cNvSpPr>
                  <p:nvPr/>
                </p:nvSpPr>
                <p:spPr bwMode="auto">
                  <a:xfrm>
                    <a:off x="1584" y="2840"/>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前期</a:t>
                    </a:r>
                    <a:r>
                      <a:rPr lang="en-US" altLang="zh-CN" sz="2400" b="1" dirty="0">
                        <a:ea typeface="黑体" panose="02010609060101010101" pitchFamily="49" charset="-122"/>
                      </a:rPr>
                      <a:t>Ⅰ</a:t>
                    </a:r>
                  </a:p>
                </p:txBody>
              </p:sp>
              <p:sp>
                <p:nvSpPr>
                  <p:cNvPr id="82981" name="Text Box 26">
                    <a:extLst>
                      <a:ext uri="{FF2B5EF4-FFF2-40B4-BE49-F238E27FC236}">
                        <a16:creationId xmlns:a16="http://schemas.microsoft.com/office/drawing/2014/main" id="{B28C7E3F-7E46-4BA1-B605-F173380EF7D5}"/>
                      </a:ext>
                    </a:extLst>
                  </p:cNvPr>
                  <p:cNvSpPr txBox="1">
                    <a:spLocks noChangeArrowheads="1"/>
                  </p:cNvSpPr>
                  <p:nvPr/>
                </p:nvSpPr>
                <p:spPr bwMode="auto">
                  <a:xfrm>
                    <a:off x="1968" y="2860"/>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ea typeface="黑体" panose="02010609060101010101" pitchFamily="49" charset="-122"/>
                      </a:rPr>
                      <a:t>中期</a:t>
                    </a:r>
                    <a:r>
                      <a:rPr lang="en-US" altLang="zh-CN" sz="2400" b="1" dirty="0">
                        <a:ea typeface="黑体" panose="02010609060101010101" pitchFamily="49" charset="-122"/>
                      </a:rPr>
                      <a:t>Ⅰ</a:t>
                    </a:r>
                  </a:p>
                </p:txBody>
              </p:sp>
              <p:sp>
                <p:nvSpPr>
                  <p:cNvPr id="82982" name="Text Box 27">
                    <a:extLst>
                      <a:ext uri="{FF2B5EF4-FFF2-40B4-BE49-F238E27FC236}">
                        <a16:creationId xmlns:a16="http://schemas.microsoft.com/office/drawing/2014/main" id="{2D5733EC-F287-47F2-871D-1351A27E720B}"/>
                      </a:ext>
                    </a:extLst>
                  </p:cNvPr>
                  <p:cNvSpPr txBox="1">
                    <a:spLocks noChangeArrowheads="1"/>
                  </p:cNvSpPr>
                  <p:nvPr/>
                </p:nvSpPr>
                <p:spPr bwMode="auto">
                  <a:xfrm>
                    <a:off x="2304" y="2860"/>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后期</a:t>
                    </a:r>
                    <a:r>
                      <a:rPr lang="en-US" altLang="zh-CN" sz="2400" b="1">
                        <a:ea typeface="黑体" panose="02010609060101010101" pitchFamily="49" charset="-122"/>
                      </a:rPr>
                      <a:t>Ⅰ</a:t>
                    </a:r>
                  </a:p>
                </p:txBody>
              </p:sp>
              <p:sp>
                <p:nvSpPr>
                  <p:cNvPr id="82983" name="Text Box 28">
                    <a:extLst>
                      <a:ext uri="{FF2B5EF4-FFF2-40B4-BE49-F238E27FC236}">
                        <a16:creationId xmlns:a16="http://schemas.microsoft.com/office/drawing/2014/main" id="{ABE20ECC-F825-4581-AA96-F20775E07AA4}"/>
                      </a:ext>
                    </a:extLst>
                  </p:cNvPr>
                  <p:cNvSpPr txBox="1">
                    <a:spLocks noChangeArrowheads="1"/>
                  </p:cNvSpPr>
                  <p:nvPr/>
                </p:nvSpPr>
                <p:spPr bwMode="auto">
                  <a:xfrm>
                    <a:off x="2688" y="2860"/>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末期</a:t>
                    </a:r>
                    <a:r>
                      <a:rPr lang="en-US" altLang="zh-CN" sz="2400" b="1">
                        <a:ea typeface="黑体" panose="02010609060101010101" pitchFamily="49" charset="-122"/>
                      </a:rPr>
                      <a:t>Ⅰ</a:t>
                    </a:r>
                  </a:p>
                </p:txBody>
              </p:sp>
              <p:sp>
                <p:nvSpPr>
                  <p:cNvPr id="82984" name="Text Box 29">
                    <a:extLst>
                      <a:ext uri="{FF2B5EF4-FFF2-40B4-BE49-F238E27FC236}">
                        <a16:creationId xmlns:a16="http://schemas.microsoft.com/office/drawing/2014/main" id="{96095A04-C955-4BD5-81C4-668C9961B930}"/>
                      </a:ext>
                    </a:extLst>
                  </p:cNvPr>
                  <p:cNvSpPr txBox="1">
                    <a:spLocks noChangeArrowheads="1"/>
                  </p:cNvSpPr>
                  <p:nvPr/>
                </p:nvSpPr>
                <p:spPr bwMode="auto">
                  <a:xfrm>
                    <a:off x="3072" y="2860"/>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前期</a:t>
                    </a:r>
                    <a:r>
                      <a:rPr lang="en-US" altLang="en-US" sz="2400" b="1">
                        <a:ea typeface="黑体" panose="02010609060101010101" pitchFamily="49" charset="-122"/>
                      </a:rPr>
                      <a:t>Ⅱ</a:t>
                    </a:r>
                    <a:endParaRPr lang="en-US" altLang="zh-CN" sz="2400" b="1">
                      <a:ea typeface="黑体" panose="02010609060101010101" pitchFamily="49" charset="-122"/>
                    </a:endParaRPr>
                  </a:p>
                </p:txBody>
              </p:sp>
              <p:sp>
                <p:nvSpPr>
                  <p:cNvPr id="82985" name="Text Box 30">
                    <a:extLst>
                      <a:ext uri="{FF2B5EF4-FFF2-40B4-BE49-F238E27FC236}">
                        <a16:creationId xmlns:a16="http://schemas.microsoft.com/office/drawing/2014/main" id="{8EBFDBC1-A2C6-4384-8B81-565D2CC7638A}"/>
                      </a:ext>
                    </a:extLst>
                  </p:cNvPr>
                  <p:cNvSpPr txBox="1">
                    <a:spLocks noChangeArrowheads="1"/>
                  </p:cNvSpPr>
                  <p:nvPr/>
                </p:nvSpPr>
                <p:spPr bwMode="auto">
                  <a:xfrm>
                    <a:off x="3408" y="2840"/>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中期</a:t>
                    </a:r>
                    <a:r>
                      <a:rPr lang="en-US" altLang="en-US" sz="2400" b="1">
                        <a:ea typeface="黑体" panose="02010609060101010101" pitchFamily="49" charset="-122"/>
                      </a:rPr>
                      <a:t>Ⅱ</a:t>
                    </a:r>
                    <a:endParaRPr lang="en-US" altLang="zh-CN" sz="2400" b="1">
                      <a:ea typeface="黑体" panose="02010609060101010101" pitchFamily="49" charset="-122"/>
                    </a:endParaRPr>
                  </a:p>
                </p:txBody>
              </p:sp>
              <p:sp>
                <p:nvSpPr>
                  <p:cNvPr id="82986" name="Text Box 31">
                    <a:extLst>
                      <a:ext uri="{FF2B5EF4-FFF2-40B4-BE49-F238E27FC236}">
                        <a16:creationId xmlns:a16="http://schemas.microsoft.com/office/drawing/2014/main" id="{2A427469-0E07-4ACE-B5F7-9062F0687201}"/>
                      </a:ext>
                    </a:extLst>
                  </p:cNvPr>
                  <p:cNvSpPr txBox="1">
                    <a:spLocks noChangeArrowheads="1"/>
                  </p:cNvSpPr>
                  <p:nvPr/>
                </p:nvSpPr>
                <p:spPr bwMode="auto">
                  <a:xfrm>
                    <a:off x="3744" y="2860"/>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后期</a:t>
                    </a:r>
                    <a:r>
                      <a:rPr lang="en-US" altLang="en-US" sz="2400" b="1">
                        <a:ea typeface="黑体" panose="02010609060101010101" pitchFamily="49" charset="-122"/>
                      </a:rPr>
                      <a:t>Ⅱ</a:t>
                    </a:r>
                    <a:endParaRPr lang="en-US" altLang="zh-CN" sz="2400" b="1">
                      <a:ea typeface="黑体" panose="02010609060101010101" pitchFamily="49" charset="-122"/>
                    </a:endParaRPr>
                  </a:p>
                </p:txBody>
              </p:sp>
              <p:sp>
                <p:nvSpPr>
                  <p:cNvPr id="82987" name="Text Box 32">
                    <a:extLst>
                      <a:ext uri="{FF2B5EF4-FFF2-40B4-BE49-F238E27FC236}">
                        <a16:creationId xmlns:a16="http://schemas.microsoft.com/office/drawing/2014/main" id="{8E6666AB-A9ED-4701-8FA0-03672E9368D7}"/>
                      </a:ext>
                    </a:extLst>
                  </p:cNvPr>
                  <p:cNvSpPr txBox="1">
                    <a:spLocks noChangeArrowheads="1"/>
                  </p:cNvSpPr>
                  <p:nvPr/>
                </p:nvSpPr>
                <p:spPr bwMode="auto">
                  <a:xfrm>
                    <a:off x="4080" y="2840"/>
                    <a:ext cx="2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ea typeface="黑体" panose="02010609060101010101" pitchFamily="49" charset="-122"/>
                      </a:rPr>
                      <a:t>末期</a:t>
                    </a:r>
                    <a:r>
                      <a:rPr lang="en-US" altLang="en-US" sz="2400" b="1">
                        <a:ea typeface="黑体" panose="02010609060101010101" pitchFamily="49" charset="-122"/>
                      </a:rPr>
                      <a:t>Ⅱ</a:t>
                    </a:r>
                    <a:endParaRPr lang="en-US" altLang="zh-CN" sz="2400" b="1">
                      <a:ea typeface="黑体" panose="02010609060101010101" pitchFamily="49" charset="-122"/>
                    </a:endParaRPr>
                  </a:p>
                </p:txBody>
              </p:sp>
            </p:grpSp>
            <p:sp>
              <p:nvSpPr>
                <p:cNvPr id="82974" name="Text Box 33">
                  <a:extLst>
                    <a:ext uri="{FF2B5EF4-FFF2-40B4-BE49-F238E27FC236}">
                      <a16:creationId xmlns:a16="http://schemas.microsoft.com/office/drawing/2014/main" id="{DFA0DDE3-43A3-4319-83C5-001B46D7E0DC}"/>
                    </a:ext>
                  </a:extLst>
                </p:cNvPr>
                <p:cNvSpPr txBox="1">
                  <a:spLocks noChangeArrowheads="1"/>
                </p:cNvSpPr>
                <p:nvPr/>
              </p:nvSpPr>
              <p:spPr bwMode="auto">
                <a:xfrm>
                  <a:off x="192" y="28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n</a:t>
                  </a:r>
                </a:p>
              </p:txBody>
            </p:sp>
            <p:sp>
              <p:nvSpPr>
                <p:cNvPr id="82975" name="Text Box 34">
                  <a:extLst>
                    <a:ext uri="{FF2B5EF4-FFF2-40B4-BE49-F238E27FC236}">
                      <a16:creationId xmlns:a16="http://schemas.microsoft.com/office/drawing/2014/main" id="{4C9B6B9A-2FAF-4A7F-9A1C-C0D3E6880F33}"/>
                    </a:ext>
                  </a:extLst>
                </p:cNvPr>
                <p:cNvSpPr txBox="1">
                  <a:spLocks noChangeArrowheads="1"/>
                </p:cNvSpPr>
                <p:nvPr/>
              </p:nvSpPr>
              <p:spPr bwMode="auto">
                <a:xfrm>
                  <a:off x="68" y="2160"/>
                  <a:ext cx="4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2n</a:t>
                  </a:r>
                </a:p>
              </p:txBody>
            </p:sp>
            <p:sp>
              <p:nvSpPr>
                <p:cNvPr id="82977" name="Text Box 36">
                  <a:extLst>
                    <a:ext uri="{FF2B5EF4-FFF2-40B4-BE49-F238E27FC236}">
                      <a16:creationId xmlns:a16="http://schemas.microsoft.com/office/drawing/2014/main" id="{41C5ED42-7581-4B4A-956C-C71D02D7EB07}"/>
                    </a:ext>
                  </a:extLst>
                </p:cNvPr>
                <p:cNvSpPr txBox="1">
                  <a:spLocks noChangeArrowheads="1"/>
                </p:cNvSpPr>
                <p:nvPr/>
              </p:nvSpPr>
              <p:spPr bwMode="auto">
                <a:xfrm>
                  <a:off x="68" y="960"/>
                  <a:ext cx="4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4n</a:t>
                  </a:r>
                </a:p>
              </p:txBody>
            </p:sp>
          </p:grpSp>
          <p:pic>
            <p:nvPicPr>
              <p:cNvPr id="60" name="Picture 2">
                <a:extLst>
                  <a:ext uri="{FF2B5EF4-FFF2-40B4-BE49-F238E27FC236}">
                    <a16:creationId xmlns:a16="http://schemas.microsoft.com/office/drawing/2014/main" id="{A3BA4DF3-05F6-493E-BD28-76C9493040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400"/>
              <a:stretch/>
            </p:blipFill>
            <p:spPr bwMode="auto">
              <a:xfrm>
                <a:off x="1759491" y="5821807"/>
                <a:ext cx="6375218"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 name="图片 62">
              <a:extLst>
                <a:ext uri="{FF2B5EF4-FFF2-40B4-BE49-F238E27FC236}">
                  <a16:creationId xmlns:a16="http://schemas.microsoft.com/office/drawing/2014/main" id="{F297B359-CA67-487E-B6BB-790E39CEDBE3}"/>
                </a:ext>
              </a:extLst>
            </p:cNvPr>
            <p:cNvPicPr>
              <a:picLocks noChangeAspect="1"/>
            </p:cNvPicPr>
            <p:nvPr/>
          </p:nvPicPr>
          <p:blipFill>
            <a:blip r:embed="rId3"/>
            <a:stretch>
              <a:fillRect/>
            </a:stretch>
          </p:blipFill>
          <p:spPr>
            <a:xfrm>
              <a:off x="1195120" y="5706910"/>
              <a:ext cx="682438" cy="688372"/>
            </a:xfrm>
            <a:prstGeom prst="rect">
              <a:avLst/>
            </a:prstGeom>
          </p:spPr>
        </p:pic>
        <p:pic>
          <p:nvPicPr>
            <p:cNvPr id="64" name="图片 63">
              <a:extLst>
                <a:ext uri="{FF2B5EF4-FFF2-40B4-BE49-F238E27FC236}">
                  <a16:creationId xmlns:a16="http://schemas.microsoft.com/office/drawing/2014/main" id="{4BBBC00C-0539-47E3-A849-DE07DCA93782}"/>
                </a:ext>
              </a:extLst>
            </p:cNvPr>
            <p:cNvPicPr>
              <a:picLocks noChangeAspect="1"/>
            </p:cNvPicPr>
            <p:nvPr/>
          </p:nvPicPr>
          <p:blipFill>
            <a:blip r:embed="rId4"/>
            <a:stretch>
              <a:fillRect/>
            </a:stretch>
          </p:blipFill>
          <p:spPr>
            <a:xfrm>
              <a:off x="2403814" y="5706910"/>
              <a:ext cx="646856" cy="663879"/>
            </a:xfrm>
            <a:prstGeom prst="rect">
              <a:avLst/>
            </a:prstGeom>
          </p:spPr>
        </p:pic>
        <p:pic>
          <p:nvPicPr>
            <p:cNvPr id="65" name="图片 64">
              <a:extLst>
                <a:ext uri="{FF2B5EF4-FFF2-40B4-BE49-F238E27FC236}">
                  <a16:creationId xmlns:a16="http://schemas.microsoft.com/office/drawing/2014/main" id="{A9A581B4-1529-4B86-96B3-38311E59E91E}"/>
                </a:ext>
              </a:extLst>
            </p:cNvPr>
            <p:cNvPicPr>
              <a:picLocks noChangeAspect="1"/>
            </p:cNvPicPr>
            <p:nvPr/>
          </p:nvPicPr>
          <p:blipFill>
            <a:blip r:embed="rId5"/>
            <a:stretch>
              <a:fillRect/>
            </a:stretch>
          </p:blipFill>
          <p:spPr>
            <a:xfrm>
              <a:off x="3060464" y="5724770"/>
              <a:ext cx="646019" cy="646019"/>
            </a:xfrm>
            <a:prstGeom prst="rect">
              <a:avLst/>
            </a:prstGeom>
          </p:spPr>
        </p:pic>
        <p:pic>
          <p:nvPicPr>
            <p:cNvPr id="66" name="图片 65">
              <a:extLst>
                <a:ext uri="{FF2B5EF4-FFF2-40B4-BE49-F238E27FC236}">
                  <a16:creationId xmlns:a16="http://schemas.microsoft.com/office/drawing/2014/main" id="{22ED2E2A-346C-4934-BEBD-044E4EA7513A}"/>
                </a:ext>
              </a:extLst>
            </p:cNvPr>
            <p:cNvPicPr>
              <a:picLocks noChangeAspect="1"/>
            </p:cNvPicPr>
            <p:nvPr/>
          </p:nvPicPr>
          <p:blipFill>
            <a:blip r:embed="rId6"/>
            <a:stretch>
              <a:fillRect/>
            </a:stretch>
          </p:blipFill>
          <p:spPr>
            <a:xfrm>
              <a:off x="3696419" y="5699384"/>
              <a:ext cx="571823" cy="695898"/>
            </a:xfrm>
            <a:prstGeom prst="rect">
              <a:avLst/>
            </a:prstGeom>
          </p:spPr>
        </p:pic>
        <p:pic>
          <p:nvPicPr>
            <p:cNvPr id="67" name="图片 66">
              <a:extLst>
                <a:ext uri="{FF2B5EF4-FFF2-40B4-BE49-F238E27FC236}">
                  <a16:creationId xmlns:a16="http://schemas.microsoft.com/office/drawing/2014/main" id="{9E7FAD33-EA28-4C9C-B5EE-D82A68849B4D}"/>
                </a:ext>
              </a:extLst>
            </p:cNvPr>
            <p:cNvPicPr>
              <a:picLocks noChangeAspect="1"/>
            </p:cNvPicPr>
            <p:nvPr/>
          </p:nvPicPr>
          <p:blipFill>
            <a:blip r:embed="rId7"/>
            <a:stretch>
              <a:fillRect/>
            </a:stretch>
          </p:blipFill>
          <p:spPr>
            <a:xfrm>
              <a:off x="4269573" y="5716004"/>
              <a:ext cx="590459" cy="695898"/>
            </a:xfrm>
            <a:prstGeom prst="rect">
              <a:avLst/>
            </a:prstGeom>
          </p:spPr>
        </p:pic>
        <p:pic>
          <p:nvPicPr>
            <p:cNvPr id="68" name="图片 67">
              <a:extLst>
                <a:ext uri="{FF2B5EF4-FFF2-40B4-BE49-F238E27FC236}">
                  <a16:creationId xmlns:a16="http://schemas.microsoft.com/office/drawing/2014/main" id="{4385E61A-595C-4B28-B891-7CD74E80C86B}"/>
                </a:ext>
              </a:extLst>
            </p:cNvPr>
            <p:cNvPicPr>
              <a:picLocks noChangeAspect="1"/>
            </p:cNvPicPr>
            <p:nvPr/>
          </p:nvPicPr>
          <p:blipFill>
            <a:blip r:embed="rId8"/>
            <a:stretch>
              <a:fillRect/>
            </a:stretch>
          </p:blipFill>
          <p:spPr>
            <a:xfrm>
              <a:off x="5408719" y="5876027"/>
              <a:ext cx="496929" cy="289257"/>
            </a:xfrm>
            <a:prstGeom prst="rect">
              <a:avLst/>
            </a:prstGeom>
          </p:spPr>
        </p:pic>
        <p:pic>
          <p:nvPicPr>
            <p:cNvPr id="69" name="图片 68">
              <a:extLst>
                <a:ext uri="{FF2B5EF4-FFF2-40B4-BE49-F238E27FC236}">
                  <a16:creationId xmlns:a16="http://schemas.microsoft.com/office/drawing/2014/main" id="{606C1C30-46D5-4C99-8968-2109E57896D7}"/>
                </a:ext>
              </a:extLst>
            </p:cNvPr>
            <p:cNvPicPr>
              <a:picLocks noChangeAspect="1"/>
            </p:cNvPicPr>
            <p:nvPr/>
          </p:nvPicPr>
          <p:blipFill>
            <a:blip r:embed="rId9"/>
            <a:stretch>
              <a:fillRect/>
            </a:stretch>
          </p:blipFill>
          <p:spPr>
            <a:xfrm>
              <a:off x="5905500" y="5864036"/>
              <a:ext cx="495300" cy="298992"/>
            </a:xfrm>
            <a:prstGeom prst="rect">
              <a:avLst/>
            </a:prstGeom>
          </p:spPr>
        </p:pic>
        <p:pic>
          <p:nvPicPr>
            <p:cNvPr id="70" name="图片 69">
              <a:extLst>
                <a:ext uri="{FF2B5EF4-FFF2-40B4-BE49-F238E27FC236}">
                  <a16:creationId xmlns:a16="http://schemas.microsoft.com/office/drawing/2014/main" id="{484EB856-4831-4150-ACA0-5FD742641F16}"/>
                </a:ext>
              </a:extLst>
            </p:cNvPr>
            <p:cNvPicPr>
              <a:picLocks noChangeAspect="1"/>
            </p:cNvPicPr>
            <p:nvPr/>
          </p:nvPicPr>
          <p:blipFill>
            <a:blip r:embed="rId10"/>
            <a:stretch>
              <a:fillRect/>
            </a:stretch>
          </p:blipFill>
          <p:spPr>
            <a:xfrm>
              <a:off x="4883738" y="5876027"/>
              <a:ext cx="499027" cy="280603"/>
            </a:xfrm>
            <a:prstGeom prst="rect">
              <a:avLst/>
            </a:prstGeom>
          </p:spPr>
        </p:pic>
        <p:pic>
          <p:nvPicPr>
            <p:cNvPr id="71" name="图片 70">
              <a:extLst>
                <a:ext uri="{FF2B5EF4-FFF2-40B4-BE49-F238E27FC236}">
                  <a16:creationId xmlns:a16="http://schemas.microsoft.com/office/drawing/2014/main" id="{AB50BA30-1625-4397-9368-750C99D1E439}"/>
                </a:ext>
              </a:extLst>
            </p:cNvPr>
            <p:cNvPicPr>
              <a:picLocks noChangeAspect="1"/>
            </p:cNvPicPr>
            <p:nvPr/>
          </p:nvPicPr>
          <p:blipFill>
            <a:blip r:embed="rId11"/>
            <a:stretch>
              <a:fillRect/>
            </a:stretch>
          </p:blipFill>
          <p:spPr>
            <a:xfrm>
              <a:off x="6432707" y="5837703"/>
              <a:ext cx="653893" cy="319438"/>
            </a:xfrm>
            <a:prstGeom prst="rect">
              <a:avLst/>
            </a:prstGeom>
          </p:spPr>
        </p:pic>
      </p:grpSp>
      <p:sp>
        <p:nvSpPr>
          <p:cNvPr id="73" name="矩形 72">
            <a:extLst>
              <a:ext uri="{FF2B5EF4-FFF2-40B4-BE49-F238E27FC236}">
                <a16:creationId xmlns:a16="http://schemas.microsoft.com/office/drawing/2014/main" id="{ECD1490D-EA69-490D-8C2D-52889600A791}"/>
              </a:ext>
            </a:extLst>
          </p:cNvPr>
          <p:cNvSpPr/>
          <p:nvPr/>
        </p:nvSpPr>
        <p:spPr>
          <a:xfrm>
            <a:off x="683568" y="2988241"/>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74" name="矩形 73">
            <a:extLst>
              <a:ext uri="{FF2B5EF4-FFF2-40B4-BE49-F238E27FC236}">
                <a16:creationId xmlns:a16="http://schemas.microsoft.com/office/drawing/2014/main" id="{FF05C575-A90F-4F3E-80DF-4B1531ADFDA4}"/>
              </a:ext>
            </a:extLst>
          </p:cNvPr>
          <p:cNvSpPr/>
          <p:nvPr/>
        </p:nvSpPr>
        <p:spPr>
          <a:xfrm>
            <a:off x="689614" y="3977956"/>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2</a:t>
            </a:r>
            <a:endParaRPr lang="zh-CN" altLang="en-US" sz="3200" dirty="0"/>
          </a:p>
        </p:txBody>
      </p:sp>
      <p:sp>
        <p:nvSpPr>
          <p:cNvPr id="75" name="矩形 74">
            <a:extLst>
              <a:ext uri="{FF2B5EF4-FFF2-40B4-BE49-F238E27FC236}">
                <a16:creationId xmlns:a16="http://schemas.microsoft.com/office/drawing/2014/main" id="{F8DAB7E9-032E-427B-AC12-701A705F5863}"/>
              </a:ext>
            </a:extLst>
          </p:cNvPr>
          <p:cNvSpPr/>
          <p:nvPr/>
        </p:nvSpPr>
        <p:spPr>
          <a:xfrm>
            <a:off x="826316" y="1136905"/>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90"/>
                                        </p:tgtEl>
                                        <p:attrNameLst>
                                          <p:attrName>style.visibility</p:attrName>
                                        </p:attrNameLst>
                                      </p:cBhvr>
                                      <p:to>
                                        <p:strVal val="visible"/>
                                      </p:to>
                                    </p:set>
                                    <p:animEffect transition="in" filter="blinds(horizontal)">
                                      <p:cBhvr>
                                        <p:cTn id="7" dur="500"/>
                                        <p:tgtEl>
                                          <p:spTgt spid="7889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885"/>
                                        </p:tgtEl>
                                        <p:attrNameLst>
                                          <p:attrName>style.visibility</p:attrName>
                                        </p:attrNameLst>
                                      </p:cBhvr>
                                      <p:to>
                                        <p:strVal val="visible"/>
                                      </p:to>
                                    </p:set>
                                    <p:animEffect transition="in" filter="blinds(horizontal)">
                                      <p:cBhvr>
                                        <p:cTn id="10" dur="500"/>
                                        <p:tgtEl>
                                          <p:spTgt spid="788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8892"/>
                                        </p:tgtEl>
                                        <p:attrNameLst>
                                          <p:attrName>style.visibility</p:attrName>
                                        </p:attrNameLst>
                                      </p:cBhvr>
                                      <p:to>
                                        <p:strVal val="visible"/>
                                      </p:to>
                                    </p:set>
                                    <p:animEffect transition="in" filter="wipe(down)">
                                      <p:cBhvr>
                                        <p:cTn id="15" dur="500"/>
                                        <p:tgtEl>
                                          <p:spTgt spid="7889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8901"/>
                                        </p:tgtEl>
                                        <p:attrNameLst>
                                          <p:attrName>style.visibility</p:attrName>
                                        </p:attrNameLst>
                                      </p:cBhvr>
                                      <p:to>
                                        <p:strVal val="visible"/>
                                      </p:to>
                                    </p:set>
                                    <p:animEffect transition="in" filter="wipe(down)">
                                      <p:cBhvr>
                                        <p:cTn id="18" dur="500"/>
                                        <p:tgtEl>
                                          <p:spTgt spid="7890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8886"/>
                                        </p:tgtEl>
                                        <p:attrNameLst>
                                          <p:attrName>style.visibility</p:attrName>
                                        </p:attrNameLst>
                                      </p:cBhvr>
                                      <p:to>
                                        <p:strVal val="visible"/>
                                      </p:to>
                                    </p:set>
                                    <p:animEffect transition="in" filter="wipe(down)">
                                      <p:cBhvr>
                                        <p:cTn id="21" dur="500"/>
                                        <p:tgtEl>
                                          <p:spTgt spid="7888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8891"/>
                                        </p:tgtEl>
                                        <p:attrNameLst>
                                          <p:attrName>style.visibility</p:attrName>
                                        </p:attrNameLst>
                                      </p:cBhvr>
                                      <p:to>
                                        <p:strVal val="visible"/>
                                      </p:to>
                                    </p:set>
                                    <p:animEffect transition="in" filter="wipe(down)">
                                      <p:cBhvr>
                                        <p:cTn id="24" dur="500"/>
                                        <p:tgtEl>
                                          <p:spTgt spid="788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8893"/>
                                        </p:tgtEl>
                                        <p:attrNameLst>
                                          <p:attrName>style.visibility</p:attrName>
                                        </p:attrNameLst>
                                      </p:cBhvr>
                                      <p:to>
                                        <p:strVal val="visible"/>
                                      </p:to>
                                    </p:set>
                                    <p:anim calcmode="lin" valueType="num">
                                      <p:cBhvr additive="base">
                                        <p:cTn id="29" dur="500" fill="hold"/>
                                        <p:tgtEl>
                                          <p:spTgt spid="78893"/>
                                        </p:tgtEl>
                                        <p:attrNameLst>
                                          <p:attrName>ppt_x</p:attrName>
                                        </p:attrNameLst>
                                      </p:cBhvr>
                                      <p:tavLst>
                                        <p:tav tm="0">
                                          <p:val>
                                            <p:strVal val="#ppt_x"/>
                                          </p:val>
                                        </p:tav>
                                        <p:tav tm="100000">
                                          <p:val>
                                            <p:strVal val="#ppt_x"/>
                                          </p:val>
                                        </p:tav>
                                      </p:tavLst>
                                    </p:anim>
                                    <p:anim calcmode="lin" valueType="num">
                                      <p:cBhvr additive="base">
                                        <p:cTn id="30" dur="500" fill="hold"/>
                                        <p:tgtEl>
                                          <p:spTgt spid="7889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8894"/>
                                        </p:tgtEl>
                                        <p:attrNameLst>
                                          <p:attrName>style.visibility</p:attrName>
                                        </p:attrNameLst>
                                      </p:cBhvr>
                                      <p:to>
                                        <p:strVal val="visible"/>
                                      </p:to>
                                    </p:set>
                                    <p:anim calcmode="lin" valueType="num">
                                      <p:cBhvr additive="base">
                                        <p:cTn id="33" dur="500" fill="hold"/>
                                        <p:tgtEl>
                                          <p:spTgt spid="78894"/>
                                        </p:tgtEl>
                                        <p:attrNameLst>
                                          <p:attrName>ppt_x</p:attrName>
                                        </p:attrNameLst>
                                      </p:cBhvr>
                                      <p:tavLst>
                                        <p:tav tm="0">
                                          <p:val>
                                            <p:strVal val="#ppt_x"/>
                                          </p:val>
                                        </p:tav>
                                        <p:tav tm="100000">
                                          <p:val>
                                            <p:strVal val="#ppt_x"/>
                                          </p:val>
                                        </p:tav>
                                      </p:tavLst>
                                    </p:anim>
                                    <p:anim calcmode="lin" valueType="num">
                                      <p:cBhvr additive="base">
                                        <p:cTn id="34" dur="500" fill="hold"/>
                                        <p:tgtEl>
                                          <p:spTgt spid="7889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8895"/>
                                        </p:tgtEl>
                                        <p:attrNameLst>
                                          <p:attrName>style.visibility</p:attrName>
                                        </p:attrNameLst>
                                      </p:cBhvr>
                                      <p:to>
                                        <p:strVal val="visible"/>
                                      </p:to>
                                    </p:set>
                                    <p:anim calcmode="lin" valueType="num">
                                      <p:cBhvr additive="base">
                                        <p:cTn id="37" dur="500" fill="hold"/>
                                        <p:tgtEl>
                                          <p:spTgt spid="78895"/>
                                        </p:tgtEl>
                                        <p:attrNameLst>
                                          <p:attrName>ppt_x</p:attrName>
                                        </p:attrNameLst>
                                      </p:cBhvr>
                                      <p:tavLst>
                                        <p:tav tm="0">
                                          <p:val>
                                            <p:strVal val="#ppt_x"/>
                                          </p:val>
                                        </p:tav>
                                        <p:tav tm="100000">
                                          <p:val>
                                            <p:strVal val="#ppt_x"/>
                                          </p:val>
                                        </p:tav>
                                      </p:tavLst>
                                    </p:anim>
                                    <p:anim calcmode="lin" valueType="num">
                                      <p:cBhvr additive="base">
                                        <p:cTn id="38" dur="500" fill="hold"/>
                                        <p:tgtEl>
                                          <p:spTgt spid="7889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8900"/>
                                        </p:tgtEl>
                                        <p:attrNameLst>
                                          <p:attrName>style.visibility</p:attrName>
                                        </p:attrNameLst>
                                      </p:cBhvr>
                                      <p:to>
                                        <p:strVal val="visible"/>
                                      </p:to>
                                    </p:set>
                                    <p:anim calcmode="lin" valueType="num">
                                      <p:cBhvr additive="base">
                                        <p:cTn id="41" dur="500" fill="hold"/>
                                        <p:tgtEl>
                                          <p:spTgt spid="78900"/>
                                        </p:tgtEl>
                                        <p:attrNameLst>
                                          <p:attrName>ppt_x</p:attrName>
                                        </p:attrNameLst>
                                      </p:cBhvr>
                                      <p:tavLst>
                                        <p:tav tm="0">
                                          <p:val>
                                            <p:strVal val="#ppt_x"/>
                                          </p:val>
                                        </p:tav>
                                        <p:tav tm="100000">
                                          <p:val>
                                            <p:strVal val="#ppt_x"/>
                                          </p:val>
                                        </p:tav>
                                      </p:tavLst>
                                    </p:anim>
                                    <p:anim calcmode="lin" valueType="num">
                                      <p:cBhvr additive="base">
                                        <p:cTn id="42" dur="500" fill="hold"/>
                                        <p:tgtEl>
                                          <p:spTgt spid="78900"/>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8888"/>
                                        </p:tgtEl>
                                        <p:attrNameLst>
                                          <p:attrName>style.visibility</p:attrName>
                                        </p:attrNameLst>
                                      </p:cBhvr>
                                      <p:to>
                                        <p:strVal val="visible"/>
                                      </p:to>
                                    </p:set>
                                    <p:anim calcmode="lin" valueType="num">
                                      <p:cBhvr additive="base">
                                        <p:cTn id="47" dur="500" fill="hold"/>
                                        <p:tgtEl>
                                          <p:spTgt spid="78888"/>
                                        </p:tgtEl>
                                        <p:attrNameLst>
                                          <p:attrName>ppt_x</p:attrName>
                                        </p:attrNameLst>
                                      </p:cBhvr>
                                      <p:tavLst>
                                        <p:tav tm="0">
                                          <p:val>
                                            <p:strVal val="#ppt_x"/>
                                          </p:val>
                                        </p:tav>
                                        <p:tav tm="100000">
                                          <p:val>
                                            <p:strVal val="#ppt_x"/>
                                          </p:val>
                                        </p:tav>
                                      </p:tavLst>
                                    </p:anim>
                                    <p:anim calcmode="lin" valueType="num">
                                      <p:cBhvr additive="base">
                                        <p:cTn id="48" dur="500" fill="hold"/>
                                        <p:tgtEl>
                                          <p:spTgt spid="7888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8889"/>
                                        </p:tgtEl>
                                        <p:attrNameLst>
                                          <p:attrName>style.visibility</p:attrName>
                                        </p:attrNameLst>
                                      </p:cBhvr>
                                      <p:to>
                                        <p:strVal val="visible"/>
                                      </p:to>
                                    </p:set>
                                    <p:anim calcmode="lin" valueType="num">
                                      <p:cBhvr additive="base">
                                        <p:cTn id="51" dur="500" fill="hold"/>
                                        <p:tgtEl>
                                          <p:spTgt spid="78889"/>
                                        </p:tgtEl>
                                        <p:attrNameLst>
                                          <p:attrName>ppt_x</p:attrName>
                                        </p:attrNameLst>
                                      </p:cBhvr>
                                      <p:tavLst>
                                        <p:tav tm="0">
                                          <p:val>
                                            <p:strVal val="#ppt_x"/>
                                          </p:val>
                                        </p:tav>
                                        <p:tav tm="100000">
                                          <p:val>
                                            <p:strVal val="#ppt_x"/>
                                          </p:val>
                                        </p:tav>
                                      </p:tavLst>
                                    </p:anim>
                                    <p:anim calcmode="lin" valueType="num">
                                      <p:cBhvr additive="base">
                                        <p:cTn id="52" dur="500" fill="hold"/>
                                        <p:tgtEl>
                                          <p:spTgt spid="78889"/>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8935"/>
                                        </p:tgtEl>
                                        <p:attrNameLst>
                                          <p:attrName>style.visibility</p:attrName>
                                        </p:attrNameLst>
                                      </p:cBhvr>
                                      <p:to>
                                        <p:strVal val="visible"/>
                                      </p:to>
                                    </p:set>
                                    <p:anim calcmode="lin" valueType="num">
                                      <p:cBhvr additive="base">
                                        <p:cTn id="57" dur="500" fill="hold"/>
                                        <p:tgtEl>
                                          <p:spTgt spid="78935"/>
                                        </p:tgtEl>
                                        <p:attrNameLst>
                                          <p:attrName>ppt_x</p:attrName>
                                        </p:attrNameLst>
                                      </p:cBhvr>
                                      <p:tavLst>
                                        <p:tav tm="0">
                                          <p:val>
                                            <p:strVal val="#ppt_x"/>
                                          </p:val>
                                        </p:tav>
                                        <p:tav tm="100000">
                                          <p:val>
                                            <p:strVal val="#ppt_x"/>
                                          </p:val>
                                        </p:tav>
                                      </p:tavLst>
                                    </p:anim>
                                    <p:anim calcmode="lin" valueType="num">
                                      <p:cBhvr additive="base">
                                        <p:cTn id="58" dur="500" fill="hold"/>
                                        <p:tgtEl>
                                          <p:spTgt spid="7893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82965"/>
                                        </p:tgtEl>
                                        <p:attrNameLst>
                                          <p:attrName>style.visibility</p:attrName>
                                        </p:attrNameLst>
                                      </p:cBhvr>
                                      <p:to>
                                        <p:strVal val="visible"/>
                                      </p:to>
                                    </p:set>
                                    <p:anim calcmode="lin" valueType="num">
                                      <p:cBhvr additive="base">
                                        <p:cTn id="63" dur="500" fill="hold"/>
                                        <p:tgtEl>
                                          <p:spTgt spid="82965"/>
                                        </p:tgtEl>
                                        <p:attrNameLst>
                                          <p:attrName>ppt_x</p:attrName>
                                        </p:attrNameLst>
                                      </p:cBhvr>
                                      <p:tavLst>
                                        <p:tav tm="0">
                                          <p:val>
                                            <p:strVal val="#ppt_x"/>
                                          </p:val>
                                        </p:tav>
                                        <p:tav tm="100000">
                                          <p:val>
                                            <p:strVal val="#ppt_x"/>
                                          </p:val>
                                        </p:tav>
                                      </p:tavLst>
                                    </p:anim>
                                    <p:anim calcmode="lin" valueType="num">
                                      <p:cBhvr additive="base">
                                        <p:cTn id="64" dur="500" fill="hold"/>
                                        <p:tgtEl>
                                          <p:spTgt spid="8296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2966"/>
                                        </p:tgtEl>
                                        <p:attrNameLst>
                                          <p:attrName>style.visibility</p:attrName>
                                        </p:attrNameLst>
                                      </p:cBhvr>
                                      <p:to>
                                        <p:strVal val="visible"/>
                                      </p:to>
                                    </p:set>
                                    <p:anim calcmode="lin" valueType="num">
                                      <p:cBhvr additive="base">
                                        <p:cTn id="67" dur="500" fill="hold"/>
                                        <p:tgtEl>
                                          <p:spTgt spid="82966"/>
                                        </p:tgtEl>
                                        <p:attrNameLst>
                                          <p:attrName>ppt_x</p:attrName>
                                        </p:attrNameLst>
                                      </p:cBhvr>
                                      <p:tavLst>
                                        <p:tav tm="0">
                                          <p:val>
                                            <p:strVal val="#ppt_x"/>
                                          </p:val>
                                        </p:tav>
                                        <p:tav tm="100000">
                                          <p:val>
                                            <p:strVal val="#ppt_x"/>
                                          </p:val>
                                        </p:tav>
                                      </p:tavLst>
                                    </p:anim>
                                    <p:anim calcmode="lin" valueType="num">
                                      <p:cBhvr additive="base">
                                        <p:cTn id="68" dur="500" fill="hold"/>
                                        <p:tgtEl>
                                          <p:spTgt spid="8296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2967"/>
                                        </p:tgtEl>
                                        <p:attrNameLst>
                                          <p:attrName>style.visibility</p:attrName>
                                        </p:attrNameLst>
                                      </p:cBhvr>
                                      <p:to>
                                        <p:strVal val="visible"/>
                                      </p:to>
                                    </p:set>
                                    <p:anim calcmode="lin" valueType="num">
                                      <p:cBhvr additive="base">
                                        <p:cTn id="71" dur="500" fill="hold"/>
                                        <p:tgtEl>
                                          <p:spTgt spid="82967"/>
                                        </p:tgtEl>
                                        <p:attrNameLst>
                                          <p:attrName>ppt_x</p:attrName>
                                        </p:attrNameLst>
                                      </p:cBhvr>
                                      <p:tavLst>
                                        <p:tav tm="0">
                                          <p:val>
                                            <p:strVal val="#ppt_x"/>
                                          </p:val>
                                        </p:tav>
                                        <p:tav tm="100000">
                                          <p:val>
                                            <p:strVal val="#ppt_x"/>
                                          </p:val>
                                        </p:tav>
                                      </p:tavLst>
                                    </p:anim>
                                    <p:anim calcmode="lin" valueType="num">
                                      <p:cBhvr additive="base">
                                        <p:cTn id="72" dur="500" fill="hold"/>
                                        <p:tgtEl>
                                          <p:spTgt spid="8296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82968"/>
                                        </p:tgtEl>
                                        <p:attrNameLst>
                                          <p:attrName>style.visibility</p:attrName>
                                        </p:attrNameLst>
                                      </p:cBhvr>
                                      <p:to>
                                        <p:strVal val="visible"/>
                                      </p:to>
                                    </p:set>
                                    <p:anim calcmode="lin" valueType="num">
                                      <p:cBhvr additive="base">
                                        <p:cTn id="75" dur="500" fill="hold"/>
                                        <p:tgtEl>
                                          <p:spTgt spid="82968"/>
                                        </p:tgtEl>
                                        <p:attrNameLst>
                                          <p:attrName>ppt_x</p:attrName>
                                        </p:attrNameLst>
                                      </p:cBhvr>
                                      <p:tavLst>
                                        <p:tav tm="0">
                                          <p:val>
                                            <p:strVal val="#ppt_x"/>
                                          </p:val>
                                        </p:tav>
                                        <p:tav tm="100000">
                                          <p:val>
                                            <p:strVal val="#ppt_x"/>
                                          </p:val>
                                        </p:tav>
                                      </p:tavLst>
                                    </p:anim>
                                    <p:anim calcmode="lin" valueType="num">
                                      <p:cBhvr additive="base">
                                        <p:cTn id="76" dur="500" fill="hold"/>
                                        <p:tgtEl>
                                          <p:spTgt spid="8296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82969"/>
                                        </p:tgtEl>
                                        <p:attrNameLst>
                                          <p:attrName>style.visibility</p:attrName>
                                        </p:attrNameLst>
                                      </p:cBhvr>
                                      <p:to>
                                        <p:strVal val="visible"/>
                                      </p:to>
                                    </p:set>
                                    <p:anim calcmode="lin" valueType="num">
                                      <p:cBhvr additive="base">
                                        <p:cTn id="79" dur="500" fill="hold"/>
                                        <p:tgtEl>
                                          <p:spTgt spid="82969"/>
                                        </p:tgtEl>
                                        <p:attrNameLst>
                                          <p:attrName>ppt_x</p:attrName>
                                        </p:attrNameLst>
                                      </p:cBhvr>
                                      <p:tavLst>
                                        <p:tav tm="0">
                                          <p:val>
                                            <p:strVal val="#ppt_x"/>
                                          </p:val>
                                        </p:tav>
                                        <p:tav tm="100000">
                                          <p:val>
                                            <p:strVal val="#ppt_x"/>
                                          </p:val>
                                        </p:tav>
                                      </p:tavLst>
                                    </p:anim>
                                    <p:anim calcmode="lin" valueType="num">
                                      <p:cBhvr additive="base">
                                        <p:cTn id="80" dur="500" fill="hold"/>
                                        <p:tgtEl>
                                          <p:spTgt spid="8296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2970"/>
                                        </p:tgtEl>
                                        <p:attrNameLst>
                                          <p:attrName>style.visibility</p:attrName>
                                        </p:attrNameLst>
                                      </p:cBhvr>
                                      <p:to>
                                        <p:strVal val="visible"/>
                                      </p:to>
                                    </p:set>
                                    <p:anim calcmode="lin" valueType="num">
                                      <p:cBhvr additive="base">
                                        <p:cTn id="83" dur="500" fill="hold"/>
                                        <p:tgtEl>
                                          <p:spTgt spid="82970"/>
                                        </p:tgtEl>
                                        <p:attrNameLst>
                                          <p:attrName>ppt_x</p:attrName>
                                        </p:attrNameLst>
                                      </p:cBhvr>
                                      <p:tavLst>
                                        <p:tav tm="0">
                                          <p:val>
                                            <p:strVal val="#ppt_x"/>
                                          </p:val>
                                        </p:tav>
                                        <p:tav tm="100000">
                                          <p:val>
                                            <p:strVal val="#ppt_x"/>
                                          </p:val>
                                        </p:tav>
                                      </p:tavLst>
                                    </p:anim>
                                    <p:anim calcmode="lin" valueType="num">
                                      <p:cBhvr additive="base">
                                        <p:cTn id="84" dur="500" fill="hold"/>
                                        <p:tgtEl>
                                          <p:spTgt spid="8297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2961"/>
                                        </p:tgtEl>
                                        <p:attrNameLst>
                                          <p:attrName>style.visibility</p:attrName>
                                        </p:attrNameLst>
                                      </p:cBhvr>
                                      <p:to>
                                        <p:strVal val="visible"/>
                                      </p:to>
                                    </p:set>
                                    <p:anim calcmode="lin" valueType="num">
                                      <p:cBhvr additive="base">
                                        <p:cTn id="89" dur="500" fill="hold"/>
                                        <p:tgtEl>
                                          <p:spTgt spid="82961"/>
                                        </p:tgtEl>
                                        <p:attrNameLst>
                                          <p:attrName>ppt_x</p:attrName>
                                        </p:attrNameLst>
                                      </p:cBhvr>
                                      <p:tavLst>
                                        <p:tav tm="0">
                                          <p:val>
                                            <p:strVal val="#ppt_x"/>
                                          </p:val>
                                        </p:tav>
                                        <p:tav tm="100000">
                                          <p:val>
                                            <p:strVal val="#ppt_x"/>
                                          </p:val>
                                        </p:tav>
                                      </p:tavLst>
                                    </p:anim>
                                    <p:anim calcmode="lin" valueType="num">
                                      <p:cBhvr additive="base">
                                        <p:cTn id="90" dur="500" fill="hold"/>
                                        <p:tgtEl>
                                          <p:spTgt spid="8296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2964"/>
                                        </p:tgtEl>
                                        <p:attrNameLst>
                                          <p:attrName>style.visibility</p:attrName>
                                        </p:attrNameLst>
                                      </p:cBhvr>
                                      <p:to>
                                        <p:strVal val="visible"/>
                                      </p:to>
                                    </p:set>
                                    <p:anim calcmode="lin" valueType="num">
                                      <p:cBhvr additive="base">
                                        <p:cTn id="95" dur="500" fill="hold"/>
                                        <p:tgtEl>
                                          <p:spTgt spid="82964"/>
                                        </p:tgtEl>
                                        <p:attrNameLst>
                                          <p:attrName>ppt_x</p:attrName>
                                        </p:attrNameLst>
                                      </p:cBhvr>
                                      <p:tavLst>
                                        <p:tav tm="0">
                                          <p:val>
                                            <p:strVal val="#ppt_x"/>
                                          </p:val>
                                        </p:tav>
                                        <p:tav tm="100000">
                                          <p:val>
                                            <p:strVal val="#ppt_x"/>
                                          </p:val>
                                        </p:tav>
                                      </p:tavLst>
                                    </p:anim>
                                    <p:anim calcmode="lin" valueType="num">
                                      <p:cBhvr additive="base">
                                        <p:cTn id="96" dur="500" fill="hold"/>
                                        <p:tgtEl>
                                          <p:spTgt spid="82964"/>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2959"/>
                                        </p:tgtEl>
                                        <p:attrNameLst>
                                          <p:attrName>style.visibility</p:attrName>
                                        </p:attrNameLst>
                                      </p:cBhvr>
                                      <p:to>
                                        <p:strVal val="visible"/>
                                      </p:to>
                                    </p:set>
                                    <p:anim calcmode="lin" valueType="num">
                                      <p:cBhvr additive="base">
                                        <p:cTn id="101" dur="500" fill="hold"/>
                                        <p:tgtEl>
                                          <p:spTgt spid="82959"/>
                                        </p:tgtEl>
                                        <p:attrNameLst>
                                          <p:attrName>ppt_x</p:attrName>
                                        </p:attrNameLst>
                                      </p:cBhvr>
                                      <p:tavLst>
                                        <p:tav tm="0">
                                          <p:val>
                                            <p:strVal val="#ppt_x"/>
                                          </p:val>
                                        </p:tav>
                                        <p:tav tm="100000">
                                          <p:val>
                                            <p:strVal val="#ppt_x"/>
                                          </p:val>
                                        </p:tav>
                                      </p:tavLst>
                                    </p:anim>
                                    <p:anim calcmode="lin" valueType="num">
                                      <p:cBhvr additive="base">
                                        <p:cTn id="102" dur="500" fill="hold"/>
                                        <p:tgtEl>
                                          <p:spTgt spid="8295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9"/>
                                        </p:tgtEl>
                                        <p:attrNameLst>
                                          <p:attrName>style.visibility</p:attrName>
                                        </p:attrNameLst>
                                      </p:cBhvr>
                                      <p:to>
                                        <p:strVal val="visible"/>
                                      </p:to>
                                    </p:set>
                                    <p:anim calcmode="lin" valueType="num">
                                      <p:cBhvr additive="base">
                                        <p:cTn id="107" dur="500" fill="hold"/>
                                        <p:tgtEl>
                                          <p:spTgt spid="59"/>
                                        </p:tgtEl>
                                        <p:attrNameLst>
                                          <p:attrName>ppt_x</p:attrName>
                                        </p:attrNameLst>
                                      </p:cBhvr>
                                      <p:tavLst>
                                        <p:tav tm="0">
                                          <p:val>
                                            <p:strVal val="#ppt_x"/>
                                          </p:val>
                                        </p:tav>
                                        <p:tav tm="100000">
                                          <p:val>
                                            <p:strVal val="#ppt_x"/>
                                          </p:val>
                                        </p:tav>
                                      </p:tavLst>
                                    </p:anim>
                                    <p:anim calcmode="lin" valueType="num">
                                      <p:cBhvr additive="base">
                                        <p:cTn id="10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7" grpId="0" animBg="1"/>
      <p:bldP spid="78885" grpId="0" animBg="1"/>
      <p:bldP spid="78886" grpId="0" animBg="1"/>
      <p:bldP spid="78888" grpId="0" animBg="1"/>
      <p:bldP spid="78889" grpId="0" animBg="1"/>
      <p:bldP spid="78890" grpId="0" animBg="1"/>
      <p:bldP spid="78891" grpId="0" animBg="1"/>
      <p:bldP spid="78892" grpId="0" animBg="1"/>
      <p:bldP spid="78893" grpId="0" animBg="1"/>
      <p:bldP spid="78894" grpId="0" animBg="1"/>
      <p:bldP spid="78895" grpId="0" animBg="1"/>
      <p:bldP spid="82959" grpId="0" animBg="1"/>
      <p:bldP spid="82961" grpId="0" animBg="1"/>
      <p:bldP spid="78900" grpId="0" animBg="1"/>
      <p:bldP spid="78901" grpId="0" animBg="1"/>
      <p:bldP spid="82964" grpId="0" animBg="1"/>
      <p:bldP spid="82965" grpId="0" animBg="1"/>
      <p:bldP spid="82966" grpId="0" animBg="1"/>
      <p:bldP spid="82968" grpId="0" animBg="1"/>
      <p:bldP spid="82969" grpId="0" animBg="1"/>
      <p:bldP spid="82970" grpId="0" animBg="1"/>
      <p:bldP spid="78935" grpId="0"/>
      <p:bldP spid="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p:nvPr/>
        </p:nvSpPr>
        <p:spPr>
          <a:xfrm>
            <a:off x="7848600" y="5480305"/>
            <a:ext cx="1295400" cy="579438"/>
          </a:xfrm>
          <a:prstGeom prst="rect">
            <a:avLst/>
          </a:prstGeom>
          <a:noFill/>
          <a:ln w="9525">
            <a:noFill/>
          </a:ln>
        </p:spPr>
        <p:txBody>
          <a:bodyPr>
            <a:spAutoFit/>
          </a:bodyPr>
          <a:lstStyle/>
          <a:p>
            <a:pPr>
              <a:spcBef>
                <a:spcPct val="50000"/>
              </a:spcBef>
            </a:pPr>
            <a:r>
              <a:rPr lang="zh-CN" altLang="en-US" sz="3200" b="1" dirty="0">
                <a:latin typeface="黑体" panose="02010609060101010101" pitchFamily="49" charset="-122"/>
                <a:ea typeface="黑体" panose="02010609060101010101" pitchFamily="49" charset="-122"/>
              </a:rPr>
              <a:t>时期</a:t>
            </a:r>
          </a:p>
        </p:txBody>
      </p:sp>
      <p:grpSp>
        <p:nvGrpSpPr>
          <p:cNvPr id="7" name="Group 37"/>
          <p:cNvGrpSpPr/>
          <p:nvPr/>
        </p:nvGrpSpPr>
        <p:grpSpPr>
          <a:xfrm>
            <a:off x="838200" y="1441705"/>
            <a:ext cx="6915154" cy="3121026"/>
            <a:chOff x="528" y="1056"/>
            <a:chExt cx="4356" cy="1966"/>
          </a:xfrm>
        </p:grpSpPr>
        <p:sp>
          <p:nvSpPr>
            <p:cNvPr id="85022" name="Line 38"/>
            <p:cNvSpPr/>
            <p:nvPr/>
          </p:nvSpPr>
          <p:spPr>
            <a:xfrm>
              <a:off x="528" y="2304"/>
              <a:ext cx="384" cy="0"/>
            </a:xfrm>
            <a:prstGeom prst="line">
              <a:avLst/>
            </a:prstGeom>
            <a:ln w="38100" cap="flat" cmpd="sng">
              <a:solidFill>
                <a:schemeClr val="tx1"/>
              </a:solidFill>
              <a:prstDash val="solid"/>
              <a:headEnd type="none" w="med" len="med"/>
              <a:tailEnd type="none" w="med" len="med"/>
            </a:ln>
          </p:spPr>
        </p:sp>
        <p:sp>
          <p:nvSpPr>
            <p:cNvPr id="85023" name="Line 39"/>
            <p:cNvSpPr/>
            <p:nvPr/>
          </p:nvSpPr>
          <p:spPr>
            <a:xfrm flipV="1">
              <a:off x="912" y="1056"/>
              <a:ext cx="672" cy="1248"/>
            </a:xfrm>
            <a:prstGeom prst="line">
              <a:avLst/>
            </a:prstGeom>
            <a:ln w="38100" cap="flat" cmpd="sng">
              <a:solidFill>
                <a:schemeClr val="tx1"/>
              </a:solidFill>
              <a:prstDash val="solid"/>
              <a:headEnd type="none" w="med" len="med"/>
              <a:tailEnd type="none" w="med" len="med"/>
            </a:ln>
          </p:spPr>
        </p:sp>
        <p:sp>
          <p:nvSpPr>
            <p:cNvPr id="85024" name="Line 40"/>
            <p:cNvSpPr/>
            <p:nvPr/>
          </p:nvSpPr>
          <p:spPr>
            <a:xfrm>
              <a:off x="1584" y="1056"/>
              <a:ext cx="1104" cy="0"/>
            </a:xfrm>
            <a:prstGeom prst="line">
              <a:avLst/>
            </a:prstGeom>
            <a:ln w="38100" cap="flat" cmpd="sng">
              <a:solidFill>
                <a:schemeClr val="tx1"/>
              </a:solidFill>
              <a:prstDash val="solid"/>
              <a:headEnd type="none" w="med" len="med"/>
              <a:tailEnd type="none" w="med" len="med"/>
            </a:ln>
          </p:spPr>
        </p:sp>
        <p:sp>
          <p:nvSpPr>
            <p:cNvPr id="85025" name="Line 41"/>
            <p:cNvSpPr/>
            <p:nvPr/>
          </p:nvSpPr>
          <p:spPr>
            <a:xfrm>
              <a:off x="3016" y="1056"/>
              <a:ext cx="0" cy="1285"/>
            </a:xfrm>
            <a:prstGeom prst="line">
              <a:avLst/>
            </a:prstGeom>
            <a:ln w="38100" cap="flat" cmpd="sng">
              <a:solidFill>
                <a:schemeClr val="tx1"/>
              </a:solidFill>
              <a:prstDash val="solid"/>
              <a:headEnd type="none" w="med" len="med"/>
              <a:tailEnd type="none" w="med" len="med"/>
            </a:ln>
          </p:spPr>
        </p:sp>
        <p:sp>
          <p:nvSpPr>
            <p:cNvPr id="85026" name="Line 42"/>
            <p:cNvSpPr/>
            <p:nvPr/>
          </p:nvSpPr>
          <p:spPr>
            <a:xfrm>
              <a:off x="2688" y="2304"/>
              <a:ext cx="1344" cy="0"/>
            </a:xfrm>
            <a:prstGeom prst="line">
              <a:avLst/>
            </a:prstGeom>
            <a:ln w="38100" cap="flat" cmpd="sng">
              <a:solidFill>
                <a:schemeClr val="tx1"/>
              </a:solidFill>
              <a:prstDash val="solid"/>
              <a:headEnd type="none" w="med" len="med"/>
              <a:tailEnd type="none" w="med" len="med"/>
            </a:ln>
          </p:spPr>
        </p:sp>
        <p:sp>
          <p:nvSpPr>
            <p:cNvPr id="85027" name="Line 43"/>
            <p:cNvSpPr/>
            <p:nvPr/>
          </p:nvSpPr>
          <p:spPr>
            <a:xfrm>
              <a:off x="4377" y="2341"/>
              <a:ext cx="0" cy="672"/>
            </a:xfrm>
            <a:prstGeom prst="line">
              <a:avLst/>
            </a:prstGeom>
            <a:ln w="38100" cap="flat" cmpd="sng">
              <a:solidFill>
                <a:schemeClr val="tx1"/>
              </a:solidFill>
              <a:prstDash val="solid"/>
              <a:headEnd type="none" w="med" len="med"/>
              <a:tailEnd type="none" w="med" len="med"/>
            </a:ln>
          </p:spPr>
        </p:sp>
        <p:sp>
          <p:nvSpPr>
            <p:cNvPr id="85028" name="Line 44"/>
            <p:cNvSpPr/>
            <p:nvPr/>
          </p:nvSpPr>
          <p:spPr>
            <a:xfrm>
              <a:off x="4356" y="3022"/>
              <a:ext cx="528" cy="0"/>
            </a:xfrm>
            <a:prstGeom prst="line">
              <a:avLst/>
            </a:prstGeom>
            <a:ln w="38100" cap="flat" cmpd="sng">
              <a:solidFill>
                <a:schemeClr val="tx1"/>
              </a:solidFill>
              <a:prstDash val="solid"/>
              <a:headEnd type="none" w="med" len="med"/>
              <a:tailEnd type="none" w="med" len="med"/>
            </a:ln>
          </p:spPr>
        </p:sp>
      </p:grpSp>
      <p:grpSp>
        <p:nvGrpSpPr>
          <p:cNvPr id="8" name="Group 45"/>
          <p:cNvGrpSpPr/>
          <p:nvPr/>
        </p:nvGrpSpPr>
        <p:grpSpPr>
          <a:xfrm>
            <a:off x="685800" y="1417893"/>
            <a:ext cx="6858000" cy="4062413"/>
            <a:chOff x="432" y="1041"/>
            <a:chExt cx="4320" cy="2559"/>
          </a:xfrm>
        </p:grpSpPr>
        <p:sp>
          <p:nvSpPr>
            <p:cNvPr id="85015" name="Line 46"/>
            <p:cNvSpPr/>
            <p:nvPr/>
          </p:nvSpPr>
          <p:spPr>
            <a:xfrm>
              <a:off x="432" y="3600"/>
              <a:ext cx="432" cy="0"/>
            </a:xfrm>
            <a:prstGeom prst="line">
              <a:avLst/>
            </a:prstGeom>
            <a:ln w="38100" cap="flat" cmpd="sng">
              <a:solidFill>
                <a:srgbClr val="0000FF"/>
              </a:solidFill>
              <a:prstDash val="solid"/>
              <a:headEnd type="none" w="med" len="med"/>
              <a:tailEnd type="none" w="med" len="med"/>
            </a:ln>
          </p:spPr>
        </p:sp>
        <p:sp>
          <p:nvSpPr>
            <p:cNvPr id="85016" name="Line 47"/>
            <p:cNvSpPr/>
            <p:nvPr/>
          </p:nvSpPr>
          <p:spPr>
            <a:xfrm flipV="1">
              <a:off x="864" y="1056"/>
              <a:ext cx="720" cy="2544"/>
            </a:xfrm>
            <a:prstGeom prst="line">
              <a:avLst/>
            </a:prstGeom>
            <a:ln w="38100" cap="flat" cmpd="sng">
              <a:solidFill>
                <a:srgbClr val="0000FF"/>
              </a:solidFill>
              <a:prstDash val="solid"/>
              <a:headEnd type="none" w="med" len="med"/>
              <a:tailEnd type="none" w="med" len="med"/>
            </a:ln>
          </p:spPr>
        </p:sp>
        <p:sp>
          <p:nvSpPr>
            <p:cNvPr id="85017" name="Line 48"/>
            <p:cNvSpPr/>
            <p:nvPr/>
          </p:nvSpPr>
          <p:spPr>
            <a:xfrm>
              <a:off x="1584" y="1056"/>
              <a:ext cx="1488" cy="0"/>
            </a:xfrm>
            <a:prstGeom prst="line">
              <a:avLst/>
            </a:prstGeom>
            <a:ln w="38100" cap="flat" cmpd="sng">
              <a:solidFill>
                <a:srgbClr val="0000FF"/>
              </a:solidFill>
              <a:prstDash val="solid"/>
              <a:headEnd type="none" w="med" len="med"/>
              <a:tailEnd type="none" w="med" len="med"/>
            </a:ln>
          </p:spPr>
        </p:sp>
        <p:sp>
          <p:nvSpPr>
            <p:cNvPr id="85018" name="Line 49"/>
            <p:cNvSpPr/>
            <p:nvPr/>
          </p:nvSpPr>
          <p:spPr>
            <a:xfrm>
              <a:off x="3061" y="1041"/>
              <a:ext cx="0" cy="1263"/>
            </a:xfrm>
            <a:prstGeom prst="line">
              <a:avLst/>
            </a:prstGeom>
            <a:ln w="38100" cap="flat" cmpd="sng">
              <a:solidFill>
                <a:srgbClr val="0000FF"/>
              </a:solidFill>
              <a:prstDash val="solid"/>
              <a:headEnd type="none" w="med" len="med"/>
              <a:tailEnd type="none" w="med" len="med"/>
            </a:ln>
          </p:spPr>
        </p:sp>
        <p:sp>
          <p:nvSpPr>
            <p:cNvPr id="85019" name="Line 50"/>
            <p:cNvSpPr/>
            <p:nvPr/>
          </p:nvSpPr>
          <p:spPr>
            <a:xfrm>
              <a:off x="3072" y="2304"/>
              <a:ext cx="624" cy="0"/>
            </a:xfrm>
            <a:prstGeom prst="line">
              <a:avLst/>
            </a:prstGeom>
            <a:ln w="38100" cap="flat" cmpd="sng">
              <a:solidFill>
                <a:srgbClr val="0000FF"/>
              </a:solidFill>
              <a:prstDash val="solid"/>
              <a:headEnd type="none" w="med" len="med"/>
              <a:tailEnd type="none" w="med" len="med"/>
            </a:ln>
          </p:spPr>
        </p:sp>
        <p:sp>
          <p:nvSpPr>
            <p:cNvPr id="85020" name="Line 51"/>
            <p:cNvSpPr/>
            <p:nvPr/>
          </p:nvSpPr>
          <p:spPr>
            <a:xfrm>
              <a:off x="3696" y="2304"/>
              <a:ext cx="0" cy="1296"/>
            </a:xfrm>
            <a:prstGeom prst="line">
              <a:avLst/>
            </a:prstGeom>
            <a:ln w="38100" cap="flat" cmpd="sng">
              <a:solidFill>
                <a:srgbClr val="0000FF"/>
              </a:solidFill>
              <a:prstDash val="solid"/>
              <a:headEnd type="none" w="med" len="med"/>
              <a:tailEnd type="none" w="med" len="med"/>
            </a:ln>
          </p:spPr>
        </p:sp>
        <p:sp>
          <p:nvSpPr>
            <p:cNvPr id="85021" name="Line 52"/>
            <p:cNvSpPr/>
            <p:nvPr/>
          </p:nvSpPr>
          <p:spPr>
            <a:xfrm>
              <a:off x="3696" y="3600"/>
              <a:ext cx="1056" cy="0"/>
            </a:xfrm>
            <a:prstGeom prst="line">
              <a:avLst/>
            </a:prstGeom>
            <a:ln w="38100" cap="flat" cmpd="sng">
              <a:solidFill>
                <a:srgbClr val="0000FF"/>
              </a:solidFill>
              <a:prstDash val="solid"/>
              <a:headEnd type="none" w="med" len="med"/>
              <a:tailEnd type="none" w="med" len="med"/>
            </a:ln>
          </p:spPr>
        </p:sp>
      </p:grpSp>
      <p:grpSp>
        <p:nvGrpSpPr>
          <p:cNvPr id="9" name="Group 53"/>
          <p:cNvGrpSpPr/>
          <p:nvPr/>
        </p:nvGrpSpPr>
        <p:grpSpPr>
          <a:xfrm>
            <a:off x="685800" y="3422905"/>
            <a:ext cx="6858000" cy="1066800"/>
            <a:chOff x="480" y="2304"/>
            <a:chExt cx="4320" cy="672"/>
          </a:xfrm>
        </p:grpSpPr>
        <p:sp>
          <p:nvSpPr>
            <p:cNvPr id="85007" name="Line 54"/>
            <p:cNvSpPr/>
            <p:nvPr/>
          </p:nvSpPr>
          <p:spPr>
            <a:xfrm>
              <a:off x="3696" y="2304"/>
              <a:ext cx="774" cy="0"/>
            </a:xfrm>
            <a:prstGeom prst="line">
              <a:avLst/>
            </a:prstGeom>
            <a:ln w="38100" cap="flat" cmpd="sng">
              <a:solidFill>
                <a:srgbClr val="FF0000"/>
              </a:solidFill>
              <a:prstDash val="solid"/>
              <a:headEnd type="none" w="med" len="med"/>
              <a:tailEnd type="none" w="med" len="med"/>
            </a:ln>
          </p:spPr>
        </p:sp>
        <p:grpSp>
          <p:nvGrpSpPr>
            <p:cNvPr id="85008" name="Group 55"/>
            <p:cNvGrpSpPr/>
            <p:nvPr/>
          </p:nvGrpSpPr>
          <p:grpSpPr>
            <a:xfrm>
              <a:off x="480" y="2304"/>
              <a:ext cx="4320" cy="672"/>
              <a:chOff x="480" y="2304"/>
              <a:chExt cx="4320" cy="672"/>
            </a:xfrm>
          </p:grpSpPr>
          <p:sp>
            <p:nvSpPr>
              <p:cNvPr id="85009" name="Line 56"/>
              <p:cNvSpPr/>
              <p:nvPr/>
            </p:nvSpPr>
            <p:spPr>
              <a:xfrm>
                <a:off x="480" y="2304"/>
                <a:ext cx="2629" cy="0"/>
              </a:xfrm>
              <a:prstGeom prst="line">
                <a:avLst/>
              </a:prstGeom>
              <a:ln w="38100" cap="flat" cmpd="sng">
                <a:solidFill>
                  <a:srgbClr val="FF0000"/>
                </a:solidFill>
                <a:prstDash val="solid"/>
                <a:headEnd type="none" w="med" len="med"/>
                <a:tailEnd type="none" w="med" len="med"/>
              </a:ln>
            </p:spPr>
          </p:sp>
          <p:sp>
            <p:nvSpPr>
              <p:cNvPr id="85010" name="Line 57"/>
              <p:cNvSpPr/>
              <p:nvPr/>
            </p:nvSpPr>
            <p:spPr>
              <a:xfrm>
                <a:off x="3109" y="2304"/>
                <a:ext cx="0" cy="672"/>
              </a:xfrm>
              <a:prstGeom prst="line">
                <a:avLst/>
              </a:prstGeom>
              <a:ln w="38100" cap="flat" cmpd="sng">
                <a:solidFill>
                  <a:srgbClr val="FF0000"/>
                </a:solidFill>
                <a:prstDash val="solid"/>
                <a:headEnd type="none" w="med" len="med"/>
                <a:tailEnd type="none" w="med" len="med"/>
              </a:ln>
            </p:spPr>
          </p:sp>
          <p:sp>
            <p:nvSpPr>
              <p:cNvPr id="85011" name="Line 58"/>
              <p:cNvSpPr/>
              <p:nvPr/>
            </p:nvSpPr>
            <p:spPr>
              <a:xfrm>
                <a:off x="3109" y="2976"/>
                <a:ext cx="587" cy="0"/>
              </a:xfrm>
              <a:prstGeom prst="line">
                <a:avLst/>
              </a:prstGeom>
              <a:ln w="38100" cap="flat" cmpd="sng">
                <a:solidFill>
                  <a:srgbClr val="FF0000"/>
                </a:solidFill>
                <a:prstDash val="solid"/>
                <a:headEnd type="none" w="med" len="med"/>
                <a:tailEnd type="none" w="med" len="med"/>
              </a:ln>
            </p:spPr>
          </p:sp>
          <p:sp>
            <p:nvSpPr>
              <p:cNvPr id="85012" name="Line 59"/>
              <p:cNvSpPr/>
              <p:nvPr/>
            </p:nvSpPr>
            <p:spPr>
              <a:xfrm>
                <a:off x="4470" y="2304"/>
                <a:ext cx="0" cy="672"/>
              </a:xfrm>
              <a:prstGeom prst="line">
                <a:avLst/>
              </a:prstGeom>
              <a:ln w="38100" cap="flat" cmpd="sng">
                <a:solidFill>
                  <a:srgbClr val="FF0000"/>
                </a:solidFill>
                <a:prstDash val="solid"/>
                <a:headEnd type="none" w="med" len="med"/>
                <a:tailEnd type="none" w="med" len="med"/>
              </a:ln>
            </p:spPr>
          </p:sp>
          <p:sp>
            <p:nvSpPr>
              <p:cNvPr id="85013" name="Line 60"/>
              <p:cNvSpPr/>
              <p:nvPr/>
            </p:nvSpPr>
            <p:spPr>
              <a:xfrm>
                <a:off x="4464" y="2976"/>
                <a:ext cx="336" cy="0"/>
              </a:xfrm>
              <a:prstGeom prst="line">
                <a:avLst/>
              </a:prstGeom>
              <a:ln w="38100" cap="flat" cmpd="sng">
                <a:solidFill>
                  <a:srgbClr val="FF0000"/>
                </a:solidFill>
                <a:prstDash val="solid"/>
                <a:headEnd type="none" w="med" len="med"/>
                <a:tailEnd type="none" w="med" len="med"/>
              </a:ln>
            </p:spPr>
          </p:sp>
          <p:sp>
            <p:nvSpPr>
              <p:cNvPr id="85014" name="Line 61"/>
              <p:cNvSpPr/>
              <p:nvPr/>
            </p:nvSpPr>
            <p:spPr>
              <a:xfrm flipV="1">
                <a:off x="3696" y="2304"/>
                <a:ext cx="0" cy="672"/>
              </a:xfrm>
              <a:prstGeom prst="line">
                <a:avLst/>
              </a:prstGeom>
              <a:ln w="38100" cap="flat" cmpd="sng">
                <a:solidFill>
                  <a:srgbClr val="FF0000"/>
                </a:solidFill>
                <a:prstDash val="solid"/>
                <a:headEnd type="none" w="med" len="med"/>
                <a:tailEnd type="none" w="med" len="med"/>
              </a:ln>
            </p:spPr>
          </p:sp>
        </p:grpSp>
      </p:grpSp>
      <p:sp>
        <p:nvSpPr>
          <p:cNvPr id="80958" name="Line 62"/>
          <p:cNvSpPr/>
          <p:nvPr/>
        </p:nvSpPr>
        <p:spPr>
          <a:xfrm>
            <a:off x="5410200" y="1136905"/>
            <a:ext cx="2057400" cy="0"/>
          </a:xfrm>
          <a:prstGeom prst="line">
            <a:avLst/>
          </a:prstGeom>
          <a:ln w="57150" cap="flat" cmpd="sng">
            <a:solidFill>
              <a:schemeClr val="tx1"/>
            </a:solidFill>
            <a:prstDash val="solid"/>
            <a:headEnd type="none" w="med" len="med"/>
            <a:tailEnd type="none" w="med" len="med"/>
          </a:ln>
        </p:spPr>
      </p:sp>
      <p:sp>
        <p:nvSpPr>
          <p:cNvPr id="80959" name="Line 63"/>
          <p:cNvSpPr/>
          <p:nvPr/>
        </p:nvSpPr>
        <p:spPr>
          <a:xfrm>
            <a:off x="5410200" y="1822705"/>
            <a:ext cx="1600200" cy="0"/>
          </a:xfrm>
          <a:prstGeom prst="line">
            <a:avLst/>
          </a:prstGeom>
          <a:ln w="57150" cap="flat" cmpd="sng">
            <a:solidFill>
              <a:srgbClr val="F63039"/>
            </a:solidFill>
            <a:prstDash val="solid"/>
            <a:headEnd type="none" w="med" len="med"/>
            <a:tailEnd type="none" w="med" len="med"/>
          </a:ln>
        </p:spPr>
      </p:sp>
      <p:sp>
        <p:nvSpPr>
          <p:cNvPr id="80960" name="Line 64"/>
          <p:cNvSpPr/>
          <p:nvPr/>
        </p:nvSpPr>
        <p:spPr>
          <a:xfrm>
            <a:off x="5410200" y="2508505"/>
            <a:ext cx="1600200" cy="0"/>
          </a:xfrm>
          <a:prstGeom prst="line">
            <a:avLst/>
          </a:prstGeom>
          <a:ln w="57150" cap="flat" cmpd="sng">
            <a:solidFill>
              <a:srgbClr val="0000FF"/>
            </a:solidFill>
            <a:prstDash val="solid"/>
            <a:headEnd type="none" w="med" len="med"/>
            <a:tailEnd type="none" w="med" len="med"/>
          </a:ln>
        </p:spPr>
      </p:sp>
      <p:sp>
        <p:nvSpPr>
          <p:cNvPr id="80961" name="Rectangle 65"/>
          <p:cNvSpPr/>
          <p:nvPr/>
        </p:nvSpPr>
        <p:spPr>
          <a:xfrm>
            <a:off x="7620000" y="832105"/>
            <a:ext cx="1524000" cy="583565"/>
          </a:xfrm>
          <a:prstGeom prst="rect">
            <a:avLst/>
          </a:prstGeom>
          <a:noFill/>
          <a:ln w="9525">
            <a:noFill/>
          </a:ln>
        </p:spPr>
        <p:txBody>
          <a:bodyPr wrap="square">
            <a:spAutoFit/>
          </a:bodyPr>
          <a:lstStyle/>
          <a:p>
            <a:r>
              <a:rPr lang="zh-CN" altLang="en-US" sz="3200" b="1" dirty="0">
                <a:latin typeface="Times New Roman" panose="02020603050405020304" pitchFamily="18" charset="0"/>
                <a:ea typeface="方正姚体" pitchFamily="2" charset="-122"/>
              </a:rPr>
              <a:t>核</a:t>
            </a:r>
            <a:r>
              <a:rPr lang="en-US" altLang="zh-CN" sz="3200" b="1" dirty="0">
                <a:latin typeface="Times New Roman" panose="02020603050405020304" pitchFamily="18" charset="0"/>
                <a:ea typeface="方正姚体" pitchFamily="2" charset="-122"/>
              </a:rPr>
              <a:t>DNA</a:t>
            </a:r>
          </a:p>
        </p:txBody>
      </p:sp>
      <p:sp>
        <p:nvSpPr>
          <p:cNvPr id="80962" name="Rectangle 66"/>
          <p:cNvSpPr/>
          <p:nvPr/>
        </p:nvSpPr>
        <p:spPr>
          <a:xfrm>
            <a:off x="7086600" y="1468693"/>
            <a:ext cx="1814513" cy="579437"/>
          </a:xfrm>
          <a:prstGeom prst="rect">
            <a:avLst/>
          </a:prstGeom>
          <a:noFill/>
          <a:ln w="9525">
            <a:noFill/>
          </a:ln>
        </p:spPr>
        <p:txBody>
          <a:bodyPr wrap="none">
            <a:spAutoFit/>
          </a:bodyPr>
          <a:lstStyle/>
          <a:p>
            <a:r>
              <a:rPr lang="zh-CN" altLang="en-US" sz="3200" b="1" dirty="0">
                <a:solidFill>
                  <a:srgbClr val="FF0000"/>
                </a:solidFill>
                <a:latin typeface="Times New Roman" panose="02020603050405020304" pitchFamily="18" charset="0"/>
                <a:ea typeface="方正姚体" pitchFamily="2" charset="-122"/>
              </a:rPr>
              <a:t>染  色  体</a:t>
            </a:r>
          </a:p>
        </p:txBody>
      </p:sp>
      <p:sp>
        <p:nvSpPr>
          <p:cNvPr id="80963" name="Rectangle 67"/>
          <p:cNvSpPr/>
          <p:nvPr/>
        </p:nvSpPr>
        <p:spPr>
          <a:xfrm>
            <a:off x="7086600" y="2203705"/>
            <a:ext cx="1825625" cy="588963"/>
          </a:xfrm>
          <a:prstGeom prst="rect">
            <a:avLst/>
          </a:prstGeom>
          <a:noFill/>
          <a:ln w="9525" cap="flat" cmpd="sng">
            <a:solidFill>
              <a:schemeClr val="bg1"/>
            </a:solidFill>
            <a:prstDash val="solid"/>
            <a:miter/>
            <a:headEnd type="none" w="med" len="med"/>
            <a:tailEnd type="none" w="med" len="med"/>
          </a:ln>
        </p:spPr>
        <p:txBody>
          <a:bodyPr wrap="none">
            <a:spAutoFit/>
          </a:bodyPr>
          <a:lstStyle/>
          <a:p>
            <a:r>
              <a:rPr lang="zh-CN" altLang="en-US" sz="3200" b="1" dirty="0">
                <a:solidFill>
                  <a:srgbClr val="0066CC"/>
                </a:solidFill>
                <a:latin typeface="Times New Roman" panose="02020603050405020304" pitchFamily="18" charset="0"/>
                <a:ea typeface="方正姚体" pitchFamily="2" charset="-122"/>
              </a:rPr>
              <a:t>染色单体</a:t>
            </a:r>
          </a:p>
        </p:txBody>
      </p:sp>
      <p:sp>
        <p:nvSpPr>
          <p:cNvPr id="66" name="Text Box 2">
            <a:extLst>
              <a:ext uri="{FF2B5EF4-FFF2-40B4-BE49-F238E27FC236}">
                <a16:creationId xmlns:a16="http://schemas.microsoft.com/office/drawing/2014/main" id="{036FC8D9-EE76-43BC-901C-2C80600599E7}"/>
              </a:ext>
            </a:extLst>
          </p:cNvPr>
          <p:cNvSpPr txBox="1">
            <a:spLocks noChangeArrowheads="1"/>
          </p:cNvSpPr>
          <p:nvPr/>
        </p:nvSpPr>
        <p:spPr bwMode="auto">
          <a:xfrm>
            <a:off x="800103" y="654018"/>
            <a:ext cx="22859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latin typeface="黑体" panose="02010609060101010101" pitchFamily="49" charset="-122"/>
                <a:ea typeface="黑体" panose="02010609060101010101" pitchFamily="49" charset="-122"/>
              </a:rPr>
              <a:t>每个细胞中</a:t>
            </a:r>
          </a:p>
        </p:txBody>
      </p:sp>
      <p:sp>
        <p:nvSpPr>
          <p:cNvPr id="67" name="Line 46">
            <a:extLst>
              <a:ext uri="{FF2B5EF4-FFF2-40B4-BE49-F238E27FC236}">
                <a16:creationId xmlns:a16="http://schemas.microsoft.com/office/drawing/2014/main" id="{2F95356D-BA8D-40AF-ACF7-E54599FA67EA}"/>
              </a:ext>
            </a:extLst>
          </p:cNvPr>
          <p:cNvSpPr>
            <a:spLocks noChangeShapeType="1"/>
          </p:cNvSpPr>
          <p:nvPr/>
        </p:nvSpPr>
        <p:spPr bwMode="auto">
          <a:xfrm>
            <a:off x="2478158" y="1468693"/>
            <a:ext cx="23271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50">
            <a:extLst>
              <a:ext uri="{FF2B5EF4-FFF2-40B4-BE49-F238E27FC236}">
                <a16:creationId xmlns:a16="http://schemas.microsoft.com/office/drawing/2014/main" id="{C0E746DA-4F1C-481F-BD8E-0DC612DA6762}"/>
              </a:ext>
            </a:extLst>
          </p:cNvPr>
          <p:cNvSpPr>
            <a:spLocks noChangeShapeType="1"/>
          </p:cNvSpPr>
          <p:nvPr/>
        </p:nvSpPr>
        <p:spPr bwMode="auto">
          <a:xfrm>
            <a:off x="4776823" y="3482337"/>
            <a:ext cx="215737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76" name="矩形 75">
            <a:extLst>
              <a:ext uri="{FF2B5EF4-FFF2-40B4-BE49-F238E27FC236}">
                <a16:creationId xmlns:a16="http://schemas.microsoft.com/office/drawing/2014/main" id="{6022BB2A-F648-40DC-B196-30C008679908}"/>
              </a:ext>
            </a:extLst>
          </p:cNvPr>
          <p:cNvSpPr/>
          <p:nvPr/>
        </p:nvSpPr>
        <p:spPr>
          <a:xfrm>
            <a:off x="3482196" y="376274"/>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grpSp>
        <p:nvGrpSpPr>
          <p:cNvPr id="10" name="组合 9">
            <a:extLst>
              <a:ext uri="{FF2B5EF4-FFF2-40B4-BE49-F238E27FC236}">
                <a16:creationId xmlns:a16="http://schemas.microsoft.com/office/drawing/2014/main" id="{55E02C66-9916-495B-8C1E-2F64E5BCCCC0}"/>
              </a:ext>
            </a:extLst>
          </p:cNvPr>
          <p:cNvGrpSpPr/>
          <p:nvPr/>
        </p:nvGrpSpPr>
        <p:grpSpPr>
          <a:xfrm>
            <a:off x="228600" y="832105"/>
            <a:ext cx="8382000" cy="5909263"/>
            <a:chOff x="228600" y="502639"/>
            <a:chExt cx="8382000" cy="5909263"/>
          </a:xfrm>
        </p:grpSpPr>
        <p:grpSp>
          <p:nvGrpSpPr>
            <p:cNvPr id="2" name="组合 1">
              <a:extLst>
                <a:ext uri="{FF2B5EF4-FFF2-40B4-BE49-F238E27FC236}">
                  <a16:creationId xmlns:a16="http://schemas.microsoft.com/office/drawing/2014/main" id="{7E60602F-237A-4A02-9F90-E668BA09B35F}"/>
                </a:ext>
              </a:extLst>
            </p:cNvPr>
            <p:cNvGrpSpPr/>
            <p:nvPr/>
          </p:nvGrpSpPr>
          <p:grpSpPr>
            <a:xfrm>
              <a:off x="228600" y="502639"/>
              <a:ext cx="8382000" cy="5374633"/>
              <a:chOff x="228600" y="1066800"/>
              <a:chExt cx="8382000" cy="5374633"/>
            </a:xfrm>
          </p:grpSpPr>
          <p:grpSp>
            <p:nvGrpSpPr>
              <p:cNvPr id="84996" name="Group 69"/>
              <p:cNvGrpSpPr/>
              <p:nvPr/>
            </p:nvGrpSpPr>
            <p:grpSpPr>
              <a:xfrm>
                <a:off x="228600" y="1066800"/>
                <a:ext cx="8382000" cy="5029200"/>
                <a:chOff x="144" y="672"/>
                <a:chExt cx="5280" cy="3168"/>
              </a:xfrm>
            </p:grpSpPr>
            <p:grpSp>
              <p:nvGrpSpPr>
                <p:cNvPr id="85029" name="Group 5"/>
                <p:cNvGrpSpPr/>
                <p:nvPr/>
              </p:nvGrpSpPr>
              <p:grpSpPr>
                <a:xfrm>
                  <a:off x="480" y="672"/>
                  <a:ext cx="4944" cy="3168"/>
                  <a:chOff x="480" y="672"/>
                  <a:chExt cx="4944" cy="3168"/>
                </a:xfrm>
              </p:grpSpPr>
              <p:grpSp>
                <p:nvGrpSpPr>
                  <p:cNvPr id="85033" name="Group 6"/>
                  <p:cNvGrpSpPr/>
                  <p:nvPr/>
                </p:nvGrpSpPr>
                <p:grpSpPr>
                  <a:xfrm>
                    <a:off x="480" y="672"/>
                    <a:ext cx="4944" cy="2928"/>
                    <a:chOff x="480" y="672"/>
                    <a:chExt cx="4944" cy="2928"/>
                  </a:xfrm>
                </p:grpSpPr>
                <p:grpSp>
                  <p:nvGrpSpPr>
                    <p:cNvPr id="85043" name="Group 7"/>
                    <p:cNvGrpSpPr/>
                    <p:nvPr/>
                  </p:nvGrpSpPr>
                  <p:grpSpPr>
                    <a:xfrm>
                      <a:off x="480" y="3456"/>
                      <a:ext cx="4944" cy="144"/>
                      <a:chOff x="480" y="2880"/>
                      <a:chExt cx="4944" cy="144"/>
                    </a:xfrm>
                  </p:grpSpPr>
                  <p:sp>
                    <p:nvSpPr>
                      <p:cNvPr id="85050" name="Line 8"/>
                      <p:cNvSpPr/>
                      <p:nvPr/>
                    </p:nvSpPr>
                    <p:spPr>
                      <a:xfrm>
                        <a:off x="480" y="3024"/>
                        <a:ext cx="4944" cy="0"/>
                      </a:xfrm>
                      <a:prstGeom prst="line">
                        <a:avLst/>
                      </a:prstGeom>
                      <a:ln w="38100" cap="flat" cmpd="sng">
                        <a:solidFill>
                          <a:schemeClr val="tx1"/>
                        </a:solidFill>
                        <a:prstDash val="solid"/>
                        <a:headEnd type="none" w="med" len="med"/>
                        <a:tailEnd type="triangle" w="med" len="med"/>
                      </a:ln>
                    </p:spPr>
                  </p:sp>
                  <p:sp>
                    <p:nvSpPr>
                      <p:cNvPr id="85051" name="Line 9"/>
                      <p:cNvSpPr/>
                      <p:nvPr/>
                    </p:nvSpPr>
                    <p:spPr>
                      <a:xfrm>
                        <a:off x="1584" y="2880"/>
                        <a:ext cx="0" cy="144"/>
                      </a:xfrm>
                      <a:prstGeom prst="line">
                        <a:avLst/>
                      </a:prstGeom>
                      <a:ln w="38100" cap="flat" cmpd="sng">
                        <a:solidFill>
                          <a:schemeClr val="tx1"/>
                        </a:solidFill>
                        <a:prstDash val="solid"/>
                        <a:headEnd type="none" w="med" len="med"/>
                        <a:tailEnd type="none" w="med" len="med"/>
                      </a:ln>
                    </p:spPr>
                  </p:sp>
                  <p:sp>
                    <p:nvSpPr>
                      <p:cNvPr id="85052" name="Line 10"/>
                      <p:cNvSpPr/>
                      <p:nvPr/>
                    </p:nvSpPr>
                    <p:spPr>
                      <a:xfrm>
                        <a:off x="1920" y="2880"/>
                        <a:ext cx="0" cy="144"/>
                      </a:xfrm>
                      <a:prstGeom prst="line">
                        <a:avLst/>
                      </a:prstGeom>
                      <a:ln w="38100" cap="flat" cmpd="sng">
                        <a:solidFill>
                          <a:schemeClr val="tx1"/>
                        </a:solidFill>
                        <a:prstDash val="solid"/>
                        <a:headEnd type="none" w="med" len="med"/>
                        <a:tailEnd type="none" w="med" len="med"/>
                      </a:ln>
                    </p:spPr>
                  </p:sp>
                  <p:sp>
                    <p:nvSpPr>
                      <p:cNvPr id="85053" name="Line 11"/>
                      <p:cNvSpPr/>
                      <p:nvPr/>
                    </p:nvSpPr>
                    <p:spPr>
                      <a:xfrm>
                        <a:off x="2304" y="2880"/>
                        <a:ext cx="0" cy="144"/>
                      </a:xfrm>
                      <a:prstGeom prst="line">
                        <a:avLst/>
                      </a:prstGeom>
                      <a:ln w="38100" cap="flat" cmpd="sng">
                        <a:solidFill>
                          <a:schemeClr val="tx1"/>
                        </a:solidFill>
                        <a:prstDash val="solid"/>
                        <a:headEnd type="none" w="med" len="med"/>
                        <a:tailEnd type="none" w="med" len="med"/>
                      </a:ln>
                    </p:spPr>
                  </p:sp>
                  <p:sp>
                    <p:nvSpPr>
                      <p:cNvPr id="85054" name="Line 12"/>
                      <p:cNvSpPr/>
                      <p:nvPr/>
                    </p:nvSpPr>
                    <p:spPr>
                      <a:xfrm>
                        <a:off x="2688" y="2880"/>
                        <a:ext cx="0" cy="144"/>
                      </a:xfrm>
                      <a:prstGeom prst="line">
                        <a:avLst/>
                      </a:prstGeom>
                      <a:ln w="38100" cap="flat" cmpd="sng">
                        <a:solidFill>
                          <a:schemeClr val="tx1"/>
                        </a:solidFill>
                        <a:prstDash val="solid"/>
                        <a:headEnd type="none" w="med" len="med"/>
                        <a:tailEnd type="none" w="med" len="med"/>
                      </a:ln>
                    </p:spPr>
                  </p:sp>
                  <p:sp>
                    <p:nvSpPr>
                      <p:cNvPr id="85055" name="Line 13"/>
                      <p:cNvSpPr/>
                      <p:nvPr/>
                    </p:nvSpPr>
                    <p:spPr>
                      <a:xfrm>
                        <a:off x="3072" y="2880"/>
                        <a:ext cx="0" cy="144"/>
                      </a:xfrm>
                      <a:prstGeom prst="line">
                        <a:avLst/>
                      </a:prstGeom>
                      <a:ln w="38100" cap="flat" cmpd="sng">
                        <a:solidFill>
                          <a:schemeClr val="tx1"/>
                        </a:solidFill>
                        <a:prstDash val="solid"/>
                        <a:headEnd type="none" w="med" len="med"/>
                        <a:tailEnd type="none" w="med" len="med"/>
                      </a:ln>
                    </p:spPr>
                  </p:sp>
                  <p:sp>
                    <p:nvSpPr>
                      <p:cNvPr id="85056" name="Line 14"/>
                      <p:cNvSpPr/>
                      <p:nvPr/>
                    </p:nvSpPr>
                    <p:spPr>
                      <a:xfrm>
                        <a:off x="3360" y="2880"/>
                        <a:ext cx="0" cy="144"/>
                      </a:xfrm>
                      <a:prstGeom prst="line">
                        <a:avLst/>
                      </a:prstGeom>
                      <a:ln w="38100" cap="flat" cmpd="sng">
                        <a:solidFill>
                          <a:schemeClr val="tx1"/>
                        </a:solidFill>
                        <a:prstDash val="solid"/>
                        <a:headEnd type="none" w="med" len="med"/>
                        <a:tailEnd type="none" w="med" len="med"/>
                      </a:ln>
                    </p:spPr>
                  </p:sp>
                  <p:sp>
                    <p:nvSpPr>
                      <p:cNvPr id="85057" name="Line 15"/>
                      <p:cNvSpPr/>
                      <p:nvPr/>
                    </p:nvSpPr>
                    <p:spPr>
                      <a:xfrm>
                        <a:off x="3696" y="2880"/>
                        <a:ext cx="0" cy="144"/>
                      </a:xfrm>
                      <a:prstGeom prst="line">
                        <a:avLst/>
                      </a:prstGeom>
                      <a:ln w="38100" cap="flat" cmpd="sng">
                        <a:solidFill>
                          <a:schemeClr val="tx1"/>
                        </a:solidFill>
                        <a:prstDash val="solid"/>
                        <a:headEnd type="none" w="med" len="med"/>
                        <a:tailEnd type="none" w="med" len="med"/>
                      </a:ln>
                    </p:spPr>
                  </p:sp>
                  <p:sp>
                    <p:nvSpPr>
                      <p:cNvPr id="85058" name="Line 16"/>
                      <p:cNvSpPr/>
                      <p:nvPr/>
                    </p:nvSpPr>
                    <p:spPr>
                      <a:xfrm>
                        <a:off x="4032" y="2880"/>
                        <a:ext cx="0" cy="144"/>
                      </a:xfrm>
                      <a:prstGeom prst="line">
                        <a:avLst/>
                      </a:prstGeom>
                      <a:ln w="38100" cap="flat" cmpd="sng">
                        <a:solidFill>
                          <a:schemeClr val="tx1"/>
                        </a:solidFill>
                        <a:prstDash val="solid"/>
                        <a:headEnd type="none" w="med" len="med"/>
                        <a:tailEnd type="none" w="med" len="med"/>
                      </a:ln>
                    </p:spPr>
                  </p:sp>
                  <p:sp>
                    <p:nvSpPr>
                      <p:cNvPr id="85059" name="Line 17"/>
                      <p:cNvSpPr/>
                      <p:nvPr/>
                    </p:nvSpPr>
                    <p:spPr>
                      <a:xfrm>
                        <a:off x="4416" y="2880"/>
                        <a:ext cx="0" cy="144"/>
                      </a:xfrm>
                      <a:prstGeom prst="line">
                        <a:avLst/>
                      </a:prstGeom>
                      <a:ln w="38100" cap="flat" cmpd="sng">
                        <a:solidFill>
                          <a:schemeClr val="tx1"/>
                        </a:solidFill>
                        <a:prstDash val="solid"/>
                        <a:headEnd type="none" w="med" len="med"/>
                        <a:tailEnd type="none" w="med" len="med"/>
                      </a:ln>
                    </p:spPr>
                  </p:sp>
                </p:grpSp>
                <p:grpSp>
                  <p:nvGrpSpPr>
                    <p:cNvPr id="85044" name="Group 18"/>
                    <p:cNvGrpSpPr/>
                    <p:nvPr/>
                  </p:nvGrpSpPr>
                  <p:grpSpPr>
                    <a:xfrm>
                      <a:off x="480" y="672"/>
                      <a:ext cx="96" cy="2928"/>
                      <a:chOff x="480" y="672"/>
                      <a:chExt cx="96" cy="2928"/>
                    </a:xfrm>
                  </p:grpSpPr>
                  <p:sp>
                    <p:nvSpPr>
                      <p:cNvPr id="85045" name="Line 19"/>
                      <p:cNvSpPr/>
                      <p:nvPr/>
                    </p:nvSpPr>
                    <p:spPr>
                      <a:xfrm flipV="1">
                        <a:off x="480" y="672"/>
                        <a:ext cx="0" cy="2928"/>
                      </a:xfrm>
                      <a:prstGeom prst="line">
                        <a:avLst/>
                      </a:prstGeom>
                      <a:ln w="38100" cap="flat" cmpd="sng">
                        <a:solidFill>
                          <a:schemeClr val="tx1"/>
                        </a:solidFill>
                        <a:prstDash val="solid"/>
                        <a:headEnd type="none" w="med" len="med"/>
                        <a:tailEnd type="triangle" w="med" len="med"/>
                      </a:ln>
                    </p:spPr>
                  </p:sp>
                  <p:sp>
                    <p:nvSpPr>
                      <p:cNvPr id="85046" name="Line 20"/>
                      <p:cNvSpPr/>
                      <p:nvPr/>
                    </p:nvSpPr>
                    <p:spPr>
                      <a:xfrm>
                        <a:off x="480" y="2976"/>
                        <a:ext cx="96" cy="0"/>
                      </a:xfrm>
                      <a:prstGeom prst="line">
                        <a:avLst/>
                      </a:prstGeom>
                      <a:ln w="38100" cap="flat" cmpd="sng">
                        <a:solidFill>
                          <a:schemeClr val="tx1"/>
                        </a:solidFill>
                        <a:prstDash val="solid"/>
                        <a:headEnd type="none" w="med" len="med"/>
                        <a:tailEnd type="none" w="med" len="med"/>
                      </a:ln>
                    </p:spPr>
                  </p:sp>
                  <p:sp>
                    <p:nvSpPr>
                      <p:cNvPr id="85047" name="Line 21"/>
                      <p:cNvSpPr/>
                      <p:nvPr/>
                    </p:nvSpPr>
                    <p:spPr>
                      <a:xfrm>
                        <a:off x="480" y="2304"/>
                        <a:ext cx="96" cy="0"/>
                      </a:xfrm>
                      <a:prstGeom prst="line">
                        <a:avLst/>
                      </a:prstGeom>
                      <a:ln w="38100" cap="flat" cmpd="sng">
                        <a:solidFill>
                          <a:schemeClr val="tx1"/>
                        </a:solidFill>
                        <a:prstDash val="solid"/>
                        <a:headEnd type="none" w="med" len="med"/>
                        <a:tailEnd type="none" w="med" len="med"/>
                      </a:ln>
                    </p:spPr>
                  </p:sp>
                  <p:sp>
                    <p:nvSpPr>
                      <p:cNvPr id="85048" name="Line 22"/>
                      <p:cNvSpPr/>
                      <p:nvPr/>
                    </p:nvSpPr>
                    <p:spPr>
                      <a:xfrm>
                        <a:off x="480" y="1680"/>
                        <a:ext cx="96" cy="0"/>
                      </a:xfrm>
                      <a:prstGeom prst="line">
                        <a:avLst/>
                      </a:prstGeom>
                      <a:ln w="38100" cap="flat" cmpd="sng">
                        <a:solidFill>
                          <a:schemeClr val="tx1"/>
                        </a:solidFill>
                        <a:prstDash val="solid"/>
                        <a:headEnd type="none" w="med" len="med"/>
                        <a:tailEnd type="none" w="med" len="med"/>
                      </a:ln>
                    </p:spPr>
                  </p:sp>
                  <p:sp>
                    <p:nvSpPr>
                      <p:cNvPr id="85049" name="Line 23"/>
                      <p:cNvSpPr/>
                      <p:nvPr/>
                    </p:nvSpPr>
                    <p:spPr>
                      <a:xfrm>
                        <a:off x="480" y="1056"/>
                        <a:ext cx="96" cy="0"/>
                      </a:xfrm>
                      <a:prstGeom prst="line">
                        <a:avLst/>
                      </a:prstGeom>
                      <a:ln w="38100" cap="flat" cmpd="sng">
                        <a:solidFill>
                          <a:schemeClr val="tx1"/>
                        </a:solidFill>
                        <a:prstDash val="solid"/>
                        <a:headEnd type="none" w="med" len="med"/>
                        <a:tailEnd type="none" w="med" len="med"/>
                      </a:ln>
                    </p:spPr>
                  </p:sp>
                </p:grpSp>
              </p:grpSp>
              <p:sp>
                <p:nvSpPr>
                  <p:cNvPr id="85034" name="Text Box 24"/>
                  <p:cNvSpPr txBox="1"/>
                  <p:nvPr/>
                </p:nvSpPr>
                <p:spPr>
                  <a:xfrm>
                    <a:off x="624" y="3552"/>
                    <a:ext cx="816" cy="28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间期</a:t>
                    </a:r>
                    <a:endParaRPr lang="en-US" altLang="zh-CN" sz="2400" b="1" dirty="0">
                      <a:latin typeface="Arial" panose="020B0604020202020204" pitchFamily="34" charset="0"/>
                      <a:ea typeface="黑体" panose="02010609060101010101" pitchFamily="49" charset="-122"/>
                    </a:endParaRPr>
                  </a:p>
                </p:txBody>
              </p:sp>
              <p:sp>
                <p:nvSpPr>
                  <p:cNvPr id="85035" name="Text Box 25"/>
                  <p:cNvSpPr txBox="1"/>
                  <p:nvPr/>
                </p:nvSpPr>
                <p:spPr>
                  <a:xfrm>
                    <a:off x="1584" y="2886"/>
                    <a:ext cx="480" cy="74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前期</a:t>
                    </a:r>
                    <a:r>
                      <a:rPr lang="en-US" altLang="zh-CN" sz="2400" b="1" dirty="0">
                        <a:latin typeface="Arial" panose="020B0604020202020204" pitchFamily="34" charset="0"/>
                        <a:ea typeface="黑体" panose="02010609060101010101" pitchFamily="49" charset="-122"/>
                      </a:rPr>
                      <a:t>Ⅰ</a:t>
                    </a:r>
                  </a:p>
                </p:txBody>
              </p:sp>
              <p:sp>
                <p:nvSpPr>
                  <p:cNvPr id="85036" name="Text Box 26"/>
                  <p:cNvSpPr txBox="1"/>
                  <p:nvPr/>
                </p:nvSpPr>
                <p:spPr>
                  <a:xfrm>
                    <a:off x="1968" y="2886"/>
                    <a:ext cx="480" cy="74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中期</a:t>
                    </a:r>
                    <a:r>
                      <a:rPr lang="en-US" altLang="zh-CN" sz="2400" b="1" dirty="0">
                        <a:latin typeface="Arial" panose="020B0604020202020204" pitchFamily="34" charset="0"/>
                        <a:ea typeface="黑体" panose="02010609060101010101" pitchFamily="49" charset="-122"/>
                      </a:rPr>
                      <a:t>Ⅰ</a:t>
                    </a:r>
                  </a:p>
                </p:txBody>
              </p:sp>
              <p:sp>
                <p:nvSpPr>
                  <p:cNvPr id="85037" name="Text Box 27"/>
                  <p:cNvSpPr txBox="1"/>
                  <p:nvPr/>
                </p:nvSpPr>
                <p:spPr>
                  <a:xfrm>
                    <a:off x="2304" y="2886"/>
                    <a:ext cx="480" cy="74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后期</a:t>
                    </a:r>
                    <a:r>
                      <a:rPr lang="en-US" altLang="zh-CN" sz="2400" b="1" dirty="0">
                        <a:latin typeface="Arial" panose="020B0604020202020204" pitchFamily="34" charset="0"/>
                        <a:ea typeface="黑体" panose="02010609060101010101" pitchFamily="49" charset="-122"/>
                      </a:rPr>
                      <a:t>Ⅰ</a:t>
                    </a:r>
                  </a:p>
                </p:txBody>
              </p:sp>
              <p:sp>
                <p:nvSpPr>
                  <p:cNvPr id="85038" name="Text Box 28"/>
                  <p:cNvSpPr txBox="1"/>
                  <p:nvPr/>
                </p:nvSpPr>
                <p:spPr>
                  <a:xfrm>
                    <a:off x="2688" y="2886"/>
                    <a:ext cx="480" cy="74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末期</a:t>
                    </a:r>
                    <a:r>
                      <a:rPr lang="en-US" altLang="zh-CN" sz="2400" b="1" dirty="0">
                        <a:latin typeface="Arial" panose="020B0604020202020204" pitchFamily="34" charset="0"/>
                        <a:ea typeface="黑体" panose="02010609060101010101" pitchFamily="49" charset="-122"/>
                      </a:rPr>
                      <a:t>Ⅰ</a:t>
                    </a:r>
                  </a:p>
                </p:txBody>
              </p:sp>
              <p:sp>
                <p:nvSpPr>
                  <p:cNvPr id="85039" name="Text Box 29"/>
                  <p:cNvSpPr txBox="1"/>
                  <p:nvPr/>
                </p:nvSpPr>
                <p:spPr>
                  <a:xfrm>
                    <a:off x="3072" y="2886"/>
                    <a:ext cx="288" cy="74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前期</a:t>
                    </a:r>
                    <a:r>
                      <a:rPr lang="en-US" altLang="en-US" sz="2400" b="1" dirty="0">
                        <a:latin typeface="Arial" panose="020B0604020202020204" pitchFamily="34" charset="0"/>
                        <a:ea typeface="黑体" panose="02010609060101010101" pitchFamily="49" charset="-122"/>
                      </a:rPr>
                      <a:t>Ⅱ</a:t>
                    </a:r>
                    <a:endParaRPr lang="en-US" altLang="zh-CN" sz="2400" b="1" dirty="0">
                      <a:latin typeface="Arial" panose="020B0604020202020204" pitchFamily="34" charset="0"/>
                      <a:ea typeface="黑体" panose="02010609060101010101" pitchFamily="49" charset="-122"/>
                    </a:endParaRPr>
                  </a:p>
                </p:txBody>
              </p:sp>
              <p:sp>
                <p:nvSpPr>
                  <p:cNvPr id="85040" name="Text Box 30"/>
                  <p:cNvSpPr txBox="1"/>
                  <p:nvPr/>
                </p:nvSpPr>
                <p:spPr>
                  <a:xfrm>
                    <a:off x="3408" y="2886"/>
                    <a:ext cx="288" cy="74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中期</a:t>
                    </a:r>
                    <a:r>
                      <a:rPr lang="en-US" altLang="en-US" sz="2400" b="1" dirty="0">
                        <a:latin typeface="Arial" panose="020B0604020202020204" pitchFamily="34" charset="0"/>
                        <a:ea typeface="黑体" panose="02010609060101010101" pitchFamily="49" charset="-122"/>
                      </a:rPr>
                      <a:t>Ⅱ</a:t>
                    </a:r>
                    <a:endParaRPr lang="en-US" altLang="zh-CN" sz="2400" b="1" dirty="0">
                      <a:latin typeface="Arial" panose="020B0604020202020204" pitchFamily="34" charset="0"/>
                      <a:ea typeface="黑体" panose="02010609060101010101" pitchFamily="49" charset="-122"/>
                    </a:endParaRPr>
                  </a:p>
                </p:txBody>
              </p:sp>
              <p:sp>
                <p:nvSpPr>
                  <p:cNvPr id="85041" name="Text Box 31"/>
                  <p:cNvSpPr txBox="1"/>
                  <p:nvPr/>
                </p:nvSpPr>
                <p:spPr>
                  <a:xfrm>
                    <a:off x="3744" y="2886"/>
                    <a:ext cx="288" cy="74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后期</a:t>
                    </a:r>
                    <a:r>
                      <a:rPr lang="en-US" altLang="en-US" sz="2400" b="1" dirty="0">
                        <a:latin typeface="Arial" panose="020B0604020202020204" pitchFamily="34" charset="0"/>
                        <a:ea typeface="黑体" panose="02010609060101010101" pitchFamily="49" charset="-122"/>
                      </a:rPr>
                      <a:t>Ⅱ</a:t>
                    </a:r>
                    <a:endParaRPr lang="en-US" altLang="zh-CN" sz="2400" b="1" dirty="0">
                      <a:latin typeface="Arial" panose="020B0604020202020204" pitchFamily="34" charset="0"/>
                      <a:ea typeface="黑体" panose="02010609060101010101" pitchFamily="49" charset="-122"/>
                    </a:endParaRPr>
                  </a:p>
                </p:txBody>
              </p:sp>
              <p:sp>
                <p:nvSpPr>
                  <p:cNvPr id="85042" name="Text Box 32"/>
                  <p:cNvSpPr txBox="1"/>
                  <p:nvPr/>
                </p:nvSpPr>
                <p:spPr>
                  <a:xfrm>
                    <a:off x="4080" y="2886"/>
                    <a:ext cx="288" cy="748"/>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末期</a:t>
                    </a:r>
                    <a:r>
                      <a:rPr lang="en-US" altLang="en-US" sz="2400" b="1" dirty="0">
                        <a:latin typeface="Arial" panose="020B0604020202020204" pitchFamily="34" charset="0"/>
                        <a:ea typeface="黑体" panose="02010609060101010101" pitchFamily="49" charset="-122"/>
                      </a:rPr>
                      <a:t>Ⅱ</a:t>
                    </a:r>
                    <a:endParaRPr lang="en-US" altLang="zh-CN" sz="2400" b="1" dirty="0">
                      <a:latin typeface="Arial" panose="020B0604020202020204" pitchFamily="34" charset="0"/>
                      <a:ea typeface="黑体" panose="02010609060101010101" pitchFamily="49" charset="-122"/>
                    </a:endParaRPr>
                  </a:p>
                </p:txBody>
              </p:sp>
            </p:grpSp>
            <p:sp>
              <p:nvSpPr>
                <p:cNvPr id="85030" name="Text Box 33"/>
                <p:cNvSpPr txBox="1"/>
                <p:nvPr/>
              </p:nvSpPr>
              <p:spPr>
                <a:xfrm>
                  <a:off x="240" y="2784"/>
                  <a:ext cx="288" cy="327"/>
                </a:xfrm>
                <a:prstGeom prst="rect">
                  <a:avLst/>
                </a:prstGeom>
                <a:noFill/>
                <a:ln w="9525">
                  <a:noFill/>
                </a:ln>
              </p:spPr>
              <p:txBody>
                <a:bodyPr>
                  <a:spAutoFit/>
                </a:bodyPr>
                <a:lstStyle/>
                <a:p>
                  <a:pPr>
                    <a:spcBef>
                      <a:spcPct val="50000"/>
                    </a:spcBef>
                  </a:pPr>
                  <a:r>
                    <a:rPr lang="en-US" altLang="zh-CN" sz="2800" b="1" dirty="0">
                      <a:latin typeface="Arial" panose="020B0604020202020204" pitchFamily="34" charset="0"/>
                    </a:rPr>
                    <a:t>n</a:t>
                  </a:r>
                </a:p>
              </p:txBody>
            </p:sp>
            <p:sp>
              <p:nvSpPr>
                <p:cNvPr id="85031" name="Text Box 34"/>
                <p:cNvSpPr txBox="1"/>
                <p:nvPr/>
              </p:nvSpPr>
              <p:spPr>
                <a:xfrm>
                  <a:off x="144" y="2112"/>
                  <a:ext cx="480" cy="327"/>
                </a:xfrm>
                <a:prstGeom prst="rect">
                  <a:avLst/>
                </a:prstGeom>
                <a:noFill/>
                <a:ln w="9525">
                  <a:noFill/>
                </a:ln>
              </p:spPr>
              <p:txBody>
                <a:bodyPr>
                  <a:spAutoFit/>
                </a:bodyPr>
                <a:lstStyle/>
                <a:p>
                  <a:pPr>
                    <a:spcBef>
                      <a:spcPct val="50000"/>
                    </a:spcBef>
                  </a:pPr>
                  <a:r>
                    <a:rPr lang="en-US" altLang="zh-CN" sz="2800" b="1" dirty="0">
                      <a:latin typeface="Arial" panose="020B0604020202020204" pitchFamily="34" charset="0"/>
                    </a:rPr>
                    <a:t>2n</a:t>
                  </a:r>
                </a:p>
              </p:txBody>
            </p:sp>
            <p:sp>
              <p:nvSpPr>
                <p:cNvPr id="85032" name="Text Box 36"/>
                <p:cNvSpPr txBox="1"/>
                <p:nvPr/>
              </p:nvSpPr>
              <p:spPr>
                <a:xfrm>
                  <a:off x="144" y="912"/>
                  <a:ext cx="384" cy="327"/>
                </a:xfrm>
                <a:prstGeom prst="rect">
                  <a:avLst/>
                </a:prstGeom>
                <a:noFill/>
                <a:ln w="9525">
                  <a:noFill/>
                </a:ln>
              </p:spPr>
              <p:txBody>
                <a:bodyPr>
                  <a:spAutoFit/>
                </a:bodyPr>
                <a:lstStyle/>
                <a:p>
                  <a:pPr>
                    <a:spcBef>
                      <a:spcPct val="50000"/>
                    </a:spcBef>
                  </a:pPr>
                  <a:r>
                    <a:rPr lang="en-US" altLang="zh-CN" sz="2800" b="1" dirty="0">
                      <a:latin typeface="Arial" panose="020B0604020202020204" pitchFamily="34" charset="0"/>
                    </a:rPr>
                    <a:t>4n</a:t>
                  </a:r>
                </a:p>
              </p:txBody>
            </p:sp>
          </p:grpSp>
          <p:pic>
            <p:nvPicPr>
              <p:cNvPr id="24578" name="Picture 2">
                <a:extLst>
                  <a:ext uri="{FF2B5EF4-FFF2-40B4-BE49-F238E27FC236}">
                    <a16:creationId xmlns:a16="http://schemas.microsoft.com/office/drawing/2014/main" id="{1445157A-3D0B-470B-9328-E186A88433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400"/>
              <a:stretch/>
            </p:blipFill>
            <p:spPr bwMode="auto">
              <a:xfrm>
                <a:off x="1759491" y="5821807"/>
                <a:ext cx="6375218"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7" name="图片 76">
              <a:extLst>
                <a:ext uri="{FF2B5EF4-FFF2-40B4-BE49-F238E27FC236}">
                  <a16:creationId xmlns:a16="http://schemas.microsoft.com/office/drawing/2014/main" id="{31659F9D-7D69-4769-8EEB-C94FAD5C7657}"/>
                </a:ext>
              </a:extLst>
            </p:cNvPr>
            <p:cNvPicPr>
              <a:picLocks noChangeAspect="1"/>
            </p:cNvPicPr>
            <p:nvPr/>
          </p:nvPicPr>
          <p:blipFill>
            <a:blip r:embed="rId3"/>
            <a:stretch>
              <a:fillRect/>
            </a:stretch>
          </p:blipFill>
          <p:spPr>
            <a:xfrm>
              <a:off x="1195120" y="5706910"/>
              <a:ext cx="682438" cy="688372"/>
            </a:xfrm>
            <a:prstGeom prst="rect">
              <a:avLst/>
            </a:prstGeom>
          </p:spPr>
        </p:pic>
        <p:pic>
          <p:nvPicPr>
            <p:cNvPr id="78" name="图片 77">
              <a:extLst>
                <a:ext uri="{FF2B5EF4-FFF2-40B4-BE49-F238E27FC236}">
                  <a16:creationId xmlns:a16="http://schemas.microsoft.com/office/drawing/2014/main" id="{6EBBCC67-51B7-4D7A-BE4A-AFEDFA9E1F7C}"/>
                </a:ext>
              </a:extLst>
            </p:cNvPr>
            <p:cNvPicPr>
              <a:picLocks noChangeAspect="1"/>
            </p:cNvPicPr>
            <p:nvPr/>
          </p:nvPicPr>
          <p:blipFill>
            <a:blip r:embed="rId4"/>
            <a:stretch>
              <a:fillRect/>
            </a:stretch>
          </p:blipFill>
          <p:spPr>
            <a:xfrm>
              <a:off x="2403814" y="5706910"/>
              <a:ext cx="646856" cy="663879"/>
            </a:xfrm>
            <a:prstGeom prst="rect">
              <a:avLst/>
            </a:prstGeom>
          </p:spPr>
        </p:pic>
        <p:pic>
          <p:nvPicPr>
            <p:cNvPr id="79" name="图片 78">
              <a:extLst>
                <a:ext uri="{FF2B5EF4-FFF2-40B4-BE49-F238E27FC236}">
                  <a16:creationId xmlns:a16="http://schemas.microsoft.com/office/drawing/2014/main" id="{BC6501F1-CE9F-4A9D-8403-63BA2211837D}"/>
                </a:ext>
              </a:extLst>
            </p:cNvPr>
            <p:cNvPicPr>
              <a:picLocks noChangeAspect="1"/>
            </p:cNvPicPr>
            <p:nvPr/>
          </p:nvPicPr>
          <p:blipFill>
            <a:blip r:embed="rId5"/>
            <a:stretch>
              <a:fillRect/>
            </a:stretch>
          </p:blipFill>
          <p:spPr>
            <a:xfrm>
              <a:off x="3060464" y="5724770"/>
              <a:ext cx="646019" cy="646019"/>
            </a:xfrm>
            <a:prstGeom prst="rect">
              <a:avLst/>
            </a:prstGeom>
          </p:spPr>
        </p:pic>
        <p:pic>
          <p:nvPicPr>
            <p:cNvPr id="80" name="图片 79">
              <a:extLst>
                <a:ext uri="{FF2B5EF4-FFF2-40B4-BE49-F238E27FC236}">
                  <a16:creationId xmlns:a16="http://schemas.microsoft.com/office/drawing/2014/main" id="{F74D385A-BBC5-487D-A361-671525F78FF1}"/>
                </a:ext>
              </a:extLst>
            </p:cNvPr>
            <p:cNvPicPr>
              <a:picLocks noChangeAspect="1"/>
            </p:cNvPicPr>
            <p:nvPr/>
          </p:nvPicPr>
          <p:blipFill>
            <a:blip r:embed="rId6"/>
            <a:stretch>
              <a:fillRect/>
            </a:stretch>
          </p:blipFill>
          <p:spPr>
            <a:xfrm>
              <a:off x="3696419" y="5699384"/>
              <a:ext cx="571823" cy="695898"/>
            </a:xfrm>
            <a:prstGeom prst="rect">
              <a:avLst/>
            </a:prstGeom>
          </p:spPr>
        </p:pic>
        <p:pic>
          <p:nvPicPr>
            <p:cNvPr id="81" name="图片 80">
              <a:extLst>
                <a:ext uri="{FF2B5EF4-FFF2-40B4-BE49-F238E27FC236}">
                  <a16:creationId xmlns:a16="http://schemas.microsoft.com/office/drawing/2014/main" id="{83CCE8C3-ADFA-489B-8B70-3BBF217CC238}"/>
                </a:ext>
              </a:extLst>
            </p:cNvPr>
            <p:cNvPicPr>
              <a:picLocks noChangeAspect="1"/>
            </p:cNvPicPr>
            <p:nvPr/>
          </p:nvPicPr>
          <p:blipFill>
            <a:blip r:embed="rId7"/>
            <a:stretch>
              <a:fillRect/>
            </a:stretch>
          </p:blipFill>
          <p:spPr>
            <a:xfrm>
              <a:off x="4269573" y="5716004"/>
              <a:ext cx="590459" cy="695898"/>
            </a:xfrm>
            <a:prstGeom prst="rect">
              <a:avLst/>
            </a:prstGeom>
          </p:spPr>
        </p:pic>
        <p:pic>
          <p:nvPicPr>
            <p:cNvPr id="82" name="图片 81">
              <a:extLst>
                <a:ext uri="{FF2B5EF4-FFF2-40B4-BE49-F238E27FC236}">
                  <a16:creationId xmlns:a16="http://schemas.microsoft.com/office/drawing/2014/main" id="{AB43A292-48F4-4077-BA78-CE31DD79336B}"/>
                </a:ext>
              </a:extLst>
            </p:cNvPr>
            <p:cNvPicPr>
              <a:picLocks noChangeAspect="1"/>
            </p:cNvPicPr>
            <p:nvPr/>
          </p:nvPicPr>
          <p:blipFill>
            <a:blip r:embed="rId8"/>
            <a:stretch>
              <a:fillRect/>
            </a:stretch>
          </p:blipFill>
          <p:spPr>
            <a:xfrm>
              <a:off x="5408719" y="5876027"/>
              <a:ext cx="496929" cy="289257"/>
            </a:xfrm>
            <a:prstGeom prst="rect">
              <a:avLst/>
            </a:prstGeom>
          </p:spPr>
        </p:pic>
        <p:pic>
          <p:nvPicPr>
            <p:cNvPr id="83" name="图片 82">
              <a:extLst>
                <a:ext uri="{FF2B5EF4-FFF2-40B4-BE49-F238E27FC236}">
                  <a16:creationId xmlns:a16="http://schemas.microsoft.com/office/drawing/2014/main" id="{C47CC7E2-D804-46E1-9EC9-32B04460A06D}"/>
                </a:ext>
              </a:extLst>
            </p:cNvPr>
            <p:cNvPicPr>
              <a:picLocks noChangeAspect="1"/>
            </p:cNvPicPr>
            <p:nvPr/>
          </p:nvPicPr>
          <p:blipFill>
            <a:blip r:embed="rId9"/>
            <a:stretch>
              <a:fillRect/>
            </a:stretch>
          </p:blipFill>
          <p:spPr>
            <a:xfrm>
              <a:off x="5905500" y="5864036"/>
              <a:ext cx="495300" cy="298992"/>
            </a:xfrm>
            <a:prstGeom prst="rect">
              <a:avLst/>
            </a:prstGeom>
          </p:spPr>
        </p:pic>
        <p:pic>
          <p:nvPicPr>
            <p:cNvPr id="84" name="图片 83">
              <a:extLst>
                <a:ext uri="{FF2B5EF4-FFF2-40B4-BE49-F238E27FC236}">
                  <a16:creationId xmlns:a16="http://schemas.microsoft.com/office/drawing/2014/main" id="{DE82CD02-9414-4A2D-BE02-303BFE9FA856}"/>
                </a:ext>
              </a:extLst>
            </p:cNvPr>
            <p:cNvPicPr>
              <a:picLocks noChangeAspect="1"/>
            </p:cNvPicPr>
            <p:nvPr/>
          </p:nvPicPr>
          <p:blipFill>
            <a:blip r:embed="rId10"/>
            <a:stretch>
              <a:fillRect/>
            </a:stretch>
          </p:blipFill>
          <p:spPr>
            <a:xfrm>
              <a:off x="4883738" y="5876027"/>
              <a:ext cx="499027" cy="280603"/>
            </a:xfrm>
            <a:prstGeom prst="rect">
              <a:avLst/>
            </a:prstGeom>
          </p:spPr>
        </p:pic>
        <p:pic>
          <p:nvPicPr>
            <p:cNvPr id="85" name="图片 84">
              <a:extLst>
                <a:ext uri="{FF2B5EF4-FFF2-40B4-BE49-F238E27FC236}">
                  <a16:creationId xmlns:a16="http://schemas.microsoft.com/office/drawing/2014/main" id="{C8FEBD6A-5242-43E1-8D9A-D3906C98F546}"/>
                </a:ext>
              </a:extLst>
            </p:cNvPr>
            <p:cNvPicPr>
              <a:picLocks noChangeAspect="1"/>
            </p:cNvPicPr>
            <p:nvPr/>
          </p:nvPicPr>
          <p:blipFill>
            <a:blip r:embed="rId11"/>
            <a:stretch>
              <a:fillRect/>
            </a:stretch>
          </p:blipFill>
          <p:spPr>
            <a:xfrm>
              <a:off x="6432707" y="5837703"/>
              <a:ext cx="653893" cy="319438"/>
            </a:xfrm>
            <a:prstGeom prst="rect">
              <a:avLst/>
            </a:prstGeom>
          </p:spPr>
        </p:pic>
      </p:grpSp>
      <p:sp>
        <p:nvSpPr>
          <p:cNvPr id="11" name="矩形 10">
            <a:extLst>
              <a:ext uri="{FF2B5EF4-FFF2-40B4-BE49-F238E27FC236}">
                <a16:creationId xmlns:a16="http://schemas.microsoft.com/office/drawing/2014/main" id="{16DA84B4-E497-453B-9638-A928A86750F0}"/>
              </a:ext>
            </a:extLst>
          </p:cNvPr>
          <p:cNvSpPr/>
          <p:nvPr/>
        </p:nvSpPr>
        <p:spPr>
          <a:xfrm>
            <a:off x="683568" y="2988241"/>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88" name="矩形 87">
            <a:extLst>
              <a:ext uri="{FF2B5EF4-FFF2-40B4-BE49-F238E27FC236}">
                <a16:creationId xmlns:a16="http://schemas.microsoft.com/office/drawing/2014/main" id="{318B114C-3663-4952-9E2A-59553EF8F0CC}"/>
              </a:ext>
            </a:extLst>
          </p:cNvPr>
          <p:cNvSpPr/>
          <p:nvPr/>
        </p:nvSpPr>
        <p:spPr>
          <a:xfrm>
            <a:off x="689614" y="3977956"/>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2</a:t>
            </a:r>
            <a:endParaRPr lang="zh-CN" altLang="en-US" sz="3200" dirty="0"/>
          </a:p>
        </p:txBody>
      </p:sp>
      <p:sp>
        <p:nvSpPr>
          <p:cNvPr id="89" name="矩形 88">
            <a:extLst>
              <a:ext uri="{FF2B5EF4-FFF2-40B4-BE49-F238E27FC236}">
                <a16:creationId xmlns:a16="http://schemas.microsoft.com/office/drawing/2014/main" id="{B50FAC1C-A7E1-4D8B-AE43-E6CC59D2A1F6}"/>
              </a:ext>
            </a:extLst>
          </p:cNvPr>
          <p:cNvSpPr/>
          <p:nvPr/>
        </p:nvSpPr>
        <p:spPr>
          <a:xfrm>
            <a:off x="826316" y="1136905"/>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53A9B82A-BC2E-42B6-9753-06FF9F041DAF}"/>
              </a:ext>
            </a:extLst>
          </p:cNvPr>
          <p:cNvGrpSpPr/>
          <p:nvPr/>
        </p:nvGrpSpPr>
        <p:grpSpPr>
          <a:xfrm>
            <a:off x="-37611" y="293369"/>
            <a:ext cx="10146470" cy="6537569"/>
            <a:chOff x="-37611" y="293369"/>
            <a:chExt cx="10146470" cy="6537569"/>
          </a:xfrm>
        </p:grpSpPr>
        <p:sp>
          <p:nvSpPr>
            <p:cNvPr id="81922" name="Text Box 2">
              <a:extLst>
                <a:ext uri="{FF2B5EF4-FFF2-40B4-BE49-F238E27FC236}">
                  <a16:creationId xmlns:a16="http://schemas.microsoft.com/office/drawing/2014/main" id="{6900934E-CD59-4472-8DFD-10B1401DDC8D}"/>
                </a:ext>
              </a:extLst>
            </p:cNvPr>
            <p:cNvSpPr txBox="1">
              <a:spLocks noChangeArrowheads="1"/>
            </p:cNvSpPr>
            <p:nvPr/>
          </p:nvSpPr>
          <p:spPr bwMode="auto">
            <a:xfrm>
              <a:off x="850881" y="293369"/>
              <a:ext cx="48181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latin typeface="黑体" panose="02010609060101010101" pitchFamily="49" charset="-122"/>
                  <a:ea typeface="黑体" panose="02010609060101010101" pitchFamily="49" charset="-122"/>
                </a:rPr>
                <a:t>每个细胞中的</a:t>
              </a:r>
              <a:r>
                <a:rPr lang="zh-CN" altLang="en-US" sz="3200" b="1" dirty="0">
                  <a:solidFill>
                    <a:srgbClr val="FF0000"/>
                  </a:solidFill>
                  <a:latin typeface="黑体" panose="02010609060101010101" pitchFamily="49" charset="-122"/>
                  <a:ea typeface="黑体" panose="02010609060101010101" pitchFamily="49" charset="-122"/>
                </a:rPr>
                <a:t>染色体</a:t>
              </a:r>
              <a:r>
                <a:rPr lang="zh-CN" altLang="en-US" sz="3200" b="1" dirty="0">
                  <a:latin typeface="黑体" panose="02010609060101010101" pitchFamily="49" charset="-122"/>
                  <a:ea typeface="黑体" panose="02010609060101010101" pitchFamily="49" charset="-122"/>
                </a:rPr>
                <a:t>数</a:t>
              </a:r>
            </a:p>
          </p:txBody>
        </p:sp>
        <p:sp>
          <p:nvSpPr>
            <p:cNvPr id="81923" name="Text Box 3">
              <a:extLst>
                <a:ext uri="{FF2B5EF4-FFF2-40B4-BE49-F238E27FC236}">
                  <a16:creationId xmlns:a16="http://schemas.microsoft.com/office/drawing/2014/main" id="{947694F7-49BD-4CD1-A829-02925569397B}"/>
                </a:ext>
              </a:extLst>
            </p:cNvPr>
            <p:cNvSpPr txBox="1">
              <a:spLocks noChangeArrowheads="1"/>
            </p:cNvSpPr>
            <p:nvPr/>
          </p:nvSpPr>
          <p:spPr bwMode="auto">
            <a:xfrm>
              <a:off x="8496299" y="5403044"/>
              <a:ext cx="7530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黑体" panose="02010609060101010101" pitchFamily="49" charset="-122"/>
                  <a:ea typeface="黑体" panose="02010609060101010101" pitchFamily="49" charset="-122"/>
                </a:rPr>
                <a:t>时期</a:t>
              </a:r>
            </a:p>
          </p:txBody>
        </p:sp>
        <p:sp>
          <p:nvSpPr>
            <p:cNvPr id="76841" name="Oval 41">
              <a:extLst>
                <a:ext uri="{FF2B5EF4-FFF2-40B4-BE49-F238E27FC236}">
                  <a16:creationId xmlns:a16="http://schemas.microsoft.com/office/drawing/2014/main" id="{E78E9C1E-5CBE-4CB6-BEFA-CD2C7F9565CA}"/>
                </a:ext>
              </a:extLst>
            </p:cNvPr>
            <p:cNvSpPr>
              <a:spLocks noChangeArrowheads="1"/>
            </p:cNvSpPr>
            <p:nvPr/>
          </p:nvSpPr>
          <p:spPr bwMode="auto">
            <a:xfrm>
              <a:off x="8265224" y="4345708"/>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4" name="Oval 44">
              <a:extLst>
                <a:ext uri="{FF2B5EF4-FFF2-40B4-BE49-F238E27FC236}">
                  <a16:creationId xmlns:a16="http://schemas.microsoft.com/office/drawing/2014/main" id="{C071CF41-EA0A-4A4F-B484-DB88151A119C}"/>
                </a:ext>
              </a:extLst>
            </p:cNvPr>
            <p:cNvSpPr>
              <a:spLocks noChangeArrowheads="1"/>
            </p:cNvSpPr>
            <p:nvPr/>
          </p:nvSpPr>
          <p:spPr bwMode="auto">
            <a:xfrm>
              <a:off x="685800"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5" name="Oval 45">
              <a:extLst>
                <a:ext uri="{FF2B5EF4-FFF2-40B4-BE49-F238E27FC236}">
                  <a16:creationId xmlns:a16="http://schemas.microsoft.com/office/drawing/2014/main" id="{64536FCE-6EC9-4D16-AFAE-CB890BE8CF0C}"/>
                </a:ext>
              </a:extLst>
            </p:cNvPr>
            <p:cNvSpPr>
              <a:spLocks noChangeArrowheads="1"/>
            </p:cNvSpPr>
            <p:nvPr/>
          </p:nvSpPr>
          <p:spPr bwMode="auto">
            <a:xfrm>
              <a:off x="2356837" y="130324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6" name="Oval 46">
              <a:extLst>
                <a:ext uri="{FF2B5EF4-FFF2-40B4-BE49-F238E27FC236}">
                  <a16:creationId xmlns:a16="http://schemas.microsoft.com/office/drawing/2014/main" id="{8EC6D36A-B3E9-4947-90F6-CFA759114EB5}"/>
                </a:ext>
              </a:extLst>
            </p:cNvPr>
            <p:cNvSpPr>
              <a:spLocks noChangeArrowheads="1"/>
            </p:cNvSpPr>
            <p:nvPr/>
          </p:nvSpPr>
          <p:spPr bwMode="auto">
            <a:xfrm>
              <a:off x="3843536" y="32746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47" name="Oval 47">
              <a:extLst>
                <a:ext uri="{FF2B5EF4-FFF2-40B4-BE49-F238E27FC236}">
                  <a16:creationId xmlns:a16="http://schemas.microsoft.com/office/drawing/2014/main" id="{C736117F-1D01-4348-834F-86F8A53B2483}"/>
                </a:ext>
              </a:extLst>
            </p:cNvPr>
            <p:cNvSpPr>
              <a:spLocks noChangeArrowheads="1"/>
            </p:cNvSpPr>
            <p:nvPr/>
          </p:nvSpPr>
          <p:spPr bwMode="auto">
            <a:xfrm>
              <a:off x="1765444" y="3248522"/>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6" name="Line 51">
              <a:extLst>
                <a:ext uri="{FF2B5EF4-FFF2-40B4-BE49-F238E27FC236}">
                  <a16:creationId xmlns:a16="http://schemas.microsoft.com/office/drawing/2014/main" id="{BF40CA06-DA81-422C-AA9B-4E31302FE3BE}"/>
                </a:ext>
              </a:extLst>
            </p:cNvPr>
            <p:cNvSpPr>
              <a:spLocks noChangeShapeType="1"/>
            </p:cNvSpPr>
            <p:nvPr/>
          </p:nvSpPr>
          <p:spPr bwMode="auto">
            <a:xfrm rot="5400000">
              <a:off x="1637364" y="594511"/>
              <a:ext cx="0" cy="15487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54">
              <a:extLst>
                <a:ext uri="{FF2B5EF4-FFF2-40B4-BE49-F238E27FC236}">
                  <a16:creationId xmlns:a16="http://schemas.microsoft.com/office/drawing/2014/main" id="{D88AEF56-728E-4326-94EC-60AAE4434B01}"/>
                </a:ext>
              </a:extLst>
            </p:cNvPr>
            <p:cNvSpPr>
              <a:spLocks noChangeShapeType="1"/>
            </p:cNvSpPr>
            <p:nvPr/>
          </p:nvSpPr>
          <p:spPr bwMode="auto">
            <a:xfrm>
              <a:off x="2909817" y="1390568"/>
              <a:ext cx="0" cy="37505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56" name="Oval 56">
              <a:extLst>
                <a:ext uri="{FF2B5EF4-FFF2-40B4-BE49-F238E27FC236}">
                  <a16:creationId xmlns:a16="http://schemas.microsoft.com/office/drawing/2014/main" id="{A4B51C9F-3F10-4DDA-A88F-9EBB2CFB4B8A}"/>
                </a:ext>
              </a:extLst>
            </p:cNvPr>
            <p:cNvSpPr>
              <a:spLocks noChangeArrowheads="1"/>
            </p:cNvSpPr>
            <p:nvPr/>
          </p:nvSpPr>
          <p:spPr bwMode="auto">
            <a:xfrm>
              <a:off x="6172436" y="3254271"/>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61" name="Line 61">
              <a:extLst>
                <a:ext uri="{FF2B5EF4-FFF2-40B4-BE49-F238E27FC236}">
                  <a16:creationId xmlns:a16="http://schemas.microsoft.com/office/drawing/2014/main" id="{A0DC7BF8-BCC4-4465-880D-50884BBD1BC8}"/>
                </a:ext>
              </a:extLst>
            </p:cNvPr>
            <p:cNvSpPr>
              <a:spLocks noChangeShapeType="1"/>
            </p:cNvSpPr>
            <p:nvPr/>
          </p:nvSpPr>
          <p:spPr bwMode="auto">
            <a:xfrm>
              <a:off x="2411760" y="1378506"/>
              <a:ext cx="104261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2" name="Line 62">
              <a:extLst>
                <a:ext uri="{FF2B5EF4-FFF2-40B4-BE49-F238E27FC236}">
                  <a16:creationId xmlns:a16="http://schemas.microsoft.com/office/drawing/2014/main" id="{7D8D9186-C68D-4A21-BC81-C3D12F8C93F2}"/>
                </a:ext>
              </a:extLst>
            </p:cNvPr>
            <p:cNvSpPr>
              <a:spLocks noChangeShapeType="1"/>
            </p:cNvSpPr>
            <p:nvPr/>
          </p:nvSpPr>
          <p:spPr bwMode="auto">
            <a:xfrm flipV="1">
              <a:off x="2411760" y="1390568"/>
              <a:ext cx="0" cy="19451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3" name="Line 63">
              <a:extLst>
                <a:ext uri="{FF2B5EF4-FFF2-40B4-BE49-F238E27FC236}">
                  <a16:creationId xmlns:a16="http://schemas.microsoft.com/office/drawing/2014/main" id="{94387AAD-1B4D-4F43-93BE-155322EE04C1}"/>
                </a:ext>
              </a:extLst>
            </p:cNvPr>
            <p:cNvSpPr>
              <a:spLocks noChangeShapeType="1"/>
            </p:cNvSpPr>
            <p:nvPr/>
          </p:nvSpPr>
          <p:spPr bwMode="auto">
            <a:xfrm flipV="1">
              <a:off x="3436971" y="3338736"/>
              <a:ext cx="2817853" cy="2219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4" name="Line 64">
              <a:extLst>
                <a:ext uri="{FF2B5EF4-FFF2-40B4-BE49-F238E27FC236}">
                  <a16:creationId xmlns:a16="http://schemas.microsoft.com/office/drawing/2014/main" id="{EAC32075-F7A5-406E-A291-79F63967A422}"/>
                </a:ext>
              </a:extLst>
            </p:cNvPr>
            <p:cNvSpPr>
              <a:spLocks noChangeShapeType="1"/>
            </p:cNvSpPr>
            <p:nvPr/>
          </p:nvSpPr>
          <p:spPr bwMode="auto">
            <a:xfrm>
              <a:off x="6254824" y="3350895"/>
              <a:ext cx="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5" name="Line 65">
              <a:extLst>
                <a:ext uri="{FF2B5EF4-FFF2-40B4-BE49-F238E27FC236}">
                  <a16:creationId xmlns:a16="http://schemas.microsoft.com/office/drawing/2014/main" id="{85E1D14B-C4BD-4498-AC89-55C7AB75B70F}"/>
                </a:ext>
              </a:extLst>
            </p:cNvPr>
            <p:cNvSpPr>
              <a:spLocks noChangeShapeType="1"/>
            </p:cNvSpPr>
            <p:nvPr/>
          </p:nvSpPr>
          <p:spPr bwMode="auto">
            <a:xfrm>
              <a:off x="6239764" y="4437112"/>
              <a:ext cx="990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Freeform 16">
              <a:extLst>
                <a:ext uri="{FF2B5EF4-FFF2-40B4-BE49-F238E27FC236}">
                  <a16:creationId xmlns:a16="http://schemas.microsoft.com/office/drawing/2014/main" id="{FDF6F3C8-A522-426F-AC9C-5A6BCE64DA1A}"/>
                </a:ext>
              </a:extLst>
            </p:cNvPr>
            <p:cNvSpPr>
              <a:spLocks noChangeArrowheads="1"/>
            </p:cNvSpPr>
            <p:nvPr/>
          </p:nvSpPr>
          <p:spPr bwMode="auto">
            <a:xfrm>
              <a:off x="7791746" y="1133783"/>
              <a:ext cx="194354" cy="451462"/>
            </a:xfrm>
            <a:custGeom>
              <a:avLst/>
              <a:gdLst>
                <a:gd name="T0" fmla="*/ 0 w 192"/>
                <a:gd name="T1" fmla="*/ 480 h 480"/>
                <a:gd name="T2" fmla="*/ 48 w 192"/>
                <a:gd name="T3" fmla="*/ 288 h 480"/>
                <a:gd name="T4" fmla="*/ 144 w 192"/>
                <a:gd name="T5" fmla="*/ 240 h 480"/>
                <a:gd name="T6" fmla="*/ 96 w 192"/>
                <a:gd name="T7" fmla="*/ 96 h 480"/>
                <a:gd name="T8" fmla="*/ 192 w 192"/>
                <a:gd name="T9" fmla="*/ 0 h 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480">
                  <a:moveTo>
                    <a:pt x="0" y="480"/>
                  </a:moveTo>
                  <a:cubicBezTo>
                    <a:pt x="12" y="404"/>
                    <a:pt x="24" y="328"/>
                    <a:pt x="48" y="288"/>
                  </a:cubicBezTo>
                  <a:cubicBezTo>
                    <a:pt x="72" y="248"/>
                    <a:pt x="136" y="272"/>
                    <a:pt x="144" y="240"/>
                  </a:cubicBezTo>
                  <a:cubicBezTo>
                    <a:pt x="152" y="208"/>
                    <a:pt x="88" y="136"/>
                    <a:pt x="96" y="96"/>
                  </a:cubicBezTo>
                  <a:cubicBezTo>
                    <a:pt x="104" y="56"/>
                    <a:pt x="176" y="16"/>
                    <a:pt x="192" y="0"/>
                  </a:cubicBezTo>
                </a:path>
              </a:pathLst>
            </a:custGeom>
            <a:solidFill>
              <a:schemeClr val="bg1"/>
            </a:solidFill>
            <a:ln w="28575">
              <a:solidFill>
                <a:srgbClr val="CC0000"/>
              </a:solidFill>
              <a:round/>
              <a:headEnd/>
              <a:tailEnd/>
            </a:ln>
          </p:spPr>
          <p:txBody>
            <a:bodyPr/>
            <a:lstStyle/>
            <a:p>
              <a:endParaRPr lang="zh-CN" altLang="en-US"/>
            </a:p>
          </p:txBody>
        </p:sp>
        <p:sp>
          <p:nvSpPr>
            <p:cNvPr id="78" name="Oval 17">
              <a:extLst>
                <a:ext uri="{FF2B5EF4-FFF2-40B4-BE49-F238E27FC236}">
                  <a16:creationId xmlns:a16="http://schemas.microsoft.com/office/drawing/2014/main" id="{1C14A08C-4015-4E3D-BA36-EC3345751185}"/>
                </a:ext>
              </a:extLst>
            </p:cNvPr>
            <p:cNvSpPr>
              <a:spLocks noChangeArrowheads="1"/>
            </p:cNvSpPr>
            <p:nvPr/>
          </p:nvSpPr>
          <p:spPr bwMode="auto">
            <a:xfrm>
              <a:off x="7910180" y="1314368"/>
              <a:ext cx="48589" cy="45146"/>
            </a:xfrm>
            <a:prstGeom prst="ellipse">
              <a:avLst/>
            </a:prstGeom>
            <a:solidFill>
              <a:schemeClr val="bg1"/>
            </a:solidFill>
            <a:ln w="28575">
              <a:solidFill>
                <a:srgbClr val="CC0000"/>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5" name="Freeform 19">
              <a:extLst>
                <a:ext uri="{FF2B5EF4-FFF2-40B4-BE49-F238E27FC236}">
                  <a16:creationId xmlns:a16="http://schemas.microsoft.com/office/drawing/2014/main" id="{AE938D38-790B-42F4-BFEC-77A4B212BB25}"/>
                </a:ext>
              </a:extLst>
            </p:cNvPr>
            <p:cNvSpPr>
              <a:spLocks noChangeArrowheads="1"/>
            </p:cNvSpPr>
            <p:nvPr/>
          </p:nvSpPr>
          <p:spPr bwMode="auto">
            <a:xfrm rot="1938812">
              <a:off x="7839150" y="1403679"/>
              <a:ext cx="293901" cy="770429"/>
            </a:xfrm>
            <a:custGeom>
              <a:avLst/>
              <a:gdLst>
                <a:gd name="T0" fmla="*/ 63 w 440"/>
                <a:gd name="T1" fmla="*/ 816 h 1104"/>
                <a:gd name="T2" fmla="*/ 126 w 440"/>
                <a:gd name="T3" fmla="*/ 745 h 1104"/>
                <a:gd name="T4" fmla="*/ 157 w 440"/>
                <a:gd name="T5" fmla="*/ 568 h 1104"/>
                <a:gd name="T6" fmla="*/ 283 w 440"/>
                <a:gd name="T7" fmla="*/ 319 h 1104"/>
                <a:gd name="T8" fmla="*/ 126 w 440"/>
                <a:gd name="T9" fmla="*/ 284 h 1104"/>
                <a:gd name="T10" fmla="*/ 126 w 440"/>
                <a:gd name="T11" fmla="*/ 71 h 1104"/>
                <a:gd name="T12" fmla="*/ 0 w 440"/>
                <a:gd name="T13" fmla="*/ 0 h 1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 h="1104">
                  <a:moveTo>
                    <a:pt x="96" y="1104"/>
                  </a:moveTo>
                  <a:cubicBezTo>
                    <a:pt x="132" y="1084"/>
                    <a:pt x="168" y="1064"/>
                    <a:pt x="192" y="1008"/>
                  </a:cubicBezTo>
                  <a:cubicBezTo>
                    <a:pt x="216" y="952"/>
                    <a:pt x="200" y="864"/>
                    <a:pt x="240" y="768"/>
                  </a:cubicBezTo>
                  <a:cubicBezTo>
                    <a:pt x="280" y="672"/>
                    <a:pt x="440" y="496"/>
                    <a:pt x="432" y="432"/>
                  </a:cubicBezTo>
                  <a:cubicBezTo>
                    <a:pt x="424" y="368"/>
                    <a:pt x="232" y="440"/>
                    <a:pt x="192" y="384"/>
                  </a:cubicBezTo>
                  <a:cubicBezTo>
                    <a:pt x="152" y="328"/>
                    <a:pt x="224" y="160"/>
                    <a:pt x="192" y="96"/>
                  </a:cubicBezTo>
                  <a:cubicBezTo>
                    <a:pt x="160" y="32"/>
                    <a:pt x="80" y="16"/>
                    <a:pt x="0" y="0"/>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Oval 20">
              <a:extLst>
                <a:ext uri="{FF2B5EF4-FFF2-40B4-BE49-F238E27FC236}">
                  <a16:creationId xmlns:a16="http://schemas.microsoft.com/office/drawing/2014/main" id="{CCC85BCE-ED4A-4973-AEB5-2D5E617A839B}"/>
                </a:ext>
              </a:extLst>
            </p:cNvPr>
            <p:cNvSpPr>
              <a:spLocks noChangeArrowheads="1"/>
            </p:cNvSpPr>
            <p:nvPr/>
          </p:nvSpPr>
          <p:spPr bwMode="auto">
            <a:xfrm rot="1938812">
              <a:off x="8013587" y="1638239"/>
              <a:ext cx="48984" cy="45319"/>
            </a:xfrm>
            <a:prstGeom prst="ellipse">
              <a:avLst/>
            </a:prstGeom>
            <a:solidFill>
              <a:schemeClr val="bg1"/>
            </a:solidFill>
            <a:ln w="28575">
              <a:solidFill>
                <a:srgbClr val="CC0000"/>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3" name="Freeform 22">
              <a:extLst>
                <a:ext uri="{FF2B5EF4-FFF2-40B4-BE49-F238E27FC236}">
                  <a16:creationId xmlns:a16="http://schemas.microsoft.com/office/drawing/2014/main" id="{71AC1EF6-EBAD-4E3B-9C14-BFF3A5464EAD}"/>
                </a:ext>
              </a:extLst>
            </p:cNvPr>
            <p:cNvSpPr>
              <a:spLocks noChangeArrowheads="1"/>
            </p:cNvSpPr>
            <p:nvPr/>
          </p:nvSpPr>
          <p:spPr bwMode="auto">
            <a:xfrm rot="9599771">
              <a:off x="8280001" y="1271184"/>
              <a:ext cx="194354" cy="451462"/>
            </a:xfrm>
            <a:custGeom>
              <a:avLst/>
              <a:gdLst>
                <a:gd name="T0" fmla="*/ 0 w 192"/>
                <a:gd name="T1" fmla="*/ 480 h 480"/>
                <a:gd name="T2" fmla="*/ 48 w 192"/>
                <a:gd name="T3" fmla="*/ 288 h 480"/>
                <a:gd name="T4" fmla="*/ 144 w 192"/>
                <a:gd name="T5" fmla="*/ 240 h 480"/>
                <a:gd name="T6" fmla="*/ 96 w 192"/>
                <a:gd name="T7" fmla="*/ 96 h 480"/>
                <a:gd name="T8" fmla="*/ 192 w 192"/>
                <a:gd name="T9" fmla="*/ 0 h 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480">
                  <a:moveTo>
                    <a:pt x="0" y="480"/>
                  </a:moveTo>
                  <a:cubicBezTo>
                    <a:pt x="12" y="404"/>
                    <a:pt x="24" y="328"/>
                    <a:pt x="48" y="288"/>
                  </a:cubicBezTo>
                  <a:cubicBezTo>
                    <a:pt x="72" y="248"/>
                    <a:pt x="136" y="272"/>
                    <a:pt x="144" y="240"/>
                  </a:cubicBezTo>
                  <a:cubicBezTo>
                    <a:pt x="152" y="208"/>
                    <a:pt x="88" y="136"/>
                    <a:pt x="96" y="96"/>
                  </a:cubicBezTo>
                  <a:cubicBezTo>
                    <a:pt x="104" y="56"/>
                    <a:pt x="176" y="16"/>
                    <a:pt x="192"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Oval 23">
              <a:extLst>
                <a:ext uri="{FF2B5EF4-FFF2-40B4-BE49-F238E27FC236}">
                  <a16:creationId xmlns:a16="http://schemas.microsoft.com/office/drawing/2014/main" id="{0F29482F-689F-4753-AD4D-C6493A2A9A7D}"/>
                </a:ext>
              </a:extLst>
            </p:cNvPr>
            <p:cNvSpPr>
              <a:spLocks noChangeArrowheads="1"/>
            </p:cNvSpPr>
            <p:nvPr/>
          </p:nvSpPr>
          <p:spPr bwMode="auto">
            <a:xfrm rot="11936757">
              <a:off x="8322577" y="1487804"/>
              <a:ext cx="48589" cy="45146"/>
            </a:xfrm>
            <a:prstGeom prst="ellipse">
              <a:avLst/>
            </a:prstGeom>
            <a:solidFill>
              <a:schemeClr val="bg1"/>
            </a:solidFill>
            <a:ln w="28575">
              <a:solidFill>
                <a:schemeClr val="tx1"/>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1" name="Freeform 25">
              <a:extLst>
                <a:ext uri="{FF2B5EF4-FFF2-40B4-BE49-F238E27FC236}">
                  <a16:creationId xmlns:a16="http://schemas.microsoft.com/office/drawing/2014/main" id="{343FBB76-F2CE-48B0-AE17-6A10EB469016}"/>
                </a:ext>
              </a:extLst>
            </p:cNvPr>
            <p:cNvSpPr>
              <a:spLocks noChangeArrowheads="1"/>
            </p:cNvSpPr>
            <p:nvPr/>
          </p:nvSpPr>
          <p:spPr bwMode="auto">
            <a:xfrm rot="13829386">
              <a:off x="8427416" y="1547607"/>
              <a:ext cx="292546" cy="765522"/>
            </a:xfrm>
            <a:custGeom>
              <a:avLst/>
              <a:gdLst>
                <a:gd name="T0" fmla="*/ 63 w 440"/>
                <a:gd name="T1" fmla="*/ 816 h 1104"/>
                <a:gd name="T2" fmla="*/ 126 w 440"/>
                <a:gd name="T3" fmla="*/ 745 h 1104"/>
                <a:gd name="T4" fmla="*/ 157 w 440"/>
                <a:gd name="T5" fmla="*/ 568 h 1104"/>
                <a:gd name="T6" fmla="*/ 283 w 440"/>
                <a:gd name="T7" fmla="*/ 319 h 1104"/>
                <a:gd name="T8" fmla="*/ 126 w 440"/>
                <a:gd name="T9" fmla="*/ 284 h 1104"/>
                <a:gd name="T10" fmla="*/ 126 w 440"/>
                <a:gd name="T11" fmla="*/ 71 h 1104"/>
                <a:gd name="T12" fmla="*/ 0 w 440"/>
                <a:gd name="T13" fmla="*/ 0 h 1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0" h="1104">
                  <a:moveTo>
                    <a:pt x="96" y="1104"/>
                  </a:moveTo>
                  <a:cubicBezTo>
                    <a:pt x="132" y="1084"/>
                    <a:pt x="168" y="1064"/>
                    <a:pt x="192" y="1008"/>
                  </a:cubicBezTo>
                  <a:cubicBezTo>
                    <a:pt x="216" y="952"/>
                    <a:pt x="200" y="864"/>
                    <a:pt x="240" y="768"/>
                  </a:cubicBezTo>
                  <a:cubicBezTo>
                    <a:pt x="280" y="672"/>
                    <a:pt x="440" y="496"/>
                    <a:pt x="432" y="432"/>
                  </a:cubicBezTo>
                  <a:cubicBezTo>
                    <a:pt x="424" y="368"/>
                    <a:pt x="232" y="440"/>
                    <a:pt x="192" y="384"/>
                  </a:cubicBezTo>
                  <a:cubicBezTo>
                    <a:pt x="152" y="328"/>
                    <a:pt x="224" y="160"/>
                    <a:pt x="192" y="96"/>
                  </a:cubicBezTo>
                  <a:cubicBezTo>
                    <a:pt x="160" y="32"/>
                    <a:pt x="80" y="16"/>
                    <a:pt x="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Oval 26">
              <a:extLst>
                <a:ext uri="{FF2B5EF4-FFF2-40B4-BE49-F238E27FC236}">
                  <a16:creationId xmlns:a16="http://schemas.microsoft.com/office/drawing/2014/main" id="{4C08B8B2-51B8-4D5F-855C-0D34BE1C2F00}"/>
                </a:ext>
              </a:extLst>
            </p:cNvPr>
            <p:cNvSpPr>
              <a:spLocks noChangeArrowheads="1"/>
            </p:cNvSpPr>
            <p:nvPr/>
          </p:nvSpPr>
          <p:spPr bwMode="auto">
            <a:xfrm rot="931741">
              <a:off x="8384888" y="1862164"/>
              <a:ext cx="48758" cy="45031"/>
            </a:xfrm>
            <a:prstGeom prst="ellipse">
              <a:avLst/>
            </a:prstGeom>
            <a:solidFill>
              <a:schemeClr val="bg1"/>
            </a:solidFill>
            <a:ln w="28575">
              <a:solidFill>
                <a:schemeClr val="tx1"/>
              </a:solidFill>
              <a:round/>
              <a:headEnd/>
              <a:tailEnd/>
            </a:ln>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 name="Oval 27">
              <a:extLst>
                <a:ext uri="{FF2B5EF4-FFF2-40B4-BE49-F238E27FC236}">
                  <a16:creationId xmlns:a16="http://schemas.microsoft.com/office/drawing/2014/main" id="{AE3E12DA-BE49-45F5-9C4E-591F723A1851}"/>
                </a:ext>
              </a:extLst>
            </p:cNvPr>
            <p:cNvSpPr>
              <a:spLocks noChangeArrowheads="1"/>
            </p:cNvSpPr>
            <p:nvPr/>
          </p:nvSpPr>
          <p:spPr bwMode="auto">
            <a:xfrm>
              <a:off x="7450442" y="908052"/>
              <a:ext cx="1512168" cy="144271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1pPr>
              <a:lvl2pPr marL="742950" indent="-28575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3pPr>
              <a:lvl4pPr marL="16002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4pPr>
              <a:lvl5pPr marL="2057400" indent="-228600">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81" name="Line 51">
              <a:extLst>
                <a:ext uri="{FF2B5EF4-FFF2-40B4-BE49-F238E27FC236}">
                  <a16:creationId xmlns:a16="http://schemas.microsoft.com/office/drawing/2014/main" id="{A790C9CE-3973-4E36-A9E3-A4FB4CE79622}"/>
                </a:ext>
              </a:extLst>
            </p:cNvPr>
            <p:cNvSpPr>
              <a:spLocks noChangeShapeType="1"/>
            </p:cNvSpPr>
            <p:nvPr/>
          </p:nvSpPr>
          <p:spPr bwMode="auto">
            <a:xfrm>
              <a:off x="5035624" y="3344329"/>
              <a:ext cx="0" cy="20060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53">
              <a:extLst>
                <a:ext uri="{FF2B5EF4-FFF2-40B4-BE49-F238E27FC236}">
                  <a16:creationId xmlns:a16="http://schemas.microsoft.com/office/drawing/2014/main" id="{9501887C-5481-442A-8829-D6473E82D28E}"/>
                </a:ext>
              </a:extLst>
            </p:cNvPr>
            <p:cNvSpPr>
              <a:spLocks noChangeShapeType="1"/>
            </p:cNvSpPr>
            <p:nvPr/>
          </p:nvSpPr>
          <p:spPr bwMode="auto">
            <a:xfrm>
              <a:off x="7236296" y="4448653"/>
              <a:ext cx="0" cy="9002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矩形 89">
              <a:extLst>
                <a:ext uri="{FF2B5EF4-FFF2-40B4-BE49-F238E27FC236}">
                  <a16:creationId xmlns:a16="http://schemas.microsoft.com/office/drawing/2014/main" id="{2EA5F2E3-77EB-4FB3-95F3-CE32B203F7CB}"/>
                </a:ext>
              </a:extLst>
            </p:cNvPr>
            <p:cNvSpPr/>
            <p:nvPr/>
          </p:nvSpPr>
          <p:spPr>
            <a:xfrm>
              <a:off x="5617234" y="371313"/>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sp>
          <p:nvSpPr>
            <p:cNvPr id="76858" name="Line 58">
              <a:extLst>
                <a:ext uri="{FF2B5EF4-FFF2-40B4-BE49-F238E27FC236}">
                  <a16:creationId xmlns:a16="http://schemas.microsoft.com/office/drawing/2014/main" id="{B2BA2F5F-EACD-4FD6-9051-E75ABE43E895}"/>
                </a:ext>
              </a:extLst>
            </p:cNvPr>
            <p:cNvSpPr>
              <a:spLocks noChangeShapeType="1"/>
            </p:cNvSpPr>
            <p:nvPr/>
          </p:nvSpPr>
          <p:spPr bwMode="auto">
            <a:xfrm>
              <a:off x="798578" y="3332146"/>
              <a:ext cx="160220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81973" name="Line 8">
              <a:extLst>
                <a:ext uri="{FF2B5EF4-FFF2-40B4-BE49-F238E27FC236}">
                  <a16:creationId xmlns:a16="http://schemas.microsoft.com/office/drawing/2014/main" id="{6133E188-281B-4427-A293-123000DF5BCE}"/>
                </a:ext>
              </a:extLst>
            </p:cNvPr>
            <p:cNvSpPr>
              <a:spLocks noChangeShapeType="1"/>
            </p:cNvSpPr>
            <p:nvPr/>
          </p:nvSpPr>
          <p:spPr bwMode="auto">
            <a:xfrm>
              <a:off x="762000" y="5408297"/>
              <a:ext cx="7848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75" name="Line 10">
              <a:extLst>
                <a:ext uri="{FF2B5EF4-FFF2-40B4-BE49-F238E27FC236}">
                  <a16:creationId xmlns:a16="http://schemas.microsoft.com/office/drawing/2014/main" id="{CC1A084E-973C-46B0-B8B2-0033A221F675}"/>
                </a:ext>
              </a:extLst>
            </p:cNvPr>
            <p:cNvSpPr>
              <a:spLocks noChangeShapeType="1"/>
            </p:cNvSpPr>
            <p:nvPr/>
          </p:nvSpPr>
          <p:spPr bwMode="auto">
            <a:xfrm>
              <a:off x="4426024" y="5179697"/>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6" name="Line 11">
              <a:extLst>
                <a:ext uri="{FF2B5EF4-FFF2-40B4-BE49-F238E27FC236}">
                  <a16:creationId xmlns:a16="http://schemas.microsoft.com/office/drawing/2014/main" id="{FB02F7EF-55E2-4728-921D-2413CC591DF6}"/>
                </a:ext>
              </a:extLst>
            </p:cNvPr>
            <p:cNvSpPr>
              <a:spLocks noChangeShapeType="1"/>
            </p:cNvSpPr>
            <p:nvPr/>
          </p:nvSpPr>
          <p:spPr bwMode="auto">
            <a:xfrm>
              <a:off x="5035624" y="5179697"/>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7" name="Line 12">
              <a:extLst>
                <a:ext uri="{FF2B5EF4-FFF2-40B4-BE49-F238E27FC236}">
                  <a16:creationId xmlns:a16="http://schemas.microsoft.com/office/drawing/2014/main" id="{78E74898-27E7-4DA1-AC15-D73C4FC389D1}"/>
                </a:ext>
              </a:extLst>
            </p:cNvPr>
            <p:cNvSpPr>
              <a:spLocks noChangeShapeType="1"/>
            </p:cNvSpPr>
            <p:nvPr/>
          </p:nvSpPr>
          <p:spPr bwMode="auto">
            <a:xfrm>
              <a:off x="5645224" y="5179697"/>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8" name="Line 13">
              <a:extLst>
                <a:ext uri="{FF2B5EF4-FFF2-40B4-BE49-F238E27FC236}">
                  <a16:creationId xmlns:a16="http://schemas.microsoft.com/office/drawing/2014/main" id="{B35E48A1-23F7-49A5-8BA2-100C4FD8CD8F}"/>
                </a:ext>
              </a:extLst>
            </p:cNvPr>
            <p:cNvSpPr>
              <a:spLocks noChangeShapeType="1"/>
            </p:cNvSpPr>
            <p:nvPr/>
          </p:nvSpPr>
          <p:spPr bwMode="auto">
            <a:xfrm>
              <a:off x="6254824" y="5179697"/>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9" name="Line 14">
              <a:extLst>
                <a:ext uri="{FF2B5EF4-FFF2-40B4-BE49-F238E27FC236}">
                  <a16:creationId xmlns:a16="http://schemas.microsoft.com/office/drawing/2014/main" id="{95EA5A80-DCB5-46A4-BD48-F726CF0BA425}"/>
                </a:ext>
              </a:extLst>
            </p:cNvPr>
            <p:cNvSpPr>
              <a:spLocks noChangeShapeType="1"/>
            </p:cNvSpPr>
            <p:nvPr/>
          </p:nvSpPr>
          <p:spPr bwMode="auto">
            <a:xfrm>
              <a:off x="6712024" y="5179697"/>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0" name="Line 15">
              <a:extLst>
                <a:ext uri="{FF2B5EF4-FFF2-40B4-BE49-F238E27FC236}">
                  <a16:creationId xmlns:a16="http://schemas.microsoft.com/office/drawing/2014/main" id="{75740B00-CCB3-4384-8F28-AAA59803BBB7}"/>
                </a:ext>
              </a:extLst>
            </p:cNvPr>
            <p:cNvSpPr>
              <a:spLocks noChangeShapeType="1"/>
            </p:cNvSpPr>
            <p:nvPr/>
          </p:nvSpPr>
          <p:spPr bwMode="auto">
            <a:xfrm>
              <a:off x="7245424" y="5179697"/>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1" name="Line 16">
              <a:extLst>
                <a:ext uri="{FF2B5EF4-FFF2-40B4-BE49-F238E27FC236}">
                  <a16:creationId xmlns:a16="http://schemas.microsoft.com/office/drawing/2014/main" id="{83506650-D64E-4B46-AECF-321395FC26EB}"/>
                </a:ext>
              </a:extLst>
            </p:cNvPr>
            <p:cNvSpPr>
              <a:spLocks noChangeShapeType="1"/>
            </p:cNvSpPr>
            <p:nvPr/>
          </p:nvSpPr>
          <p:spPr bwMode="auto">
            <a:xfrm>
              <a:off x="7778824" y="5179697"/>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2" name="Line 17">
              <a:extLst>
                <a:ext uri="{FF2B5EF4-FFF2-40B4-BE49-F238E27FC236}">
                  <a16:creationId xmlns:a16="http://schemas.microsoft.com/office/drawing/2014/main" id="{B8424768-74B9-425A-A2BA-96E0E15AB0F5}"/>
                </a:ext>
              </a:extLst>
            </p:cNvPr>
            <p:cNvSpPr>
              <a:spLocks noChangeShapeType="1"/>
            </p:cNvSpPr>
            <p:nvPr/>
          </p:nvSpPr>
          <p:spPr bwMode="auto">
            <a:xfrm>
              <a:off x="8388424" y="5179697"/>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Line 19">
              <a:extLst>
                <a:ext uri="{FF2B5EF4-FFF2-40B4-BE49-F238E27FC236}">
                  <a16:creationId xmlns:a16="http://schemas.microsoft.com/office/drawing/2014/main" id="{E0438F64-C331-4FFB-BE58-4C4475EFB242}"/>
                </a:ext>
              </a:extLst>
            </p:cNvPr>
            <p:cNvSpPr>
              <a:spLocks noChangeShapeType="1"/>
            </p:cNvSpPr>
            <p:nvPr/>
          </p:nvSpPr>
          <p:spPr bwMode="auto">
            <a:xfrm flipV="1">
              <a:off x="762000" y="661672"/>
              <a:ext cx="0" cy="47466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69" name="Line 20">
              <a:extLst>
                <a:ext uri="{FF2B5EF4-FFF2-40B4-BE49-F238E27FC236}">
                  <a16:creationId xmlns:a16="http://schemas.microsoft.com/office/drawing/2014/main" id="{90872B98-4D76-4442-A807-8B2DFAD3C01D}"/>
                </a:ext>
              </a:extLst>
            </p:cNvPr>
            <p:cNvSpPr>
              <a:spLocks noChangeShapeType="1"/>
            </p:cNvSpPr>
            <p:nvPr/>
          </p:nvSpPr>
          <p:spPr bwMode="auto">
            <a:xfrm>
              <a:off x="762000" y="4417697"/>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0" name="Line 21">
              <a:extLst>
                <a:ext uri="{FF2B5EF4-FFF2-40B4-BE49-F238E27FC236}">
                  <a16:creationId xmlns:a16="http://schemas.microsoft.com/office/drawing/2014/main" id="{6D8AE495-F3CB-466F-BF08-FAB79F16AA7A}"/>
                </a:ext>
              </a:extLst>
            </p:cNvPr>
            <p:cNvSpPr>
              <a:spLocks noChangeShapeType="1"/>
            </p:cNvSpPr>
            <p:nvPr/>
          </p:nvSpPr>
          <p:spPr bwMode="auto">
            <a:xfrm>
              <a:off x="762000" y="3350897"/>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1" name="Line 22">
              <a:extLst>
                <a:ext uri="{FF2B5EF4-FFF2-40B4-BE49-F238E27FC236}">
                  <a16:creationId xmlns:a16="http://schemas.microsoft.com/office/drawing/2014/main" id="{DAE1A849-3E6F-4636-A7D4-7022383AA4CD}"/>
                </a:ext>
              </a:extLst>
            </p:cNvPr>
            <p:cNvSpPr>
              <a:spLocks noChangeShapeType="1"/>
            </p:cNvSpPr>
            <p:nvPr/>
          </p:nvSpPr>
          <p:spPr bwMode="auto">
            <a:xfrm>
              <a:off x="762000" y="2360297"/>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2" name="Line 23">
              <a:extLst>
                <a:ext uri="{FF2B5EF4-FFF2-40B4-BE49-F238E27FC236}">
                  <a16:creationId xmlns:a16="http://schemas.microsoft.com/office/drawing/2014/main" id="{6C992F27-6107-48BE-8CED-C49F85B62DE9}"/>
                </a:ext>
              </a:extLst>
            </p:cNvPr>
            <p:cNvSpPr>
              <a:spLocks noChangeShapeType="1"/>
            </p:cNvSpPr>
            <p:nvPr/>
          </p:nvSpPr>
          <p:spPr bwMode="auto">
            <a:xfrm>
              <a:off x="762000" y="1369697"/>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Text Box 33">
              <a:extLst>
                <a:ext uri="{FF2B5EF4-FFF2-40B4-BE49-F238E27FC236}">
                  <a16:creationId xmlns:a16="http://schemas.microsoft.com/office/drawing/2014/main" id="{820D5259-2B59-4CCD-9C0E-B4CEE8D76657}"/>
                </a:ext>
              </a:extLst>
            </p:cNvPr>
            <p:cNvSpPr txBox="1">
              <a:spLocks noChangeArrowheads="1"/>
            </p:cNvSpPr>
            <p:nvPr/>
          </p:nvSpPr>
          <p:spPr bwMode="auto">
            <a:xfrm>
              <a:off x="304800" y="4189097"/>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n</a:t>
              </a:r>
            </a:p>
          </p:txBody>
        </p:sp>
        <p:sp>
          <p:nvSpPr>
            <p:cNvPr id="81953" name="Text Box 34">
              <a:extLst>
                <a:ext uri="{FF2B5EF4-FFF2-40B4-BE49-F238E27FC236}">
                  <a16:creationId xmlns:a16="http://schemas.microsoft.com/office/drawing/2014/main" id="{B0DEAFE0-1DA8-4EF7-A1DE-91C11C4687A8}"/>
                </a:ext>
              </a:extLst>
            </p:cNvPr>
            <p:cNvSpPr txBox="1">
              <a:spLocks noChangeArrowheads="1"/>
            </p:cNvSpPr>
            <p:nvPr/>
          </p:nvSpPr>
          <p:spPr bwMode="auto">
            <a:xfrm>
              <a:off x="152400" y="3122297"/>
              <a:ext cx="76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2n</a:t>
              </a:r>
            </a:p>
          </p:txBody>
        </p:sp>
        <p:sp>
          <p:nvSpPr>
            <p:cNvPr id="81955" name="Text Box 36">
              <a:extLst>
                <a:ext uri="{FF2B5EF4-FFF2-40B4-BE49-F238E27FC236}">
                  <a16:creationId xmlns:a16="http://schemas.microsoft.com/office/drawing/2014/main" id="{6C5D8710-92BE-4B23-9162-C3365FB78094}"/>
                </a:ext>
              </a:extLst>
            </p:cNvPr>
            <p:cNvSpPr txBox="1">
              <a:spLocks noChangeArrowheads="1"/>
            </p:cNvSpPr>
            <p:nvPr/>
          </p:nvSpPr>
          <p:spPr bwMode="auto">
            <a:xfrm>
              <a:off x="152400" y="1217297"/>
              <a:ext cx="76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4n</a:t>
              </a:r>
            </a:p>
          </p:txBody>
        </p:sp>
        <p:sp>
          <p:nvSpPr>
            <p:cNvPr id="100" name="矩形 99">
              <a:extLst>
                <a:ext uri="{FF2B5EF4-FFF2-40B4-BE49-F238E27FC236}">
                  <a16:creationId xmlns:a16="http://schemas.microsoft.com/office/drawing/2014/main" id="{63501C0D-0589-46FD-9FE4-29409BE0C3A7}"/>
                </a:ext>
              </a:extLst>
            </p:cNvPr>
            <p:cNvSpPr/>
            <p:nvPr/>
          </p:nvSpPr>
          <p:spPr>
            <a:xfrm>
              <a:off x="683568" y="2988241"/>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101" name="矩形 100">
              <a:extLst>
                <a:ext uri="{FF2B5EF4-FFF2-40B4-BE49-F238E27FC236}">
                  <a16:creationId xmlns:a16="http://schemas.microsoft.com/office/drawing/2014/main" id="{D5997E70-F336-4AFF-8520-E7C9EFAEBD50}"/>
                </a:ext>
              </a:extLst>
            </p:cNvPr>
            <p:cNvSpPr/>
            <p:nvPr/>
          </p:nvSpPr>
          <p:spPr>
            <a:xfrm>
              <a:off x="689614" y="3977956"/>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2</a:t>
              </a:r>
              <a:endParaRPr lang="zh-CN" altLang="en-US" sz="3200" dirty="0"/>
            </a:p>
          </p:txBody>
        </p:sp>
        <p:sp>
          <p:nvSpPr>
            <p:cNvPr id="102" name="矩形 101">
              <a:extLst>
                <a:ext uri="{FF2B5EF4-FFF2-40B4-BE49-F238E27FC236}">
                  <a16:creationId xmlns:a16="http://schemas.microsoft.com/office/drawing/2014/main" id="{5EB3737F-F064-47DD-8330-C29749C42FB4}"/>
                </a:ext>
              </a:extLst>
            </p:cNvPr>
            <p:cNvSpPr/>
            <p:nvPr/>
          </p:nvSpPr>
          <p:spPr>
            <a:xfrm>
              <a:off x="826316" y="1136905"/>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sp>
          <p:nvSpPr>
            <p:cNvPr id="103" name="Line 9">
              <a:extLst>
                <a:ext uri="{FF2B5EF4-FFF2-40B4-BE49-F238E27FC236}">
                  <a16:creationId xmlns:a16="http://schemas.microsoft.com/office/drawing/2014/main" id="{F9657AC1-4BCA-497C-8C39-1786F20AE912}"/>
                </a:ext>
              </a:extLst>
            </p:cNvPr>
            <p:cNvSpPr>
              <a:spLocks noChangeShapeType="1"/>
            </p:cNvSpPr>
            <p:nvPr/>
          </p:nvSpPr>
          <p:spPr bwMode="auto">
            <a:xfrm>
              <a:off x="3916548" y="5174444"/>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10">
              <a:extLst>
                <a:ext uri="{FF2B5EF4-FFF2-40B4-BE49-F238E27FC236}">
                  <a16:creationId xmlns:a16="http://schemas.microsoft.com/office/drawing/2014/main" id="{49BCF4BF-9F8A-41C6-BD4E-1F8E73F86448}"/>
                </a:ext>
              </a:extLst>
            </p:cNvPr>
            <p:cNvSpPr>
              <a:spLocks noChangeShapeType="1"/>
            </p:cNvSpPr>
            <p:nvPr/>
          </p:nvSpPr>
          <p:spPr bwMode="auto">
            <a:xfrm>
              <a:off x="1841116" y="5162445"/>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11">
              <a:extLst>
                <a:ext uri="{FF2B5EF4-FFF2-40B4-BE49-F238E27FC236}">
                  <a16:creationId xmlns:a16="http://schemas.microsoft.com/office/drawing/2014/main" id="{245AF1B2-FD4C-4F57-BE3C-A41428F80543}"/>
                </a:ext>
              </a:extLst>
            </p:cNvPr>
            <p:cNvSpPr>
              <a:spLocks noChangeShapeType="1"/>
            </p:cNvSpPr>
            <p:nvPr/>
          </p:nvSpPr>
          <p:spPr bwMode="auto">
            <a:xfrm>
              <a:off x="2411760" y="5157192"/>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12">
              <a:extLst>
                <a:ext uri="{FF2B5EF4-FFF2-40B4-BE49-F238E27FC236}">
                  <a16:creationId xmlns:a16="http://schemas.microsoft.com/office/drawing/2014/main" id="{39C998BF-57BE-4222-A72A-98F91389CFA3}"/>
                </a:ext>
              </a:extLst>
            </p:cNvPr>
            <p:cNvSpPr>
              <a:spLocks noChangeShapeType="1"/>
            </p:cNvSpPr>
            <p:nvPr/>
          </p:nvSpPr>
          <p:spPr bwMode="auto">
            <a:xfrm>
              <a:off x="2915816" y="5162445"/>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9">
              <a:extLst>
                <a:ext uri="{FF2B5EF4-FFF2-40B4-BE49-F238E27FC236}">
                  <a16:creationId xmlns:a16="http://schemas.microsoft.com/office/drawing/2014/main" id="{A9FAF86B-C09B-434F-8F36-CC2F0307874D}"/>
                </a:ext>
              </a:extLst>
            </p:cNvPr>
            <p:cNvSpPr>
              <a:spLocks noChangeShapeType="1"/>
            </p:cNvSpPr>
            <p:nvPr/>
          </p:nvSpPr>
          <p:spPr bwMode="auto">
            <a:xfrm>
              <a:off x="1331640" y="5157192"/>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 name="图片 3">
              <a:extLst>
                <a:ext uri="{FF2B5EF4-FFF2-40B4-BE49-F238E27FC236}">
                  <a16:creationId xmlns:a16="http://schemas.microsoft.com/office/drawing/2014/main" id="{207578A9-1D48-4921-9090-B90E209BA40E}"/>
                </a:ext>
              </a:extLst>
            </p:cNvPr>
            <p:cNvPicPr>
              <a:picLocks noChangeAspect="1"/>
            </p:cNvPicPr>
            <p:nvPr/>
          </p:nvPicPr>
          <p:blipFill>
            <a:blip r:embed="rId2"/>
            <a:stretch>
              <a:fillRect/>
            </a:stretch>
          </p:blipFill>
          <p:spPr>
            <a:xfrm>
              <a:off x="3979385" y="5542478"/>
              <a:ext cx="522317" cy="536063"/>
            </a:xfrm>
            <a:prstGeom prst="rect">
              <a:avLst/>
            </a:prstGeom>
          </p:spPr>
        </p:pic>
        <p:pic>
          <p:nvPicPr>
            <p:cNvPr id="5" name="图片 4">
              <a:extLst>
                <a:ext uri="{FF2B5EF4-FFF2-40B4-BE49-F238E27FC236}">
                  <a16:creationId xmlns:a16="http://schemas.microsoft.com/office/drawing/2014/main" id="{B353B8E4-947E-4F28-B387-EDF921A272FF}"/>
                </a:ext>
              </a:extLst>
            </p:cNvPr>
            <p:cNvPicPr>
              <a:picLocks noChangeAspect="1"/>
            </p:cNvPicPr>
            <p:nvPr/>
          </p:nvPicPr>
          <p:blipFill>
            <a:blip r:embed="rId3"/>
            <a:stretch>
              <a:fillRect/>
            </a:stretch>
          </p:blipFill>
          <p:spPr>
            <a:xfrm>
              <a:off x="4488934" y="5442067"/>
              <a:ext cx="646019" cy="646019"/>
            </a:xfrm>
            <a:prstGeom prst="rect">
              <a:avLst/>
            </a:prstGeom>
          </p:spPr>
        </p:pic>
        <p:pic>
          <p:nvPicPr>
            <p:cNvPr id="6" name="图片 5">
              <a:extLst>
                <a:ext uri="{FF2B5EF4-FFF2-40B4-BE49-F238E27FC236}">
                  <a16:creationId xmlns:a16="http://schemas.microsoft.com/office/drawing/2014/main" id="{70F1663D-1139-4408-A62D-0696EA84C166}"/>
                </a:ext>
              </a:extLst>
            </p:cNvPr>
            <p:cNvPicPr>
              <a:picLocks noChangeAspect="1"/>
            </p:cNvPicPr>
            <p:nvPr/>
          </p:nvPicPr>
          <p:blipFill>
            <a:blip r:embed="rId4"/>
            <a:stretch>
              <a:fillRect/>
            </a:stretch>
          </p:blipFill>
          <p:spPr>
            <a:xfrm>
              <a:off x="5124889" y="5416681"/>
              <a:ext cx="571823" cy="695898"/>
            </a:xfrm>
            <a:prstGeom prst="rect">
              <a:avLst/>
            </a:prstGeom>
          </p:spPr>
        </p:pic>
        <p:pic>
          <p:nvPicPr>
            <p:cNvPr id="7" name="图片 6">
              <a:extLst>
                <a:ext uri="{FF2B5EF4-FFF2-40B4-BE49-F238E27FC236}">
                  <a16:creationId xmlns:a16="http://schemas.microsoft.com/office/drawing/2014/main" id="{6F48B4BF-22A2-430E-BEA7-4F7A0F359969}"/>
                </a:ext>
              </a:extLst>
            </p:cNvPr>
            <p:cNvPicPr>
              <a:picLocks noChangeAspect="1"/>
            </p:cNvPicPr>
            <p:nvPr/>
          </p:nvPicPr>
          <p:blipFill>
            <a:blip r:embed="rId5"/>
            <a:stretch>
              <a:fillRect/>
            </a:stretch>
          </p:blipFill>
          <p:spPr>
            <a:xfrm>
              <a:off x="5698043" y="5433301"/>
              <a:ext cx="590459" cy="695898"/>
            </a:xfrm>
            <a:prstGeom prst="rect">
              <a:avLst/>
            </a:prstGeom>
          </p:spPr>
        </p:pic>
        <p:pic>
          <p:nvPicPr>
            <p:cNvPr id="11" name="图片 10">
              <a:extLst>
                <a:ext uri="{FF2B5EF4-FFF2-40B4-BE49-F238E27FC236}">
                  <a16:creationId xmlns:a16="http://schemas.microsoft.com/office/drawing/2014/main" id="{D0E1394E-8886-4D86-87AF-944C21EDCD21}"/>
                </a:ext>
              </a:extLst>
            </p:cNvPr>
            <p:cNvPicPr>
              <a:picLocks noChangeAspect="1"/>
            </p:cNvPicPr>
            <p:nvPr/>
          </p:nvPicPr>
          <p:blipFill>
            <a:blip r:embed="rId6"/>
            <a:stretch>
              <a:fillRect/>
            </a:stretch>
          </p:blipFill>
          <p:spPr>
            <a:xfrm>
              <a:off x="6837189" y="5593324"/>
              <a:ext cx="496929" cy="289257"/>
            </a:xfrm>
            <a:prstGeom prst="rect">
              <a:avLst/>
            </a:prstGeom>
          </p:spPr>
        </p:pic>
        <p:pic>
          <p:nvPicPr>
            <p:cNvPr id="12" name="图片 11">
              <a:extLst>
                <a:ext uri="{FF2B5EF4-FFF2-40B4-BE49-F238E27FC236}">
                  <a16:creationId xmlns:a16="http://schemas.microsoft.com/office/drawing/2014/main" id="{BABC67C0-3138-4AE3-9E48-A006C2638312}"/>
                </a:ext>
              </a:extLst>
            </p:cNvPr>
            <p:cNvPicPr>
              <a:picLocks noChangeAspect="1"/>
            </p:cNvPicPr>
            <p:nvPr/>
          </p:nvPicPr>
          <p:blipFill>
            <a:blip r:embed="rId7"/>
            <a:stretch>
              <a:fillRect/>
            </a:stretch>
          </p:blipFill>
          <p:spPr>
            <a:xfrm>
              <a:off x="7333970" y="5581333"/>
              <a:ext cx="495300" cy="298992"/>
            </a:xfrm>
            <a:prstGeom prst="rect">
              <a:avLst/>
            </a:prstGeom>
          </p:spPr>
        </p:pic>
        <p:pic>
          <p:nvPicPr>
            <p:cNvPr id="13" name="图片 12">
              <a:extLst>
                <a:ext uri="{FF2B5EF4-FFF2-40B4-BE49-F238E27FC236}">
                  <a16:creationId xmlns:a16="http://schemas.microsoft.com/office/drawing/2014/main" id="{2FDA831E-72AB-4707-BC3A-DFD1B5BC409B}"/>
                </a:ext>
              </a:extLst>
            </p:cNvPr>
            <p:cNvPicPr>
              <a:picLocks noChangeAspect="1"/>
            </p:cNvPicPr>
            <p:nvPr/>
          </p:nvPicPr>
          <p:blipFill>
            <a:blip r:embed="rId8"/>
            <a:stretch>
              <a:fillRect/>
            </a:stretch>
          </p:blipFill>
          <p:spPr>
            <a:xfrm>
              <a:off x="6312208" y="5593324"/>
              <a:ext cx="499027" cy="280603"/>
            </a:xfrm>
            <a:prstGeom prst="rect">
              <a:avLst/>
            </a:prstGeom>
          </p:spPr>
        </p:pic>
        <p:pic>
          <p:nvPicPr>
            <p:cNvPr id="14" name="图片 13">
              <a:extLst>
                <a:ext uri="{FF2B5EF4-FFF2-40B4-BE49-F238E27FC236}">
                  <a16:creationId xmlns:a16="http://schemas.microsoft.com/office/drawing/2014/main" id="{DA3C192C-52D0-475E-BA9D-07F0A71D89A0}"/>
                </a:ext>
              </a:extLst>
            </p:cNvPr>
            <p:cNvPicPr>
              <a:picLocks noChangeAspect="1"/>
            </p:cNvPicPr>
            <p:nvPr/>
          </p:nvPicPr>
          <p:blipFill>
            <a:blip r:embed="rId9"/>
            <a:stretch>
              <a:fillRect/>
            </a:stretch>
          </p:blipFill>
          <p:spPr>
            <a:xfrm>
              <a:off x="7861177" y="5555000"/>
              <a:ext cx="653893" cy="319438"/>
            </a:xfrm>
            <a:prstGeom prst="rect">
              <a:avLst/>
            </a:prstGeom>
          </p:spPr>
        </p:pic>
        <p:pic>
          <p:nvPicPr>
            <p:cNvPr id="112" name="图片 111">
              <a:extLst>
                <a:ext uri="{FF2B5EF4-FFF2-40B4-BE49-F238E27FC236}">
                  <a16:creationId xmlns:a16="http://schemas.microsoft.com/office/drawing/2014/main" id="{78A23BC1-C786-44A0-A8E6-69D166972EA8}"/>
                </a:ext>
              </a:extLst>
            </p:cNvPr>
            <p:cNvPicPr>
              <a:picLocks noChangeAspect="1"/>
            </p:cNvPicPr>
            <p:nvPr/>
          </p:nvPicPr>
          <p:blipFill>
            <a:blip r:embed="rId10"/>
            <a:stretch>
              <a:fillRect/>
            </a:stretch>
          </p:blipFill>
          <p:spPr>
            <a:xfrm>
              <a:off x="755576" y="5554784"/>
              <a:ext cx="566600" cy="580908"/>
            </a:xfrm>
            <a:prstGeom prst="rect">
              <a:avLst/>
            </a:prstGeom>
          </p:spPr>
        </p:pic>
        <p:pic>
          <p:nvPicPr>
            <p:cNvPr id="113" name="图片 112">
              <a:extLst>
                <a:ext uri="{FF2B5EF4-FFF2-40B4-BE49-F238E27FC236}">
                  <a16:creationId xmlns:a16="http://schemas.microsoft.com/office/drawing/2014/main" id="{285CBB94-8B60-44CD-9A12-395F72F5CB41}"/>
                </a:ext>
              </a:extLst>
            </p:cNvPr>
            <p:cNvPicPr>
              <a:picLocks noChangeAspect="1"/>
            </p:cNvPicPr>
            <p:nvPr/>
          </p:nvPicPr>
          <p:blipFill>
            <a:blip r:embed="rId11"/>
            <a:stretch>
              <a:fillRect/>
            </a:stretch>
          </p:blipFill>
          <p:spPr>
            <a:xfrm>
              <a:off x="1331640" y="5554080"/>
              <a:ext cx="566600" cy="572381"/>
            </a:xfrm>
            <a:prstGeom prst="rect">
              <a:avLst/>
            </a:prstGeom>
          </p:spPr>
        </p:pic>
        <p:pic>
          <p:nvPicPr>
            <p:cNvPr id="114" name="图片 113">
              <a:extLst>
                <a:ext uri="{FF2B5EF4-FFF2-40B4-BE49-F238E27FC236}">
                  <a16:creationId xmlns:a16="http://schemas.microsoft.com/office/drawing/2014/main" id="{1C0411C0-3980-4016-81D9-25E0319F7F33}"/>
                </a:ext>
              </a:extLst>
            </p:cNvPr>
            <p:cNvPicPr>
              <a:picLocks noChangeAspect="1"/>
            </p:cNvPicPr>
            <p:nvPr/>
          </p:nvPicPr>
          <p:blipFill>
            <a:blip r:embed="rId12"/>
            <a:stretch>
              <a:fillRect/>
            </a:stretch>
          </p:blipFill>
          <p:spPr>
            <a:xfrm>
              <a:off x="1907704" y="5566286"/>
              <a:ext cx="526266" cy="547967"/>
            </a:xfrm>
            <a:prstGeom prst="rect">
              <a:avLst/>
            </a:prstGeom>
          </p:spPr>
        </p:pic>
        <p:pic>
          <p:nvPicPr>
            <p:cNvPr id="115" name="图片 114">
              <a:extLst>
                <a:ext uri="{FF2B5EF4-FFF2-40B4-BE49-F238E27FC236}">
                  <a16:creationId xmlns:a16="http://schemas.microsoft.com/office/drawing/2014/main" id="{D49E38A6-443E-4531-974E-DC38DB5BC3B1}"/>
                </a:ext>
              </a:extLst>
            </p:cNvPr>
            <p:cNvPicPr>
              <a:picLocks noChangeAspect="1"/>
            </p:cNvPicPr>
            <p:nvPr/>
          </p:nvPicPr>
          <p:blipFill>
            <a:blip r:embed="rId13"/>
            <a:stretch>
              <a:fillRect/>
            </a:stretch>
          </p:blipFill>
          <p:spPr>
            <a:xfrm>
              <a:off x="2433037" y="5657738"/>
              <a:ext cx="507742" cy="336655"/>
            </a:xfrm>
            <a:prstGeom prst="rect">
              <a:avLst/>
            </a:prstGeom>
          </p:spPr>
        </p:pic>
        <p:pic>
          <p:nvPicPr>
            <p:cNvPr id="116" name="图片 115">
              <a:extLst>
                <a:ext uri="{FF2B5EF4-FFF2-40B4-BE49-F238E27FC236}">
                  <a16:creationId xmlns:a16="http://schemas.microsoft.com/office/drawing/2014/main" id="{D9882A45-BC39-4842-9024-351C7266F02B}"/>
                </a:ext>
              </a:extLst>
            </p:cNvPr>
            <p:cNvPicPr>
              <a:picLocks noChangeAspect="1"/>
            </p:cNvPicPr>
            <p:nvPr/>
          </p:nvPicPr>
          <p:blipFill>
            <a:blip r:embed="rId14"/>
            <a:stretch>
              <a:fillRect/>
            </a:stretch>
          </p:blipFill>
          <p:spPr>
            <a:xfrm>
              <a:off x="2947331" y="5678599"/>
              <a:ext cx="548654" cy="331649"/>
            </a:xfrm>
            <a:prstGeom prst="rect">
              <a:avLst/>
            </a:prstGeom>
          </p:spPr>
        </p:pic>
        <p:sp>
          <p:nvSpPr>
            <p:cNvPr id="117" name="Line 54">
              <a:extLst>
                <a:ext uri="{FF2B5EF4-FFF2-40B4-BE49-F238E27FC236}">
                  <a16:creationId xmlns:a16="http://schemas.microsoft.com/office/drawing/2014/main" id="{2895C0B7-C4A0-4920-A35F-928EC8EE9155}"/>
                </a:ext>
              </a:extLst>
            </p:cNvPr>
            <p:cNvSpPr>
              <a:spLocks noChangeShapeType="1"/>
            </p:cNvSpPr>
            <p:nvPr/>
          </p:nvSpPr>
          <p:spPr bwMode="auto">
            <a:xfrm flipH="1">
              <a:off x="3905889" y="3274698"/>
              <a:ext cx="0" cy="15449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64">
              <a:extLst>
                <a:ext uri="{FF2B5EF4-FFF2-40B4-BE49-F238E27FC236}">
                  <a16:creationId xmlns:a16="http://schemas.microsoft.com/office/drawing/2014/main" id="{A08048B8-7901-4BF2-9EE0-4DA30CCDC0F6}"/>
                </a:ext>
              </a:extLst>
            </p:cNvPr>
            <p:cNvSpPr>
              <a:spLocks noChangeShapeType="1"/>
            </p:cNvSpPr>
            <p:nvPr/>
          </p:nvSpPr>
          <p:spPr bwMode="auto">
            <a:xfrm>
              <a:off x="3454376" y="1365725"/>
              <a:ext cx="0" cy="196998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Oval 45">
              <a:extLst>
                <a:ext uri="{FF2B5EF4-FFF2-40B4-BE49-F238E27FC236}">
                  <a16:creationId xmlns:a16="http://schemas.microsoft.com/office/drawing/2014/main" id="{9661B5FA-927A-4292-A7C1-8BD09DCC340A}"/>
                </a:ext>
              </a:extLst>
            </p:cNvPr>
            <p:cNvSpPr>
              <a:spLocks noChangeArrowheads="1"/>
            </p:cNvSpPr>
            <p:nvPr/>
          </p:nvSpPr>
          <p:spPr bwMode="auto">
            <a:xfrm>
              <a:off x="3358322" y="3289183"/>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 name="Line 64">
              <a:extLst>
                <a:ext uri="{FF2B5EF4-FFF2-40B4-BE49-F238E27FC236}">
                  <a16:creationId xmlns:a16="http://schemas.microsoft.com/office/drawing/2014/main" id="{DF6E7302-D6E2-472C-A35C-5B3CD298B5C5}"/>
                </a:ext>
              </a:extLst>
            </p:cNvPr>
            <p:cNvSpPr>
              <a:spLocks noChangeShapeType="1"/>
            </p:cNvSpPr>
            <p:nvPr/>
          </p:nvSpPr>
          <p:spPr bwMode="auto">
            <a:xfrm>
              <a:off x="7219535" y="3370312"/>
              <a:ext cx="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63">
              <a:extLst>
                <a:ext uri="{FF2B5EF4-FFF2-40B4-BE49-F238E27FC236}">
                  <a16:creationId xmlns:a16="http://schemas.microsoft.com/office/drawing/2014/main" id="{B711E0DC-F943-4C92-B96D-993B9EA9685F}"/>
                </a:ext>
              </a:extLst>
            </p:cNvPr>
            <p:cNvSpPr>
              <a:spLocks noChangeShapeType="1"/>
            </p:cNvSpPr>
            <p:nvPr/>
          </p:nvSpPr>
          <p:spPr bwMode="auto">
            <a:xfrm flipV="1">
              <a:off x="7186715" y="3371054"/>
              <a:ext cx="119046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53">
              <a:extLst>
                <a:ext uri="{FF2B5EF4-FFF2-40B4-BE49-F238E27FC236}">
                  <a16:creationId xmlns:a16="http://schemas.microsoft.com/office/drawing/2014/main" id="{87139A81-C6C9-480D-8CE6-577A7ADA15AB}"/>
                </a:ext>
              </a:extLst>
            </p:cNvPr>
            <p:cNvSpPr>
              <a:spLocks noChangeShapeType="1"/>
            </p:cNvSpPr>
            <p:nvPr/>
          </p:nvSpPr>
          <p:spPr bwMode="auto">
            <a:xfrm>
              <a:off x="7778824" y="3344328"/>
              <a:ext cx="0" cy="203435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53">
              <a:extLst>
                <a:ext uri="{FF2B5EF4-FFF2-40B4-BE49-F238E27FC236}">
                  <a16:creationId xmlns:a16="http://schemas.microsoft.com/office/drawing/2014/main" id="{FDACD7E8-43A8-4BD0-B463-CC337A1F2C18}"/>
                </a:ext>
              </a:extLst>
            </p:cNvPr>
            <p:cNvSpPr>
              <a:spLocks noChangeShapeType="1"/>
            </p:cNvSpPr>
            <p:nvPr/>
          </p:nvSpPr>
          <p:spPr bwMode="auto">
            <a:xfrm>
              <a:off x="8377179" y="3370312"/>
              <a:ext cx="0" cy="206455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64">
              <a:extLst>
                <a:ext uri="{FF2B5EF4-FFF2-40B4-BE49-F238E27FC236}">
                  <a16:creationId xmlns:a16="http://schemas.microsoft.com/office/drawing/2014/main" id="{01E0699F-3552-4EA5-B647-DB05C4AFDBFE}"/>
                </a:ext>
              </a:extLst>
            </p:cNvPr>
            <p:cNvSpPr>
              <a:spLocks noChangeShapeType="1"/>
            </p:cNvSpPr>
            <p:nvPr/>
          </p:nvSpPr>
          <p:spPr bwMode="auto">
            <a:xfrm>
              <a:off x="8367521" y="3381853"/>
              <a:ext cx="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65">
              <a:extLst>
                <a:ext uri="{FF2B5EF4-FFF2-40B4-BE49-F238E27FC236}">
                  <a16:creationId xmlns:a16="http://schemas.microsoft.com/office/drawing/2014/main" id="{6271737C-D2F5-467E-B456-2F8ED1505E40}"/>
                </a:ext>
              </a:extLst>
            </p:cNvPr>
            <p:cNvSpPr>
              <a:spLocks noChangeShapeType="1"/>
            </p:cNvSpPr>
            <p:nvPr/>
          </p:nvSpPr>
          <p:spPr bwMode="auto">
            <a:xfrm>
              <a:off x="8367521" y="4443833"/>
              <a:ext cx="38094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54">
              <a:extLst>
                <a:ext uri="{FF2B5EF4-FFF2-40B4-BE49-F238E27FC236}">
                  <a16:creationId xmlns:a16="http://schemas.microsoft.com/office/drawing/2014/main" id="{9263856E-18B2-4589-BF6B-19444226D7C3}"/>
                </a:ext>
              </a:extLst>
            </p:cNvPr>
            <p:cNvSpPr>
              <a:spLocks noChangeShapeType="1"/>
            </p:cNvSpPr>
            <p:nvPr/>
          </p:nvSpPr>
          <p:spPr bwMode="auto">
            <a:xfrm>
              <a:off x="1331640" y="3335706"/>
              <a:ext cx="0" cy="17968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54">
              <a:extLst>
                <a:ext uri="{FF2B5EF4-FFF2-40B4-BE49-F238E27FC236}">
                  <a16:creationId xmlns:a16="http://schemas.microsoft.com/office/drawing/2014/main" id="{C7314BC5-6C1A-4B06-87C3-7096B72710C8}"/>
                </a:ext>
              </a:extLst>
            </p:cNvPr>
            <p:cNvSpPr>
              <a:spLocks noChangeShapeType="1"/>
            </p:cNvSpPr>
            <p:nvPr/>
          </p:nvSpPr>
          <p:spPr bwMode="auto">
            <a:xfrm>
              <a:off x="1841116" y="3370312"/>
              <a:ext cx="0" cy="17779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54">
              <a:extLst>
                <a:ext uri="{FF2B5EF4-FFF2-40B4-BE49-F238E27FC236}">
                  <a16:creationId xmlns:a16="http://schemas.microsoft.com/office/drawing/2014/main" id="{FC2C27E7-7032-4C5C-8581-B223D78E2683}"/>
                </a:ext>
              </a:extLst>
            </p:cNvPr>
            <p:cNvSpPr>
              <a:spLocks noChangeShapeType="1"/>
            </p:cNvSpPr>
            <p:nvPr/>
          </p:nvSpPr>
          <p:spPr bwMode="auto">
            <a:xfrm>
              <a:off x="3454376" y="1378506"/>
              <a:ext cx="0" cy="384777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54">
              <a:extLst>
                <a:ext uri="{FF2B5EF4-FFF2-40B4-BE49-F238E27FC236}">
                  <a16:creationId xmlns:a16="http://schemas.microsoft.com/office/drawing/2014/main" id="{E8EA866C-EE81-4552-B533-0FAF6970419D}"/>
                </a:ext>
              </a:extLst>
            </p:cNvPr>
            <p:cNvSpPr>
              <a:spLocks noChangeShapeType="1"/>
            </p:cNvSpPr>
            <p:nvPr/>
          </p:nvSpPr>
          <p:spPr bwMode="auto">
            <a:xfrm flipH="1">
              <a:off x="4426024" y="3381853"/>
              <a:ext cx="0" cy="201497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51">
              <a:extLst>
                <a:ext uri="{FF2B5EF4-FFF2-40B4-BE49-F238E27FC236}">
                  <a16:creationId xmlns:a16="http://schemas.microsoft.com/office/drawing/2014/main" id="{DD812D1A-28D0-421F-923E-8608FCA72575}"/>
                </a:ext>
              </a:extLst>
            </p:cNvPr>
            <p:cNvSpPr>
              <a:spLocks noChangeShapeType="1"/>
            </p:cNvSpPr>
            <p:nvPr/>
          </p:nvSpPr>
          <p:spPr bwMode="auto">
            <a:xfrm>
              <a:off x="5640146" y="3358491"/>
              <a:ext cx="0" cy="20060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51">
              <a:extLst>
                <a:ext uri="{FF2B5EF4-FFF2-40B4-BE49-F238E27FC236}">
                  <a16:creationId xmlns:a16="http://schemas.microsoft.com/office/drawing/2014/main" id="{286BD22E-8CDB-4056-8350-5AF8E7CC2D41}"/>
                </a:ext>
              </a:extLst>
            </p:cNvPr>
            <p:cNvSpPr>
              <a:spLocks noChangeShapeType="1"/>
            </p:cNvSpPr>
            <p:nvPr/>
          </p:nvSpPr>
          <p:spPr bwMode="auto">
            <a:xfrm>
              <a:off x="6250419" y="4376413"/>
              <a:ext cx="0" cy="10730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Line 51">
              <a:extLst>
                <a:ext uri="{FF2B5EF4-FFF2-40B4-BE49-F238E27FC236}">
                  <a16:creationId xmlns:a16="http://schemas.microsoft.com/office/drawing/2014/main" id="{C0EDC648-1D0E-48BE-A505-19101E047D99}"/>
                </a:ext>
              </a:extLst>
            </p:cNvPr>
            <p:cNvSpPr>
              <a:spLocks noChangeShapeType="1"/>
            </p:cNvSpPr>
            <p:nvPr/>
          </p:nvSpPr>
          <p:spPr bwMode="auto">
            <a:xfrm>
              <a:off x="6712024" y="4417694"/>
              <a:ext cx="0" cy="99425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Oval 41">
              <a:extLst>
                <a:ext uri="{FF2B5EF4-FFF2-40B4-BE49-F238E27FC236}">
                  <a16:creationId xmlns:a16="http://schemas.microsoft.com/office/drawing/2014/main" id="{337DAB46-E4B2-4DA2-9D23-03C5D30416CC}"/>
                </a:ext>
              </a:extLst>
            </p:cNvPr>
            <p:cNvSpPr>
              <a:spLocks noChangeArrowheads="1"/>
            </p:cNvSpPr>
            <p:nvPr/>
          </p:nvSpPr>
          <p:spPr bwMode="auto">
            <a:xfrm>
              <a:off x="3352713" y="129978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 name="Oval 41">
              <a:extLst>
                <a:ext uri="{FF2B5EF4-FFF2-40B4-BE49-F238E27FC236}">
                  <a16:creationId xmlns:a16="http://schemas.microsoft.com/office/drawing/2014/main" id="{7B348804-7CDD-4741-8010-B596D27C3B77}"/>
                </a:ext>
              </a:extLst>
            </p:cNvPr>
            <p:cNvSpPr>
              <a:spLocks noChangeArrowheads="1"/>
            </p:cNvSpPr>
            <p:nvPr/>
          </p:nvSpPr>
          <p:spPr bwMode="auto">
            <a:xfrm>
              <a:off x="4372770" y="326812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 name="Oval 41">
              <a:extLst>
                <a:ext uri="{FF2B5EF4-FFF2-40B4-BE49-F238E27FC236}">
                  <a16:creationId xmlns:a16="http://schemas.microsoft.com/office/drawing/2014/main" id="{3EF45D3B-9CB6-4F77-9656-F7459FD60B1F}"/>
                </a:ext>
              </a:extLst>
            </p:cNvPr>
            <p:cNvSpPr>
              <a:spLocks noChangeArrowheads="1"/>
            </p:cNvSpPr>
            <p:nvPr/>
          </p:nvSpPr>
          <p:spPr bwMode="auto">
            <a:xfrm>
              <a:off x="4943393" y="3284603"/>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6" name="Oval 41">
              <a:extLst>
                <a:ext uri="{FF2B5EF4-FFF2-40B4-BE49-F238E27FC236}">
                  <a16:creationId xmlns:a16="http://schemas.microsoft.com/office/drawing/2014/main" id="{8D1C9FF4-B28A-4A53-ABFA-F533F7FE16E7}"/>
                </a:ext>
              </a:extLst>
            </p:cNvPr>
            <p:cNvSpPr>
              <a:spLocks noChangeArrowheads="1"/>
            </p:cNvSpPr>
            <p:nvPr/>
          </p:nvSpPr>
          <p:spPr bwMode="auto">
            <a:xfrm>
              <a:off x="5575323" y="3248522"/>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 name="Oval 41">
              <a:extLst>
                <a:ext uri="{FF2B5EF4-FFF2-40B4-BE49-F238E27FC236}">
                  <a16:creationId xmlns:a16="http://schemas.microsoft.com/office/drawing/2014/main" id="{BE1361B8-B722-43AE-9293-DD16A99E5F35}"/>
                </a:ext>
              </a:extLst>
            </p:cNvPr>
            <p:cNvSpPr>
              <a:spLocks noChangeArrowheads="1"/>
            </p:cNvSpPr>
            <p:nvPr/>
          </p:nvSpPr>
          <p:spPr bwMode="auto">
            <a:xfrm>
              <a:off x="6174835" y="4353997"/>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8" name="Oval 41">
              <a:extLst>
                <a:ext uri="{FF2B5EF4-FFF2-40B4-BE49-F238E27FC236}">
                  <a16:creationId xmlns:a16="http://schemas.microsoft.com/office/drawing/2014/main" id="{F4A90AFA-4203-49C4-87D8-96B848CF9F34}"/>
                </a:ext>
              </a:extLst>
            </p:cNvPr>
            <p:cNvSpPr>
              <a:spLocks noChangeArrowheads="1"/>
            </p:cNvSpPr>
            <p:nvPr/>
          </p:nvSpPr>
          <p:spPr bwMode="auto">
            <a:xfrm>
              <a:off x="7151365" y="4322182"/>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9" name="Oval 41">
              <a:extLst>
                <a:ext uri="{FF2B5EF4-FFF2-40B4-BE49-F238E27FC236}">
                  <a16:creationId xmlns:a16="http://schemas.microsoft.com/office/drawing/2014/main" id="{226122A6-2B5D-41EB-B25C-CE1D6BC9596A}"/>
                </a:ext>
              </a:extLst>
            </p:cNvPr>
            <p:cNvSpPr>
              <a:spLocks noChangeArrowheads="1"/>
            </p:cNvSpPr>
            <p:nvPr/>
          </p:nvSpPr>
          <p:spPr bwMode="auto">
            <a:xfrm>
              <a:off x="7099271" y="3291486"/>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 name="Oval 41">
              <a:extLst>
                <a:ext uri="{FF2B5EF4-FFF2-40B4-BE49-F238E27FC236}">
                  <a16:creationId xmlns:a16="http://schemas.microsoft.com/office/drawing/2014/main" id="{3C589900-9DD9-4F33-A9E3-4AC54A2FC93B}"/>
                </a:ext>
              </a:extLst>
            </p:cNvPr>
            <p:cNvSpPr>
              <a:spLocks noChangeArrowheads="1"/>
            </p:cNvSpPr>
            <p:nvPr/>
          </p:nvSpPr>
          <p:spPr bwMode="auto">
            <a:xfrm>
              <a:off x="8269222" y="331523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 name="组合 9">
              <a:extLst>
                <a:ext uri="{FF2B5EF4-FFF2-40B4-BE49-F238E27FC236}">
                  <a16:creationId xmlns:a16="http://schemas.microsoft.com/office/drawing/2014/main" id="{54D93EFB-C872-473E-995C-D7252F5B9D23}"/>
                </a:ext>
              </a:extLst>
            </p:cNvPr>
            <p:cNvGrpSpPr/>
            <p:nvPr/>
          </p:nvGrpSpPr>
          <p:grpSpPr>
            <a:xfrm>
              <a:off x="-37611" y="6110133"/>
              <a:ext cx="10146470" cy="720805"/>
              <a:chOff x="-41829" y="6127557"/>
              <a:chExt cx="10146470" cy="720805"/>
            </a:xfrm>
          </p:grpSpPr>
          <p:pic>
            <p:nvPicPr>
              <p:cNvPr id="84" name="Picture 2">
                <a:extLst>
                  <a:ext uri="{FF2B5EF4-FFF2-40B4-BE49-F238E27FC236}">
                    <a16:creationId xmlns:a16="http://schemas.microsoft.com/office/drawing/2014/main" id="{729A1854-13B5-4169-91EC-BFF7C7A8A14C}"/>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85400"/>
              <a:stretch/>
            </p:blipFill>
            <p:spPr bwMode="auto">
              <a:xfrm>
                <a:off x="2681642" y="6214412"/>
                <a:ext cx="7422999" cy="6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Picture 2">
                <a:extLst>
                  <a:ext uri="{FF2B5EF4-FFF2-40B4-BE49-F238E27FC236}">
                    <a16:creationId xmlns:a16="http://schemas.microsoft.com/office/drawing/2014/main" id="{7F2E7A72-553E-4A68-860C-AF2AFF238C6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85400" r="53800" b="7821"/>
              <a:stretch/>
            </p:blipFill>
            <p:spPr bwMode="auto">
              <a:xfrm>
                <a:off x="-41829" y="6127557"/>
                <a:ext cx="3463793" cy="38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08D75142-1AA0-44A5-B15C-AF05F769B412}"/>
                  </a:ext>
                </a:extLst>
              </p:cNvPr>
              <p:cNvSpPr txBox="1"/>
              <p:nvPr/>
            </p:nvSpPr>
            <p:spPr>
              <a:xfrm>
                <a:off x="1754272" y="6479030"/>
                <a:ext cx="1107996" cy="369332"/>
              </a:xfrm>
              <a:prstGeom prst="rect">
                <a:avLst/>
              </a:prstGeom>
              <a:noFill/>
            </p:spPr>
            <p:txBody>
              <a:bodyPr wrap="none" rtlCol="0">
                <a:spAutoFit/>
              </a:bodyPr>
              <a:lstStyle/>
              <a:p>
                <a:r>
                  <a:rPr lang="zh-CN" altLang="en-US" b="1" dirty="0"/>
                  <a:t>有丝分裂</a:t>
                </a:r>
              </a:p>
            </p:txBody>
          </p:sp>
        </p:grpSp>
        <p:sp>
          <p:nvSpPr>
            <p:cNvPr id="148" name="Text Box 3">
              <a:extLst>
                <a:ext uri="{FF2B5EF4-FFF2-40B4-BE49-F238E27FC236}">
                  <a16:creationId xmlns:a16="http://schemas.microsoft.com/office/drawing/2014/main" id="{276AA9EA-A375-44CA-A852-ABE5C5FCE20D}"/>
                </a:ext>
              </a:extLst>
            </p:cNvPr>
            <p:cNvSpPr txBox="1">
              <a:spLocks noChangeArrowheads="1"/>
            </p:cNvSpPr>
            <p:nvPr/>
          </p:nvSpPr>
          <p:spPr bwMode="auto">
            <a:xfrm>
              <a:off x="3829904" y="4738289"/>
              <a:ext cx="703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solidFill>
                    <a:srgbClr val="FF0000"/>
                  </a:solidFill>
                  <a:latin typeface="黑体" panose="02010609060101010101" pitchFamily="49" charset="-122"/>
                  <a:ea typeface="黑体" panose="02010609060101010101" pitchFamily="49" charset="-122"/>
                </a:rPr>
                <a:t>MI</a:t>
              </a:r>
              <a:r>
                <a:rPr lang="zh-CN" altLang="en-US" sz="2000" b="1" dirty="0">
                  <a:latin typeface="黑体" panose="02010609060101010101" pitchFamily="49" charset="-122"/>
                  <a:ea typeface="黑体" panose="02010609060101010101" pitchFamily="49" charset="-122"/>
                </a:rPr>
                <a:t>前</a:t>
              </a:r>
            </a:p>
          </p:txBody>
        </p:sp>
        <p:sp>
          <p:nvSpPr>
            <p:cNvPr id="149" name="Text Box 3">
              <a:extLst>
                <a:ext uri="{FF2B5EF4-FFF2-40B4-BE49-F238E27FC236}">
                  <a16:creationId xmlns:a16="http://schemas.microsoft.com/office/drawing/2014/main" id="{EFE8042F-3353-4857-88E0-EC3A1C00F6AD}"/>
                </a:ext>
              </a:extLst>
            </p:cNvPr>
            <p:cNvSpPr txBox="1">
              <a:spLocks noChangeArrowheads="1"/>
            </p:cNvSpPr>
            <p:nvPr/>
          </p:nvSpPr>
          <p:spPr bwMode="auto">
            <a:xfrm>
              <a:off x="4401098" y="4529170"/>
              <a:ext cx="703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solidFill>
                    <a:srgbClr val="FF0000"/>
                  </a:solidFill>
                  <a:latin typeface="黑体" panose="02010609060101010101" pitchFamily="49" charset="-122"/>
                  <a:ea typeface="黑体" panose="02010609060101010101" pitchFamily="49" charset="-122"/>
                </a:rPr>
                <a:t>MI</a:t>
              </a:r>
              <a:r>
                <a:rPr lang="zh-CN" altLang="en-US" sz="2000" b="1" dirty="0">
                  <a:latin typeface="黑体" panose="02010609060101010101" pitchFamily="49" charset="-122"/>
                  <a:ea typeface="黑体" panose="02010609060101010101" pitchFamily="49" charset="-122"/>
                </a:rPr>
                <a:t>中</a:t>
              </a:r>
            </a:p>
          </p:txBody>
        </p:sp>
        <p:sp>
          <p:nvSpPr>
            <p:cNvPr id="150" name="Text Box 3">
              <a:extLst>
                <a:ext uri="{FF2B5EF4-FFF2-40B4-BE49-F238E27FC236}">
                  <a16:creationId xmlns:a16="http://schemas.microsoft.com/office/drawing/2014/main" id="{576F7202-6C16-4389-8838-C0DB48E21D6E}"/>
                </a:ext>
              </a:extLst>
            </p:cNvPr>
            <p:cNvSpPr txBox="1">
              <a:spLocks noChangeArrowheads="1"/>
            </p:cNvSpPr>
            <p:nvPr/>
          </p:nvSpPr>
          <p:spPr bwMode="auto">
            <a:xfrm>
              <a:off x="4993334" y="4732407"/>
              <a:ext cx="703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solidFill>
                    <a:srgbClr val="FF0000"/>
                  </a:solidFill>
                  <a:latin typeface="黑体" panose="02010609060101010101" pitchFamily="49" charset="-122"/>
                  <a:ea typeface="黑体" panose="02010609060101010101" pitchFamily="49" charset="-122"/>
                </a:rPr>
                <a:t>MI</a:t>
              </a:r>
              <a:r>
                <a:rPr lang="zh-CN" altLang="en-US" sz="2000" b="1" dirty="0">
                  <a:latin typeface="黑体" panose="02010609060101010101" pitchFamily="49" charset="-122"/>
                  <a:ea typeface="黑体" panose="02010609060101010101" pitchFamily="49" charset="-122"/>
                </a:rPr>
                <a:t>后</a:t>
              </a:r>
            </a:p>
          </p:txBody>
        </p:sp>
        <p:sp>
          <p:nvSpPr>
            <p:cNvPr id="151" name="Text Box 3">
              <a:extLst>
                <a:ext uri="{FF2B5EF4-FFF2-40B4-BE49-F238E27FC236}">
                  <a16:creationId xmlns:a16="http://schemas.microsoft.com/office/drawing/2014/main" id="{6151C99A-D456-4F6F-9673-B0C266EBDFC4}"/>
                </a:ext>
              </a:extLst>
            </p:cNvPr>
            <p:cNvSpPr txBox="1">
              <a:spLocks noChangeArrowheads="1"/>
            </p:cNvSpPr>
            <p:nvPr/>
          </p:nvSpPr>
          <p:spPr bwMode="auto">
            <a:xfrm>
              <a:off x="5621877" y="4522595"/>
              <a:ext cx="703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solidFill>
                    <a:srgbClr val="FF0000"/>
                  </a:solidFill>
                  <a:latin typeface="黑体" panose="02010609060101010101" pitchFamily="49" charset="-122"/>
                  <a:ea typeface="黑体" panose="02010609060101010101" pitchFamily="49" charset="-122"/>
                </a:rPr>
                <a:t>MI</a:t>
              </a:r>
              <a:r>
                <a:rPr lang="zh-CN" altLang="en-US" sz="2000" b="1" dirty="0">
                  <a:latin typeface="黑体" panose="02010609060101010101" pitchFamily="49" charset="-122"/>
                  <a:ea typeface="黑体" panose="02010609060101010101" pitchFamily="49" charset="-122"/>
                </a:rPr>
                <a:t>末</a:t>
              </a:r>
            </a:p>
          </p:txBody>
        </p:sp>
        <p:sp>
          <p:nvSpPr>
            <p:cNvPr id="152" name="Text Box 3">
              <a:extLst>
                <a:ext uri="{FF2B5EF4-FFF2-40B4-BE49-F238E27FC236}">
                  <a16:creationId xmlns:a16="http://schemas.microsoft.com/office/drawing/2014/main" id="{E68C499D-9A5B-45A8-A0F8-8EF480EC77EC}"/>
                </a:ext>
              </a:extLst>
            </p:cNvPr>
            <p:cNvSpPr txBox="1">
              <a:spLocks noChangeArrowheads="1"/>
            </p:cNvSpPr>
            <p:nvPr/>
          </p:nvSpPr>
          <p:spPr bwMode="auto">
            <a:xfrm>
              <a:off x="6075258" y="4826174"/>
              <a:ext cx="937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solidFill>
                    <a:srgbClr val="0000FF"/>
                  </a:solidFill>
                  <a:latin typeface="黑体" panose="02010609060101010101" pitchFamily="49" charset="-122"/>
                  <a:ea typeface="黑体" panose="02010609060101010101" pitchFamily="49" charset="-122"/>
                </a:rPr>
                <a:t>MⅡ</a:t>
              </a:r>
              <a:r>
                <a:rPr lang="zh-CN" altLang="en-US" sz="2000" b="1" dirty="0">
                  <a:latin typeface="黑体" panose="02010609060101010101" pitchFamily="49" charset="-122"/>
                  <a:ea typeface="黑体" panose="02010609060101010101" pitchFamily="49" charset="-122"/>
                </a:rPr>
                <a:t>前</a:t>
              </a:r>
            </a:p>
          </p:txBody>
        </p:sp>
        <p:sp>
          <p:nvSpPr>
            <p:cNvPr id="153" name="Text Box 3">
              <a:extLst>
                <a:ext uri="{FF2B5EF4-FFF2-40B4-BE49-F238E27FC236}">
                  <a16:creationId xmlns:a16="http://schemas.microsoft.com/office/drawing/2014/main" id="{734FE822-AF4F-4132-8902-D44571D27204}"/>
                </a:ext>
              </a:extLst>
            </p:cNvPr>
            <p:cNvSpPr txBox="1">
              <a:spLocks noChangeArrowheads="1"/>
            </p:cNvSpPr>
            <p:nvPr/>
          </p:nvSpPr>
          <p:spPr bwMode="auto">
            <a:xfrm>
              <a:off x="6625225" y="4564724"/>
              <a:ext cx="937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solidFill>
                    <a:srgbClr val="0000FF"/>
                  </a:solidFill>
                  <a:latin typeface="黑体" panose="02010609060101010101" pitchFamily="49" charset="-122"/>
                  <a:ea typeface="黑体" panose="02010609060101010101" pitchFamily="49" charset="-122"/>
                </a:rPr>
                <a:t>MⅡ</a:t>
              </a:r>
              <a:r>
                <a:rPr lang="zh-CN" altLang="en-US" sz="2000" b="1" dirty="0">
                  <a:latin typeface="黑体" panose="02010609060101010101" pitchFamily="49" charset="-122"/>
                  <a:ea typeface="黑体" panose="02010609060101010101" pitchFamily="49" charset="-122"/>
                </a:rPr>
                <a:t>中</a:t>
              </a:r>
            </a:p>
          </p:txBody>
        </p:sp>
        <p:sp>
          <p:nvSpPr>
            <p:cNvPr id="154" name="Text Box 3">
              <a:extLst>
                <a:ext uri="{FF2B5EF4-FFF2-40B4-BE49-F238E27FC236}">
                  <a16:creationId xmlns:a16="http://schemas.microsoft.com/office/drawing/2014/main" id="{2572179A-1F33-44E4-966C-ED506E7A0026}"/>
                </a:ext>
              </a:extLst>
            </p:cNvPr>
            <p:cNvSpPr txBox="1">
              <a:spLocks noChangeArrowheads="1"/>
            </p:cNvSpPr>
            <p:nvPr/>
          </p:nvSpPr>
          <p:spPr bwMode="auto">
            <a:xfrm>
              <a:off x="7122618" y="4839231"/>
              <a:ext cx="937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solidFill>
                    <a:srgbClr val="0000FF"/>
                  </a:solidFill>
                  <a:latin typeface="黑体" panose="02010609060101010101" pitchFamily="49" charset="-122"/>
                  <a:ea typeface="黑体" panose="02010609060101010101" pitchFamily="49" charset="-122"/>
                </a:rPr>
                <a:t>MⅡ</a:t>
              </a:r>
              <a:r>
                <a:rPr lang="zh-CN" altLang="en-US" sz="2000" b="1" dirty="0">
                  <a:latin typeface="黑体" panose="02010609060101010101" pitchFamily="49" charset="-122"/>
                  <a:ea typeface="黑体" panose="02010609060101010101" pitchFamily="49" charset="-122"/>
                </a:rPr>
                <a:t>后</a:t>
              </a:r>
            </a:p>
          </p:txBody>
        </p:sp>
        <p:sp>
          <p:nvSpPr>
            <p:cNvPr id="155" name="Text Box 3">
              <a:extLst>
                <a:ext uri="{FF2B5EF4-FFF2-40B4-BE49-F238E27FC236}">
                  <a16:creationId xmlns:a16="http://schemas.microsoft.com/office/drawing/2014/main" id="{DA54E783-D0E8-4977-A412-22C2A7565634}"/>
                </a:ext>
              </a:extLst>
            </p:cNvPr>
            <p:cNvSpPr txBox="1">
              <a:spLocks noChangeArrowheads="1"/>
            </p:cNvSpPr>
            <p:nvPr/>
          </p:nvSpPr>
          <p:spPr bwMode="auto">
            <a:xfrm>
              <a:off x="7716801" y="4585404"/>
              <a:ext cx="937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dirty="0">
                  <a:solidFill>
                    <a:srgbClr val="0000FF"/>
                  </a:solidFill>
                  <a:latin typeface="黑体" panose="02010609060101010101" pitchFamily="49" charset="-122"/>
                  <a:ea typeface="黑体" panose="02010609060101010101" pitchFamily="49" charset="-122"/>
                </a:rPr>
                <a:t>MⅡ</a:t>
              </a:r>
              <a:r>
                <a:rPr lang="zh-CN" altLang="en-US" sz="2000" b="1" dirty="0">
                  <a:latin typeface="黑体" panose="02010609060101010101" pitchFamily="49" charset="-122"/>
                  <a:ea typeface="黑体" panose="02010609060101010101" pitchFamily="49" charset="-122"/>
                </a:rPr>
                <a:t>末</a:t>
              </a:r>
            </a:p>
          </p:txBody>
        </p:sp>
        <p:sp>
          <p:nvSpPr>
            <p:cNvPr id="157" name="Line 12">
              <a:extLst>
                <a:ext uri="{FF2B5EF4-FFF2-40B4-BE49-F238E27FC236}">
                  <a16:creationId xmlns:a16="http://schemas.microsoft.com/office/drawing/2014/main" id="{C433442F-61E0-45DD-93D6-B48845CDDCC0}"/>
                </a:ext>
              </a:extLst>
            </p:cNvPr>
            <p:cNvSpPr>
              <a:spLocks noChangeShapeType="1"/>
            </p:cNvSpPr>
            <p:nvPr/>
          </p:nvSpPr>
          <p:spPr bwMode="auto">
            <a:xfrm>
              <a:off x="3457376" y="5165818"/>
              <a:ext cx="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8" name="图片 157">
              <a:extLst>
                <a:ext uri="{FF2B5EF4-FFF2-40B4-BE49-F238E27FC236}">
                  <a16:creationId xmlns:a16="http://schemas.microsoft.com/office/drawing/2014/main" id="{1A4EFFCF-A808-4CCE-80E6-C3CE2C616052}"/>
                </a:ext>
              </a:extLst>
            </p:cNvPr>
            <p:cNvPicPr>
              <a:picLocks noChangeAspect="1"/>
            </p:cNvPicPr>
            <p:nvPr/>
          </p:nvPicPr>
          <p:blipFill>
            <a:blip r:embed="rId16"/>
            <a:stretch>
              <a:fillRect/>
            </a:stretch>
          </p:blipFill>
          <p:spPr>
            <a:xfrm>
              <a:off x="3437560" y="5558229"/>
              <a:ext cx="526266" cy="530842"/>
            </a:xfrm>
            <a:prstGeom prst="rect">
              <a:avLst/>
            </a:prstGeom>
          </p:spPr>
        </p:pic>
        <p:sp>
          <p:nvSpPr>
            <p:cNvPr id="159" name="Oval 45">
              <a:extLst>
                <a:ext uri="{FF2B5EF4-FFF2-40B4-BE49-F238E27FC236}">
                  <a16:creationId xmlns:a16="http://schemas.microsoft.com/office/drawing/2014/main" id="{81DB5FC8-02C2-45C0-BC8F-DF0ACEF29D00}"/>
                </a:ext>
              </a:extLst>
            </p:cNvPr>
            <p:cNvSpPr>
              <a:spLocks noChangeArrowheads="1"/>
            </p:cNvSpPr>
            <p:nvPr/>
          </p:nvSpPr>
          <p:spPr bwMode="auto">
            <a:xfrm>
              <a:off x="1251733" y="323637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 name="Line 54">
              <a:extLst>
                <a:ext uri="{FF2B5EF4-FFF2-40B4-BE49-F238E27FC236}">
                  <a16:creationId xmlns:a16="http://schemas.microsoft.com/office/drawing/2014/main" id="{08BB07BA-7773-4AA2-8D80-46608633924E}"/>
                </a:ext>
              </a:extLst>
            </p:cNvPr>
            <p:cNvSpPr>
              <a:spLocks noChangeShapeType="1"/>
            </p:cNvSpPr>
            <p:nvPr/>
          </p:nvSpPr>
          <p:spPr bwMode="auto">
            <a:xfrm>
              <a:off x="2400785" y="3347397"/>
              <a:ext cx="0" cy="178512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Oval 47">
              <a:extLst>
                <a:ext uri="{FF2B5EF4-FFF2-40B4-BE49-F238E27FC236}">
                  <a16:creationId xmlns:a16="http://schemas.microsoft.com/office/drawing/2014/main" id="{DAB007CF-75F6-4EEA-8DD9-84EF9E9DC5F1}"/>
                </a:ext>
              </a:extLst>
            </p:cNvPr>
            <p:cNvSpPr>
              <a:spLocks noChangeArrowheads="1"/>
            </p:cNvSpPr>
            <p:nvPr/>
          </p:nvSpPr>
          <p:spPr bwMode="auto">
            <a:xfrm>
              <a:off x="2339173" y="3236670"/>
              <a:ext cx="152400" cy="152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 name="Text Box 3">
              <a:extLst>
                <a:ext uri="{FF2B5EF4-FFF2-40B4-BE49-F238E27FC236}">
                  <a16:creationId xmlns:a16="http://schemas.microsoft.com/office/drawing/2014/main" id="{F1F19F0D-21DA-4BDA-BE8B-6C9147317A37}"/>
                </a:ext>
              </a:extLst>
            </p:cNvPr>
            <p:cNvSpPr txBox="1">
              <a:spLocks noChangeArrowheads="1"/>
            </p:cNvSpPr>
            <p:nvPr/>
          </p:nvSpPr>
          <p:spPr bwMode="auto">
            <a:xfrm>
              <a:off x="721894" y="4898113"/>
              <a:ext cx="7030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黑体" panose="02010609060101010101" pitchFamily="49" charset="-122"/>
                  <a:ea typeface="黑体" panose="02010609060101010101" pitchFamily="49" charset="-122"/>
                </a:rPr>
                <a:t>间期</a:t>
              </a:r>
            </a:p>
          </p:txBody>
        </p:sp>
        <p:sp>
          <p:nvSpPr>
            <p:cNvPr id="163" name="Text Box 3">
              <a:extLst>
                <a:ext uri="{FF2B5EF4-FFF2-40B4-BE49-F238E27FC236}">
                  <a16:creationId xmlns:a16="http://schemas.microsoft.com/office/drawing/2014/main" id="{66A0A799-365C-4137-961C-93C9480D510C}"/>
                </a:ext>
              </a:extLst>
            </p:cNvPr>
            <p:cNvSpPr txBox="1">
              <a:spLocks noChangeArrowheads="1"/>
            </p:cNvSpPr>
            <p:nvPr/>
          </p:nvSpPr>
          <p:spPr bwMode="auto">
            <a:xfrm>
              <a:off x="1368605" y="4895275"/>
              <a:ext cx="467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黑体" panose="02010609060101010101" pitchFamily="49" charset="-122"/>
                  <a:ea typeface="黑体" panose="02010609060101010101" pitchFamily="49" charset="-122"/>
                </a:rPr>
                <a:t>前</a:t>
              </a:r>
            </a:p>
          </p:txBody>
        </p:sp>
        <p:sp>
          <p:nvSpPr>
            <p:cNvPr id="164" name="Text Box 3">
              <a:extLst>
                <a:ext uri="{FF2B5EF4-FFF2-40B4-BE49-F238E27FC236}">
                  <a16:creationId xmlns:a16="http://schemas.microsoft.com/office/drawing/2014/main" id="{1D9DD30F-2D07-4589-9BF1-2522D73DDE1E}"/>
                </a:ext>
              </a:extLst>
            </p:cNvPr>
            <p:cNvSpPr txBox="1">
              <a:spLocks noChangeArrowheads="1"/>
            </p:cNvSpPr>
            <p:nvPr/>
          </p:nvSpPr>
          <p:spPr bwMode="auto">
            <a:xfrm>
              <a:off x="1907871" y="4900646"/>
              <a:ext cx="467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黑体" panose="02010609060101010101" pitchFamily="49" charset="-122"/>
                  <a:ea typeface="黑体" panose="02010609060101010101" pitchFamily="49" charset="-122"/>
                </a:rPr>
                <a:t>中</a:t>
              </a:r>
            </a:p>
          </p:txBody>
        </p:sp>
        <p:sp>
          <p:nvSpPr>
            <p:cNvPr id="165" name="Text Box 3">
              <a:extLst>
                <a:ext uri="{FF2B5EF4-FFF2-40B4-BE49-F238E27FC236}">
                  <a16:creationId xmlns:a16="http://schemas.microsoft.com/office/drawing/2014/main" id="{3E505DB2-5EB9-421F-A91E-BF600F22B97A}"/>
                </a:ext>
              </a:extLst>
            </p:cNvPr>
            <p:cNvSpPr txBox="1">
              <a:spLocks noChangeArrowheads="1"/>
            </p:cNvSpPr>
            <p:nvPr/>
          </p:nvSpPr>
          <p:spPr bwMode="auto">
            <a:xfrm>
              <a:off x="2465977" y="4914939"/>
              <a:ext cx="467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黑体" panose="02010609060101010101" pitchFamily="49" charset="-122"/>
                  <a:ea typeface="黑体" panose="02010609060101010101" pitchFamily="49" charset="-122"/>
                </a:rPr>
                <a:t>后</a:t>
              </a:r>
            </a:p>
          </p:txBody>
        </p:sp>
        <p:sp>
          <p:nvSpPr>
            <p:cNvPr id="166" name="Text Box 3">
              <a:extLst>
                <a:ext uri="{FF2B5EF4-FFF2-40B4-BE49-F238E27FC236}">
                  <a16:creationId xmlns:a16="http://schemas.microsoft.com/office/drawing/2014/main" id="{18327FBC-8D53-4CD2-A807-4757BC1F85CB}"/>
                </a:ext>
              </a:extLst>
            </p:cNvPr>
            <p:cNvSpPr txBox="1">
              <a:spLocks noChangeArrowheads="1"/>
            </p:cNvSpPr>
            <p:nvPr/>
          </p:nvSpPr>
          <p:spPr bwMode="auto">
            <a:xfrm>
              <a:off x="2954873" y="4914823"/>
              <a:ext cx="467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黑体" panose="02010609060101010101" pitchFamily="49" charset="-122"/>
                  <a:ea typeface="黑体" panose="02010609060101010101" pitchFamily="49" charset="-122"/>
                </a:rPr>
                <a:t>末</a:t>
              </a:r>
            </a:p>
          </p:txBody>
        </p:sp>
        <p:sp>
          <p:nvSpPr>
            <p:cNvPr id="167" name="Text Box 3">
              <a:extLst>
                <a:ext uri="{FF2B5EF4-FFF2-40B4-BE49-F238E27FC236}">
                  <a16:creationId xmlns:a16="http://schemas.microsoft.com/office/drawing/2014/main" id="{5745D53C-DFC9-4DC7-8073-5EA3A1A496C5}"/>
                </a:ext>
              </a:extLst>
            </p:cNvPr>
            <p:cNvSpPr txBox="1">
              <a:spLocks noChangeArrowheads="1"/>
            </p:cNvSpPr>
            <p:nvPr/>
          </p:nvSpPr>
          <p:spPr bwMode="auto">
            <a:xfrm>
              <a:off x="3469039" y="4894138"/>
              <a:ext cx="467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latin typeface="黑体" panose="02010609060101010101" pitchFamily="49" charset="-122"/>
                  <a:ea typeface="黑体" panose="02010609060101010101" pitchFamily="49" charset="-122"/>
                </a:rPr>
                <a:t>间</a:t>
              </a:r>
            </a:p>
          </p:txBody>
        </p:sp>
      </p:grpSp>
      <p:grpSp>
        <p:nvGrpSpPr>
          <p:cNvPr id="22" name="组合 21">
            <a:extLst>
              <a:ext uri="{FF2B5EF4-FFF2-40B4-BE49-F238E27FC236}">
                <a16:creationId xmlns:a16="http://schemas.microsoft.com/office/drawing/2014/main" id="{FB10E91A-C6F9-416C-AAA7-362974C18ED9}"/>
              </a:ext>
            </a:extLst>
          </p:cNvPr>
          <p:cNvGrpSpPr/>
          <p:nvPr/>
        </p:nvGrpSpPr>
        <p:grpSpPr>
          <a:xfrm>
            <a:off x="996404" y="1385528"/>
            <a:ext cx="7752060" cy="3119886"/>
            <a:chOff x="1148321" y="1153291"/>
            <a:chExt cx="7752060" cy="3119886"/>
          </a:xfrm>
        </p:grpSpPr>
        <p:grpSp>
          <p:nvGrpSpPr>
            <p:cNvPr id="21" name="组合 20">
              <a:extLst>
                <a:ext uri="{FF2B5EF4-FFF2-40B4-BE49-F238E27FC236}">
                  <a16:creationId xmlns:a16="http://schemas.microsoft.com/office/drawing/2014/main" id="{8A5D690C-F821-4735-BF3F-4F306E44896F}"/>
                </a:ext>
              </a:extLst>
            </p:cNvPr>
            <p:cNvGrpSpPr/>
            <p:nvPr/>
          </p:nvGrpSpPr>
          <p:grpSpPr>
            <a:xfrm>
              <a:off x="1148321" y="1153291"/>
              <a:ext cx="7752060" cy="3119886"/>
              <a:chOff x="996405" y="1386511"/>
              <a:chExt cx="7752060" cy="3119886"/>
            </a:xfrm>
          </p:grpSpPr>
          <p:grpSp>
            <p:nvGrpSpPr>
              <p:cNvPr id="20" name="组合 19">
                <a:extLst>
                  <a:ext uri="{FF2B5EF4-FFF2-40B4-BE49-F238E27FC236}">
                    <a16:creationId xmlns:a16="http://schemas.microsoft.com/office/drawing/2014/main" id="{9C34F484-8299-4730-8A9C-3CB3B2E0EAD9}"/>
                  </a:ext>
                </a:extLst>
              </p:cNvPr>
              <p:cNvGrpSpPr/>
              <p:nvPr/>
            </p:nvGrpSpPr>
            <p:grpSpPr>
              <a:xfrm>
                <a:off x="996405" y="1386511"/>
                <a:ext cx="7345019" cy="2068393"/>
                <a:chOff x="996405" y="1386511"/>
                <a:chExt cx="7345019" cy="2068393"/>
              </a:xfrm>
            </p:grpSpPr>
            <p:grpSp>
              <p:nvGrpSpPr>
                <p:cNvPr id="19" name="组合 18">
                  <a:extLst>
                    <a:ext uri="{FF2B5EF4-FFF2-40B4-BE49-F238E27FC236}">
                      <a16:creationId xmlns:a16="http://schemas.microsoft.com/office/drawing/2014/main" id="{E25775F2-81CA-4A92-A760-967BEBD05348}"/>
                    </a:ext>
                  </a:extLst>
                </p:cNvPr>
                <p:cNvGrpSpPr/>
                <p:nvPr/>
              </p:nvGrpSpPr>
              <p:grpSpPr>
                <a:xfrm>
                  <a:off x="996405" y="1386511"/>
                  <a:ext cx="5181171" cy="2068393"/>
                  <a:chOff x="2817173" y="1128436"/>
                  <a:chExt cx="5181171" cy="2068393"/>
                </a:xfrm>
              </p:grpSpPr>
              <p:sp>
                <p:nvSpPr>
                  <p:cNvPr id="178" name="Line 39">
                    <a:extLst>
                      <a:ext uri="{FF2B5EF4-FFF2-40B4-BE49-F238E27FC236}">
                        <a16:creationId xmlns:a16="http://schemas.microsoft.com/office/drawing/2014/main" id="{22995BEF-E085-44D6-B174-D7170659274C}"/>
                      </a:ext>
                    </a:extLst>
                  </p:cNvPr>
                  <p:cNvSpPr/>
                  <p:nvPr/>
                </p:nvSpPr>
                <p:spPr>
                  <a:xfrm flipV="1">
                    <a:off x="2817173" y="1128436"/>
                    <a:ext cx="304131" cy="1949984"/>
                  </a:xfrm>
                  <a:prstGeom prst="line">
                    <a:avLst/>
                  </a:prstGeom>
                  <a:ln w="38100" cap="flat" cmpd="sng">
                    <a:solidFill>
                      <a:schemeClr val="tx1"/>
                    </a:solidFill>
                    <a:prstDash val="solid"/>
                    <a:headEnd type="none" w="med" len="med"/>
                    <a:tailEnd type="none" w="med" len="med"/>
                  </a:ln>
                </p:spPr>
              </p:sp>
              <p:sp>
                <p:nvSpPr>
                  <p:cNvPr id="179" name="Line 62">
                    <a:extLst>
                      <a:ext uri="{FF2B5EF4-FFF2-40B4-BE49-F238E27FC236}">
                        <a16:creationId xmlns:a16="http://schemas.microsoft.com/office/drawing/2014/main" id="{AE211582-1048-4E5E-AC89-884291FAA864}"/>
                      </a:ext>
                    </a:extLst>
                  </p:cNvPr>
                  <p:cNvSpPr/>
                  <p:nvPr/>
                </p:nvSpPr>
                <p:spPr>
                  <a:xfrm flipV="1">
                    <a:off x="3121221" y="1166375"/>
                    <a:ext cx="2141658" cy="0"/>
                  </a:xfrm>
                  <a:prstGeom prst="line">
                    <a:avLst/>
                  </a:prstGeom>
                  <a:ln w="34925" cap="flat" cmpd="sng">
                    <a:solidFill>
                      <a:schemeClr val="tx1"/>
                    </a:solidFill>
                    <a:prstDash val="solid"/>
                    <a:headEnd type="none" w="med" len="med"/>
                    <a:tailEnd type="none" w="med" len="med"/>
                  </a:ln>
                </p:spPr>
              </p:sp>
              <p:sp>
                <p:nvSpPr>
                  <p:cNvPr id="180" name="Line 43">
                    <a:extLst>
                      <a:ext uri="{FF2B5EF4-FFF2-40B4-BE49-F238E27FC236}">
                        <a16:creationId xmlns:a16="http://schemas.microsoft.com/office/drawing/2014/main" id="{AF49F774-38C9-4111-8179-E1988F9C2FDB}"/>
                      </a:ext>
                    </a:extLst>
                  </p:cNvPr>
                  <p:cNvSpPr/>
                  <p:nvPr/>
                </p:nvSpPr>
                <p:spPr>
                  <a:xfrm>
                    <a:off x="5230620" y="1140498"/>
                    <a:ext cx="0" cy="2053318"/>
                  </a:xfrm>
                  <a:prstGeom prst="line">
                    <a:avLst/>
                  </a:prstGeom>
                  <a:ln w="38100" cap="flat" cmpd="sng">
                    <a:solidFill>
                      <a:schemeClr val="tx1"/>
                    </a:solidFill>
                    <a:prstDash val="solid"/>
                    <a:headEnd type="none" w="med" len="med"/>
                    <a:tailEnd type="none" w="med" len="med"/>
                  </a:ln>
                </p:spPr>
              </p:sp>
              <p:sp>
                <p:nvSpPr>
                  <p:cNvPr id="181" name="Line 39">
                    <a:extLst>
                      <a:ext uri="{FF2B5EF4-FFF2-40B4-BE49-F238E27FC236}">
                        <a16:creationId xmlns:a16="http://schemas.microsoft.com/office/drawing/2014/main" id="{52886D1F-DF76-47E6-89A5-0F727ABF7DD4}"/>
                      </a:ext>
                    </a:extLst>
                  </p:cNvPr>
                  <p:cNvSpPr/>
                  <p:nvPr/>
                </p:nvSpPr>
                <p:spPr>
                  <a:xfrm flipV="1">
                    <a:off x="5411240" y="1140498"/>
                    <a:ext cx="147935" cy="2056331"/>
                  </a:xfrm>
                  <a:prstGeom prst="line">
                    <a:avLst/>
                  </a:prstGeom>
                  <a:ln w="38100" cap="flat" cmpd="sng">
                    <a:solidFill>
                      <a:schemeClr val="tx1"/>
                    </a:solidFill>
                    <a:prstDash val="solid"/>
                    <a:headEnd type="none" w="med" len="med"/>
                    <a:tailEnd type="none" w="med" len="med"/>
                  </a:ln>
                </p:spPr>
              </p:sp>
              <p:sp>
                <p:nvSpPr>
                  <p:cNvPr id="182" name="Line 62">
                    <a:extLst>
                      <a:ext uri="{FF2B5EF4-FFF2-40B4-BE49-F238E27FC236}">
                        <a16:creationId xmlns:a16="http://schemas.microsoft.com/office/drawing/2014/main" id="{0C09FD97-1F5C-414A-9748-B326D280BC31}"/>
                      </a:ext>
                    </a:extLst>
                  </p:cNvPr>
                  <p:cNvSpPr/>
                  <p:nvPr/>
                </p:nvSpPr>
                <p:spPr>
                  <a:xfrm flipV="1">
                    <a:off x="5577582" y="1148195"/>
                    <a:ext cx="2420762" cy="0"/>
                  </a:xfrm>
                  <a:prstGeom prst="line">
                    <a:avLst/>
                  </a:prstGeom>
                  <a:ln w="34925" cap="flat" cmpd="sng">
                    <a:solidFill>
                      <a:schemeClr val="tx1"/>
                    </a:solidFill>
                    <a:prstDash val="solid"/>
                    <a:headEnd type="none" w="med" len="med"/>
                    <a:tailEnd type="none" w="med" len="med"/>
                  </a:ln>
                </p:spPr>
              </p:sp>
              <p:sp>
                <p:nvSpPr>
                  <p:cNvPr id="183" name="Line 43">
                    <a:extLst>
                      <a:ext uri="{FF2B5EF4-FFF2-40B4-BE49-F238E27FC236}">
                        <a16:creationId xmlns:a16="http://schemas.microsoft.com/office/drawing/2014/main" id="{844EFB6F-5747-4D1E-86DB-DF76A5A632EE}"/>
                      </a:ext>
                    </a:extLst>
                  </p:cNvPr>
                  <p:cNvSpPr/>
                  <p:nvPr/>
                </p:nvSpPr>
                <p:spPr>
                  <a:xfrm>
                    <a:off x="7998344" y="1148195"/>
                    <a:ext cx="0" cy="1918452"/>
                  </a:xfrm>
                  <a:prstGeom prst="line">
                    <a:avLst/>
                  </a:prstGeom>
                  <a:ln w="38100" cap="flat" cmpd="sng">
                    <a:solidFill>
                      <a:schemeClr val="tx1"/>
                    </a:solidFill>
                    <a:prstDash val="solid"/>
                    <a:headEnd type="none" w="med" len="med"/>
                    <a:tailEnd type="none" w="med" len="med"/>
                  </a:ln>
                </p:spPr>
              </p:sp>
            </p:grpSp>
            <p:sp>
              <p:nvSpPr>
                <p:cNvPr id="185" name="Line 62">
                  <a:extLst>
                    <a:ext uri="{FF2B5EF4-FFF2-40B4-BE49-F238E27FC236}">
                      <a16:creationId xmlns:a16="http://schemas.microsoft.com/office/drawing/2014/main" id="{459B6515-48BC-4ADA-BA14-748E23162AFF}"/>
                    </a:ext>
                  </a:extLst>
                </p:cNvPr>
                <p:cNvSpPr/>
                <p:nvPr/>
              </p:nvSpPr>
              <p:spPr>
                <a:xfrm flipV="1">
                  <a:off x="6174595" y="3322488"/>
                  <a:ext cx="2166829" cy="0"/>
                </a:xfrm>
                <a:prstGeom prst="line">
                  <a:avLst/>
                </a:prstGeom>
                <a:ln w="34925" cap="flat" cmpd="sng">
                  <a:solidFill>
                    <a:schemeClr val="tx1"/>
                  </a:solidFill>
                  <a:prstDash val="solid"/>
                  <a:headEnd type="none" w="med" len="med"/>
                  <a:tailEnd type="none" w="med" len="med"/>
                </a:ln>
              </p:spPr>
            </p:sp>
          </p:grpSp>
          <p:sp>
            <p:nvSpPr>
              <p:cNvPr id="187" name="Line 43">
                <a:extLst>
                  <a:ext uri="{FF2B5EF4-FFF2-40B4-BE49-F238E27FC236}">
                    <a16:creationId xmlns:a16="http://schemas.microsoft.com/office/drawing/2014/main" id="{7101780B-E6B6-45C6-9F27-5F6F83DA80A8}"/>
                  </a:ext>
                </a:extLst>
              </p:cNvPr>
              <p:cNvSpPr/>
              <p:nvPr/>
            </p:nvSpPr>
            <p:spPr>
              <a:xfrm>
                <a:off x="8315170" y="3330471"/>
                <a:ext cx="0" cy="1175926"/>
              </a:xfrm>
              <a:prstGeom prst="line">
                <a:avLst/>
              </a:prstGeom>
              <a:ln w="38100" cap="flat" cmpd="sng">
                <a:solidFill>
                  <a:schemeClr val="tx1"/>
                </a:solidFill>
                <a:prstDash val="solid"/>
                <a:headEnd type="none" w="med" len="med"/>
                <a:tailEnd type="none" w="med" len="med"/>
              </a:ln>
            </p:spPr>
          </p:sp>
          <p:sp>
            <p:nvSpPr>
              <p:cNvPr id="188" name="Line 62">
                <a:extLst>
                  <a:ext uri="{FF2B5EF4-FFF2-40B4-BE49-F238E27FC236}">
                    <a16:creationId xmlns:a16="http://schemas.microsoft.com/office/drawing/2014/main" id="{819E2A80-60D0-4FA0-96C3-C852E3870573}"/>
                  </a:ext>
                </a:extLst>
              </p:cNvPr>
              <p:cNvSpPr/>
              <p:nvPr/>
            </p:nvSpPr>
            <p:spPr>
              <a:xfrm flipV="1">
                <a:off x="8315171" y="4501733"/>
                <a:ext cx="433294" cy="0"/>
              </a:xfrm>
              <a:prstGeom prst="line">
                <a:avLst/>
              </a:prstGeom>
              <a:ln w="34925" cap="flat" cmpd="sng">
                <a:solidFill>
                  <a:schemeClr val="tx1"/>
                </a:solidFill>
                <a:prstDash val="solid"/>
                <a:headEnd type="none" w="med" len="med"/>
                <a:tailEnd type="none" w="med" len="med"/>
              </a:ln>
            </p:spPr>
          </p:sp>
        </p:grpSp>
        <p:sp>
          <p:nvSpPr>
            <p:cNvPr id="190" name="Line 62">
              <a:extLst>
                <a:ext uri="{FF2B5EF4-FFF2-40B4-BE49-F238E27FC236}">
                  <a16:creationId xmlns:a16="http://schemas.microsoft.com/office/drawing/2014/main" id="{C5E39DC9-8466-4DA5-A0FF-46F7E008E718}"/>
                </a:ext>
              </a:extLst>
            </p:cNvPr>
            <p:cNvSpPr/>
            <p:nvPr/>
          </p:nvSpPr>
          <p:spPr>
            <a:xfrm flipV="1">
              <a:off x="3545390" y="3236370"/>
              <a:ext cx="216000" cy="0"/>
            </a:xfrm>
            <a:prstGeom prst="line">
              <a:avLst/>
            </a:prstGeom>
            <a:ln w="34925" cap="flat" cmpd="sng">
              <a:solidFill>
                <a:schemeClr val="tx1"/>
              </a:solidFill>
              <a:prstDash val="solid"/>
              <a:headEnd type="none" w="med" len="med"/>
              <a:tailEnd type="none" w="med" len="med"/>
            </a:ln>
          </p:spPr>
          <p:txBody>
            <a:bodyPr/>
            <a:lstStyle/>
            <a:p>
              <a:endParaRPr lang="zh-CN" altLang="en-US" dirty="0"/>
            </a:p>
          </p:txBody>
        </p:sp>
      </p:grpSp>
    </p:spTree>
    <p:extLst>
      <p:ext uri="{BB962C8B-B14F-4D97-AF65-F5344CB8AC3E}">
        <p14:creationId xmlns:p14="http://schemas.microsoft.com/office/powerpoint/2010/main" val="28814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28673">
            <a:extLst>
              <a:ext uri="{FF2B5EF4-FFF2-40B4-BE49-F238E27FC236}">
                <a16:creationId xmlns:a16="http://schemas.microsoft.com/office/drawing/2014/main" id="{27EAFF93-8F28-4B46-81CF-B3BE0E2310DF}"/>
              </a:ext>
            </a:extLst>
          </p:cNvPr>
          <p:cNvSpPr txBox="1">
            <a:spLocks noChangeArrowheads="1"/>
          </p:cNvSpPr>
          <p:nvPr/>
        </p:nvSpPr>
        <p:spPr bwMode="auto">
          <a:xfrm>
            <a:off x="0" y="719806"/>
            <a:ext cx="9144000" cy="45920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sz="4400" b="1" u="sng" dirty="0">
                <a:solidFill>
                  <a:srgbClr val="0000FF"/>
                </a:solidFill>
                <a:latin typeface="Times New Roman" panose="02020603050405020304" pitchFamily="18" charset="0"/>
              </a:rPr>
              <a:t>特别应注意的地方</a:t>
            </a:r>
            <a:r>
              <a:rPr lang="zh-CN" altLang="en-US" sz="4400" b="1" dirty="0">
                <a:solidFill>
                  <a:srgbClr val="0000FF"/>
                </a:solidFill>
                <a:latin typeface="Times New Roman" panose="02020603050405020304" pitchFamily="18" charset="0"/>
              </a:rPr>
              <a:t>：</a:t>
            </a:r>
            <a:endParaRPr lang="zh-CN" altLang="en-US" sz="4400" b="1" u="sng" dirty="0">
              <a:solidFill>
                <a:srgbClr val="0000FF"/>
              </a:solidFill>
              <a:latin typeface="Times New Roman" panose="02020603050405020304" pitchFamily="18" charset="0"/>
            </a:endParaRPr>
          </a:p>
          <a:p>
            <a:pPr>
              <a:lnSpc>
                <a:spcPct val="80000"/>
              </a:lnSpc>
              <a:spcBef>
                <a:spcPct val="50000"/>
              </a:spcBef>
            </a:pPr>
            <a:r>
              <a:rPr lang="en-US" altLang="zh-CN" sz="3200" b="1" dirty="0">
                <a:latin typeface="Times New Roman" panose="02020603050405020304" pitchFamily="18" charset="0"/>
              </a:rPr>
              <a:t>1</a:t>
            </a:r>
            <a:r>
              <a:rPr lang="zh-CN" altLang="en-US" sz="3200" b="1" dirty="0">
                <a:latin typeface="Times New Roman" panose="02020603050405020304" pitchFamily="18" charset="0"/>
              </a:rPr>
              <a:t>、有两次分裂（第一次和第二次）。</a:t>
            </a:r>
          </a:p>
          <a:p>
            <a:pPr>
              <a:lnSpc>
                <a:spcPct val="80000"/>
              </a:lnSpc>
              <a:spcBef>
                <a:spcPct val="50000"/>
              </a:spcBef>
            </a:pPr>
            <a:r>
              <a:rPr lang="en-US" altLang="zh-CN" sz="3200" b="1" dirty="0">
                <a:latin typeface="Times New Roman" panose="02020603050405020304" pitchFamily="18" charset="0"/>
              </a:rPr>
              <a:t>2</a:t>
            </a:r>
            <a:r>
              <a:rPr lang="zh-CN" altLang="en-US" sz="3200" b="1" dirty="0">
                <a:latin typeface="Times New Roman" panose="02020603050405020304" pitchFamily="18" charset="0"/>
              </a:rPr>
              <a:t>、</a:t>
            </a:r>
            <a:r>
              <a:rPr lang="zh-CN" altLang="en-US" sz="3200" b="1" dirty="0">
                <a:solidFill>
                  <a:srgbClr val="0000FF"/>
                </a:solidFill>
                <a:latin typeface="Times New Roman" panose="02020603050405020304" pitchFamily="18" charset="0"/>
              </a:rPr>
              <a:t>第一次分裂</a:t>
            </a:r>
            <a:r>
              <a:rPr lang="zh-CN" altLang="en-US" sz="3200" b="1" dirty="0">
                <a:latin typeface="Times New Roman" panose="02020603050405020304" pitchFamily="18" charset="0"/>
              </a:rPr>
              <a:t>中在精原细胞时染色体复制（</a:t>
            </a:r>
            <a:r>
              <a:rPr lang="en-US" altLang="zh-CN" sz="3200" b="1" dirty="0">
                <a:solidFill>
                  <a:srgbClr val="FF0000"/>
                </a:solidFill>
                <a:latin typeface="Times New Roman" panose="02020603050405020304" pitchFamily="18" charset="0"/>
              </a:rPr>
              <a:t>DNA</a:t>
            </a:r>
            <a:r>
              <a:rPr lang="zh-CN" altLang="en-US" sz="3200" b="1" dirty="0">
                <a:solidFill>
                  <a:srgbClr val="FF0000"/>
                </a:solidFill>
                <a:latin typeface="Times New Roman" panose="02020603050405020304" pitchFamily="18" charset="0"/>
              </a:rPr>
              <a:t>加倍而染色体不变</a:t>
            </a:r>
            <a:r>
              <a:rPr lang="zh-CN" altLang="en-US" sz="3200" b="1" dirty="0">
                <a:latin typeface="Times New Roman" panose="02020603050405020304" pitchFamily="18" charset="0"/>
              </a:rPr>
              <a:t>）；出现同源染色体配对；</a:t>
            </a:r>
            <a:r>
              <a:rPr lang="zh-CN" altLang="en-US" sz="3200" b="1" dirty="0">
                <a:solidFill>
                  <a:srgbClr val="0000FF"/>
                </a:solidFill>
                <a:latin typeface="Times New Roman" panose="02020603050405020304" pitchFamily="18" charset="0"/>
              </a:rPr>
              <a:t>结束时染色体、</a:t>
            </a:r>
            <a:r>
              <a:rPr lang="en-US" altLang="zh-CN" sz="3200" b="1" dirty="0">
                <a:solidFill>
                  <a:srgbClr val="0000FF"/>
                </a:solidFill>
                <a:latin typeface="Times New Roman" panose="02020603050405020304" pitchFamily="18" charset="0"/>
              </a:rPr>
              <a:t>DNA</a:t>
            </a:r>
            <a:r>
              <a:rPr lang="zh-CN" altLang="en-US" sz="3200" b="1" dirty="0">
                <a:solidFill>
                  <a:srgbClr val="0000FF"/>
                </a:solidFill>
                <a:latin typeface="Times New Roman" panose="02020603050405020304" pitchFamily="18" charset="0"/>
              </a:rPr>
              <a:t>减半</a:t>
            </a:r>
            <a:r>
              <a:rPr lang="zh-CN" altLang="en-US" sz="3200" b="1" dirty="0">
                <a:latin typeface="Times New Roman" panose="02020603050405020304" pitchFamily="18" charset="0"/>
              </a:rPr>
              <a:t>。</a:t>
            </a:r>
          </a:p>
          <a:p>
            <a:pPr>
              <a:lnSpc>
                <a:spcPct val="80000"/>
              </a:lnSpc>
              <a:spcBef>
                <a:spcPct val="50000"/>
              </a:spcBef>
            </a:pPr>
            <a:r>
              <a:rPr lang="en-US" altLang="zh-CN" sz="3200" b="1" dirty="0">
                <a:latin typeface="Times New Roman" panose="02020603050405020304" pitchFamily="18" charset="0"/>
              </a:rPr>
              <a:t>3</a:t>
            </a:r>
            <a:r>
              <a:rPr lang="zh-CN" altLang="en-US" sz="3200" b="1" dirty="0">
                <a:latin typeface="Times New Roman" panose="02020603050405020304" pitchFamily="18" charset="0"/>
              </a:rPr>
              <a:t>、</a:t>
            </a:r>
            <a:r>
              <a:rPr lang="zh-CN" altLang="en-US" sz="3200" b="1" dirty="0">
                <a:solidFill>
                  <a:srgbClr val="0000FF"/>
                </a:solidFill>
                <a:latin typeface="Times New Roman" panose="02020603050405020304" pitchFamily="18" charset="0"/>
              </a:rPr>
              <a:t>第二次分裂</a:t>
            </a:r>
            <a:r>
              <a:rPr lang="zh-CN" altLang="en-US" sz="3200" b="1" dirty="0">
                <a:latin typeface="Times New Roman" panose="02020603050405020304" pitchFamily="18" charset="0"/>
              </a:rPr>
              <a:t>就是一次</a:t>
            </a:r>
            <a:r>
              <a:rPr lang="zh-CN" altLang="en-US" sz="3200" b="1" dirty="0">
                <a:solidFill>
                  <a:srgbClr val="FF0000"/>
                </a:solidFill>
                <a:latin typeface="Times New Roman" panose="02020603050405020304" pitchFamily="18" charset="0"/>
              </a:rPr>
              <a:t>有丝分裂</a:t>
            </a:r>
            <a:r>
              <a:rPr lang="zh-CN" altLang="en-US" sz="3200" b="1" dirty="0">
                <a:latin typeface="Times New Roman" panose="02020603050405020304" pitchFamily="18" charset="0"/>
              </a:rPr>
              <a:t>，</a:t>
            </a:r>
            <a:r>
              <a:rPr lang="zh-CN" altLang="en-US" sz="3200" b="1" dirty="0">
                <a:solidFill>
                  <a:srgbClr val="FF0000"/>
                </a:solidFill>
                <a:latin typeface="Times New Roman" panose="02020603050405020304" pitchFamily="18" charset="0"/>
              </a:rPr>
              <a:t>结束时染色体不再减半而</a:t>
            </a:r>
            <a:r>
              <a:rPr lang="en-US" altLang="zh-CN" sz="3200" b="1" dirty="0">
                <a:solidFill>
                  <a:srgbClr val="FF0000"/>
                </a:solidFill>
                <a:latin typeface="Times New Roman" panose="02020603050405020304" pitchFamily="18" charset="0"/>
              </a:rPr>
              <a:t>DNA</a:t>
            </a:r>
            <a:r>
              <a:rPr lang="zh-CN" altLang="en-US" sz="3200" b="1" dirty="0">
                <a:solidFill>
                  <a:srgbClr val="FF0000"/>
                </a:solidFill>
                <a:latin typeface="Times New Roman" panose="02020603050405020304" pitchFamily="18" charset="0"/>
              </a:rPr>
              <a:t>再减半</a:t>
            </a:r>
            <a:r>
              <a:rPr lang="zh-CN" altLang="en-US" sz="3200" b="1" dirty="0">
                <a:latin typeface="Times New Roman" panose="02020603050405020304" pitchFamily="18" charset="0"/>
              </a:rPr>
              <a:t>，结果染色体和</a:t>
            </a:r>
            <a:r>
              <a:rPr lang="en-US" altLang="zh-CN" sz="3200" b="1" dirty="0">
                <a:latin typeface="Times New Roman" panose="02020603050405020304" pitchFamily="18" charset="0"/>
              </a:rPr>
              <a:t>DNA</a:t>
            </a:r>
            <a:r>
              <a:rPr lang="zh-CN" altLang="en-US" sz="3200" b="1" dirty="0">
                <a:latin typeface="Times New Roman" panose="02020603050405020304" pitchFamily="18" charset="0"/>
              </a:rPr>
              <a:t>数目都是精原细胞的一半。备注：区别在于有丝分裂有同源染色体，第二次减数分裂没有同源染色体。</a:t>
            </a:r>
          </a:p>
        </p:txBody>
      </p:sp>
    </p:spTree>
    <p:extLst>
      <p:ext uri="{BB962C8B-B14F-4D97-AF65-F5344CB8AC3E}">
        <p14:creationId xmlns:p14="http://schemas.microsoft.com/office/powerpoint/2010/main" val="405424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bg/>
                                          </p:spTgt>
                                        </p:tgtEl>
                                        <p:attrNameLst>
                                          <p:attrName>style.visibility</p:attrName>
                                        </p:attrNameLst>
                                      </p:cBhvr>
                                      <p:to>
                                        <p:strVal val="visible"/>
                                      </p:to>
                                    </p:set>
                                    <p:anim calcmode="lin" valueType="num">
                                      <p:cBhvr additive="base">
                                        <p:cTn id="7" dur="500" fill="hold"/>
                                        <p:tgtEl>
                                          <p:spTgt spid="2867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4">
                                            <p:txEl>
                                              <p:pRg st="0" end="0"/>
                                            </p:txEl>
                                          </p:spTgt>
                                        </p:tgtEl>
                                        <p:attrNameLst>
                                          <p:attrName>style.visibility</p:attrName>
                                        </p:attrNameLst>
                                      </p:cBhvr>
                                      <p:to>
                                        <p:strVal val="visible"/>
                                      </p:to>
                                    </p:set>
                                    <p:anim calcmode="lin" valueType="num">
                                      <p:cBhvr additive="base">
                                        <p:cTn id="13" dur="5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4">
                                            <p:txEl>
                                              <p:pRg st="1" end="1"/>
                                            </p:txEl>
                                          </p:spTgt>
                                        </p:tgtEl>
                                        <p:attrNameLst>
                                          <p:attrName>style.visibility</p:attrName>
                                        </p:attrNameLst>
                                      </p:cBhvr>
                                      <p:to>
                                        <p:strVal val="visible"/>
                                      </p:to>
                                    </p:set>
                                    <p:anim calcmode="lin" valueType="num">
                                      <p:cBhvr additive="base">
                                        <p:cTn id="19"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4">
                                            <p:txEl>
                                              <p:pRg st="2" end="2"/>
                                            </p:txEl>
                                          </p:spTgt>
                                        </p:tgtEl>
                                        <p:attrNameLst>
                                          <p:attrName>style.visibility</p:attrName>
                                        </p:attrNameLst>
                                      </p:cBhvr>
                                      <p:to>
                                        <p:strVal val="visible"/>
                                      </p:to>
                                    </p:set>
                                    <p:anim calcmode="lin" valueType="num">
                                      <p:cBhvr additive="base">
                                        <p:cTn id="25"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4">
                                            <p:txEl>
                                              <p:pRg st="3" end="3"/>
                                            </p:txEl>
                                          </p:spTgt>
                                        </p:tgtEl>
                                        <p:attrNameLst>
                                          <p:attrName>style.visibility</p:attrName>
                                        </p:attrNameLst>
                                      </p:cBhvr>
                                      <p:to>
                                        <p:strVal val="visible"/>
                                      </p:to>
                                    </p:set>
                                    <p:anim calcmode="lin" valueType="num">
                                      <p:cBhvr additive="base">
                                        <p:cTn id="31"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p:nvPr/>
        </p:nvSpPr>
        <p:spPr>
          <a:xfrm>
            <a:off x="0" y="2057400"/>
            <a:ext cx="1692275" cy="519113"/>
          </a:xfrm>
          <a:prstGeom prst="rect">
            <a:avLst/>
          </a:prstGeom>
          <a:noFill/>
          <a:ln w="6350">
            <a:noFill/>
          </a:ln>
        </p:spPr>
        <p:txBody>
          <a:bodyPr>
            <a:spAutoFit/>
          </a:bodyPr>
          <a:lstStyle/>
          <a:p>
            <a:pPr algn="ctr">
              <a:spcBef>
                <a:spcPct val="50000"/>
              </a:spcBef>
            </a:pPr>
            <a:r>
              <a:rPr lang="zh-CN" altLang="en-US" sz="2800" b="1" dirty="0">
                <a:solidFill>
                  <a:srgbClr val="FF0000"/>
                </a:solidFill>
                <a:latin typeface="Times New Roman" panose="02020603050405020304" pitchFamily="18" charset="0"/>
              </a:rPr>
              <a:t>前期</a:t>
            </a:r>
            <a:r>
              <a:rPr lang="zh-CN" altLang="en-US" sz="2800" b="1" dirty="0">
                <a:latin typeface="Times New Roman" panose="02020603050405020304" pitchFamily="18" charset="0"/>
              </a:rPr>
              <a:t>图形</a:t>
            </a:r>
          </a:p>
        </p:txBody>
      </p:sp>
      <p:grpSp>
        <p:nvGrpSpPr>
          <p:cNvPr id="2" name="Group 3"/>
          <p:cNvGrpSpPr/>
          <p:nvPr/>
        </p:nvGrpSpPr>
        <p:grpSpPr>
          <a:xfrm>
            <a:off x="228600" y="3429000"/>
            <a:ext cx="2005013" cy="1557338"/>
            <a:chOff x="423" y="2286"/>
            <a:chExt cx="1071" cy="981"/>
          </a:xfrm>
        </p:grpSpPr>
        <p:sp>
          <p:nvSpPr>
            <p:cNvPr id="5135" name="Text Box 4"/>
            <p:cNvSpPr txBox="1"/>
            <p:nvPr/>
          </p:nvSpPr>
          <p:spPr>
            <a:xfrm>
              <a:off x="423" y="2610"/>
              <a:ext cx="967" cy="596"/>
            </a:xfrm>
            <a:prstGeom prst="rect">
              <a:avLst/>
            </a:prstGeom>
            <a:noFill/>
            <a:ln w="6350">
              <a:noFill/>
            </a:ln>
          </p:spPr>
          <p:txBody>
            <a:bodyPr>
              <a:spAutoFit/>
            </a:bodyPr>
            <a:lstStyle/>
            <a:p>
              <a:pPr algn="ctr">
                <a:spcBef>
                  <a:spcPct val="50000"/>
                </a:spcBef>
              </a:pPr>
              <a:r>
                <a:rPr lang="zh-CN" altLang="en-US" sz="2800" b="1" dirty="0">
                  <a:solidFill>
                    <a:srgbClr val="FF0000"/>
                  </a:solidFill>
                  <a:latin typeface="Times New Roman" panose="02020603050405020304" pitchFamily="18" charset="0"/>
                </a:rPr>
                <a:t>是否有同源染色体</a:t>
              </a:r>
            </a:p>
          </p:txBody>
        </p:sp>
        <p:sp>
          <p:nvSpPr>
            <p:cNvPr id="5136" name="AutoShape 5"/>
            <p:cNvSpPr/>
            <p:nvPr/>
          </p:nvSpPr>
          <p:spPr>
            <a:xfrm>
              <a:off x="1323" y="2286"/>
              <a:ext cx="171" cy="981"/>
            </a:xfrm>
            <a:prstGeom prst="leftBrace">
              <a:avLst>
                <a:gd name="adj1" fmla="val 47807"/>
                <a:gd name="adj2" fmla="val 50000"/>
              </a:avLst>
            </a:prstGeom>
            <a:noFill/>
            <a:ln w="38100" cap="flat" cmpd="sng">
              <a:solidFill>
                <a:schemeClr val="tx1"/>
              </a:solidFill>
              <a:prstDash val="solid"/>
              <a:headEnd type="none" w="med" len="med"/>
              <a:tailEnd type="none" w="med" len="med"/>
            </a:ln>
          </p:spPr>
          <p:txBody>
            <a:bodyPr vert="eaVert" wrap="none" anchor="ctr">
              <a:spAutoFit/>
            </a:bodyPr>
            <a:lstStyle/>
            <a:p>
              <a:endParaRPr lang="zh-CN" altLang="en-US" dirty="0">
                <a:latin typeface="Arial" panose="020B0604020202020204" pitchFamily="34" charset="0"/>
              </a:endParaRPr>
            </a:p>
          </p:txBody>
        </p:sp>
      </p:grpSp>
      <p:sp>
        <p:nvSpPr>
          <p:cNvPr id="137222" name="Text Box 6"/>
          <p:cNvSpPr txBox="1"/>
          <p:nvPr/>
        </p:nvSpPr>
        <p:spPr>
          <a:xfrm>
            <a:off x="2362200" y="3352800"/>
            <a:ext cx="5302250" cy="519113"/>
          </a:xfrm>
          <a:prstGeom prst="rect">
            <a:avLst/>
          </a:prstGeom>
          <a:noFill/>
          <a:ln w="6350">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无</a:t>
            </a:r>
            <a:r>
              <a:rPr lang="zh-CN" altLang="en-US" sz="2800" dirty="0">
                <a:latin typeface="Times New Roman" panose="02020603050405020304" pitchFamily="18" charset="0"/>
              </a:rPr>
              <a:t>：</a:t>
            </a:r>
            <a:r>
              <a:rPr lang="zh-CN" altLang="en-US" sz="2800" b="1" dirty="0">
                <a:latin typeface="Times New Roman" panose="02020603050405020304" pitchFamily="18" charset="0"/>
              </a:rPr>
              <a:t>减数第二次分裂</a:t>
            </a:r>
            <a:r>
              <a:rPr lang="en-US" altLang="zh-CN" sz="2800" b="1" dirty="0">
                <a:latin typeface="Times New Roman" panose="02020603050405020304" pitchFamily="18" charset="0"/>
              </a:rPr>
              <a:t>;</a:t>
            </a:r>
            <a:r>
              <a:rPr lang="en-US" altLang="zh-CN" sz="2800" b="1" dirty="0">
                <a:solidFill>
                  <a:srgbClr val="0000FF"/>
                </a:solidFill>
                <a:latin typeface="Times New Roman" panose="02020603050405020304" pitchFamily="18" charset="0"/>
              </a:rPr>
              <a:t>A2</a:t>
            </a:r>
          </a:p>
        </p:txBody>
      </p:sp>
      <p:grpSp>
        <p:nvGrpSpPr>
          <p:cNvPr id="3" name="Group 7"/>
          <p:cNvGrpSpPr/>
          <p:nvPr/>
        </p:nvGrpSpPr>
        <p:grpSpPr>
          <a:xfrm>
            <a:off x="2286000" y="4267200"/>
            <a:ext cx="1101725" cy="1135063"/>
            <a:chOff x="1523" y="2889"/>
            <a:chExt cx="511" cy="715"/>
          </a:xfrm>
        </p:grpSpPr>
        <p:sp>
          <p:nvSpPr>
            <p:cNvPr id="5133" name="Text Box 8"/>
            <p:cNvSpPr txBox="1"/>
            <p:nvPr/>
          </p:nvSpPr>
          <p:spPr>
            <a:xfrm>
              <a:off x="1523" y="3047"/>
              <a:ext cx="346" cy="557"/>
            </a:xfrm>
            <a:prstGeom prst="rect">
              <a:avLst/>
            </a:prstGeom>
            <a:noFill/>
            <a:ln w="6350">
              <a:noFill/>
            </a:ln>
          </p:spPr>
          <p:txBody>
            <a:bodyPr>
              <a:spAutoFit/>
            </a:bodyPr>
            <a:lstStyle/>
            <a:p>
              <a:pPr>
                <a:spcBef>
                  <a:spcPct val="50000"/>
                </a:spcBef>
              </a:pPr>
              <a:r>
                <a:rPr lang="zh-CN" altLang="en-US" sz="2800" b="1" dirty="0">
                  <a:solidFill>
                    <a:srgbClr val="0000FF"/>
                  </a:solidFill>
                  <a:latin typeface="Times New Roman" panose="02020603050405020304" pitchFamily="18" charset="0"/>
                </a:rPr>
                <a:t>有</a:t>
              </a:r>
              <a:r>
                <a:rPr lang="zh-CN" altLang="en-US" sz="2400" dirty="0">
                  <a:latin typeface="Times New Roman" panose="02020603050405020304" pitchFamily="18" charset="0"/>
                </a:rPr>
                <a:t>： </a:t>
              </a:r>
            </a:p>
          </p:txBody>
        </p:sp>
        <p:sp>
          <p:nvSpPr>
            <p:cNvPr id="5134" name="AutoShape 9"/>
            <p:cNvSpPr/>
            <p:nvPr/>
          </p:nvSpPr>
          <p:spPr>
            <a:xfrm>
              <a:off x="1899" y="2889"/>
              <a:ext cx="135" cy="675"/>
            </a:xfrm>
            <a:prstGeom prst="leftBrace">
              <a:avLst>
                <a:gd name="adj1" fmla="val 41666"/>
                <a:gd name="adj2" fmla="val 50000"/>
              </a:avLst>
            </a:prstGeom>
            <a:noFill/>
            <a:ln w="38100" cap="flat" cmpd="sng">
              <a:solidFill>
                <a:schemeClr val="tx1"/>
              </a:solidFill>
              <a:prstDash val="solid"/>
              <a:headEnd type="none" w="med" len="med"/>
              <a:tailEnd type="none" w="med" len="med"/>
            </a:ln>
          </p:spPr>
          <p:txBody>
            <a:bodyPr vert="eaVert" anchor="ctr">
              <a:spAutoFit/>
            </a:bodyPr>
            <a:lstStyle/>
            <a:p>
              <a:endParaRPr lang="zh-CN" altLang="en-US" dirty="0">
                <a:latin typeface="Arial" panose="020B0604020202020204" pitchFamily="34" charset="0"/>
              </a:endParaRPr>
            </a:p>
          </p:txBody>
        </p:sp>
      </p:grpSp>
      <p:sp>
        <p:nvSpPr>
          <p:cNvPr id="137226" name="Text Box 10"/>
          <p:cNvSpPr txBox="1"/>
          <p:nvPr/>
        </p:nvSpPr>
        <p:spPr>
          <a:xfrm>
            <a:off x="3308350" y="4114800"/>
            <a:ext cx="5835650" cy="519113"/>
          </a:xfrm>
          <a:prstGeom prst="rect">
            <a:avLst/>
          </a:prstGeom>
          <a:noFill/>
          <a:ln w="6350">
            <a:noFill/>
          </a:ln>
        </p:spPr>
        <p:txBody>
          <a:bodyPr>
            <a:spAutoFit/>
          </a:bodyPr>
          <a:lstStyle/>
          <a:p>
            <a:pPr>
              <a:spcBef>
                <a:spcPct val="50000"/>
              </a:spcBef>
            </a:pPr>
            <a:r>
              <a:rPr lang="zh-CN" altLang="en-US" sz="2800" b="1" dirty="0">
                <a:latin typeface="Times New Roman" panose="02020603050405020304" pitchFamily="18" charset="0"/>
              </a:rPr>
              <a:t>染色体散乱分布</a:t>
            </a:r>
            <a:r>
              <a:rPr lang="zh-CN" altLang="en-US" sz="2800" dirty="0">
                <a:latin typeface="Times New Roman" panose="02020603050405020304" pitchFamily="18" charset="0"/>
              </a:rPr>
              <a:t>（</a:t>
            </a:r>
            <a:r>
              <a:rPr lang="zh-CN" altLang="en-US" sz="2800" b="1" dirty="0">
                <a:solidFill>
                  <a:srgbClr val="3333FF"/>
                </a:solidFill>
                <a:latin typeface="Times New Roman" panose="02020603050405020304" pitchFamily="18" charset="0"/>
              </a:rPr>
              <a:t>有丝分裂</a:t>
            </a:r>
            <a:r>
              <a:rPr lang="en-US" altLang="zh-CN" sz="2800" b="1" dirty="0">
                <a:solidFill>
                  <a:srgbClr val="3333FF"/>
                </a:solidFill>
                <a:latin typeface="Times New Roman" panose="02020603050405020304" pitchFamily="18" charset="0"/>
              </a:rPr>
              <a:t>;A1</a:t>
            </a:r>
            <a:r>
              <a:rPr lang="zh-CN" altLang="en-US" sz="2800" dirty="0">
                <a:latin typeface="Times New Roman" panose="02020603050405020304" pitchFamily="18" charset="0"/>
              </a:rPr>
              <a:t>）</a:t>
            </a:r>
          </a:p>
        </p:txBody>
      </p:sp>
      <p:sp>
        <p:nvSpPr>
          <p:cNvPr id="137227" name="Text Box 11"/>
          <p:cNvSpPr txBox="1"/>
          <p:nvPr/>
        </p:nvSpPr>
        <p:spPr>
          <a:xfrm>
            <a:off x="3276600" y="4876800"/>
            <a:ext cx="5221288" cy="1160463"/>
          </a:xfrm>
          <a:prstGeom prst="rect">
            <a:avLst/>
          </a:prstGeom>
          <a:noFill/>
          <a:ln w="6350">
            <a:noFill/>
          </a:ln>
        </p:spPr>
        <p:txBody>
          <a:bodyPr>
            <a:spAutoFit/>
          </a:bodyPr>
          <a:lstStyle/>
          <a:p>
            <a:pPr>
              <a:spcBef>
                <a:spcPct val="50000"/>
              </a:spcBef>
            </a:pPr>
            <a:r>
              <a:rPr lang="zh-CN" altLang="en-US" sz="2800" b="1" dirty="0">
                <a:latin typeface="Times New Roman" panose="02020603050405020304" pitchFamily="18" charset="0"/>
              </a:rPr>
              <a:t>特殊状态（联会、四分体</a:t>
            </a:r>
            <a:r>
              <a:rPr lang="zh-CN" altLang="en-US" sz="2800" dirty="0">
                <a:latin typeface="Times New Roman" panose="02020603050405020304" pitchFamily="18" charset="0"/>
              </a:rPr>
              <a:t>）</a:t>
            </a:r>
            <a:endParaRPr lang="zh-CN" altLang="en-US" sz="2800" dirty="0">
              <a:latin typeface="Times New Roman" panose="02020603050405020304" pitchFamily="18" charset="0"/>
              <a:sym typeface="Wingdings" panose="05000000000000000000" pitchFamily="2" charset="2"/>
            </a:endParaRPr>
          </a:p>
          <a:p>
            <a:pPr>
              <a:spcBef>
                <a:spcPct val="50000"/>
              </a:spcBef>
            </a:pPr>
            <a:r>
              <a:rPr lang="zh-CN" altLang="en-US" sz="2800" dirty="0">
                <a:latin typeface="Times New Roman" panose="02020603050405020304" pitchFamily="18" charset="0"/>
                <a:sym typeface="Wingdings" panose="05000000000000000000" pitchFamily="2" charset="2"/>
              </a:rPr>
              <a:t>（</a:t>
            </a:r>
            <a:r>
              <a:rPr lang="zh-CN" altLang="en-US" sz="2800" b="1" dirty="0">
                <a:solidFill>
                  <a:srgbClr val="3333FF"/>
                </a:solidFill>
                <a:latin typeface="Times New Roman" panose="02020603050405020304" pitchFamily="18" charset="0"/>
                <a:sym typeface="Wingdings" panose="05000000000000000000" pitchFamily="2" charset="2"/>
              </a:rPr>
              <a:t>减 </a:t>
            </a:r>
            <a:r>
              <a:rPr lang="en-US" altLang="zh-CN" sz="2800" b="1" dirty="0">
                <a:solidFill>
                  <a:srgbClr val="3333FF"/>
                </a:solidFill>
                <a:latin typeface="Times New Roman" panose="02020603050405020304" pitchFamily="18" charset="0"/>
                <a:sym typeface="Wingdings" panose="05000000000000000000" pitchFamily="2" charset="2"/>
              </a:rPr>
              <a:t>I</a:t>
            </a:r>
            <a:r>
              <a:rPr lang="zh-CN" altLang="en-US" sz="2800" b="1" dirty="0">
                <a:solidFill>
                  <a:srgbClr val="3333FF"/>
                </a:solidFill>
                <a:latin typeface="Times New Roman" panose="02020603050405020304" pitchFamily="18" charset="0"/>
                <a:sym typeface="Wingdings" panose="05000000000000000000" pitchFamily="2" charset="2"/>
              </a:rPr>
              <a:t>；</a:t>
            </a:r>
            <a:r>
              <a:rPr lang="en-US" altLang="zh-CN" sz="2800" b="1" dirty="0">
                <a:solidFill>
                  <a:srgbClr val="3333FF"/>
                </a:solidFill>
                <a:latin typeface="Times New Roman" panose="02020603050405020304" pitchFamily="18" charset="0"/>
                <a:sym typeface="Wingdings" panose="05000000000000000000" pitchFamily="2" charset="2"/>
              </a:rPr>
              <a:t>A3</a:t>
            </a:r>
            <a:r>
              <a:rPr lang="zh-CN" altLang="en-US" sz="2800" dirty="0">
                <a:latin typeface="Times New Roman" panose="02020603050405020304" pitchFamily="18" charset="0"/>
              </a:rPr>
              <a:t>）</a:t>
            </a:r>
          </a:p>
        </p:txBody>
      </p:sp>
      <p:sp>
        <p:nvSpPr>
          <p:cNvPr id="137228" name="Rectangle 12"/>
          <p:cNvSpPr>
            <a:spLocks noGrp="1"/>
          </p:cNvSpPr>
          <p:nvPr>
            <p:ph type="title" idx="4294967295"/>
          </p:nvPr>
        </p:nvSpPr>
        <p:spPr>
          <a:xfrm>
            <a:off x="0" y="1524000"/>
            <a:ext cx="1457325" cy="1171575"/>
          </a:xfrm>
        </p:spPr>
        <p:txBody>
          <a:bodyPr vert="horz" wrap="square" lIns="91440" tIns="45720" rIns="91440" bIns="45720" anchor="ctr">
            <a:normAutofit fontScale="90000"/>
          </a:bodyPr>
          <a:lstStyle/>
          <a:p>
            <a:pPr eaLnBrk="1" hangingPunct="1"/>
            <a:r>
              <a:rPr lang="en-US" altLang="zh-CN" sz="2800" b="1" dirty="0">
                <a:solidFill>
                  <a:schemeClr val="tx1"/>
                </a:solidFill>
              </a:rPr>
              <a:t>A</a:t>
            </a:r>
            <a:r>
              <a:rPr lang="zh-CN" altLang="en-US" sz="2800" b="1" dirty="0">
                <a:solidFill>
                  <a:schemeClr val="tx1"/>
                </a:solidFill>
              </a:rPr>
              <a:t>组</a:t>
            </a:r>
            <a:br>
              <a:rPr lang="zh-CN" altLang="en-US" sz="2800" dirty="0">
                <a:solidFill>
                  <a:schemeClr val="tx1"/>
                </a:solidFill>
              </a:rPr>
            </a:br>
            <a:endParaRPr lang="zh-CN" altLang="en-US" dirty="0"/>
          </a:p>
        </p:txBody>
      </p:sp>
      <p:sp>
        <p:nvSpPr>
          <p:cNvPr id="5130" name="Rectangle 13"/>
          <p:cNvSpPr/>
          <p:nvPr/>
        </p:nvSpPr>
        <p:spPr>
          <a:xfrm>
            <a:off x="0" y="0"/>
            <a:ext cx="9144000" cy="641350"/>
          </a:xfrm>
          <a:prstGeom prst="rect">
            <a:avLst/>
          </a:prstGeom>
          <a:noFill/>
          <a:ln w="9525">
            <a:noFill/>
          </a:ln>
        </p:spPr>
        <p:txBody>
          <a:bodyPr>
            <a:spAutoFit/>
          </a:bodyPr>
          <a:lstStyle/>
          <a:p>
            <a:r>
              <a:rPr lang="zh-CN" altLang="en-US" sz="3600" b="1" dirty="0">
                <a:solidFill>
                  <a:srgbClr val="0000FF"/>
                </a:solidFill>
                <a:latin typeface="Arial" panose="020B0604020202020204" pitchFamily="34" charset="0"/>
                <a:ea typeface="黑体" panose="02010609060101010101" pitchFamily="49" charset="-122"/>
              </a:rPr>
              <a:t>重点区分：</a:t>
            </a:r>
          </a:p>
        </p:txBody>
      </p:sp>
      <p:grpSp>
        <p:nvGrpSpPr>
          <p:cNvPr id="5131" name="Group 14"/>
          <p:cNvGrpSpPr/>
          <p:nvPr/>
        </p:nvGrpSpPr>
        <p:grpSpPr>
          <a:xfrm>
            <a:off x="1758950" y="981075"/>
            <a:ext cx="7385050" cy="2319338"/>
            <a:chOff x="1108" y="618"/>
            <a:chExt cx="4652" cy="1461"/>
          </a:xfrm>
        </p:grpSpPr>
        <p:graphicFrame>
          <p:nvGraphicFramePr>
            <p:cNvPr id="5122" name="Object 15"/>
            <p:cNvGraphicFramePr>
              <a:graphicFrameLocks noChangeAspect="1"/>
            </p:cNvGraphicFramePr>
            <p:nvPr/>
          </p:nvGraphicFramePr>
          <p:xfrm>
            <a:off x="1108" y="672"/>
            <a:ext cx="4652" cy="1407"/>
          </p:xfrm>
          <a:graphic>
            <a:graphicData uri="http://schemas.openxmlformats.org/presentationml/2006/ole">
              <mc:AlternateContent xmlns:mc="http://schemas.openxmlformats.org/markup-compatibility/2006">
                <mc:Choice xmlns:v="urn:schemas-microsoft-com:vml" Requires="v">
                  <p:oleObj spid="_x0000_s7182" r:id="rId3" imgW="8314286" imgH="2429214" progId="PBrush">
                    <p:embed/>
                  </p:oleObj>
                </mc:Choice>
                <mc:Fallback>
                  <p:oleObj r:id="rId3" imgW="8314286" imgH="2429214" progId="PBrush">
                    <p:embed/>
                    <p:pic>
                      <p:nvPicPr>
                        <p:cNvPr id="5122"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 y="672"/>
                          <a:ext cx="4652" cy="1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32" name="Oval 16"/>
            <p:cNvSpPr/>
            <p:nvPr/>
          </p:nvSpPr>
          <p:spPr>
            <a:xfrm>
              <a:off x="4558" y="618"/>
              <a:ext cx="1202" cy="1406"/>
            </a:xfrm>
            <a:prstGeom prst="ellipse">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spTree>
    <p:extLst>
      <p:ext uri="{BB962C8B-B14F-4D97-AF65-F5344CB8AC3E}">
        <p14:creationId xmlns:p14="http://schemas.microsoft.com/office/powerpoint/2010/main" val="33710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7228"/>
                                        </p:tgtEl>
                                        <p:attrNameLst>
                                          <p:attrName>style.visibility</p:attrName>
                                        </p:attrNameLst>
                                      </p:cBhvr>
                                      <p:to>
                                        <p:strVal val="visible"/>
                                      </p:to>
                                    </p:set>
                                    <p:animEffect transition="in" filter="wipe(down)">
                                      <p:cBhvr>
                                        <p:cTn id="7" dur="500"/>
                                        <p:tgtEl>
                                          <p:spTgt spid="13722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7218"/>
                                        </p:tgtEl>
                                        <p:attrNameLst>
                                          <p:attrName>style.visibility</p:attrName>
                                        </p:attrNameLst>
                                      </p:cBhvr>
                                      <p:to>
                                        <p:strVal val="visible"/>
                                      </p:to>
                                    </p:set>
                                    <p:animEffect transition="in" filter="blinds(horizontal)">
                                      <p:cBhvr>
                                        <p:cTn id="11" dur="500"/>
                                        <p:tgtEl>
                                          <p:spTgt spid="1372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72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372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3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37222" grpId="0"/>
      <p:bldP spid="137226" grpId="0"/>
      <p:bldP spid="137227" grpId="0"/>
      <p:bldP spid="1372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1981200" y="0"/>
          <a:ext cx="7162800" cy="2733675"/>
        </p:xfrm>
        <a:graphic>
          <a:graphicData uri="http://schemas.openxmlformats.org/presentationml/2006/ole">
            <mc:AlternateContent xmlns:mc="http://schemas.openxmlformats.org/markup-compatibility/2006">
              <mc:Choice xmlns:v="urn:schemas-microsoft-com:vml" Requires="v">
                <p:oleObj spid="_x0000_s8206" r:id="rId3" imgW="4161905" imgH="1609524" progId="PBrush">
                  <p:embed/>
                </p:oleObj>
              </mc:Choice>
              <mc:Fallback>
                <p:oleObj r:id="rId3" imgW="4161905" imgH="1609524" progId="PBrush">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0"/>
                        <a:ext cx="71628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7" name="Text Box 3"/>
          <p:cNvSpPr txBox="1"/>
          <p:nvPr/>
        </p:nvSpPr>
        <p:spPr>
          <a:xfrm>
            <a:off x="228600" y="1295400"/>
            <a:ext cx="1706563" cy="519113"/>
          </a:xfrm>
          <a:prstGeom prst="rect">
            <a:avLst/>
          </a:prstGeom>
          <a:noFill/>
          <a:ln w="6350">
            <a:noFill/>
          </a:ln>
        </p:spPr>
        <p:txBody>
          <a:bodyPr>
            <a:spAutoFit/>
          </a:bodyPr>
          <a:lstStyle/>
          <a:p>
            <a:pPr algn="ctr">
              <a:spcBef>
                <a:spcPct val="50000"/>
              </a:spcBef>
            </a:pPr>
            <a:r>
              <a:rPr lang="zh-CN" altLang="en-US" sz="2800" b="1" dirty="0">
                <a:solidFill>
                  <a:srgbClr val="FF0000"/>
                </a:solidFill>
                <a:latin typeface="Times New Roman" panose="02020603050405020304" pitchFamily="18" charset="0"/>
              </a:rPr>
              <a:t>中期</a:t>
            </a:r>
            <a:r>
              <a:rPr lang="zh-CN" altLang="en-US" sz="2800" b="1" dirty="0">
                <a:latin typeface="Times New Roman" panose="02020603050405020304" pitchFamily="18" charset="0"/>
              </a:rPr>
              <a:t>图形</a:t>
            </a:r>
          </a:p>
        </p:txBody>
      </p:sp>
      <p:grpSp>
        <p:nvGrpSpPr>
          <p:cNvPr id="2" name="Group 4"/>
          <p:cNvGrpSpPr/>
          <p:nvPr/>
        </p:nvGrpSpPr>
        <p:grpSpPr>
          <a:xfrm>
            <a:off x="-152400" y="3124200"/>
            <a:ext cx="1928813" cy="1557338"/>
            <a:chOff x="459" y="2205"/>
            <a:chExt cx="1071" cy="981"/>
          </a:xfrm>
        </p:grpSpPr>
        <p:sp>
          <p:nvSpPr>
            <p:cNvPr id="6155" name="Text Box 5"/>
            <p:cNvSpPr txBox="1"/>
            <p:nvPr/>
          </p:nvSpPr>
          <p:spPr>
            <a:xfrm>
              <a:off x="459" y="2529"/>
              <a:ext cx="967" cy="596"/>
            </a:xfrm>
            <a:prstGeom prst="rect">
              <a:avLst/>
            </a:prstGeom>
            <a:noFill/>
            <a:ln w="6350">
              <a:noFill/>
            </a:ln>
          </p:spPr>
          <p:txBody>
            <a:bodyPr>
              <a:spAutoFit/>
            </a:bodyPr>
            <a:lstStyle/>
            <a:p>
              <a:pPr algn="ctr">
                <a:spcBef>
                  <a:spcPct val="50000"/>
                </a:spcBef>
              </a:pPr>
              <a:r>
                <a:rPr lang="zh-CN" altLang="en-US" sz="2800" b="1" dirty="0">
                  <a:solidFill>
                    <a:srgbClr val="FF0000"/>
                  </a:solidFill>
                  <a:latin typeface="Times New Roman" panose="02020603050405020304" pitchFamily="18" charset="0"/>
                </a:rPr>
                <a:t>是否有同源染色体</a:t>
              </a:r>
            </a:p>
          </p:txBody>
        </p:sp>
        <p:sp>
          <p:nvSpPr>
            <p:cNvPr id="6156" name="AutoShape 6"/>
            <p:cNvSpPr/>
            <p:nvPr/>
          </p:nvSpPr>
          <p:spPr>
            <a:xfrm>
              <a:off x="1359" y="2205"/>
              <a:ext cx="171" cy="981"/>
            </a:xfrm>
            <a:prstGeom prst="leftBrace">
              <a:avLst>
                <a:gd name="adj1" fmla="val 47807"/>
                <a:gd name="adj2" fmla="val 50000"/>
              </a:avLst>
            </a:prstGeom>
            <a:noFill/>
            <a:ln w="38100" cap="flat" cmpd="sng">
              <a:solidFill>
                <a:schemeClr val="tx1"/>
              </a:solidFill>
              <a:prstDash val="solid"/>
              <a:headEnd type="none" w="med" len="med"/>
              <a:tailEnd type="none" w="med" len="med"/>
            </a:ln>
          </p:spPr>
          <p:txBody>
            <a:bodyPr vert="eaVert" wrap="none" anchor="ctr">
              <a:spAutoFit/>
            </a:bodyPr>
            <a:lstStyle/>
            <a:p>
              <a:endParaRPr lang="zh-CN" altLang="en-US" dirty="0">
                <a:latin typeface="Arial" panose="020B0604020202020204" pitchFamily="34" charset="0"/>
              </a:endParaRPr>
            </a:p>
          </p:txBody>
        </p:sp>
      </p:grpSp>
      <p:sp>
        <p:nvSpPr>
          <p:cNvPr id="138247" name="Text Box 7"/>
          <p:cNvSpPr txBox="1"/>
          <p:nvPr/>
        </p:nvSpPr>
        <p:spPr>
          <a:xfrm>
            <a:off x="1676400" y="2971800"/>
            <a:ext cx="5105400" cy="519113"/>
          </a:xfrm>
          <a:prstGeom prst="rect">
            <a:avLst/>
          </a:prstGeom>
          <a:noFill/>
          <a:ln w="6350">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无：</a:t>
            </a:r>
            <a:r>
              <a:rPr lang="zh-CN" altLang="en-US" sz="2800" b="1" dirty="0">
                <a:latin typeface="Times New Roman" panose="02020603050405020304" pitchFamily="18" charset="0"/>
              </a:rPr>
              <a:t>减数第二次分裂；</a:t>
            </a:r>
            <a:r>
              <a:rPr lang="en-US" altLang="zh-CN" sz="2800" b="1" dirty="0">
                <a:solidFill>
                  <a:schemeClr val="accent2"/>
                </a:solidFill>
                <a:latin typeface="Times New Roman" panose="02020603050405020304" pitchFamily="18" charset="0"/>
              </a:rPr>
              <a:t>B3</a:t>
            </a:r>
          </a:p>
        </p:txBody>
      </p:sp>
      <p:sp>
        <p:nvSpPr>
          <p:cNvPr id="6150" name="Text Box 9"/>
          <p:cNvSpPr txBox="1"/>
          <p:nvPr/>
        </p:nvSpPr>
        <p:spPr>
          <a:xfrm>
            <a:off x="1676400" y="4343400"/>
            <a:ext cx="914400" cy="519113"/>
          </a:xfrm>
          <a:prstGeom prst="rect">
            <a:avLst/>
          </a:prstGeom>
          <a:noFill/>
          <a:ln w="6350">
            <a:noFill/>
          </a:ln>
        </p:spPr>
        <p:txBody>
          <a:bodyPr>
            <a:spAutoFit/>
          </a:bodyPr>
          <a:lstStyle/>
          <a:p>
            <a:pPr>
              <a:spcBef>
                <a:spcPct val="50000"/>
              </a:spcBef>
            </a:pPr>
            <a:r>
              <a:rPr lang="zh-CN" altLang="en-US" sz="2800" b="1" dirty="0">
                <a:latin typeface="Times New Roman" panose="02020603050405020304" pitchFamily="18" charset="0"/>
              </a:rPr>
              <a:t>有</a:t>
            </a:r>
            <a:r>
              <a:rPr lang="en-US" altLang="zh-CN" sz="2800" b="1" dirty="0">
                <a:latin typeface="Times New Roman" panose="02020603050405020304" pitchFamily="18" charset="0"/>
              </a:rPr>
              <a:t>:</a:t>
            </a:r>
            <a:endParaRPr lang="en-US" altLang="zh-CN" sz="2800" dirty="0">
              <a:latin typeface="Times New Roman" panose="02020603050405020304" pitchFamily="18" charset="0"/>
            </a:endParaRPr>
          </a:p>
        </p:txBody>
      </p:sp>
      <p:sp>
        <p:nvSpPr>
          <p:cNvPr id="6151" name="AutoShape 10"/>
          <p:cNvSpPr/>
          <p:nvPr/>
        </p:nvSpPr>
        <p:spPr>
          <a:xfrm>
            <a:off x="2286000" y="4038600"/>
            <a:ext cx="228600" cy="1143000"/>
          </a:xfrm>
          <a:prstGeom prst="leftBrace">
            <a:avLst>
              <a:gd name="adj1" fmla="val 41666"/>
              <a:gd name="adj2" fmla="val 50000"/>
            </a:avLst>
          </a:prstGeom>
          <a:noFill/>
          <a:ln w="38100" cap="flat" cmpd="sng">
            <a:solidFill>
              <a:schemeClr val="tx1"/>
            </a:solidFill>
            <a:prstDash val="solid"/>
            <a:headEnd type="none" w="med" len="med"/>
            <a:tailEnd type="none" w="med" len="med"/>
          </a:ln>
        </p:spPr>
        <p:txBody>
          <a:bodyPr vert="eaVert" anchor="ctr">
            <a:spAutoFit/>
          </a:bodyPr>
          <a:lstStyle/>
          <a:p>
            <a:endParaRPr lang="zh-CN" altLang="en-US" dirty="0">
              <a:latin typeface="Arial" panose="020B0604020202020204" pitchFamily="34" charset="0"/>
            </a:endParaRPr>
          </a:p>
        </p:txBody>
      </p:sp>
      <p:sp>
        <p:nvSpPr>
          <p:cNvPr id="138251" name="Text Box 11"/>
          <p:cNvSpPr txBox="1"/>
          <p:nvPr/>
        </p:nvSpPr>
        <p:spPr>
          <a:xfrm>
            <a:off x="2590800" y="3810000"/>
            <a:ext cx="6934200" cy="519113"/>
          </a:xfrm>
          <a:prstGeom prst="rect">
            <a:avLst/>
          </a:prstGeom>
          <a:noFill/>
          <a:ln w="6350">
            <a:noFill/>
          </a:ln>
        </p:spPr>
        <p:txBody>
          <a:bodyPr>
            <a:spAutoFit/>
          </a:bodyPr>
          <a:lstStyle/>
          <a:p>
            <a:pPr>
              <a:spcBef>
                <a:spcPct val="50000"/>
              </a:spcBef>
            </a:pPr>
            <a:r>
              <a:rPr lang="zh-CN" altLang="en-US" sz="2800" b="1" dirty="0">
                <a:latin typeface="Times New Roman" panose="02020603050405020304" pitchFamily="18" charset="0"/>
              </a:rPr>
              <a:t>染色体着丝点在赤道板上</a:t>
            </a:r>
            <a:r>
              <a:rPr lang="zh-CN" altLang="en-US" sz="2800" dirty="0">
                <a:latin typeface="Times New Roman" panose="02020603050405020304" pitchFamily="18" charset="0"/>
              </a:rPr>
              <a:t>（</a:t>
            </a:r>
            <a:r>
              <a:rPr lang="zh-CN" altLang="en-US" sz="2800" b="1" dirty="0">
                <a:solidFill>
                  <a:srgbClr val="3333FF"/>
                </a:solidFill>
                <a:latin typeface="Times New Roman" panose="02020603050405020304" pitchFamily="18" charset="0"/>
              </a:rPr>
              <a:t>有丝分裂</a:t>
            </a:r>
            <a:r>
              <a:rPr lang="en-US" altLang="zh-CN" sz="2800" b="1" dirty="0">
                <a:solidFill>
                  <a:srgbClr val="3333FF"/>
                </a:solidFill>
                <a:latin typeface="Times New Roman" panose="02020603050405020304" pitchFamily="18" charset="0"/>
              </a:rPr>
              <a:t>B1</a:t>
            </a:r>
            <a:r>
              <a:rPr lang="zh-CN" altLang="en-US" sz="2800" dirty="0">
                <a:latin typeface="Times New Roman" panose="02020603050405020304" pitchFamily="18" charset="0"/>
              </a:rPr>
              <a:t>）</a:t>
            </a:r>
          </a:p>
        </p:txBody>
      </p:sp>
      <p:sp>
        <p:nvSpPr>
          <p:cNvPr id="138252" name="Text Box 12"/>
          <p:cNvSpPr txBox="1"/>
          <p:nvPr/>
        </p:nvSpPr>
        <p:spPr>
          <a:xfrm>
            <a:off x="2514600" y="4876800"/>
            <a:ext cx="6324600" cy="519113"/>
          </a:xfrm>
          <a:prstGeom prst="rect">
            <a:avLst/>
          </a:prstGeom>
          <a:noFill/>
          <a:ln w="6350">
            <a:noFill/>
          </a:ln>
        </p:spPr>
        <p:txBody>
          <a:bodyPr>
            <a:spAutoFit/>
          </a:bodyPr>
          <a:lstStyle/>
          <a:p>
            <a:pPr>
              <a:spcBef>
                <a:spcPct val="50000"/>
              </a:spcBef>
            </a:pPr>
            <a:r>
              <a:rPr lang="zh-CN" altLang="en-US" sz="2800" b="1" dirty="0">
                <a:latin typeface="Times New Roman" panose="02020603050405020304" pitchFamily="18" charset="0"/>
              </a:rPr>
              <a:t>四分体排列在细胞中央</a:t>
            </a:r>
            <a:r>
              <a:rPr lang="zh-CN" altLang="en-US" sz="2800" dirty="0">
                <a:latin typeface="Times New Roman" panose="02020603050405020304" pitchFamily="18" charset="0"/>
                <a:sym typeface="Wingdings" panose="05000000000000000000" pitchFamily="2" charset="2"/>
              </a:rPr>
              <a:t>（</a:t>
            </a:r>
            <a:r>
              <a:rPr lang="zh-CN" altLang="en-US" sz="2800" b="1" dirty="0">
                <a:solidFill>
                  <a:srgbClr val="3333FF"/>
                </a:solidFill>
                <a:latin typeface="Times New Roman" panose="02020603050405020304" pitchFamily="18" charset="0"/>
                <a:sym typeface="Wingdings" panose="05000000000000000000" pitchFamily="2" charset="2"/>
              </a:rPr>
              <a:t>减 </a:t>
            </a:r>
            <a:r>
              <a:rPr lang="en-US" altLang="zh-CN" sz="2800" b="1" dirty="0">
                <a:solidFill>
                  <a:srgbClr val="3333FF"/>
                </a:solidFill>
                <a:latin typeface="Times New Roman" panose="02020603050405020304" pitchFamily="18" charset="0"/>
                <a:sym typeface="Wingdings" panose="05000000000000000000" pitchFamily="2" charset="2"/>
              </a:rPr>
              <a:t>I</a:t>
            </a:r>
            <a:r>
              <a:rPr lang="zh-CN" altLang="en-US" sz="2800" b="1" dirty="0">
                <a:solidFill>
                  <a:srgbClr val="3333FF"/>
                </a:solidFill>
                <a:latin typeface="Times New Roman" panose="02020603050405020304" pitchFamily="18" charset="0"/>
                <a:sym typeface="Wingdings" panose="05000000000000000000" pitchFamily="2" charset="2"/>
              </a:rPr>
              <a:t>；</a:t>
            </a:r>
            <a:r>
              <a:rPr lang="en-US" altLang="zh-CN" sz="2800" b="1" dirty="0">
                <a:solidFill>
                  <a:srgbClr val="3333FF"/>
                </a:solidFill>
                <a:latin typeface="Times New Roman" panose="02020603050405020304" pitchFamily="18" charset="0"/>
                <a:sym typeface="Wingdings" panose="05000000000000000000" pitchFamily="2" charset="2"/>
              </a:rPr>
              <a:t>B2</a:t>
            </a:r>
            <a:r>
              <a:rPr lang="zh-CN" altLang="en-US" sz="2800" dirty="0">
                <a:latin typeface="Times New Roman" panose="02020603050405020304" pitchFamily="18" charset="0"/>
              </a:rPr>
              <a:t>）</a:t>
            </a:r>
          </a:p>
        </p:txBody>
      </p:sp>
      <p:sp>
        <p:nvSpPr>
          <p:cNvPr id="6154" name="Rectangle 13"/>
          <p:cNvSpPr>
            <a:spLocks noGrp="1"/>
          </p:cNvSpPr>
          <p:nvPr>
            <p:ph type="title" idx="4294967295"/>
          </p:nvPr>
        </p:nvSpPr>
        <p:spPr>
          <a:xfrm>
            <a:off x="457200" y="609600"/>
            <a:ext cx="930275" cy="628650"/>
          </a:xfrm>
        </p:spPr>
        <p:txBody>
          <a:bodyPr vert="horz" wrap="square" lIns="91440" tIns="45720" rIns="91440" bIns="45720" anchor="ctr"/>
          <a:lstStyle/>
          <a:p>
            <a:pPr eaLnBrk="1" hangingPunct="1"/>
            <a:r>
              <a:rPr lang="en-US" altLang="zh-CN" sz="2800" b="1" dirty="0"/>
              <a:t>B</a:t>
            </a:r>
            <a:r>
              <a:rPr lang="zh-CN" altLang="en-US" sz="2800" b="1" dirty="0"/>
              <a:t>组</a:t>
            </a:r>
          </a:p>
        </p:txBody>
      </p:sp>
    </p:spTree>
    <p:extLst>
      <p:ext uri="{BB962C8B-B14F-4D97-AF65-F5344CB8AC3E}">
        <p14:creationId xmlns:p14="http://schemas.microsoft.com/office/powerpoint/2010/main" val="6255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p:bldP spid="138251" grpId="0"/>
      <p:bldP spid="1382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p:nvPr/>
        </p:nvSpPr>
        <p:spPr>
          <a:xfrm>
            <a:off x="2670737" y="5425595"/>
            <a:ext cx="5976664" cy="523220"/>
          </a:xfrm>
          <a:prstGeom prst="rect">
            <a:avLst/>
          </a:prstGeom>
          <a:noFill/>
          <a:ln w="6350">
            <a:noFill/>
          </a:ln>
        </p:spPr>
        <p:txBody>
          <a:bodyPr wrap="square">
            <a:spAutoFit/>
          </a:bodyPr>
          <a:lstStyle/>
          <a:p>
            <a:pPr>
              <a:spcBef>
                <a:spcPct val="50000"/>
              </a:spcBef>
            </a:pPr>
            <a:r>
              <a:rPr lang="zh-CN" altLang="en-US" sz="2800" b="1" dirty="0">
                <a:solidFill>
                  <a:srgbClr val="FF0000"/>
                </a:solidFill>
                <a:latin typeface="Times New Roman" panose="02020603050405020304" pitchFamily="18" charset="0"/>
              </a:rPr>
              <a:t>无：</a:t>
            </a:r>
            <a:r>
              <a:rPr lang="zh-CN" altLang="en-US" sz="2800" b="1" dirty="0">
                <a:solidFill>
                  <a:schemeClr val="accent2"/>
                </a:solidFill>
                <a:latin typeface="Times New Roman" panose="02020603050405020304" pitchFamily="18" charset="0"/>
              </a:rPr>
              <a:t>减数第二次分裂</a:t>
            </a:r>
            <a:r>
              <a:rPr lang="en-US" altLang="zh-CN" sz="2800" b="1" dirty="0">
                <a:solidFill>
                  <a:schemeClr val="accent2"/>
                </a:solidFill>
                <a:latin typeface="Times New Roman" panose="02020603050405020304" pitchFamily="18" charset="0"/>
              </a:rPr>
              <a:t>;C3</a:t>
            </a:r>
            <a:endParaRPr lang="en-US" altLang="zh-CN" sz="2800" b="1" dirty="0">
              <a:latin typeface="Times New Roman" panose="02020603050405020304" pitchFamily="18" charset="0"/>
            </a:endParaRPr>
          </a:p>
        </p:txBody>
      </p:sp>
      <p:grpSp>
        <p:nvGrpSpPr>
          <p:cNvPr id="2" name="Group 3"/>
          <p:cNvGrpSpPr/>
          <p:nvPr/>
        </p:nvGrpSpPr>
        <p:grpSpPr>
          <a:xfrm>
            <a:off x="220551" y="4432875"/>
            <a:ext cx="2368225" cy="1273175"/>
            <a:chOff x="802" y="2673"/>
            <a:chExt cx="813" cy="693"/>
          </a:xfrm>
        </p:grpSpPr>
        <p:sp>
          <p:nvSpPr>
            <p:cNvPr id="7180" name="Text Box 4"/>
            <p:cNvSpPr txBox="1"/>
            <p:nvPr/>
          </p:nvSpPr>
          <p:spPr>
            <a:xfrm>
              <a:off x="802" y="2700"/>
              <a:ext cx="632" cy="515"/>
            </a:xfrm>
            <a:prstGeom prst="rect">
              <a:avLst/>
            </a:prstGeom>
            <a:noFill/>
            <a:ln w="6350">
              <a:noFill/>
            </a:ln>
          </p:spPr>
          <p:txBody>
            <a:bodyPr wrap="square">
              <a:spAutoFit/>
            </a:bodyPr>
            <a:lstStyle/>
            <a:p>
              <a:pPr algn="ctr">
                <a:spcBef>
                  <a:spcPct val="50000"/>
                </a:spcBef>
              </a:pPr>
              <a:r>
                <a:rPr lang="zh-CN" altLang="en-US" sz="2800" b="1" dirty="0">
                  <a:solidFill>
                    <a:srgbClr val="FF0000"/>
                  </a:solidFill>
                  <a:latin typeface="Times New Roman" panose="02020603050405020304" pitchFamily="18" charset="0"/>
                </a:rPr>
                <a:t>是否有同源染色体</a:t>
              </a:r>
              <a:endParaRPr lang="zh-CN" altLang="en-US" sz="2800" b="1" dirty="0">
                <a:solidFill>
                  <a:srgbClr val="0000FF"/>
                </a:solidFill>
                <a:latin typeface="Times New Roman" panose="02020603050405020304" pitchFamily="18" charset="0"/>
              </a:endParaRPr>
            </a:p>
          </p:txBody>
        </p:sp>
        <p:sp>
          <p:nvSpPr>
            <p:cNvPr id="7181" name="AutoShape 5"/>
            <p:cNvSpPr/>
            <p:nvPr/>
          </p:nvSpPr>
          <p:spPr>
            <a:xfrm>
              <a:off x="1449" y="2673"/>
              <a:ext cx="166" cy="693"/>
            </a:xfrm>
            <a:prstGeom prst="leftBrace">
              <a:avLst>
                <a:gd name="adj1" fmla="val 34789"/>
                <a:gd name="adj2" fmla="val 50000"/>
              </a:avLst>
            </a:prstGeom>
            <a:noFill/>
            <a:ln w="38100" cap="flat" cmpd="sng">
              <a:solidFill>
                <a:schemeClr val="tx1"/>
              </a:solidFill>
              <a:prstDash val="solid"/>
              <a:headEnd type="none" w="med" len="med"/>
              <a:tailEnd type="none" w="med" len="med"/>
            </a:ln>
          </p:spPr>
          <p:txBody>
            <a:bodyPr vert="eaVert" anchor="ctr">
              <a:spAutoFit/>
            </a:bodyPr>
            <a:lstStyle/>
            <a:p>
              <a:endParaRPr lang="zh-CN" altLang="en-US" dirty="0">
                <a:latin typeface="Arial" panose="020B0604020202020204" pitchFamily="34" charset="0"/>
              </a:endParaRPr>
            </a:p>
          </p:txBody>
        </p:sp>
      </p:grpSp>
      <p:grpSp>
        <p:nvGrpSpPr>
          <p:cNvPr id="3" name="Group 6"/>
          <p:cNvGrpSpPr/>
          <p:nvPr/>
        </p:nvGrpSpPr>
        <p:grpSpPr>
          <a:xfrm>
            <a:off x="2670737" y="3807304"/>
            <a:ext cx="835025" cy="1143000"/>
            <a:chOff x="1670" y="3039"/>
            <a:chExt cx="526" cy="720"/>
          </a:xfrm>
        </p:grpSpPr>
        <p:sp>
          <p:nvSpPr>
            <p:cNvPr id="7178" name="Text Box 7"/>
            <p:cNvSpPr txBox="1"/>
            <p:nvPr/>
          </p:nvSpPr>
          <p:spPr>
            <a:xfrm>
              <a:off x="1670" y="3222"/>
              <a:ext cx="409" cy="330"/>
            </a:xfrm>
            <a:prstGeom prst="rect">
              <a:avLst/>
            </a:prstGeom>
            <a:noFill/>
            <a:ln w="6350">
              <a:noFill/>
            </a:ln>
          </p:spPr>
          <p:txBody>
            <a:bodyPr>
              <a:spAutoFit/>
            </a:bodyPr>
            <a:lstStyle/>
            <a:p>
              <a:pPr>
                <a:spcBef>
                  <a:spcPct val="50000"/>
                </a:spcBef>
              </a:pPr>
              <a:r>
                <a:rPr lang="zh-CN" altLang="en-US" sz="2800" b="1" dirty="0">
                  <a:solidFill>
                    <a:srgbClr val="0000FF"/>
                  </a:solidFill>
                  <a:latin typeface="Times New Roman" panose="02020603050405020304" pitchFamily="18" charset="0"/>
                </a:rPr>
                <a:t>有</a:t>
              </a:r>
              <a:endParaRPr lang="zh-CN" altLang="en-US" sz="2800" dirty="0">
                <a:solidFill>
                  <a:srgbClr val="0000FF"/>
                </a:solidFill>
                <a:latin typeface="Times New Roman" panose="02020603050405020304" pitchFamily="18" charset="0"/>
              </a:endParaRPr>
            </a:p>
          </p:txBody>
        </p:sp>
        <p:sp>
          <p:nvSpPr>
            <p:cNvPr id="7179" name="AutoShape 8"/>
            <p:cNvSpPr/>
            <p:nvPr/>
          </p:nvSpPr>
          <p:spPr>
            <a:xfrm>
              <a:off x="2049" y="3039"/>
              <a:ext cx="147" cy="720"/>
            </a:xfrm>
            <a:prstGeom prst="leftBrace">
              <a:avLst>
                <a:gd name="adj1" fmla="val 40816"/>
                <a:gd name="adj2" fmla="val 50000"/>
              </a:avLst>
            </a:prstGeom>
            <a:noFill/>
            <a:ln w="38100" cap="flat" cmpd="sng">
              <a:solidFill>
                <a:schemeClr val="tx1"/>
              </a:solidFill>
              <a:prstDash val="solid"/>
              <a:headEnd type="none" w="med" len="med"/>
              <a:tailEnd type="none" w="med" len="med"/>
            </a:ln>
          </p:spPr>
          <p:txBody>
            <a:bodyPr vert="eaVert" anchor="ctr">
              <a:spAutoFit/>
            </a:bodyPr>
            <a:lstStyle/>
            <a:p>
              <a:endParaRPr lang="zh-CN" altLang="en-US" dirty="0">
                <a:latin typeface="Arial" panose="020B0604020202020204" pitchFamily="34" charset="0"/>
              </a:endParaRPr>
            </a:p>
          </p:txBody>
        </p:sp>
      </p:grpSp>
      <p:sp>
        <p:nvSpPr>
          <p:cNvPr id="139273" name="Text Box 9"/>
          <p:cNvSpPr txBox="1"/>
          <p:nvPr/>
        </p:nvSpPr>
        <p:spPr>
          <a:xfrm>
            <a:off x="3426635" y="3683391"/>
            <a:ext cx="5943600" cy="519113"/>
          </a:xfrm>
          <a:prstGeom prst="rect">
            <a:avLst/>
          </a:prstGeom>
          <a:noFill/>
          <a:ln w="6350">
            <a:noFill/>
          </a:ln>
        </p:spPr>
        <p:txBody>
          <a:bodyPr>
            <a:spAutoFit/>
          </a:bodyPr>
          <a:lstStyle/>
          <a:p>
            <a:pPr algn="ctr">
              <a:spcBef>
                <a:spcPct val="50000"/>
              </a:spcBef>
            </a:pPr>
            <a:r>
              <a:rPr lang="zh-CN" altLang="en-US" sz="2800" b="1" dirty="0">
                <a:latin typeface="Times New Roman" panose="02020603050405020304" pitchFamily="18" charset="0"/>
              </a:rPr>
              <a:t>有染色单体（</a:t>
            </a:r>
            <a:r>
              <a:rPr lang="zh-CN" altLang="en-US" sz="2800" b="1" dirty="0">
                <a:solidFill>
                  <a:schemeClr val="accent2"/>
                </a:solidFill>
                <a:latin typeface="Times New Roman" panose="02020603050405020304" pitchFamily="18" charset="0"/>
              </a:rPr>
              <a:t>减数第一次分裂</a:t>
            </a:r>
            <a:r>
              <a:rPr lang="en-US" altLang="zh-CN" sz="2800" b="1" dirty="0">
                <a:solidFill>
                  <a:schemeClr val="accent2"/>
                </a:solidFill>
                <a:latin typeface="Times New Roman" panose="02020603050405020304" pitchFamily="18" charset="0"/>
              </a:rPr>
              <a:t>;C2</a:t>
            </a:r>
            <a:r>
              <a:rPr lang="zh-CN" altLang="en-US" sz="2800" b="1" dirty="0">
                <a:latin typeface="Times New Roman" panose="02020603050405020304" pitchFamily="18" charset="0"/>
              </a:rPr>
              <a:t>）</a:t>
            </a:r>
          </a:p>
        </p:txBody>
      </p:sp>
      <p:sp>
        <p:nvSpPr>
          <p:cNvPr id="139274" name="Text Box 10"/>
          <p:cNvSpPr txBox="1"/>
          <p:nvPr/>
        </p:nvSpPr>
        <p:spPr>
          <a:xfrm>
            <a:off x="2834659" y="4573108"/>
            <a:ext cx="6324600" cy="519113"/>
          </a:xfrm>
          <a:prstGeom prst="rect">
            <a:avLst/>
          </a:prstGeom>
          <a:noFill/>
          <a:ln w="6350">
            <a:noFill/>
          </a:ln>
        </p:spPr>
        <p:txBody>
          <a:bodyPr>
            <a:spAutoFit/>
          </a:bodyPr>
          <a:lstStyle/>
          <a:p>
            <a:pPr algn="ctr">
              <a:spcBef>
                <a:spcPct val="50000"/>
              </a:spcBef>
            </a:pPr>
            <a:r>
              <a:rPr lang="zh-CN" altLang="en-US" sz="2800" b="1" dirty="0">
                <a:latin typeface="Times New Roman" panose="02020603050405020304" pitchFamily="18" charset="0"/>
              </a:rPr>
              <a:t>无染色单体（</a:t>
            </a:r>
            <a:r>
              <a:rPr lang="zh-CN" altLang="en-US" sz="2800" b="1" dirty="0">
                <a:solidFill>
                  <a:schemeClr val="accent2"/>
                </a:solidFill>
                <a:latin typeface="Times New Roman" panose="02020603050405020304" pitchFamily="18" charset="0"/>
              </a:rPr>
              <a:t>有丝分裂</a:t>
            </a:r>
            <a:r>
              <a:rPr lang="en-US" altLang="zh-CN" sz="2800" b="1" dirty="0">
                <a:solidFill>
                  <a:schemeClr val="accent2"/>
                </a:solidFill>
                <a:latin typeface="Times New Roman" panose="02020603050405020304" pitchFamily="18" charset="0"/>
              </a:rPr>
              <a:t>; C1 </a:t>
            </a:r>
            <a:r>
              <a:rPr lang="zh-CN" altLang="en-US" sz="2800" b="1" dirty="0">
                <a:latin typeface="Times New Roman" panose="02020603050405020304" pitchFamily="18" charset="0"/>
              </a:rPr>
              <a:t>）</a:t>
            </a:r>
          </a:p>
        </p:txBody>
      </p:sp>
      <p:graphicFrame>
        <p:nvGraphicFramePr>
          <p:cNvPr id="7170" name="Object 11"/>
          <p:cNvGraphicFramePr>
            <a:graphicFrameLocks noChangeAspect="1"/>
          </p:cNvGraphicFramePr>
          <p:nvPr/>
        </p:nvGraphicFramePr>
        <p:xfrm>
          <a:off x="1175544" y="-18256"/>
          <a:ext cx="7510463" cy="3683000"/>
        </p:xfrm>
        <a:graphic>
          <a:graphicData uri="http://schemas.openxmlformats.org/presentationml/2006/ole">
            <mc:AlternateContent xmlns:mc="http://schemas.openxmlformats.org/markup-compatibility/2006">
              <mc:Choice xmlns:v="urn:schemas-microsoft-com:vml" Requires="v">
                <p:oleObj spid="_x0000_s9230" r:id="rId3" imgW="4361905" imgH="2200582" progId="PBrush">
                  <p:embed/>
                </p:oleObj>
              </mc:Choice>
              <mc:Fallback>
                <p:oleObj r:id="rId3" imgW="4361905" imgH="2200582" progId="PBrush">
                  <p:embed/>
                  <p:pic>
                    <p:nvPicPr>
                      <p:cNvPr id="717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544" y="-18256"/>
                        <a:ext cx="7510463"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6" name="Text Box 12"/>
          <p:cNvSpPr txBox="1"/>
          <p:nvPr/>
        </p:nvSpPr>
        <p:spPr>
          <a:xfrm>
            <a:off x="365125" y="1728788"/>
            <a:ext cx="1620838" cy="519112"/>
          </a:xfrm>
          <a:prstGeom prst="rect">
            <a:avLst/>
          </a:prstGeom>
          <a:noFill/>
          <a:ln w="6350">
            <a:noFill/>
          </a:ln>
        </p:spPr>
        <p:txBody>
          <a:bodyPr>
            <a:spAutoFit/>
          </a:bodyPr>
          <a:lstStyle/>
          <a:p>
            <a:pPr algn="ctr">
              <a:spcBef>
                <a:spcPct val="50000"/>
              </a:spcBef>
            </a:pPr>
            <a:r>
              <a:rPr lang="zh-CN" altLang="en-US" sz="2800" b="1" dirty="0">
                <a:solidFill>
                  <a:srgbClr val="FF0000"/>
                </a:solidFill>
                <a:latin typeface="Times New Roman" panose="02020603050405020304" pitchFamily="18" charset="0"/>
              </a:rPr>
              <a:t>后期</a:t>
            </a:r>
            <a:r>
              <a:rPr lang="zh-CN" altLang="en-US" sz="2800" b="1" dirty="0">
                <a:latin typeface="Times New Roman" panose="02020603050405020304" pitchFamily="18" charset="0"/>
              </a:rPr>
              <a:t>图形</a:t>
            </a:r>
          </a:p>
        </p:txBody>
      </p:sp>
      <p:sp>
        <p:nvSpPr>
          <p:cNvPr id="7177" name="Rectangle 13"/>
          <p:cNvSpPr>
            <a:spLocks noGrp="1"/>
          </p:cNvSpPr>
          <p:nvPr>
            <p:ph type="title" idx="4294967295"/>
          </p:nvPr>
        </p:nvSpPr>
        <p:spPr>
          <a:xfrm>
            <a:off x="614363" y="866775"/>
            <a:ext cx="900112" cy="742950"/>
          </a:xfrm>
        </p:spPr>
        <p:txBody>
          <a:bodyPr vert="horz" wrap="square" lIns="91440" tIns="45720" rIns="91440" bIns="45720" anchor="ctr"/>
          <a:lstStyle/>
          <a:p>
            <a:pPr eaLnBrk="1" hangingPunct="1"/>
            <a:r>
              <a:rPr lang="en-US" altLang="zh-CN" sz="2800" b="1" dirty="0"/>
              <a:t>C</a:t>
            </a:r>
            <a:r>
              <a:rPr lang="zh-CN" altLang="en-US" sz="2800" b="1" dirty="0"/>
              <a:t>组</a:t>
            </a:r>
          </a:p>
        </p:txBody>
      </p:sp>
    </p:spTree>
    <p:extLst>
      <p:ext uri="{BB962C8B-B14F-4D97-AF65-F5344CB8AC3E}">
        <p14:creationId xmlns:p14="http://schemas.microsoft.com/office/powerpoint/2010/main" val="28043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92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9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73" grpId="0"/>
      <p:bldP spid="1392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EE886CC5-85B9-443B-8458-0866171E5C42}"/>
              </a:ext>
            </a:extLst>
          </p:cNvPr>
          <p:cNvSpPr txBox="1">
            <a:spLocks noChangeArrowheads="1"/>
          </p:cNvSpPr>
          <p:nvPr/>
        </p:nvSpPr>
        <p:spPr bwMode="auto">
          <a:xfrm>
            <a:off x="1115616" y="332656"/>
            <a:ext cx="75659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600" b="1" dirty="0">
                <a:latin typeface="Times New Roman" pitchFamily="18" charset="0"/>
                <a:ea typeface="华文新魏" pitchFamily="2" charset="-122"/>
              </a:rPr>
              <a:t>二、</a:t>
            </a:r>
            <a:r>
              <a:rPr lang="zh-CN" altLang="en-US" sz="3600" b="1" dirty="0">
                <a:solidFill>
                  <a:srgbClr val="0000FF"/>
                </a:solidFill>
                <a:latin typeface="Times New Roman" pitchFamily="18" charset="0"/>
                <a:ea typeface="华文新魏" pitchFamily="2" charset="-122"/>
              </a:rPr>
              <a:t>精子</a:t>
            </a:r>
            <a:r>
              <a:rPr lang="zh-CN" altLang="en-US" sz="3600" b="1" dirty="0">
                <a:latin typeface="Times New Roman" pitchFamily="18" charset="0"/>
                <a:ea typeface="华文新魏" pitchFamily="2" charset="-122"/>
              </a:rPr>
              <a:t>与</a:t>
            </a:r>
            <a:r>
              <a:rPr lang="zh-CN" altLang="en-US" sz="3600" b="1" dirty="0">
                <a:solidFill>
                  <a:srgbClr val="0000FF"/>
                </a:solidFill>
                <a:latin typeface="Times New Roman" pitchFamily="18" charset="0"/>
                <a:ea typeface="华文新魏" pitchFamily="2" charset="-122"/>
              </a:rPr>
              <a:t>卵细胞</a:t>
            </a:r>
            <a:r>
              <a:rPr lang="zh-CN" altLang="en-US" sz="3600" b="1" dirty="0">
                <a:latin typeface="Times New Roman" pitchFamily="18" charset="0"/>
                <a:ea typeface="华文新魏" pitchFamily="2" charset="-122"/>
              </a:rPr>
              <a:t>的产生和</a:t>
            </a:r>
            <a:r>
              <a:rPr lang="zh-CN" altLang="en-US" sz="3600" b="1" dirty="0">
                <a:solidFill>
                  <a:srgbClr val="0000FF"/>
                </a:solidFill>
                <a:latin typeface="Times New Roman" pitchFamily="18" charset="0"/>
                <a:ea typeface="华文新魏" pitchFamily="2" charset="-122"/>
              </a:rPr>
              <a:t>受精</a:t>
            </a:r>
            <a:endParaRPr lang="zh-CN" altLang="en-US" sz="3600" b="1" dirty="0">
              <a:latin typeface="Times New Roman" pitchFamily="18" charset="0"/>
              <a:ea typeface="华文新魏" pitchFamily="2" charset="-122"/>
            </a:endParaRPr>
          </a:p>
        </p:txBody>
      </p:sp>
      <p:sp>
        <p:nvSpPr>
          <p:cNvPr id="4" name="文本框 3">
            <a:extLst>
              <a:ext uri="{FF2B5EF4-FFF2-40B4-BE49-F238E27FC236}">
                <a16:creationId xmlns:a16="http://schemas.microsoft.com/office/drawing/2014/main" id="{883D814F-DAB6-44B1-85AC-D9E9F8961D95}"/>
              </a:ext>
            </a:extLst>
          </p:cNvPr>
          <p:cNvSpPr txBox="1">
            <a:spLocks noChangeArrowheads="1"/>
          </p:cNvSpPr>
          <p:nvPr/>
        </p:nvSpPr>
        <p:spPr bwMode="auto">
          <a:xfrm>
            <a:off x="1043608" y="1340768"/>
            <a:ext cx="5402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000099"/>
                </a:solidFill>
                <a:latin typeface="黑体" panose="02010609060101010101" pitchFamily="49" charset="-122"/>
                <a:ea typeface="黑体" panose="02010609060101010101" pitchFamily="49" charset="-122"/>
              </a:rPr>
              <a:t>快速阅读教材</a:t>
            </a:r>
            <a:r>
              <a:rPr lang="en-US" altLang="zh-CN" sz="2800" b="1" dirty="0">
                <a:solidFill>
                  <a:srgbClr val="000099"/>
                </a:solidFill>
                <a:latin typeface="黑体" panose="02010609060101010101" pitchFamily="49" charset="-122"/>
                <a:ea typeface="黑体" panose="02010609060101010101" pitchFamily="49" charset="-122"/>
              </a:rPr>
              <a:t>P</a:t>
            </a:r>
            <a:r>
              <a:rPr lang="en-US" altLang="zh-CN" sz="2800" b="1" baseline="-25000" dirty="0">
                <a:solidFill>
                  <a:srgbClr val="000099"/>
                </a:solidFill>
                <a:latin typeface="黑体" panose="02010609060101010101" pitchFamily="49" charset="-122"/>
                <a:ea typeface="黑体" panose="02010609060101010101" pitchFamily="49" charset="-122"/>
              </a:rPr>
              <a:t>30</a:t>
            </a:r>
            <a:r>
              <a:rPr lang="en-US" altLang="zh-CN" sz="2800" b="1" dirty="0">
                <a:solidFill>
                  <a:srgbClr val="000099"/>
                </a:solidFill>
                <a:latin typeface="黑体" panose="02010609060101010101" pitchFamily="49" charset="-122"/>
                <a:ea typeface="黑体" panose="02010609060101010101" pitchFamily="49" charset="-122"/>
              </a:rPr>
              <a:t>—P</a:t>
            </a:r>
            <a:r>
              <a:rPr lang="en-US" altLang="zh-CN" sz="2800" b="1" baseline="-25000" dirty="0">
                <a:solidFill>
                  <a:srgbClr val="000099"/>
                </a:solidFill>
                <a:latin typeface="黑体" panose="02010609060101010101" pitchFamily="49" charset="-122"/>
                <a:ea typeface="黑体" panose="02010609060101010101" pitchFamily="49" charset="-122"/>
              </a:rPr>
              <a:t>31</a:t>
            </a:r>
            <a:r>
              <a:rPr lang="en-US" altLang="zh-CN" sz="2800" b="1" dirty="0">
                <a:solidFill>
                  <a:srgbClr val="000099"/>
                </a:solidFill>
                <a:latin typeface="黑体" panose="02010609060101010101" pitchFamily="49" charset="-122"/>
                <a:ea typeface="黑体" panose="02010609060101010101" pitchFamily="49" charset="-122"/>
              </a:rPr>
              <a:t>  </a:t>
            </a:r>
            <a:endParaRPr lang="zh-CN" altLang="en-US" sz="2800" b="1" dirty="0">
              <a:solidFill>
                <a:srgbClr val="000099"/>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CE6F643A-820A-4346-8A51-F0C01C1FA22C}"/>
              </a:ext>
            </a:extLst>
          </p:cNvPr>
          <p:cNvSpPr>
            <a:spLocks noChangeArrowheads="1"/>
          </p:cNvSpPr>
          <p:nvPr/>
        </p:nvSpPr>
        <p:spPr bwMode="auto">
          <a:xfrm>
            <a:off x="22795" y="2060848"/>
            <a:ext cx="9144000" cy="5513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400" b="1" u="sng" dirty="0">
                <a:solidFill>
                  <a:srgbClr val="0000FF"/>
                </a:solidFill>
                <a:latin typeface="Times New Roman" panose="02020603050405020304" pitchFamily="18" charset="0"/>
              </a:rPr>
              <a:t>容易出错的</a:t>
            </a:r>
            <a:r>
              <a:rPr lang="zh-CN" altLang="en-US" sz="4400" b="1" u="sng" dirty="0">
                <a:solidFill>
                  <a:srgbClr val="0033CC"/>
                </a:solidFill>
                <a:latin typeface="Times New Roman" panose="02020603050405020304" pitchFamily="18" charset="0"/>
              </a:rPr>
              <a:t>地方</a:t>
            </a:r>
            <a:r>
              <a:rPr lang="zh-CN" altLang="en-US" sz="4400" b="1" dirty="0">
                <a:solidFill>
                  <a:srgbClr val="0033CC"/>
                </a:solidFill>
                <a:latin typeface="Times New Roman" panose="02020603050405020304" pitchFamily="18" charset="0"/>
              </a:rPr>
              <a:t>：</a:t>
            </a:r>
          </a:p>
          <a:p>
            <a:endParaRPr lang="zh-CN" altLang="en-US" sz="4400" b="1" dirty="0">
              <a:solidFill>
                <a:srgbClr val="0033CC"/>
              </a:solidFill>
              <a:latin typeface="Times New Roman" panose="02020603050405020304" pitchFamily="18" charset="0"/>
            </a:endParaRPr>
          </a:p>
          <a:p>
            <a:r>
              <a:rPr lang="en-US" altLang="zh-CN" sz="3200" b="1" dirty="0">
                <a:latin typeface="Times New Roman" panose="02020603050405020304" pitchFamily="18" charset="0"/>
              </a:rPr>
              <a:t>1</a:t>
            </a:r>
            <a:r>
              <a:rPr lang="zh-CN" altLang="en-US" sz="3200" b="1" dirty="0">
                <a:latin typeface="Times New Roman" panose="02020603050405020304" pitchFamily="18" charset="0"/>
              </a:rPr>
              <a:t>、原始生殖细胞：精原细胞和卵原细胞</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不是真正的生殖细胞（染色体数目和体细胞一样）</a:t>
            </a:r>
          </a:p>
          <a:p>
            <a:endParaRPr lang="zh-CN" altLang="en-US" sz="3200" b="1" dirty="0">
              <a:latin typeface="Times New Roman" panose="02020603050405020304" pitchFamily="18" charset="0"/>
            </a:endParaRPr>
          </a:p>
          <a:p>
            <a:r>
              <a:rPr lang="en-US" altLang="zh-CN" sz="3200" b="1" dirty="0">
                <a:latin typeface="Times New Roman" panose="02020603050405020304" pitchFamily="18" charset="0"/>
              </a:rPr>
              <a:t>2</a:t>
            </a:r>
            <a:r>
              <a:rPr lang="zh-CN" altLang="en-US" sz="3200" b="1" dirty="0">
                <a:latin typeface="Times New Roman" panose="02020603050405020304" pitchFamily="18" charset="0"/>
              </a:rPr>
              <a:t>、成熟的生殖细胞：精子和卵细胞</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是真正的生殖细胞（染色体数目只有体细胞的一半）</a:t>
            </a:r>
          </a:p>
          <a:p>
            <a:endParaRPr lang="zh-CN" altLang="en-US" sz="3200" b="1" dirty="0">
              <a:solidFill>
                <a:schemeClr val="bg2"/>
              </a:solidFill>
              <a:latin typeface="Times New Roman" panose="02020603050405020304" pitchFamily="18" charset="0"/>
            </a:endParaRPr>
          </a:p>
          <a:p>
            <a:endParaRPr lang="zh-CN" altLang="en-US" sz="3200" b="1" dirty="0">
              <a:solidFill>
                <a:schemeClr val="bg2"/>
              </a:solidFill>
              <a:latin typeface="Times New Roman" panose="02020603050405020304" pitchFamily="18" charset="0"/>
            </a:endParaRPr>
          </a:p>
          <a:p>
            <a:endParaRPr lang="zh-CN" altLang="en-US" sz="4400" b="1" dirty="0">
              <a:solidFill>
                <a:schemeClr val="bg2"/>
              </a:solidFill>
              <a:latin typeface="Times New Roman" panose="02020603050405020304" pitchFamily="18" charset="0"/>
            </a:endParaRPr>
          </a:p>
        </p:txBody>
      </p:sp>
    </p:spTree>
    <p:extLst>
      <p:ext uri="{BB962C8B-B14F-4D97-AF65-F5344CB8AC3E}">
        <p14:creationId xmlns:p14="http://schemas.microsoft.com/office/powerpoint/2010/main" val="121020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dissolve">
                                      <p:cBhvr>
                                        <p:cTn id="12" dur="500"/>
                                        <p:tgtEl>
                                          <p:spTgt spid="5">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dissolv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300EF464-C087-433C-9E10-BAC08503666F}"/>
              </a:ext>
            </a:extLst>
          </p:cNvPr>
          <p:cNvSpPr>
            <a:spLocks noChangeArrowheads="1"/>
          </p:cNvSpPr>
          <p:nvPr/>
        </p:nvSpPr>
        <p:spPr bwMode="auto">
          <a:xfrm>
            <a:off x="611560" y="188640"/>
            <a:ext cx="81369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b="1" dirty="0">
                <a:latin typeface="黑体" pitchFamily="49" charset="-122"/>
                <a:ea typeface="黑体" pitchFamily="49" charset="-122"/>
              </a:rPr>
              <a:t>在同源染色体的</a:t>
            </a:r>
            <a:r>
              <a:rPr kumimoji="1" lang="zh-CN" altLang="en-US" sz="2400" b="1" dirty="0">
                <a:solidFill>
                  <a:srgbClr val="0000FF"/>
                </a:solidFill>
                <a:latin typeface="黑体" pitchFamily="49" charset="-122"/>
                <a:ea typeface="黑体" pitchFamily="49" charset="-122"/>
              </a:rPr>
              <a:t>相同位置</a:t>
            </a:r>
            <a:r>
              <a:rPr kumimoji="1" lang="zh-CN" altLang="en-US" sz="2400" b="1" dirty="0">
                <a:latin typeface="黑体" pitchFamily="49" charset="-122"/>
                <a:ea typeface="黑体" pitchFamily="49" charset="-122"/>
              </a:rPr>
              <a:t>上存在控制</a:t>
            </a:r>
            <a:r>
              <a:rPr kumimoji="1" lang="zh-CN" altLang="en-US" sz="2400" b="1" dirty="0">
                <a:solidFill>
                  <a:srgbClr val="FF0000"/>
                </a:solidFill>
                <a:latin typeface="黑体" pitchFamily="49" charset="-122"/>
                <a:ea typeface="黑体" pitchFamily="49" charset="-122"/>
              </a:rPr>
              <a:t>同一性状</a:t>
            </a:r>
            <a:r>
              <a:rPr kumimoji="1" lang="zh-CN" altLang="en-US" sz="2400" b="1" dirty="0">
                <a:latin typeface="黑体" pitchFamily="49" charset="-122"/>
                <a:ea typeface="黑体" pitchFamily="49" charset="-122"/>
              </a:rPr>
              <a:t>的</a:t>
            </a:r>
            <a:r>
              <a:rPr kumimoji="1" lang="zh-CN" altLang="en-US" sz="2400" b="1" dirty="0">
                <a:solidFill>
                  <a:srgbClr val="0000FF"/>
                </a:solidFill>
                <a:latin typeface="黑体" pitchFamily="49" charset="-122"/>
                <a:ea typeface="黑体" pitchFamily="49" charset="-122"/>
              </a:rPr>
              <a:t>相同基因</a:t>
            </a:r>
            <a:r>
              <a:rPr kumimoji="1" lang="zh-CN" altLang="en-US" sz="2400" b="1" dirty="0">
                <a:latin typeface="黑体" pitchFamily="49" charset="-122"/>
                <a:ea typeface="黑体" pitchFamily="49" charset="-122"/>
              </a:rPr>
              <a:t>或</a:t>
            </a:r>
            <a:r>
              <a:rPr kumimoji="1" lang="zh-CN" altLang="en-US" sz="2400" b="1" dirty="0">
                <a:solidFill>
                  <a:srgbClr val="0000FF"/>
                </a:solidFill>
                <a:latin typeface="黑体" pitchFamily="49" charset="-122"/>
                <a:ea typeface="黑体" pitchFamily="49" charset="-122"/>
              </a:rPr>
              <a:t>等位基因</a:t>
            </a:r>
            <a:endParaRPr kumimoji="1" lang="zh-CN" altLang="en-US" sz="2400" b="1" dirty="0">
              <a:latin typeface="黑体" pitchFamily="49" charset="-122"/>
              <a:ea typeface="黑体" pitchFamily="49" charset="-122"/>
            </a:endParaRPr>
          </a:p>
        </p:txBody>
      </p:sp>
      <p:sp>
        <p:nvSpPr>
          <p:cNvPr id="3" name="矩形 2">
            <a:extLst>
              <a:ext uri="{FF2B5EF4-FFF2-40B4-BE49-F238E27FC236}">
                <a16:creationId xmlns:a16="http://schemas.microsoft.com/office/drawing/2014/main" id="{B1AA9CFA-4C65-4A81-8499-7FACBB100BF2}"/>
              </a:ext>
            </a:extLst>
          </p:cNvPr>
          <p:cNvSpPr/>
          <p:nvPr/>
        </p:nvSpPr>
        <p:spPr>
          <a:xfrm>
            <a:off x="7833645" y="6146140"/>
            <a:ext cx="906017" cy="523220"/>
          </a:xfrm>
          <a:prstGeom prst="rect">
            <a:avLst/>
          </a:prstGeom>
        </p:spPr>
        <p:txBody>
          <a:bodyPr wrap="none">
            <a:spAutoFit/>
          </a:bodyPr>
          <a:lstStyle/>
          <a:p>
            <a:r>
              <a:rPr kumimoji="1" lang="zh-CN" altLang="en-US" sz="2800" b="1" dirty="0">
                <a:solidFill>
                  <a:srgbClr val="0000FF"/>
                </a:solidFill>
                <a:latin typeface="黑体" pitchFamily="49" charset="-122"/>
                <a:ea typeface="黑体" pitchFamily="49" charset="-122"/>
              </a:rPr>
              <a:t>视频</a:t>
            </a:r>
            <a:endParaRPr lang="zh-CN" altLang="en-US" dirty="0">
              <a:solidFill>
                <a:srgbClr val="0000FF"/>
              </a:solidFill>
            </a:endParaRPr>
          </a:p>
        </p:txBody>
      </p:sp>
    </p:spTree>
    <p:extLst>
      <p:ext uri="{BB962C8B-B14F-4D97-AF65-F5344CB8AC3E}">
        <p14:creationId xmlns:p14="http://schemas.microsoft.com/office/powerpoint/2010/main" val="383675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37889">
            <a:extLst>
              <a:ext uri="{FF2B5EF4-FFF2-40B4-BE49-F238E27FC236}">
                <a16:creationId xmlns:a16="http://schemas.microsoft.com/office/drawing/2014/main" id="{DDD7458A-5069-4546-9FC6-0AE54CD265BA}"/>
              </a:ext>
            </a:extLst>
          </p:cNvPr>
          <p:cNvPicPr>
            <a:picLocks noChangeAspect="1" noChangeArrowheads="1"/>
          </p:cNvPicPr>
          <p:nvPr/>
        </p:nvPicPr>
        <p:blipFill>
          <a:blip r:embed="rId2">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7308850" y="44624"/>
            <a:ext cx="12668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891" name="图片 37890">
            <a:extLst>
              <a:ext uri="{FF2B5EF4-FFF2-40B4-BE49-F238E27FC236}">
                <a16:creationId xmlns:a16="http://schemas.microsoft.com/office/drawing/2014/main" id="{F3BC223F-422C-48CC-9A72-330DEDF25A73}"/>
              </a:ext>
            </a:extLst>
          </p:cNvPr>
          <p:cNvPicPr>
            <a:picLocks noChangeAspect="1" noChangeArrowheads="1"/>
          </p:cNvPicPr>
          <p:nvPr/>
        </p:nvPicPr>
        <p:blipFill>
          <a:blip r:embed="rId3">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1158875" y="601837"/>
            <a:ext cx="9715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892" name="图片 37891">
            <a:extLst>
              <a:ext uri="{FF2B5EF4-FFF2-40B4-BE49-F238E27FC236}">
                <a16:creationId xmlns:a16="http://schemas.microsoft.com/office/drawing/2014/main" id="{5D8E3CE2-2EA0-4985-A9F0-040FFC31BAC0}"/>
              </a:ext>
            </a:extLst>
          </p:cNvPr>
          <p:cNvPicPr>
            <a:picLocks noChangeAspect="1" noChangeArrowheads="1"/>
          </p:cNvPicPr>
          <p:nvPr/>
        </p:nvPicPr>
        <p:blipFill>
          <a:blip r:embed="rId4">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1066800" y="3016424"/>
            <a:ext cx="1371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893" name="图片 37892">
            <a:extLst>
              <a:ext uri="{FF2B5EF4-FFF2-40B4-BE49-F238E27FC236}">
                <a16:creationId xmlns:a16="http://schemas.microsoft.com/office/drawing/2014/main" id="{CED048BE-2360-4D5B-A9BF-1D336C6BAA7E}"/>
              </a:ext>
            </a:extLst>
          </p:cNvPr>
          <p:cNvPicPr>
            <a:picLocks noChangeAspect="1" noChangeArrowheads="1"/>
          </p:cNvPicPr>
          <p:nvPr/>
        </p:nvPicPr>
        <p:blipFill>
          <a:blip r:embed="rId5">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4724400" y="2864024"/>
            <a:ext cx="11430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894" name="图片 37893">
            <a:extLst>
              <a:ext uri="{FF2B5EF4-FFF2-40B4-BE49-F238E27FC236}">
                <a16:creationId xmlns:a16="http://schemas.microsoft.com/office/drawing/2014/main" id="{ED006A94-B3E4-47C7-9D1D-BE1BF05A7CFB}"/>
              </a:ext>
            </a:extLst>
          </p:cNvPr>
          <p:cNvPicPr>
            <a:picLocks noChangeAspect="1" noChangeArrowheads="1"/>
          </p:cNvPicPr>
          <p:nvPr/>
        </p:nvPicPr>
        <p:blipFill>
          <a:blip r:embed="rId6">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4800600" y="4692824"/>
            <a:ext cx="10287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895" name="图片 37894">
            <a:extLst>
              <a:ext uri="{FF2B5EF4-FFF2-40B4-BE49-F238E27FC236}">
                <a16:creationId xmlns:a16="http://schemas.microsoft.com/office/drawing/2014/main" id="{08AC876E-A089-4FA7-B16C-DA7778BED373}"/>
              </a:ext>
            </a:extLst>
          </p:cNvPr>
          <p:cNvPicPr>
            <a:picLocks noChangeAspect="1" noChangeArrowheads="1"/>
          </p:cNvPicPr>
          <p:nvPr/>
        </p:nvPicPr>
        <p:blipFill>
          <a:blip r:embed="rId7">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6172200" y="2940224"/>
            <a:ext cx="84772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896" name="图片 37895">
            <a:extLst>
              <a:ext uri="{FF2B5EF4-FFF2-40B4-BE49-F238E27FC236}">
                <a16:creationId xmlns:a16="http://schemas.microsoft.com/office/drawing/2014/main" id="{1E72FCE4-9868-41D3-86EB-35E00695F04D}"/>
              </a:ext>
            </a:extLst>
          </p:cNvPr>
          <p:cNvPicPr>
            <a:picLocks noChangeAspect="1" noChangeArrowheads="1"/>
          </p:cNvPicPr>
          <p:nvPr/>
        </p:nvPicPr>
        <p:blipFill>
          <a:blip r:embed="rId8">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7467600" y="2940224"/>
            <a:ext cx="19526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897" name="文本框 37896">
            <a:extLst>
              <a:ext uri="{FF2B5EF4-FFF2-40B4-BE49-F238E27FC236}">
                <a16:creationId xmlns:a16="http://schemas.microsoft.com/office/drawing/2014/main" id="{27C4FB67-41F6-4F67-83FE-72F15045D628}"/>
              </a:ext>
            </a:extLst>
          </p:cNvPr>
          <p:cNvSpPr txBox="1">
            <a:spLocks noChangeArrowheads="1"/>
          </p:cNvSpPr>
          <p:nvPr/>
        </p:nvSpPr>
        <p:spPr bwMode="auto">
          <a:xfrm>
            <a:off x="1241425" y="1744837"/>
            <a:ext cx="106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800" b="1" dirty="0">
                <a:solidFill>
                  <a:srgbClr val="0000FF"/>
                </a:solidFill>
                <a:latin typeface="Times New Roman" panose="02020603050405020304" pitchFamily="18" charset="0"/>
              </a:rPr>
              <a:t>精原细胞</a:t>
            </a:r>
          </a:p>
        </p:txBody>
      </p:sp>
      <p:sp>
        <p:nvSpPr>
          <p:cNvPr id="37898" name="文本框 37897">
            <a:extLst>
              <a:ext uri="{FF2B5EF4-FFF2-40B4-BE49-F238E27FC236}">
                <a16:creationId xmlns:a16="http://schemas.microsoft.com/office/drawing/2014/main" id="{578E24F9-FF69-4295-A833-953C2F930635}"/>
              </a:ext>
            </a:extLst>
          </p:cNvPr>
          <p:cNvSpPr txBox="1">
            <a:spLocks noChangeArrowheads="1"/>
          </p:cNvSpPr>
          <p:nvPr/>
        </p:nvSpPr>
        <p:spPr bwMode="auto">
          <a:xfrm>
            <a:off x="4876800" y="2025824"/>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800" b="1" dirty="0">
                <a:solidFill>
                  <a:srgbClr val="FF0000"/>
                </a:solidFill>
                <a:latin typeface="Times New Roman" panose="02020603050405020304" pitchFamily="18" charset="0"/>
              </a:rPr>
              <a:t>初级精母细胞</a:t>
            </a:r>
          </a:p>
        </p:txBody>
      </p:sp>
      <p:sp>
        <p:nvSpPr>
          <p:cNvPr id="37899" name="文本框 37898">
            <a:extLst>
              <a:ext uri="{FF2B5EF4-FFF2-40B4-BE49-F238E27FC236}">
                <a16:creationId xmlns:a16="http://schemas.microsoft.com/office/drawing/2014/main" id="{7B84E28D-5DBC-4EA7-B918-4BBC8EE855A4}"/>
              </a:ext>
            </a:extLst>
          </p:cNvPr>
          <p:cNvSpPr txBox="1">
            <a:spLocks noChangeArrowheads="1"/>
          </p:cNvSpPr>
          <p:nvPr/>
        </p:nvSpPr>
        <p:spPr bwMode="auto">
          <a:xfrm>
            <a:off x="2057400" y="6383512"/>
            <a:ext cx="24256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50000"/>
              </a:spcBef>
            </a:pPr>
            <a:r>
              <a:rPr lang="zh-CN" altLang="en-US" sz="2800" b="1" dirty="0">
                <a:solidFill>
                  <a:srgbClr val="FF0000"/>
                </a:solidFill>
                <a:latin typeface="Times New Roman" panose="02020603050405020304" pitchFamily="18" charset="0"/>
              </a:rPr>
              <a:t>次级精母细胞</a:t>
            </a:r>
            <a:r>
              <a:rPr lang="zh-CN" altLang="en-US" sz="2400" dirty="0">
                <a:latin typeface="Times New Roman" panose="02020603050405020304" pitchFamily="18" charset="0"/>
              </a:rPr>
              <a:t> </a:t>
            </a:r>
          </a:p>
        </p:txBody>
      </p:sp>
      <p:sp>
        <p:nvSpPr>
          <p:cNvPr id="37900" name="文本框 37899">
            <a:extLst>
              <a:ext uri="{FF2B5EF4-FFF2-40B4-BE49-F238E27FC236}">
                <a16:creationId xmlns:a16="http://schemas.microsoft.com/office/drawing/2014/main" id="{F0ACE5B7-1FC7-4AF3-B338-9B3765B30DF0}"/>
              </a:ext>
            </a:extLst>
          </p:cNvPr>
          <p:cNvSpPr txBox="1">
            <a:spLocks noChangeArrowheads="1"/>
          </p:cNvSpPr>
          <p:nvPr/>
        </p:nvSpPr>
        <p:spPr bwMode="auto">
          <a:xfrm>
            <a:off x="5943600" y="6383512"/>
            <a:ext cx="152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800" b="1" dirty="0">
                <a:solidFill>
                  <a:srgbClr val="FF0000"/>
                </a:solidFill>
                <a:latin typeface="Times New Roman" panose="02020603050405020304" pitchFamily="18" charset="0"/>
              </a:rPr>
              <a:t>精细胞</a:t>
            </a:r>
            <a:endParaRPr lang="zh-CN" altLang="en-US" sz="2800" dirty="0">
              <a:solidFill>
                <a:srgbClr val="FF0000"/>
              </a:solidFill>
              <a:latin typeface="Times New Roman" panose="02020603050405020304" pitchFamily="18" charset="0"/>
            </a:endParaRPr>
          </a:p>
        </p:txBody>
      </p:sp>
      <p:sp>
        <p:nvSpPr>
          <p:cNvPr id="37901" name="文本框 37900">
            <a:extLst>
              <a:ext uri="{FF2B5EF4-FFF2-40B4-BE49-F238E27FC236}">
                <a16:creationId xmlns:a16="http://schemas.microsoft.com/office/drawing/2014/main" id="{31D2F6ED-95DC-479C-AEFA-1E8660ED741B}"/>
              </a:ext>
            </a:extLst>
          </p:cNvPr>
          <p:cNvSpPr txBox="1">
            <a:spLocks noChangeArrowheads="1"/>
          </p:cNvSpPr>
          <p:nvPr/>
        </p:nvSpPr>
        <p:spPr bwMode="auto">
          <a:xfrm>
            <a:off x="7620000" y="6383512"/>
            <a:ext cx="121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800" b="1">
                <a:latin typeface="Times New Roman" panose="02020603050405020304" pitchFamily="18" charset="0"/>
              </a:rPr>
              <a:t>精子</a:t>
            </a:r>
            <a:endParaRPr lang="zh-CN" altLang="en-US" sz="2800">
              <a:latin typeface="Times New Roman" panose="02020603050405020304" pitchFamily="18" charset="0"/>
            </a:endParaRPr>
          </a:p>
        </p:txBody>
      </p:sp>
      <p:sp>
        <p:nvSpPr>
          <p:cNvPr id="37902" name="右箭头 37901">
            <a:extLst>
              <a:ext uri="{FF2B5EF4-FFF2-40B4-BE49-F238E27FC236}">
                <a16:creationId xmlns:a16="http://schemas.microsoft.com/office/drawing/2014/main" id="{9D1BF7CE-4AC7-467B-B88E-09818B27D5A9}"/>
              </a:ext>
            </a:extLst>
          </p:cNvPr>
          <p:cNvSpPr>
            <a:spLocks noChangeArrowheads="1"/>
          </p:cNvSpPr>
          <p:nvPr/>
        </p:nvSpPr>
        <p:spPr bwMode="auto">
          <a:xfrm>
            <a:off x="2225675" y="1135237"/>
            <a:ext cx="762000" cy="304800"/>
          </a:xfrm>
          <a:prstGeom prst="rightArrow">
            <a:avLst>
              <a:gd name="adj1" fmla="val 50000"/>
              <a:gd name="adj2" fmla="val 62500"/>
            </a:avLst>
          </a:prstGeom>
          <a:solidFill>
            <a:schemeClr val="bg2"/>
          </a:solidFill>
          <a:ln w="12700" cap="sq">
            <a:solidFill>
              <a:schemeClr val="tx1"/>
            </a:solidFill>
            <a:miter lim="800000"/>
            <a:headEnd type="none" w="sm" len="sm"/>
            <a:tailEnd type="none" w="sm" len="sm"/>
          </a:ln>
        </p:spPr>
        <p:txBody>
          <a:bodyPr/>
          <a:lstStyle/>
          <a:p>
            <a:endParaRPr lang="zh-CN" altLang="en-US"/>
          </a:p>
        </p:txBody>
      </p:sp>
      <p:sp>
        <p:nvSpPr>
          <p:cNvPr id="37903" name="右箭头 37902">
            <a:extLst>
              <a:ext uri="{FF2B5EF4-FFF2-40B4-BE49-F238E27FC236}">
                <a16:creationId xmlns:a16="http://schemas.microsoft.com/office/drawing/2014/main" id="{44574247-027F-4D22-AF92-C37CC00510FF}"/>
              </a:ext>
            </a:extLst>
          </p:cNvPr>
          <p:cNvSpPr>
            <a:spLocks noChangeArrowheads="1"/>
          </p:cNvSpPr>
          <p:nvPr/>
        </p:nvSpPr>
        <p:spPr bwMode="auto">
          <a:xfrm>
            <a:off x="6492875" y="1135237"/>
            <a:ext cx="685800" cy="304800"/>
          </a:xfrm>
          <a:prstGeom prst="rightArrow">
            <a:avLst>
              <a:gd name="adj1" fmla="val 50000"/>
              <a:gd name="adj2" fmla="val 56250"/>
            </a:avLst>
          </a:prstGeom>
          <a:solidFill>
            <a:schemeClr val="bg2"/>
          </a:solidFill>
          <a:ln w="12700" cap="sq">
            <a:solidFill>
              <a:schemeClr val="tx1"/>
            </a:solidFill>
            <a:miter lim="800000"/>
            <a:headEnd type="none" w="sm" len="sm"/>
            <a:tailEnd type="none" w="sm" len="sm"/>
          </a:ln>
        </p:spPr>
        <p:txBody>
          <a:bodyPr/>
          <a:lstStyle/>
          <a:p>
            <a:endParaRPr lang="zh-CN" altLang="en-US"/>
          </a:p>
        </p:txBody>
      </p:sp>
      <p:sp>
        <p:nvSpPr>
          <p:cNvPr id="37904" name="右箭头 37903">
            <a:extLst>
              <a:ext uri="{FF2B5EF4-FFF2-40B4-BE49-F238E27FC236}">
                <a16:creationId xmlns:a16="http://schemas.microsoft.com/office/drawing/2014/main" id="{5777DD6E-2376-4009-B3FE-BE7711AE6063}"/>
              </a:ext>
            </a:extLst>
          </p:cNvPr>
          <p:cNvSpPr>
            <a:spLocks noChangeArrowheads="1"/>
          </p:cNvSpPr>
          <p:nvPr/>
        </p:nvSpPr>
        <p:spPr bwMode="auto">
          <a:xfrm>
            <a:off x="609600" y="4692824"/>
            <a:ext cx="381000" cy="228600"/>
          </a:xfrm>
          <a:prstGeom prst="rightArrow">
            <a:avLst>
              <a:gd name="adj1" fmla="val 50000"/>
              <a:gd name="adj2" fmla="val 41659"/>
            </a:avLst>
          </a:prstGeom>
          <a:solidFill>
            <a:schemeClr val="bg2"/>
          </a:solidFill>
          <a:ln w="12700" cap="sq">
            <a:solidFill>
              <a:schemeClr val="bg2"/>
            </a:solidFill>
            <a:miter lim="800000"/>
            <a:headEnd type="none" w="sm" len="sm"/>
            <a:tailEnd type="none" w="sm" len="sm"/>
          </a:ln>
        </p:spPr>
        <p:txBody>
          <a:bodyPr/>
          <a:lstStyle/>
          <a:p>
            <a:endParaRPr lang="zh-CN" altLang="en-US"/>
          </a:p>
        </p:txBody>
      </p:sp>
      <p:sp>
        <p:nvSpPr>
          <p:cNvPr id="37905" name="右箭头 37904">
            <a:extLst>
              <a:ext uri="{FF2B5EF4-FFF2-40B4-BE49-F238E27FC236}">
                <a16:creationId xmlns:a16="http://schemas.microsoft.com/office/drawing/2014/main" id="{9BAB91AB-5595-4341-8AA9-E5FC095FF764}"/>
              </a:ext>
            </a:extLst>
          </p:cNvPr>
          <p:cNvSpPr>
            <a:spLocks noChangeArrowheads="1"/>
          </p:cNvSpPr>
          <p:nvPr/>
        </p:nvSpPr>
        <p:spPr bwMode="auto">
          <a:xfrm>
            <a:off x="4343400" y="3626024"/>
            <a:ext cx="381000" cy="228600"/>
          </a:xfrm>
          <a:prstGeom prst="rightArrow">
            <a:avLst>
              <a:gd name="adj1" fmla="val 50000"/>
              <a:gd name="adj2" fmla="val 41659"/>
            </a:avLst>
          </a:prstGeom>
          <a:solidFill>
            <a:schemeClr val="bg2"/>
          </a:solidFill>
          <a:ln w="12700" cap="sq">
            <a:solidFill>
              <a:schemeClr val="bg2"/>
            </a:solidFill>
            <a:miter lim="800000"/>
            <a:headEnd type="none" w="sm" len="sm"/>
            <a:tailEnd type="none" w="sm" len="sm"/>
          </a:ln>
        </p:spPr>
        <p:txBody>
          <a:bodyPr/>
          <a:lstStyle/>
          <a:p>
            <a:endParaRPr lang="zh-CN" altLang="en-US"/>
          </a:p>
        </p:txBody>
      </p:sp>
      <p:sp>
        <p:nvSpPr>
          <p:cNvPr id="37906" name="右箭头 37905">
            <a:extLst>
              <a:ext uri="{FF2B5EF4-FFF2-40B4-BE49-F238E27FC236}">
                <a16:creationId xmlns:a16="http://schemas.microsoft.com/office/drawing/2014/main" id="{D90176A5-0019-4FCF-A6B8-20CF399DF9FF}"/>
              </a:ext>
            </a:extLst>
          </p:cNvPr>
          <p:cNvSpPr>
            <a:spLocks noChangeArrowheads="1"/>
          </p:cNvSpPr>
          <p:nvPr/>
        </p:nvSpPr>
        <p:spPr bwMode="auto">
          <a:xfrm>
            <a:off x="5791200" y="3549824"/>
            <a:ext cx="533400" cy="304800"/>
          </a:xfrm>
          <a:prstGeom prst="rightArrow">
            <a:avLst>
              <a:gd name="adj1" fmla="val 50000"/>
              <a:gd name="adj2" fmla="val 43750"/>
            </a:avLst>
          </a:prstGeom>
          <a:solidFill>
            <a:schemeClr val="bg2"/>
          </a:solidFill>
          <a:ln w="12700" cap="sq">
            <a:solidFill>
              <a:schemeClr val="bg2"/>
            </a:solidFill>
            <a:miter lim="800000"/>
            <a:headEnd type="none" w="sm" len="sm"/>
            <a:tailEnd type="none" w="sm" len="sm"/>
          </a:ln>
        </p:spPr>
        <p:txBody>
          <a:bodyPr/>
          <a:lstStyle/>
          <a:p>
            <a:endParaRPr lang="zh-CN" altLang="en-US"/>
          </a:p>
        </p:txBody>
      </p:sp>
      <p:sp>
        <p:nvSpPr>
          <p:cNvPr id="37907" name="右箭头 37906">
            <a:extLst>
              <a:ext uri="{FF2B5EF4-FFF2-40B4-BE49-F238E27FC236}">
                <a16:creationId xmlns:a16="http://schemas.microsoft.com/office/drawing/2014/main" id="{CE71FEC9-970F-4556-AC2F-11AF176BBDF9}"/>
              </a:ext>
            </a:extLst>
          </p:cNvPr>
          <p:cNvSpPr>
            <a:spLocks noChangeArrowheads="1"/>
          </p:cNvSpPr>
          <p:nvPr/>
        </p:nvSpPr>
        <p:spPr bwMode="auto">
          <a:xfrm>
            <a:off x="7010400" y="4464224"/>
            <a:ext cx="457200" cy="228600"/>
          </a:xfrm>
          <a:prstGeom prst="rightArrow">
            <a:avLst>
              <a:gd name="adj1" fmla="val 50000"/>
              <a:gd name="adj2" fmla="val 50000"/>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7908" name="左大括号 37907">
            <a:extLst>
              <a:ext uri="{FF2B5EF4-FFF2-40B4-BE49-F238E27FC236}">
                <a16:creationId xmlns:a16="http://schemas.microsoft.com/office/drawing/2014/main" id="{95C6DA6C-EA6B-4767-A105-024C55BB88F3}"/>
              </a:ext>
            </a:extLst>
          </p:cNvPr>
          <p:cNvSpPr>
            <a:spLocks/>
          </p:cNvSpPr>
          <p:nvPr/>
        </p:nvSpPr>
        <p:spPr bwMode="auto">
          <a:xfrm rot="16200000">
            <a:off x="3009900" y="4502324"/>
            <a:ext cx="304800" cy="3733800"/>
          </a:xfrm>
          <a:prstGeom prst="leftBrace">
            <a:avLst>
              <a:gd name="adj1" fmla="val 102027"/>
              <a:gd name="adj2" fmla="val 50000"/>
            </a:avLst>
          </a:prstGeom>
          <a:noFill/>
          <a:ln w="31750" cap="sq">
            <a:solidFill>
              <a:schemeClr val="bg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9" name="文本框 37908">
            <a:extLst>
              <a:ext uri="{FF2B5EF4-FFF2-40B4-BE49-F238E27FC236}">
                <a16:creationId xmlns:a16="http://schemas.microsoft.com/office/drawing/2014/main" id="{21F4EC0C-5841-46E8-8DDB-69C0C4E9C477}"/>
              </a:ext>
            </a:extLst>
          </p:cNvPr>
          <p:cNvSpPr txBox="1">
            <a:spLocks noChangeArrowheads="1"/>
          </p:cNvSpPr>
          <p:nvPr/>
        </p:nvSpPr>
        <p:spPr bwMode="auto">
          <a:xfrm>
            <a:off x="2198688" y="134161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50000"/>
              </a:spcBef>
            </a:pPr>
            <a:r>
              <a:rPr lang="zh-CN" altLang="en-US" sz="2400" b="1">
                <a:solidFill>
                  <a:srgbClr val="000099"/>
                </a:solidFill>
                <a:latin typeface="Times New Roman" panose="02020603050405020304" pitchFamily="18" charset="0"/>
              </a:rPr>
              <a:t>联会</a:t>
            </a:r>
            <a:endParaRPr lang="zh-CN" altLang="en-US" sz="2400">
              <a:solidFill>
                <a:srgbClr val="000099"/>
              </a:solidFill>
              <a:latin typeface="Times New Roman" panose="02020603050405020304" pitchFamily="18" charset="0"/>
            </a:endParaRPr>
          </a:p>
        </p:txBody>
      </p:sp>
      <p:pic>
        <p:nvPicPr>
          <p:cNvPr id="37910" name="图片 37909">
            <a:extLst>
              <a:ext uri="{FF2B5EF4-FFF2-40B4-BE49-F238E27FC236}">
                <a16:creationId xmlns:a16="http://schemas.microsoft.com/office/drawing/2014/main" id="{52CF443E-CAB3-4105-9874-7C5456FA74CC}"/>
              </a:ext>
            </a:extLst>
          </p:cNvPr>
          <p:cNvPicPr>
            <a:picLocks noChangeAspect="1" noChangeArrowheads="1"/>
          </p:cNvPicPr>
          <p:nvPr/>
        </p:nvPicPr>
        <p:blipFill>
          <a:blip r:embed="rId9">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2987675" y="449437"/>
            <a:ext cx="13620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11" name="图片 37910" descr="减中">
            <a:extLst>
              <a:ext uri="{FF2B5EF4-FFF2-40B4-BE49-F238E27FC236}">
                <a16:creationId xmlns:a16="http://schemas.microsoft.com/office/drawing/2014/main" id="{2BD4ED78-6660-4F98-9E80-B4F178F56D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2675" y="449437"/>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2" name="左大括号 37911">
            <a:extLst>
              <a:ext uri="{FF2B5EF4-FFF2-40B4-BE49-F238E27FC236}">
                <a16:creationId xmlns:a16="http://schemas.microsoft.com/office/drawing/2014/main" id="{B2CE1A93-A1F1-447F-BD1D-0AEF2502BEEA}"/>
              </a:ext>
            </a:extLst>
          </p:cNvPr>
          <p:cNvSpPr>
            <a:spLocks/>
          </p:cNvSpPr>
          <p:nvPr/>
        </p:nvSpPr>
        <p:spPr bwMode="auto">
          <a:xfrm rot="16155117">
            <a:off x="5791200" y="-31576"/>
            <a:ext cx="228600" cy="4038600"/>
          </a:xfrm>
          <a:prstGeom prst="leftBrace">
            <a:avLst>
              <a:gd name="adj1" fmla="val 179039"/>
              <a:gd name="adj2" fmla="val 50639"/>
            </a:avLst>
          </a:prstGeom>
          <a:noFill/>
          <a:ln w="603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3" name="右箭头 37912">
            <a:extLst>
              <a:ext uri="{FF2B5EF4-FFF2-40B4-BE49-F238E27FC236}">
                <a16:creationId xmlns:a16="http://schemas.microsoft.com/office/drawing/2014/main" id="{BF6B2755-B6AA-4556-88F8-62E1D3B513F3}"/>
              </a:ext>
            </a:extLst>
          </p:cNvPr>
          <p:cNvSpPr>
            <a:spLocks noChangeArrowheads="1"/>
          </p:cNvSpPr>
          <p:nvPr/>
        </p:nvSpPr>
        <p:spPr bwMode="auto">
          <a:xfrm>
            <a:off x="4359275" y="1135237"/>
            <a:ext cx="457200" cy="304800"/>
          </a:xfrm>
          <a:prstGeom prst="rightArrow">
            <a:avLst>
              <a:gd name="adj1" fmla="val 50000"/>
              <a:gd name="adj2" fmla="val 37500"/>
            </a:avLst>
          </a:prstGeom>
          <a:solidFill>
            <a:schemeClr val="bg2"/>
          </a:solidFill>
          <a:ln w="12700" cap="sq">
            <a:solidFill>
              <a:schemeClr val="tx1"/>
            </a:solidFill>
            <a:miter lim="800000"/>
            <a:headEnd type="none" w="sm" len="sm"/>
            <a:tailEnd type="none" w="sm" len="sm"/>
          </a:ln>
        </p:spPr>
        <p:txBody>
          <a:bodyPr/>
          <a:lstStyle/>
          <a:p>
            <a:endParaRPr lang="zh-CN" altLang="en-US"/>
          </a:p>
        </p:txBody>
      </p:sp>
      <p:sp>
        <p:nvSpPr>
          <p:cNvPr id="37914" name="右箭头 37913">
            <a:extLst>
              <a:ext uri="{FF2B5EF4-FFF2-40B4-BE49-F238E27FC236}">
                <a16:creationId xmlns:a16="http://schemas.microsoft.com/office/drawing/2014/main" id="{67DD0995-316F-4334-9200-4F6559DD3491}"/>
              </a:ext>
            </a:extLst>
          </p:cNvPr>
          <p:cNvSpPr>
            <a:spLocks noChangeArrowheads="1"/>
          </p:cNvSpPr>
          <p:nvPr/>
        </p:nvSpPr>
        <p:spPr bwMode="auto">
          <a:xfrm>
            <a:off x="4343400" y="5454824"/>
            <a:ext cx="304800" cy="228600"/>
          </a:xfrm>
          <a:prstGeom prst="rightArrow">
            <a:avLst>
              <a:gd name="adj1" fmla="val 50000"/>
              <a:gd name="adj2" fmla="val 33327"/>
            </a:avLst>
          </a:prstGeom>
          <a:solidFill>
            <a:schemeClr val="bg2"/>
          </a:solidFill>
          <a:ln w="12700" cap="sq">
            <a:solidFill>
              <a:schemeClr val="bg2"/>
            </a:solidFill>
            <a:miter lim="800000"/>
            <a:headEnd type="none" w="sm" len="sm"/>
            <a:tailEnd type="none" w="sm" len="sm"/>
          </a:ln>
        </p:spPr>
        <p:txBody>
          <a:bodyPr/>
          <a:lstStyle/>
          <a:p>
            <a:endParaRPr lang="zh-CN" altLang="en-US"/>
          </a:p>
        </p:txBody>
      </p:sp>
      <p:sp>
        <p:nvSpPr>
          <p:cNvPr id="37915" name="左大括号 37914">
            <a:extLst>
              <a:ext uri="{FF2B5EF4-FFF2-40B4-BE49-F238E27FC236}">
                <a16:creationId xmlns:a16="http://schemas.microsoft.com/office/drawing/2014/main" id="{91EC2EEF-3426-4E12-AD5D-8464BFCD2354}"/>
              </a:ext>
            </a:extLst>
          </p:cNvPr>
          <p:cNvSpPr>
            <a:spLocks/>
          </p:cNvSpPr>
          <p:nvPr/>
        </p:nvSpPr>
        <p:spPr bwMode="auto">
          <a:xfrm rot="21555117">
            <a:off x="990600" y="3473624"/>
            <a:ext cx="147638" cy="2514600"/>
          </a:xfrm>
          <a:prstGeom prst="leftBrace">
            <a:avLst>
              <a:gd name="adj1" fmla="val 172609"/>
              <a:gd name="adj2" fmla="val 50639"/>
            </a:avLst>
          </a:prstGeom>
          <a:noFill/>
          <a:ln w="603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6" name="右箭头 37915">
            <a:extLst>
              <a:ext uri="{FF2B5EF4-FFF2-40B4-BE49-F238E27FC236}">
                <a16:creationId xmlns:a16="http://schemas.microsoft.com/office/drawing/2014/main" id="{8EE1CF25-1876-4D28-9770-AB52A1949F35}"/>
              </a:ext>
            </a:extLst>
          </p:cNvPr>
          <p:cNvSpPr>
            <a:spLocks noChangeArrowheads="1"/>
          </p:cNvSpPr>
          <p:nvPr/>
        </p:nvSpPr>
        <p:spPr bwMode="auto">
          <a:xfrm>
            <a:off x="5791200" y="5378624"/>
            <a:ext cx="533400" cy="304800"/>
          </a:xfrm>
          <a:prstGeom prst="rightArrow">
            <a:avLst>
              <a:gd name="adj1" fmla="val 50000"/>
              <a:gd name="adj2" fmla="val 43750"/>
            </a:avLst>
          </a:prstGeom>
          <a:solidFill>
            <a:schemeClr val="bg2"/>
          </a:solidFill>
          <a:ln w="12700" cap="sq">
            <a:solidFill>
              <a:schemeClr val="bg2"/>
            </a:solidFill>
            <a:miter lim="800000"/>
            <a:headEnd type="none" w="sm" len="sm"/>
            <a:tailEnd type="none" w="sm" len="sm"/>
          </a:ln>
        </p:spPr>
        <p:txBody>
          <a:bodyPr/>
          <a:lstStyle/>
          <a:p>
            <a:endParaRPr lang="zh-CN" altLang="en-US"/>
          </a:p>
        </p:txBody>
      </p:sp>
      <p:pic>
        <p:nvPicPr>
          <p:cNvPr id="37917" name="图片 37916" descr="减1">
            <a:extLst>
              <a:ext uri="{FF2B5EF4-FFF2-40B4-BE49-F238E27FC236}">
                <a16:creationId xmlns:a16="http://schemas.microsoft.com/office/drawing/2014/main" id="{7C43FADA-1A0F-4323-8D3F-528CC22727D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600" y="3016424"/>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8" name="图片 37917" descr="减2">
            <a:extLst>
              <a:ext uri="{FF2B5EF4-FFF2-40B4-BE49-F238E27FC236}">
                <a16:creationId xmlns:a16="http://schemas.microsoft.com/office/drawing/2014/main" id="{680E9E01-05AF-465C-833D-B8787B996A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921424"/>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9" name="右箭头 37918">
            <a:extLst>
              <a:ext uri="{FF2B5EF4-FFF2-40B4-BE49-F238E27FC236}">
                <a16:creationId xmlns:a16="http://schemas.microsoft.com/office/drawing/2014/main" id="{3C0F43A5-4EDD-47C8-ADC3-B608B0B703BD}"/>
              </a:ext>
            </a:extLst>
          </p:cNvPr>
          <p:cNvSpPr>
            <a:spLocks noChangeArrowheads="1"/>
          </p:cNvSpPr>
          <p:nvPr/>
        </p:nvSpPr>
        <p:spPr bwMode="auto">
          <a:xfrm>
            <a:off x="2438400" y="3626024"/>
            <a:ext cx="381000" cy="228600"/>
          </a:xfrm>
          <a:prstGeom prst="rightArrow">
            <a:avLst>
              <a:gd name="adj1" fmla="val 50000"/>
              <a:gd name="adj2" fmla="val 41659"/>
            </a:avLst>
          </a:prstGeom>
          <a:solidFill>
            <a:schemeClr val="bg2"/>
          </a:solidFill>
          <a:ln w="12700" cap="sq">
            <a:solidFill>
              <a:schemeClr val="bg2"/>
            </a:solidFill>
            <a:miter lim="800000"/>
            <a:headEnd type="none" w="sm" len="sm"/>
            <a:tailEnd type="none" w="sm" len="sm"/>
          </a:ln>
        </p:spPr>
        <p:txBody>
          <a:bodyPr/>
          <a:lstStyle/>
          <a:p>
            <a:endParaRPr lang="zh-CN" altLang="en-US"/>
          </a:p>
        </p:txBody>
      </p:sp>
      <p:sp>
        <p:nvSpPr>
          <p:cNvPr id="37920" name="右箭头 37919">
            <a:extLst>
              <a:ext uri="{FF2B5EF4-FFF2-40B4-BE49-F238E27FC236}">
                <a16:creationId xmlns:a16="http://schemas.microsoft.com/office/drawing/2014/main" id="{F3469A46-7988-43DB-826E-997F489AC259}"/>
              </a:ext>
            </a:extLst>
          </p:cNvPr>
          <p:cNvSpPr>
            <a:spLocks noChangeArrowheads="1"/>
          </p:cNvSpPr>
          <p:nvPr/>
        </p:nvSpPr>
        <p:spPr bwMode="auto">
          <a:xfrm>
            <a:off x="2514600" y="5454824"/>
            <a:ext cx="381000" cy="228600"/>
          </a:xfrm>
          <a:prstGeom prst="rightArrow">
            <a:avLst>
              <a:gd name="adj1" fmla="val 50000"/>
              <a:gd name="adj2" fmla="val 41659"/>
            </a:avLst>
          </a:prstGeom>
          <a:solidFill>
            <a:schemeClr val="bg2"/>
          </a:solidFill>
          <a:ln w="12700" cap="sq">
            <a:solidFill>
              <a:schemeClr val="bg2"/>
            </a:solidFill>
            <a:miter lim="800000"/>
            <a:headEnd type="none" w="sm" len="sm"/>
            <a:tailEnd type="none" w="sm" len="sm"/>
          </a:ln>
        </p:spPr>
        <p:txBody>
          <a:bodyPr/>
          <a:lstStyle/>
          <a:p>
            <a:endParaRPr lang="zh-CN" altLang="en-US"/>
          </a:p>
        </p:txBody>
      </p:sp>
      <p:sp>
        <p:nvSpPr>
          <p:cNvPr id="17440" name="直接连接符 37920">
            <a:extLst>
              <a:ext uri="{FF2B5EF4-FFF2-40B4-BE49-F238E27FC236}">
                <a16:creationId xmlns:a16="http://schemas.microsoft.com/office/drawing/2014/main" id="{315047E7-6437-4B7B-84CE-9FD9ABBE2BDE}"/>
              </a:ext>
            </a:extLst>
          </p:cNvPr>
          <p:cNvSpPr>
            <a:spLocks noChangeShapeType="1"/>
          </p:cNvSpPr>
          <p:nvPr/>
        </p:nvSpPr>
        <p:spPr bwMode="auto">
          <a:xfrm flipV="1">
            <a:off x="228600" y="2787824"/>
            <a:ext cx="8915400" cy="0"/>
          </a:xfrm>
          <a:prstGeom prst="line">
            <a:avLst/>
          </a:prstGeom>
          <a:noFill/>
          <a:ln w="603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文本框 37921">
            <a:extLst>
              <a:ext uri="{FF2B5EF4-FFF2-40B4-BE49-F238E27FC236}">
                <a16:creationId xmlns:a16="http://schemas.microsoft.com/office/drawing/2014/main" id="{BF839A44-B80C-48F8-9645-97F698C0953E}"/>
              </a:ext>
            </a:extLst>
          </p:cNvPr>
          <p:cNvSpPr txBox="1">
            <a:spLocks noChangeArrowheads="1"/>
          </p:cNvSpPr>
          <p:nvPr/>
        </p:nvSpPr>
        <p:spPr bwMode="auto">
          <a:xfrm>
            <a:off x="0" y="44624"/>
            <a:ext cx="6111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a:spcBef>
                <a:spcPct val="50000"/>
              </a:spcBef>
            </a:pPr>
            <a:r>
              <a:rPr lang="zh-CN" altLang="en-US" sz="2800" b="1">
                <a:latin typeface="Times New Roman" panose="02020603050405020304" pitchFamily="18" charset="0"/>
              </a:rPr>
              <a:t>减数第一次分裂</a:t>
            </a:r>
          </a:p>
        </p:txBody>
      </p:sp>
      <p:sp>
        <p:nvSpPr>
          <p:cNvPr id="17442" name="文本框 37922">
            <a:extLst>
              <a:ext uri="{FF2B5EF4-FFF2-40B4-BE49-F238E27FC236}">
                <a16:creationId xmlns:a16="http://schemas.microsoft.com/office/drawing/2014/main" id="{1FDF8D1A-24AB-40D2-9B2F-4BEB5AE3C2CE}"/>
              </a:ext>
            </a:extLst>
          </p:cNvPr>
          <p:cNvSpPr txBox="1">
            <a:spLocks noChangeArrowheads="1"/>
          </p:cNvSpPr>
          <p:nvPr/>
        </p:nvSpPr>
        <p:spPr bwMode="auto">
          <a:xfrm>
            <a:off x="0" y="3321224"/>
            <a:ext cx="6111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a:spcBef>
                <a:spcPct val="50000"/>
              </a:spcBef>
            </a:pPr>
            <a:r>
              <a:rPr lang="zh-CN" altLang="en-US" sz="2800" b="1">
                <a:latin typeface="Times New Roman" panose="02020603050405020304" pitchFamily="18" charset="0"/>
              </a:rPr>
              <a:t>减数第二次分裂</a:t>
            </a:r>
          </a:p>
        </p:txBody>
      </p:sp>
      <p:sp>
        <p:nvSpPr>
          <p:cNvPr id="37925" name="文本框 37924">
            <a:extLst>
              <a:ext uri="{FF2B5EF4-FFF2-40B4-BE49-F238E27FC236}">
                <a16:creationId xmlns:a16="http://schemas.microsoft.com/office/drawing/2014/main" id="{8D621766-1922-4189-AB15-D2257EC1A6A8}"/>
              </a:ext>
            </a:extLst>
          </p:cNvPr>
          <p:cNvSpPr txBox="1">
            <a:spLocks noChangeArrowheads="1"/>
          </p:cNvSpPr>
          <p:nvPr/>
        </p:nvSpPr>
        <p:spPr bwMode="auto">
          <a:xfrm>
            <a:off x="3276600" y="1744837"/>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50000"/>
              </a:spcBef>
            </a:pPr>
            <a:r>
              <a:rPr lang="zh-CN" altLang="en-US" sz="2400" b="1">
                <a:solidFill>
                  <a:srgbClr val="000099"/>
                </a:solidFill>
                <a:latin typeface="Times New Roman" panose="02020603050405020304" pitchFamily="18" charset="0"/>
              </a:rPr>
              <a:t>四分体</a:t>
            </a:r>
            <a:endParaRPr lang="zh-CN" altLang="en-US" sz="2400">
              <a:solidFill>
                <a:srgbClr val="000099"/>
              </a:solidFill>
              <a:latin typeface="Times New Roman" panose="02020603050405020304" pitchFamily="18" charset="0"/>
            </a:endParaRPr>
          </a:p>
        </p:txBody>
      </p:sp>
      <p:sp>
        <p:nvSpPr>
          <p:cNvPr id="37926" name="文本框 37925">
            <a:extLst>
              <a:ext uri="{FF2B5EF4-FFF2-40B4-BE49-F238E27FC236}">
                <a16:creationId xmlns:a16="http://schemas.microsoft.com/office/drawing/2014/main" id="{9F4AC924-784F-41B2-A7DD-175D7809EF9E}"/>
              </a:ext>
            </a:extLst>
          </p:cNvPr>
          <p:cNvSpPr txBox="1">
            <a:spLocks noChangeArrowheads="1"/>
          </p:cNvSpPr>
          <p:nvPr/>
        </p:nvSpPr>
        <p:spPr bwMode="auto">
          <a:xfrm>
            <a:off x="2195513" y="593899"/>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50000"/>
              </a:spcBef>
            </a:pPr>
            <a:r>
              <a:rPr lang="zh-CN" altLang="en-US" sz="2400" b="1">
                <a:solidFill>
                  <a:srgbClr val="000099"/>
                </a:solidFill>
                <a:latin typeface="Times New Roman" panose="02020603050405020304" pitchFamily="18" charset="0"/>
              </a:rPr>
              <a:t>复制</a:t>
            </a:r>
            <a:endParaRPr lang="zh-CN" altLang="en-US" sz="2400">
              <a:solidFill>
                <a:srgbClr val="000099"/>
              </a:solidFill>
              <a:latin typeface="Times New Roman" panose="02020603050405020304" pitchFamily="18" charset="0"/>
            </a:endParaRPr>
          </a:p>
        </p:txBody>
      </p:sp>
      <p:sp>
        <p:nvSpPr>
          <p:cNvPr id="39" name="文本框 38">
            <a:extLst>
              <a:ext uri="{FF2B5EF4-FFF2-40B4-BE49-F238E27FC236}">
                <a16:creationId xmlns:a16="http://schemas.microsoft.com/office/drawing/2014/main" id="{D8866000-30FB-4EE4-B3DF-8787D1A83D35}"/>
              </a:ext>
            </a:extLst>
          </p:cNvPr>
          <p:cNvSpPr txBox="1">
            <a:spLocks noChangeArrowheads="1"/>
          </p:cNvSpPr>
          <p:nvPr/>
        </p:nvSpPr>
        <p:spPr bwMode="auto">
          <a:xfrm>
            <a:off x="541337" y="-47084"/>
            <a:ext cx="5402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solidFill>
                  <a:srgbClr val="000099"/>
                </a:solidFill>
                <a:latin typeface="黑体" panose="02010609060101010101" pitchFamily="49" charset="-122"/>
                <a:ea typeface="黑体" panose="02010609060101010101" pitchFamily="49" charset="-122"/>
              </a:rPr>
              <a:t>1.</a:t>
            </a:r>
            <a:r>
              <a:rPr lang="zh-CN" altLang="en-US" sz="2800" b="1" dirty="0">
                <a:solidFill>
                  <a:srgbClr val="000099"/>
                </a:solidFill>
                <a:latin typeface="黑体" panose="02010609060101010101" pitchFamily="49" charset="-122"/>
                <a:ea typeface="黑体" panose="02010609060101010101" pitchFamily="49" charset="-122"/>
              </a:rPr>
              <a:t>精子的形成过程</a:t>
            </a:r>
            <a:r>
              <a:rPr lang="en-US" altLang="zh-CN" sz="2800" b="1" dirty="0">
                <a:solidFill>
                  <a:srgbClr val="000099"/>
                </a:solidFill>
                <a:latin typeface="黑体" panose="02010609060101010101" pitchFamily="49" charset="-122"/>
                <a:ea typeface="黑体" panose="02010609060101010101" pitchFamily="49" charset="-122"/>
              </a:rPr>
              <a:t>(</a:t>
            </a:r>
            <a:r>
              <a:rPr lang="zh-CN" altLang="en-US" sz="2800" b="1" dirty="0">
                <a:solidFill>
                  <a:srgbClr val="000099"/>
                </a:solidFill>
                <a:latin typeface="黑体" panose="02010609060101010101" pitchFamily="49" charset="-122"/>
                <a:ea typeface="黑体" panose="02010609060101010101" pitchFamily="49" charset="-122"/>
              </a:rPr>
              <a:t>睾丸</a:t>
            </a:r>
            <a:r>
              <a:rPr lang="en-US" altLang="zh-CN" sz="2800" b="1" dirty="0">
                <a:solidFill>
                  <a:srgbClr val="000099"/>
                </a:solidFill>
                <a:latin typeface="黑体" panose="02010609060101010101" pitchFamily="49" charset="-122"/>
                <a:ea typeface="黑体" panose="02010609060101010101" pitchFamily="49" charset="-122"/>
              </a:rPr>
              <a:t>/</a:t>
            </a:r>
            <a:r>
              <a:rPr lang="zh-CN" altLang="en-US" sz="2800" b="1" dirty="0">
                <a:solidFill>
                  <a:srgbClr val="000099"/>
                </a:solidFill>
                <a:latin typeface="黑体" panose="02010609060101010101" pitchFamily="49" charset="-122"/>
                <a:ea typeface="黑体" panose="02010609060101010101" pitchFamily="49" charset="-122"/>
              </a:rPr>
              <a:t>精巢）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Righ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strips(downLeft)">
                                      <p:cBhvr>
                                        <p:cTn id="12" dur="500"/>
                                        <p:tgtEl>
                                          <p:spTgt spid="3789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7897"/>
                                        </p:tgtEl>
                                        <p:attrNameLst>
                                          <p:attrName>style.visibility</p:attrName>
                                        </p:attrNameLst>
                                      </p:cBhvr>
                                      <p:to>
                                        <p:strVal val="visible"/>
                                      </p:to>
                                    </p:set>
                                    <p:animEffect transition="in" filter="strips(downLeft)">
                                      <p:cBhvr>
                                        <p:cTn id="17" dur="500"/>
                                        <p:tgtEl>
                                          <p:spTgt spid="37897"/>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37902"/>
                                        </p:tgtEl>
                                        <p:attrNameLst>
                                          <p:attrName>style.visibility</p:attrName>
                                        </p:attrNameLst>
                                      </p:cBhvr>
                                      <p:to>
                                        <p:strVal val="visible"/>
                                      </p:to>
                                    </p:set>
                                    <p:anim calcmode="lin" valueType="num">
                                      <p:cBhvr>
                                        <p:cTn id="22" dur="500" fill="hold"/>
                                        <p:tgtEl>
                                          <p:spTgt spid="37902"/>
                                        </p:tgtEl>
                                        <p:attrNameLst>
                                          <p:attrName>ppt_w</p:attrName>
                                        </p:attrNameLst>
                                      </p:cBhvr>
                                      <p:tavLst>
                                        <p:tav tm="0">
                                          <p:val>
                                            <p:fltVal val="0"/>
                                          </p:val>
                                        </p:tav>
                                        <p:tav tm="100000">
                                          <p:val>
                                            <p:strVal val="#ppt_w"/>
                                          </p:val>
                                        </p:tav>
                                      </p:tavLst>
                                    </p:anim>
                                    <p:anim calcmode="lin" valueType="num">
                                      <p:cBhvr>
                                        <p:cTn id="23" dur="500" fill="hold"/>
                                        <p:tgtEl>
                                          <p:spTgt spid="37902"/>
                                        </p:tgtEl>
                                        <p:attrNameLst>
                                          <p:attrName>ppt_h</p:attrName>
                                        </p:attrNameLst>
                                      </p:cBhvr>
                                      <p:tavLst>
                                        <p:tav tm="0">
                                          <p:val>
                                            <p:strVal val="#ppt_h"/>
                                          </p:val>
                                        </p:tav>
                                        <p:tav tm="100000">
                                          <p:val>
                                            <p:strVal val="#ppt_h"/>
                                          </p:val>
                                        </p:tav>
                                      </p:tavLst>
                                    </p:anim>
                                  </p:childTnLst>
                                </p:cTn>
                              </p:par>
                              <p:par>
                                <p:cTn id="24" presetID="17" presetClass="entr" presetSubtype="10" fill="hold" nodeType="withEffect">
                                  <p:stCondLst>
                                    <p:cond delay="0"/>
                                  </p:stCondLst>
                                  <p:childTnLst>
                                    <p:set>
                                      <p:cBhvr>
                                        <p:cTn id="25" dur="1" fill="hold">
                                          <p:stCondLst>
                                            <p:cond delay="0"/>
                                          </p:stCondLst>
                                        </p:cTn>
                                        <p:tgtEl>
                                          <p:spTgt spid="37910"/>
                                        </p:tgtEl>
                                        <p:attrNameLst>
                                          <p:attrName>style.visibility</p:attrName>
                                        </p:attrNameLst>
                                      </p:cBhvr>
                                      <p:to>
                                        <p:strVal val="visible"/>
                                      </p:to>
                                    </p:set>
                                    <p:anim calcmode="lin" valueType="num">
                                      <p:cBhvr>
                                        <p:cTn id="26" dur="500" fill="hold"/>
                                        <p:tgtEl>
                                          <p:spTgt spid="37910"/>
                                        </p:tgtEl>
                                        <p:attrNameLst>
                                          <p:attrName>ppt_w</p:attrName>
                                        </p:attrNameLst>
                                      </p:cBhvr>
                                      <p:tavLst>
                                        <p:tav tm="0">
                                          <p:val>
                                            <p:fltVal val="0"/>
                                          </p:val>
                                        </p:tav>
                                        <p:tav tm="100000">
                                          <p:val>
                                            <p:strVal val="#ppt_w"/>
                                          </p:val>
                                        </p:tav>
                                      </p:tavLst>
                                    </p:anim>
                                    <p:anim calcmode="lin" valueType="num">
                                      <p:cBhvr>
                                        <p:cTn id="27" dur="500" fill="hold"/>
                                        <p:tgtEl>
                                          <p:spTgt spid="37910"/>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37926"/>
                                        </p:tgtEl>
                                        <p:attrNameLst>
                                          <p:attrName>style.visibility</p:attrName>
                                        </p:attrNameLst>
                                      </p:cBhvr>
                                      <p:to>
                                        <p:strVal val="visible"/>
                                      </p:to>
                                    </p:set>
                                    <p:anim calcmode="lin" valueType="num">
                                      <p:cBhvr>
                                        <p:cTn id="32" dur="500" fill="hold"/>
                                        <p:tgtEl>
                                          <p:spTgt spid="37926"/>
                                        </p:tgtEl>
                                        <p:attrNameLst>
                                          <p:attrName>ppt_w</p:attrName>
                                        </p:attrNameLst>
                                      </p:cBhvr>
                                      <p:tavLst>
                                        <p:tav tm="0">
                                          <p:val>
                                            <p:fltVal val="0"/>
                                          </p:val>
                                        </p:tav>
                                        <p:tav tm="100000">
                                          <p:val>
                                            <p:strVal val="#ppt_w"/>
                                          </p:val>
                                        </p:tav>
                                      </p:tavLst>
                                    </p:anim>
                                    <p:anim calcmode="lin" valueType="num">
                                      <p:cBhvr>
                                        <p:cTn id="33" dur="500" fill="hold"/>
                                        <p:tgtEl>
                                          <p:spTgt spid="37926"/>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37909"/>
                                        </p:tgtEl>
                                        <p:attrNameLst>
                                          <p:attrName>style.visibility</p:attrName>
                                        </p:attrNameLst>
                                      </p:cBhvr>
                                      <p:to>
                                        <p:strVal val="visible"/>
                                      </p:to>
                                    </p:set>
                                    <p:anim calcmode="lin" valueType="num">
                                      <p:cBhvr>
                                        <p:cTn id="38" dur="500" fill="hold"/>
                                        <p:tgtEl>
                                          <p:spTgt spid="37909"/>
                                        </p:tgtEl>
                                        <p:attrNameLst>
                                          <p:attrName>ppt_w</p:attrName>
                                        </p:attrNameLst>
                                      </p:cBhvr>
                                      <p:tavLst>
                                        <p:tav tm="0">
                                          <p:val>
                                            <p:fltVal val="0"/>
                                          </p:val>
                                        </p:tav>
                                        <p:tav tm="100000">
                                          <p:val>
                                            <p:strVal val="#ppt_w"/>
                                          </p:val>
                                        </p:tav>
                                      </p:tavLst>
                                    </p:anim>
                                    <p:anim calcmode="lin" valueType="num">
                                      <p:cBhvr>
                                        <p:cTn id="39" dur="500" fill="hold"/>
                                        <p:tgtEl>
                                          <p:spTgt spid="37909"/>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7925"/>
                                        </p:tgtEl>
                                        <p:attrNameLst>
                                          <p:attrName>style.visibility</p:attrName>
                                        </p:attrNameLst>
                                      </p:cBhvr>
                                      <p:to>
                                        <p:strVal val="visible"/>
                                      </p:to>
                                    </p:set>
                                    <p:animEffect transition="in" filter="wipe(down)">
                                      <p:cBhvr>
                                        <p:cTn id="44" dur="500"/>
                                        <p:tgtEl>
                                          <p:spTgt spid="37925"/>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nodeType="clickEffect">
                                  <p:stCondLst>
                                    <p:cond delay="0"/>
                                  </p:stCondLst>
                                  <p:childTnLst>
                                    <p:set>
                                      <p:cBhvr>
                                        <p:cTn id="48" dur="1" fill="hold">
                                          <p:stCondLst>
                                            <p:cond delay="0"/>
                                          </p:stCondLst>
                                        </p:cTn>
                                        <p:tgtEl>
                                          <p:spTgt spid="37913"/>
                                        </p:tgtEl>
                                        <p:attrNameLst>
                                          <p:attrName>style.visibility</p:attrName>
                                        </p:attrNameLst>
                                      </p:cBhvr>
                                      <p:to>
                                        <p:strVal val="visible"/>
                                      </p:to>
                                    </p:set>
                                    <p:animEffect transition="in" filter="strips(downLeft)">
                                      <p:cBhvr>
                                        <p:cTn id="49" dur="500"/>
                                        <p:tgtEl>
                                          <p:spTgt spid="37913"/>
                                        </p:tgtEl>
                                      </p:cBhvr>
                                    </p:animEffect>
                                  </p:childTnLst>
                                </p:cTn>
                              </p:par>
                              <p:par>
                                <p:cTn id="50" presetID="18" presetClass="entr" presetSubtype="12" fill="hold" nodeType="withEffect">
                                  <p:stCondLst>
                                    <p:cond delay="0"/>
                                  </p:stCondLst>
                                  <p:childTnLst>
                                    <p:set>
                                      <p:cBhvr>
                                        <p:cTn id="51" dur="1" fill="hold">
                                          <p:stCondLst>
                                            <p:cond delay="0"/>
                                          </p:stCondLst>
                                        </p:cTn>
                                        <p:tgtEl>
                                          <p:spTgt spid="37911"/>
                                        </p:tgtEl>
                                        <p:attrNameLst>
                                          <p:attrName>style.visibility</p:attrName>
                                        </p:attrNameLst>
                                      </p:cBhvr>
                                      <p:to>
                                        <p:strVal val="visible"/>
                                      </p:to>
                                    </p:set>
                                    <p:animEffect transition="in" filter="strips(downLeft)">
                                      <p:cBhvr>
                                        <p:cTn id="52" dur="500"/>
                                        <p:tgtEl>
                                          <p:spTgt spid="37911"/>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nodeType="clickEffect">
                                  <p:stCondLst>
                                    <p:cond delay="0"/>
                                  </p:stCondLst>
                                  <p:childTnLst>
                                    <p:set>
                                      <p:cBhvr>
                                        <p:cTn id="56" dur="1" fill="hold">
                                          <p:stCondLst>
                                            <p:cond delay="0"/>
                                          </p:stCondLst>
                                        </p:cTn>
                                        <p:tgtEl>
                                          <p:spTgt spid="37903"/>
                                        </p:tgtEl>
                                        <p:attrNameLst>
                                          <p:attrName>style.visibility</p:attrName>
                                        </p:attrNameLst>
                                      </p:cBhvr>
                                      <p:to>
                                        <p:strVal val="visible"/>
                                      </p:to>
                                    </p:set>
                                    <p:anim calcmode="lin" valueType="num">
                                      <p:cBhvr>
                                        <p:cTn id="57" dur="500" fill="hold"/>
                                        <p:tgtEl>
                                          <p:spTgt spid="37903"/>
                                        </p:tgtEl>
                                        <p:attrNameLst>
                                          <p:attrName>ppt_w</p:attrName>
                                        </p:attrNameLst>
                                      </p:cBhvr>
                                      <p:tavLst>
                                        <p:tav tm="0">
                                          <p:val>
                                            <p:fltVal val="0"/>
                                          </p:val>
                                        </p:tav>
                                        <p:tav tm="100000">
                                          <p:val>
                                            <p:strVal val="#ppt_w"/>
                                          </p:val>
                                        </p:tav>
                                      </p:tavLst>
                                    </p:anim>
                                    <p:anim calcmode="lin" valueType="num">
                                      <p:cBhvr>
                                        <p:cTn id="58" dur="500" fill="hold"/>
                                        <p:tgtEl>
                                          <p:spTgt spid="37903"/>
                                        </p:tgtEl>
                                        <p:attrNameLst>
                                          <p:attrName>ppt_h</p:attrName>
                                        </p:attrNameLst>
                                      </p:cBhvr>
                                      <p:tavLst>
                                        <p:tav tm="0">
                                          <p:val>
                                            <p:strVal val="#ppt_h"/>
                                          </p:val>
                                        </p:tav>
                                        <p:tav tm="100000">
                                          <p:val>
                                            <p:strVal val="#ppt_h"/>
                                          </p:val>
                                        </p:tav>
                                      </p:tavLst>
                                    </p:anim>
                                  </p:childTnLst>
                                </p:cTn>
                              </p:par>
                              <p:par>
                                <p:cTn id="59" presetID="17" presetClass="entr" presetSubtype="10" fill="hold" nodeType="withEffect">
                                  <p:stCondLst>
                                    <p:cond delay="0"/>
                                  </p:stCondLst>
                                  <p:childTnLst>
                                    <p:set>
                                      <p:cBhvr>
                                        <p:cTn id="60" dur="1" fill="hold">
                                          <p:stCondLst>
                                            <p:cond delay="0"/>
                                          </p:stCondLst>
                                        </p:cTn>
                                        <p:tgtEl>
                                          <p:spTgt spid="37890"/>
                                        </p:tgtEl>
                                        <p:attrNameLst>
                                          <p:attrName>style.visibility</p:attrName>
                                        </p:attrNameLst>
                                      </p:cBhvr>
                                      <p:to>
                                        <p:strVal val="visible"/>
                                      </p:to>
                                    </p:set>
                                    <p:anim calcmode="lin" valueType="num">
                                      <p:cBhvr>
                                        <p:cTn id="61" dur="500" fill="hold"/>
                                        <p:tgtEl>
                                          <p:spTgt spid="37890"/>
                                        </p:tgtEl>
                                        <p:attrNameLst>
                                          <p:attrName>ppt_w</p:attrName>
                                        </p:attrNameLst>
                                      </p:cBhvr>
                                      <p:tavLst>
                                        <p:tav tm="0">
                                          <p:val>
                                            <p:fltVal val="0"/>
                                          </p:val>
                                        </p:tav>
                                        <p:tav tm="100000">
                                          <p:val>
                                            <p:strVal val="#ppt_w"/>
                                          </p:val>
                                        </p:tav>
                                      </p:tavLst>
                                    </p:anim>
                                    <p:anim calcmode="lin" valueType="num">
                                      <p:cBhvr>
                                        <p:cTn id="62" dur="500" fill="hold"/>
                                        <p:tgtEl>
                                          <p:spTgt spid="37890"/>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7912"/>
                                        </p:tgtEl>
                                        <p:attrNameLst>
                                          <p:attrName>style.visibility</p:attrName>
                                        </p:attrNameLst>
                                      </p:cBhvr>
                                      <p:to>
                                        <p:strVal val="visible"/>
                                      </p:to>
                                    </p:set>
                                    <p:animEffect transition="in" filter="wipe(down)">
                                      <p:cBhvr>
                                        <p:cTn id="67" dur="500"/>
                                        <p:tgtEl>
                                          <p:spTgt spid="379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898"/>
                                        </p:tgtEl>
                                        <p:attrNameLst>
                                          <p:attrName>style.visibility</p:attrName>
                                        </p:attrNameLst>
                                      </p:cBhvr>
                                      <p:to>
                                        <p:strVal val="visible"/>
                                      </p:to>
                                    </p:set>
                                    <p:animEffect transition="in" filter="wipe(down)">
                                      <p:cBhvr>
                                        <p:cTn id="72" dur="500"/>
                                        <p:tgtEl>
                                          <p:spTgt spid="3789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7904"/>
                                        </p:tgtEl>
                                        <p:attrNameLst>
                                          <p:attrName>style.visibility</p:attrName>
                                        </p:attrNameLst>
                                      </p:cBhvr>
                                      <p:to>
                                        <p:strVal val="visible"/>
                                      </p:to>
                                    </p:set>
                                    <p:animEffect transition="in" filter="wipe(down)">
                                      <p:cBhvr>
                                        <p:cTn id="77" dur="500"/>
                                        <p:tgtEl>
                                          <p:spTgt spid="37904"/>
                                        </p:tgtEl>
                                      </p:cBhvr>
                                    </p:animEffect>
                                  </p:childTnLst>
                                </p:cTn>
                              </p:par>
                              <p:par>
                                <p:cTn id="78" presetID="22" presetClass="entr" presetSubtype="4" fill="hold" nodeType="withEffect">
                                  <p:stCondLst>
                                    <p:cond delay="0"/>
                                  </p:stCondLst>
                                  <p:childTnLst>
                                    <p:set>
                                      <p:cBhvr>
                                        <p:cTn id="79" dur="1" fill="hold">
                                          <p:stCondLst>
                                            <p:cond delay="0"/>
                                          </p:stCondLst>
                                        </p:cTn>
                                        <p:tgtEl>
                                          <p:spTgt spid="37915"/>
                                        </p:tgtEl>
                                        <p:attrNameLst>
                                          <p:attrName>style.visibility</p:attrName>
                                        </p:attrNameLst>
                                      </p:cBhvr>
                                      <p:to>
                                        <p:strVal val="visible"/>
                                      </p:to>
                                    </p:set>
                                    <p:animEffect transition="in" filter="wipe(down)">
                                      <p:cBhvr>
                                        <p:cTn id="80" dur="500"/>
                                        <p:tgtEl>
                                          <p:spTgt spid="37915"/>
                                        </p:tgtEl>
                                      </p:cBhvr>
                                    </p:animEffect>
                                  </p:childTnLst>
                                </p:cTn>
                              </p:par>
                              <p:par>
                                <p:cTn id="81" presetID="22" presetClass="entr" presetSubtype="4" fill="hold" nodeType="withEffect">
                                  <p:stCondLst>
                                    <p:cond delay="0"/>
                                  </p:stCondLst>
                                  <p:childTnLst>
                                    <p:set>
                                      <p:cBhvr>
                                        <p:cTn id="82" dur="1" fill="hold">
                                          <p:stCondLst>
                                            <p:cond delay="0"/>
                                          </p:stCondLst>
                                        </p:cTn>
                                        <p:tgtEl>
                                          <p:spTgt spid="37892"/>
                                        </p:tgtEl>
                                        <p:attrNameLst>
                                          <p:attrName>style.visibility</p:attrName>
                                        </p:attrNameLst>
                                      </p:cBhvr>
                                      <p:to>
                                        <p:strVal val="visible"/>
                                      </p:to>
                                    </p:set>
                                    <p:animEffect transition="in" filter="wipe(down)">
                                      <p:cBhvr>
                                        <p:cTn id="83" dur="500"/>
                                        <p:tgtEl>
                                          <p:spTgt spid="3789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7919"/>
                                        </p:tgtEl>
                                        <p:attrNameLst>
                                          <p:attrName>style.visibility</p:attrName>
                                        </p:attrNameLst>
                                      </p:cBhvr>
                                      <p:to>
                                        <p:strVal val="visible"/>
                                      </p:to>
                                    </p:set>
                                    <p:animEffect transition="in" filter="wipe(down)">
                                      <p:cBhvr>
                                        <p:cTn id="88" dur="500"/>
                                        <p:tgtEl>
                                          <p:spTgt spid="37919"/>
                                        </p:tgtEl>
                                      </p:cBhvr>
                                    </p:animEffect>
                                  </p:childTnLst>
                                </p:cTn>
                              </p:par>
                              <p:par>
                                <p:cTn id="89" presetID="22" presetClass="entr" presetSubtype="4" fill="hold" nodeType="withEffect">
                                  <p:stCondLst>
                                    <p:cond delay="0"/>
                                  </p:stCondLst>
                                  <p:childTnLst>
                                    <p:set>
                                      <p:cBhvr>
                                        <p:cTn id="90" dur="1" fill="hold">
                                          <p:stCondLst>
                                            <p:cond delay="0"/>
                                          </p:stCondLst>
                                        </p:cTn>
                                        <p:tgtEl>
                                          <p:spTgt spid="37920"/>
                                        </p:tgtEl>
                                        <p:attrNameLst>
                                          <p:attrName>style.visibility</p:attrName>
                                        </p:attrNameLst>
                                      </p:cBhvr>
                                      <p:to>
                                        <p:strVal val="visible"/>
                                      </p:to>
                                    </p:set>
                                    <p:animEffect transition="in" filter="wipe(down)">
                                      <p:cBhvr>
                                        <p:cTn id="91" dur="500"/>
                                        <p:tgtEl>
                                          <p:spTgt spid="37920"/>
                                        </p:tgtEl>
                                      </p:cBhvr>
                                    </p:animEffect>
                                  </p:childTnLst>
                                </p:cTn>
                              </p:par>
                              <p:par>
                                <p:cTn id="92" presetID="22" presetClass="entr" presetSubtype="4" fill="hold" nodeType="withEffect">
                                  <p:stCondLst>
                                    <p:cond delay="0"/>
                                  </p:stCondLst>
                                  <p:childTnLst>
                                    <p:set>
                                      <p:cBhvr>
                                        <p:cTn id="93" dur="1" fill="hold">
                                          <p:stCondLst>
                                            <p:cond delay="0"/>
                                          </p:stCondLst>
                                        </p:cTn>
                                        <p:tgtEl>
                                          <p:spTgt spid="37918"/>
                                        </p:tgtEl>
                                        <p:attrNameLst>
                                          <p:attrName>style.visibility</p:attrName>
                                        </p:attrNameLst>
                                      </p:cBhvr>
                                      <p:to>
                                        <p:strVal val="visible"/>
                                      </p:to>
                                    </p:set>
                                    <p:animEffect transition="in" filter="wipe(down)">
                                      <p:cBhvr>
                                        <p:cTn id="94" dur="500"/>
                                        <p:tgtEl>
                                          <p:spTgt spid="37918"/>
                                        </p:tgtEl>
                                      </p:cBhvr>
                                    </p:animEffect>
                                  </p:childTnLst>
                                </p:cTn>
                              </p:par>
                              <p:par>
                                <p:cTn id="95" presetID="22" presetClass="entr" presetSubtype="4" fill="hold" nodeType="withEffect">
                                  <p:stCondLst>
                                    <p:cond delay="0"/>
                                  </p:stCondLst>
                                  <p:childTnLst>
                                    <p:set>
                                      <p:cBhvr>
                                        <p:cTn id="96" dur="1" fill="hold">
                                          <p:stCondLst>
                                            <p:cond delay="0"/>
                                          </p:stCondLst>
                                        </p:cTn>
                                        <p:tgtEl>
                                          <p:spTgt spid="37917"/>
                                        </p:tgtEl>
                                        <p:attrNameLst>
                                          <p:attrName>style.visibility</p:attrName>
                                        </p:attrNameLst>
                                      </p:cBhvr>
                                      <p:to>
                                        <p:strVal val="visible"/>
                                      </p:to>
                                    </p:set>
                                    <p:animEffect transition="in" filter="wipe(down)">
                                      <p:cBhvr>
                                        <p:cTn id="97" dur="500"/>
                                        <p:tgtEl>
                                          <p:spTgt spid="3791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905"/>
                                        </p:tgtEl>
                                        <p:attrNameLst>
                                          <p:attrName>style.visibility</p:attrName>
                                        </p:attrNameLst>
                                      </p:cBhvr>
                                      <p:to>
                                        <p:strVal val="visible"/>
                                      </p:to>
                                    </p:set>
                                    <p:animEffect transition="in" filter="wipe(down)">
                                      <p:cBhvr>
                                        <p:cTn id="102" dur="500"/>
                                        <p:tgtEl>
                                          <p:spTgt spid="37905"/>
                                        </p:tgtEl>
                                      </p:cBhvr>
                                    </p:animEffect>
                                  </p:childTnLst>
                                </p:cTn>
                              </p:par>
                              <p:par>
                                <p:cTn id="103" presetID="22" presetClass="entr" presetSubtype="4" fill="hold" nodeType="withEffect">
                                  <p:stCondLst>
                                    <p:cond delay="0"/>
                                  </p:stCondLst>
                                  <p:childTnLst>
                                    <p:set>
                                      <p:cBhvr>
                                        <p:cTn id="104" dur="1" fill="hold">
                                          <p:stCondLst>
                                            <p:cond delay="0"/>
                                          </p:stCondLst>
                                        </p:cTn>
                                        <p:tgtEl>
                                          <p:spTgt spid="37914"/>
                                        </p:tgtEl>
                                        <p:attrNameLst>
                                          <p:attrName>style.visibility</p:attrName>
                                        </p:attrNameLst>
                                      </p:cBhvr>
                                      <p:to>
                                        <p:strVal val="visible"/>
                                      </p:to>
                                    </p:set>
                                    <p:animEffect transition="in" filter="wipe(down)">
                                      <p:cBhvr>
                                        <p:cTn id="105" dur="500"/>
                                        <p:tgtEl>
                                          <p:spTgt spid="37914"/>
                                        </p:tgtEl>
                                      </p:cBhvr>
                                    </p:animEffect>
                                  </p:childTnLst>
                                </p:cTn>
                              </p:par>
                              <p:par>
                                <p:cTn id="106" presetID="22" presetClass="entr" presetSubtype="4" fill="hold" nodeType="withEffect">
                                  <p:stCondLst>
                                    <p:cond delay="0"/>
                                  </p:stCondLst>
                                  <p:childTnLst>
                                    <p:set>
                                      <p:cBhvr>
                                        <p:cTn id="107" dur="1" fill="hold">
                                          <p:stCondLst>
                                            <p:cond delay="0"/>
                                          </p:stCondLst>
                                        </p:cTn>
                                        <p:tgtEl>
                                          <p:spTgt spid="37894"/>
                                        </p:tgtEl>
                                        <p:attrNameLst>
                                          <p:attrName>style.visibility</p:attrName>
                                        </p:attrNameLst>
                                      </p:cBhvr>
                                      <p:to>
                                        <p:strVal val="visible"/>
                                      </p:to>
                                    </p:set>
                                    <p:animEffect transition="in" filter="wipe(down)">
                                      <p:cBhvr>
                                        <p:cTn id="108" dur="500"/>
                                        <p:tgtEl>
                                          <p:spTgt spid="37894"/>
                                        </p:tgtEl>
                                      </p:cBhvr>
                                    </p:animEffect>
                                  </p:childTnLst>
                                </p:cTn>
                              </p:par>
                              <p:par>
                                <p:cTn id="109" presetID="22" presetClass="entr" presetSubtype="4" fill="hold" nodeType="withEffect">
                                  <p:stCondLst>
                                    <p:cond delay="0"/>
                                  </p:stCondLst>
                                  <p:childTnLst>
                                    <p:set>
                                      <p:cBhvr>
                                        <p:cTn id="110" dur="1" fill="hold">
                                          <p:stCondLst>
                                            <p:cond delay="0"/>
                                          </p:stCondLst>
                                        </p:cTn>
                                        <p:tgtEl>
                                          <p:spTgt spid="37893"/>
                                        </p:tgtEl>
                                        <p:attrNameLst>
                                          <p:attrName>style.visibility</p:attrName>
                                        </p:attrNameLst>
                                      </p:cBhvr>
                                      <p:to>
                                        <p:strVal val="visible"/>
                                      </p:to>
                                    </p:set>
                                    <p:animEffect transition="in" filter="wipe(down)">
                                      <p:cBhvr>
                                        <p:cTn id="111" dur="500"/>
                                        <p:tgtEl>
                                          <p:spTgt spid="3789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7908"/>
                                        </p:tgtEl>
                                        <p:attrNameLst>
                                          <p:attrName>style.visibility</p:attrName>
                                        </p:attrNameLst>
                                      </p:cBhvr>
                                      <p:to>
                                        <p:strVal val="visible"/>
                                      </p:to>
                                    </p:set>
                                    <p:animEffect transition="in" filter="wipe(down)">
                                      <p:cBhvr>
                                        <p:cTn id="116" dur="500"/>
                                        <p:tgtEl>
                                          <p:spTgt spid="3790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37899"/>
                                        </p:tgtEl>
                                        <p:attrNameLst>
                                          <p:attrName>style.visibility</p:attrName>
                                        </p:attrNameLst>
                                      </p:cBhvr>
                                      <p:to>
                                        <p:strVal val="visible"/>
                                      </p:to>
                                    </p:set>
                                    <p:animEffect transition="in" filter="wipe(down)">
                                      <p:cBhvr>
                                        <p:cTn id="121" dur="500"/>
                                        <p:tgtEl>
                                          <p:spTgt spid="37899"/>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12" fill="hold" nodeType="clickEffect">
                                  <p:stCondLst>
                                    <p:cond delay="0"/>
                                  </p:stCondLst>
                                  <p:childTnLst>
                                    <p:set>
                                      <p:cBhvr>
                                        <p:cTn id="125" dur="1" fill="hold">
                                          <p:stCondLst>
                                            <p:cond delay="0"/>
                                          </p:stCondLst>
                                        </p:cTn>
                                        <p:tgtEl>
                                          <p:spTgt spid="37906"/>
                                        </p:tgtEl>
                                        <p:attrNameLst>
                                          <p:attrName>style.visibility</p:attrName>
                                        </p:attrNameLst>
                                      </p:cBhvr>
                                      <p:to>
                                        <p:strVal val="visible"/>
                                      </p:to>
                                    </p:set>
                                    <p:animEffect transition="in" filter="strips(downLeft)">
                                      <p:cBhvr>
                                        <p:cTn id="126" dur="500"/>
                                        <p:tgtEl>
                                          <p:spTgt spid="37906"/>
                                        </p:tgtEl>
                                      </p:cBhvr>
                                    </p:animEffect>
                                  </p:childTnLst>
                                </p:cTn>
                              </p:par>
                              <p:par>
                                <p:cTn id="127" presetID="18" presetClass="entr" presetSubtype="12" fill="hold" nodeType="withEffect">
                                  <p:stCondLst>
                                    <p:cond delay="0"/>
                                  </p:stCondLst>
                                  <p:childTnLst>
                                    <p:set>
                                      <p:cBhvr>
                                        <p:cTn id="128" dur="1" fill="hold">
                                          <p:stCondLst>
                                            <p:cond delay="0"/>
                                          </p:stCondLst>
                                        </p:cTn>
                                        <p:tgtEl>
                                          <p:spTgt spid="37895"/>
                                        </p:tgtEl>
                                        <p:attrNameLst>
                                          <p:attrName>style.visibility</p:attrName>
                                        </p:attrNameLst>
                                      </p:cBhvr>
                                      <p:to>
                                        <p:strVal val="visible"/>
                                      </p:to>
                                    </p:set>
                                    <p:animEffect transition="in" filter="strips(downLeft)">
                                      <p:cBhvr>
                                        <p:cTn id="129" dur="500"/>
                                        <p:tgtEl>
                                          <p:spTgt spid="37895"/>
                                        </p:tgtEl>
                                      </p:cBhvr>
                                    </p:animEffect>
                                  </p:childTnLst>
                                </p:cTn>
                              </p:par>
                              <p:par>
                                <p:cTn id="130" presetID="18" presetClass="entr" presetSubtype="12" fill="hold" nodeType="withEffect">
                                  <p:stCondLst>
                                    <p:cond delay="0"/>
                                  </p:stCondLst>
                                  <p:childTnLst>
                                    <p:set>
                                      <p:cBhvr>
                                        <p:cTn id="131" dur="1" fill="hold">
                                          <p:stCondLst>
                                            <p:cond delay="0"/>
                                          </p:stCondLst>
                                        </p:cTn>
                                        <p:tgtEl>
                                          <p:spTgt spid="37916"/>
                                        </p:tgtEl>
                                        <p:attrNameLst>
                                          <p:attrName>style.visibility</p:attrName>
                                        </p:attrNameLst>
                                      </p:cBhvr>
                                      <p:to>
                                        <p:strVal val="visible"/>
                                      </p:to>
                                    </p:set>
                                    <p:animEffect transition="in" filter="strips(downLeft)">
                                      <p:cBhvr>
                                        <p:cTn id="132" dur="500"/>
                                        <p:tgtEl>
                                          <p:spTgt spid="3791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7900"/>
                                        </p:tgtEl>
                                        <p:attrNameLst>
                                          <p:attrName>style.visibility</p:attrName>
                                        </p:attrNameLst>
                                      </p:cBhvr>
                                      <p:to>
                                        <p:strVal val="visible"/>
                                      </p:to>
                                    </p:set>
                                    <p:animEffect transition="in" filter="wipe(down)">
                                      <p:cBhvr>
                                        <p:cTn id="137" dur="500"/>
                                        <p:tgtEl>
                                          <p:spTgt spid="3790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37907"/>
                                        </p:tgtEl>
                                        <p:attrNameLst>
                                          <p:attrName>style.visibility</p:attrName>
                                        </p:attrNameLst>
                                      </p:cBhvr>
                                      <p:to>
                                        <p:strVal val="visible"/>
                                      </p:to>
                                    </p:set>
                                    <p:animEffect transition="in" filter="wipe(down)">
                                      <p:cBhvr>
                                        <p:cTn id="142" dur="500"/>
                                        <p:tgtEl>
                                          <p:spTgt spid="37907"/>
                                        </p:tgtEl>
                                      </p:cBhvr>
                                    </p:animEffect>
                                  </p:childTnLst>
                                </p:cTn>
                              </p:par>
                              <p:par>
                                <p:cTn id="143" presetID="22" presetClass="entr" presetSubtype="4" fill="hold" nodeType="withEffect">
                                  <p:stCondLst>
                                    <p:cond delay="0"/>
                                  </p:stCondLst>
                                  <p:childTnLst>
                                    <p:set>
                                      <p:cBhvr>
                                        <p:cTn id="144" dur="1" fill="hold">
                                          <p:stCondLst>
                                            <p:cond delay="0"/>
                                          </p:stCondLst>
                                        </p:cTn>
                                        <p:tgtEl>
                                          <p:spTgt spid="37896"/>
                                        </p:tgtEl>
                                        <p:attrNameLst>
                                          <p:attrName>style.visibility</p:attrName>
                                        </p:attrNameLst>
                                      </p:cBhvr>
                                      <p:to>
                                        <p:strVal val="visible"/>
                                      </p:to>
                                    </p:set>
                                    <p:animEffect transition="in" filter="wipe(down)">
                                      <p:cBhvr>
                                        <p:cTn id="145" dur="500"/>
                                        <p:tgtEl>
                                          <p:spTgt spid="37896"/>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37901"/>
                                        </p:tgtEl>
                                        <p:attrNameLst>
                                          <p:attrName>style.visibility</p:attrName>
                                        </p:attrNameLst>
                                      </p:cBhvr>
                                      <p:to>
                                        <p:strVal val="visible"/>
                                      </p:to>
                                    </p:set>
                                    <p:animEffect transition="in" filter="wipe(down)">
                                      <p:cBhvr>
                                        <p:cTn id="150" dur="500"/>
                                        <p:tgtEl>
                                          <p:spTgt spid="3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7" grpId="0"/>
      <p:bldP spid="37898" grpId="0"/>
      <p:bldP spid="37899" grpId="0"/>
      <p:bldP spid="37900" grpId="0"/>
      <p:bldP spid="37901" grpId="0"/>
      <p:bldP spid="37909" grpId="0"/>
      <p:bldP spid="37925" grpId="0"/>
      <p:bldP spid="37926"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8913">
            <a:extLst>
              <a:ext uri="{FF2B5EF4-FFF2-40B4-BE49-F238E27FC236}">
                <a16:creationId xmlns:a16="http://schemas.microsoft.com/office/drawing/2014/main" id="{00DE17F6-3C54-4826-96E3-BF6761A93E85}"/>
              </a:ext>
            </a:extLst>
          </p:cNvPr>
          <p:cNvSpPr txBox="1">
            <a:spLocks noChangeArrowheads="1"/>
          </p:cNvSpPr>
          <p:nvPr/>
        </p:nvSpPr>
        <p:spPr bwMode="auto">
          <a:xfrm>
            <a:off x="344970" y="37516"/>
            <a:ext cx="51631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solidFill>
                  <a:srgbClr val="000099"/>
                </a:solidFill>
                <a:latin typeface="黑体" panose="02010609060101010101" pitchFamily="49" charset="-122"/>
                <a:ea typeface="黑体" panose="02010609060101010101" pitchFamily="49" charset="-122"/>
              </a:rPr>
              <a:t>2</a:t>
            </a:r>
            <a:r>
              <a:rPr lang="zh-CN" altLang="en-US" sz="2800" b="1" dirty="0">
                <a:solidFill>
                  <a:srgbClr val="000099"/>
                </a:solidFill>
                <a:latin typeface="黑体" panose="02010609060101010101" pitchFamily="49" charset="-122"/>
                <a:ea typeface="黑体" panose="02010609060101010101" pitchFamily="49" charset="-122"/>
              </a:rPr>
              <a:t>、卵细胞的形成过程（卵巢）</a:t>
            </a:r>
          </a:p>
        </p:txBody>
      </p:sp>
      <p:graphicFrame>
        <p:nvGraphicFramePr>
          <p:cNvPr id="38915" name="对象 38914">
            <a:extLst>
              <a:ext uri="{FF2B5EF4-FFF2-40B4-BE49-F238E27FC236}">
                <a16:creationId xmlns:a16="http://schemas.microsoft.com/office/drawing/2014/main" id="{CB6C1719-AE0E-4FBC-AED1-1A5680D852D8}"/>
              </a:ext>
            </a:extLst>
          </p:cNvPr>
          <p:cNvGraphicFramePr>
            <a:graphicFrameLocks/>
          </p:cNvGraphicFramePr>
          <p:nvPr/>
        </p:nvGraphicFramePr>
        <p:xfrm>
          <a:off x="7596188" y="620713"/>
          <a:ext cx="1287462" cy="1587500"/>
        </p:xfrm>
        <a:graphic>
          <a:graphicData uri="http://schemas.openxmlformats.org/presentationml/2006/ole">
            <mc:AlternateContent xmlns:mc="http://schemas.openxmlformats.org/markup-compatibility/2006">
              <mc:Choice xmlns:v="urn:schemas-microsoft-com:vml" Requires="v">
                <p:oleObj spid="_x0000_s2218" r:id="rId3" imgW="2514286" imgH="3098413" progId="Photoshop.Image.6">
                  <p:embed/>
                </p:oleObj>
              </mc:Choice>
              <mc:Fallback>
                <p:oleObj r:id="rId3" imgW="2514286" imgH="3098413" progId="Photoshop.Image.6">
                  <p:embed/>
                  <p:pic>
                    <p:nvPicPr>
                      <p:cNvPr id="38915" name="对象 38914">
                        <a:extLst>
                          <a:ext uri="{FF2B5EF4-FFF2-40B4-BE49-F238E27FC236}">
                            <a16:creationId xmlns:a16="http://schemas.microsoft.com/office/drawing/2014/main" id="{CB6C1719-AE0E-4FBC-AED1-1A5680D852D8}"/>
                          </a:ext>
                        </a:extLst>
                      </p:cNvPr>
                      <p:cNvPicPr>
                        <a:picLocks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96188" y="620713"/>
                        <a:ext cx="1287462"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6" name="对象 38915">
            <a:extLst>
              <a:ext uri="{FF2B5EF4-FFF2-40B4-BE49-F238E27FC236}">
                <a16:creationId xmlns:a16="http://schemas.microsoft.com/office/drawing/2014/main" id="{CDDD3AC5-8B2B-4C50-AA86-7F9E8A55E606}"/>
              </a:ext>
            </a:extLst>
          </p:cNvPr>
          <p:cNvGraphicFramePr>
            <a:graphicFrameLocks/>
          </p:cNvGraphicFramePr>
          <p:nvPr/>
        </p:nvGraphicFramePr>
        <p:xfrm>
          <a:off x="1219200" y="3124200"/>
          <a:ext cx="1066800" cy="1031875"/>
        </p:xfrm>
        <a:graphic>
          <a:graphicData uri="http://schemas.openxmlformats.org/presentationml/2006/ole">
            <mc:AlternateContent xmlns:mc="http://schemas.openxmlformats.org/markup-compatibility/2006">
              <mc:Choice xmlns:v="urn:schemas-microsoft-com:vml" Requires="v">
                <p:oleObj spid="_x0000_s2219" r:id="rId5" imgW="2285714" imgH="2209524" progId="Photoshop.Image.6">
                  <p:embed/>
                </p:oleObj>
              </mc:Choice>
              <mc:Fallback>
                <p:oleObj r:id="rId5" imgW="2285714" imgH="2209524" progId="Photoshop.Image.6">
                  <p:embed/>
                  <p:pic>
                    <p:nvPicPr>
                      <p:cNvPr id="38916" name="对象 38915">
                        <a:extLst>
                          <a:ext uri="{FF2B5EF4-FFF2-40B4-BE49-F238E27FC236}">
                            <a16:creationId xmlns:a16="http://schemas.microsoft.com/office/drawing/2014/main" id="{CDDD3AC5-8B2B-4C50-AA86-7F9E8A55E606}"/>
                          </a:ext>
                        </a:extLst>
                      </p:cNvPr>
                      <p:cNvPicPr>
                        <a:picLocks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9200" y="3124200"/>
                        <a:ext cx="10668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7" name="对象 38916">
            <a:extLst>
              <a:ext uri="{FF2B5EF4-FFF2-40B4-BE49-F238E27FC236}">
                <a16:creationId xmlns:a16="http://schemas.microsoft.com/office/drawing/2014/main" id="{11DD07C7-23B2-411E-8075-C3E1C42C50C1}"/>
              </a:ext>
            </a:extLst>
          </p:cNvPr>
          <p:cNvGraphicFramePr>
            <a:graphicFrameLocks/>
          </p:cNvGraphicFramePr>
          <p:nvPr/>
        </p:nvGraphicFramePr>
        <p:xfrm>
          <a:off x="1143000" y="4575175"/>
          <a:ext cx="1295400" cy="1282700"/>
        </p:xfrm>
        <a:graphic>
          <a:graphicData uri="http://schemas.openxmlformats.org/presentationml/2006/ole">
            <mc:AlternateContent xmlns:mc="http://schemas.openxmlformats.org/markup-compatibility/2006">
              <mc:Choice xmlns:v="urn:schemas-microsoft-com:vml" Requires="v">
                <p:oleObj spid="_x0000_s2220" r:id="rId7" imgW="2285714" imgH="2260317" progId="Photoshop.Image.6">
                  <p:embed/>
                </p:oleObj>
              </mc:Choice>
              <mc:Fallback>
                <p:oleObj r:id="rId7" imgW="2285714" imgH="2260317" progId="Photoshop.Image.6">
                  <p:embed/>
                  <p:pic>
                    <p:nvPicPr>
                      <p:cNvPr id="38917" name="对象 38916">
                        <a:extLst>
                          <a:ext uri="{FF2B5EF4-FFF2-40B4-BE49-F238E27FC236}">
                            <a16:creationId xmlns:a16="http://schemas.microsoft.com/office/drawing/2014/main" id="{11DD07C7-23B2-411E-8075-C3E1C42C50C1}"/>
                          </a:ext>
                        </a:extLst>
                      </p:cNvPr>
                      <p:cNvPicPr>
                        <a:picLocks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4575175"/>
                        <a:ext cx="1295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8" name="对象 38917">
            <a:extLst>
              <a:ext uri="{FF2B5EF4-FFF2-40B4-BE49-F238E27FC236}">
                <a16:creationId xmlns:a16="http://schemas.microsoft.com/office/drawing/2014/main" id="{F04BA571-FAC8-47AF-B67E-769E4A9B9A00}"/>
              </a:ext>
            </a:extLst>
          </p:cNvPr>
          <p:cNvGraphicFramePr>
            <a:graphicFrameLocks/>
          </p:cNvGraphicFramePr>
          <p:nvPr/>
        </p:nvGraphicFramePr>
        <p:xfrm>
          <a:off x="2971800" y="4572000"/>
          <a:ext cx="1282700" cy="1295400"/>
        </p:xfrm>
        <a:graphic>
          <a:graphicData uri="http://schemas.openxmlformats.org/presentationml/2006/ole">
            <mc:AlternateContent xmlns:mc="http://schemas.openxmlformats.org/markup-compatibility/2006">
              <mc:Choice xmlns:v="urn:schemas-microsoft-com:vml" Requires="v">
                <p:oleObj spid="_x0000_s2221" r:id="rId9" imgW="1358730" imgH="1371429" progId="Photoshop.Image.6">
                  <p:embed/>
                </p:oleObj>
              </mc:Choice>
              <mc:Fallback>
                <p:oleObj r:id="rId9" imgW="1358730" imgH="1371429" progId="Photoshop.Image.6">
                  <p:embed/>
                  <p:pic>
                    <p:nvPicPr>
                      <p:cNvPr id="38918" name="对象 38917">
                        <a:extLst>
                          <a:ext uri="{FF2B5EF4-FFF2-40B4-BE49-F238E27FC236}">
                            <a16:creationId xmlns:a16="http://schemas.microsoft.com/office/drawing/2014/main" id="{F04BA571-FAC8-47AF-B67E-769E4A9B9A00}"/>
                          </a:ext>
                        </a:extLst>
                      </p:cNvPr>
                      <p:cNvPicPr>
                        <a:picLocks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4572000"/>
                        <a:ext cx="12827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9" name="文本框 38918">
            <a:extLst>
              <a:ext uri="{FF2B5EF4-FFF2-40B4-BE49-F238E27FC236}">
                <a16:creationId xmlns:a16="http://schemas.microsoft.com/office/drawing/2014/main" id="{83431FE2-56E4-49A4-9F65-9EA23973C521}"/>
              </a:ext>
            </a:extLst>
          </p:cNvPr>
          <p:cNvSpPr txBox="1">
            <a:spLocks noChangeArrowheads="1"/>
          </p:cNvSpPr>
          <p:nvPr/>
        </p:nvSpPr>
        <p:spPr bwMode="auto">
          <a:xfrm>
            <a:off x="8001000" y="56388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000" b="1" dirty="0">
                <a:solidFill>
                  <a:srgbClr val="FF0000"/>
                </a:solidFill>
                <a:latin typeface="楷体_GB2312" pitchFamily="49" charset="-122"/>
                <a:ea typeface="楷体_GB2312" pitchFamily="49" charset="-122"/>
              </a:rPr>
              <a:t>卵细胞</a:t>
            </a:r>
            <a:endParaRPr lang="zh-CN" altLang="en-US" sz="2000" dirty="0">
              <a:solidFill>
                <a:srgbClr val="FF0000"/>
              </a:solidFill>
              <a:latin typeface="楷体_GB2312" pitchFamily="49" charset="-122"/>
              <a:ea typeface="楷体_GB2312" pitchFamily="49" charset="-122"/>
            </a:endParaRPr>
          </a:p>
        </p:txBody>
      </p:sp>
      <p:graphicFrame>
        <p:nvGraphicFramePr>
          <p:cNvPr id="38920" name="对象 38919">
            <a:extLst>
              <a:ext uri="{FF2B5EF4-FFF2-40B4-BE49-F238E27FC236}">
                <a16:creationId xmlns:a16="http://schemas.microsoft.com/office/drawing/2014/main" id="{30861F79-260B-497C-AA76-5BCF2E62F1ED}"/>
              </a:ext>
            </a:extLst>
          </p:cNvPr>
          <p:cNvGraphicFramePr>
            <a:graphicFrameLocks/>
          </p:cNvGraphicFramePr>
          <p:nvPr/>
        </p:nvGraphicFramePr>
        <p:xfrm>
          <a:off x="4859338" y="4437063"/>
          <a:ext cx="1406525" cy="1600200"/>
        </p:xfrm>
        <a:graphic>
          <a:graphicData uri="http://schemas.openxmlformats.org/presentationml/2006/ole">
            <mc:AlternateContent xmlns:mc="http://schemas.openxmlformats.org/markup-compatibility/2006">
              <mc:Choice xmlns:v="urn:schemas-microsoft-com:vml" Requires="v">
                <p:oleObj spid="_x0000_s2222" r:id="rId11" imgW="1561905" imgH="1777778" progId="Photoshop.Image.6">
                  <p:embed/>
                </p:oleObj>
              </mc:Choice>
              <mc:Fallback>
                <p:oleObj r:id="rId11" imgW="1561905" imgH="1777778" progId="Photoshop.Image.6">
                  <p:embed/>
                  <p:pic>
                    <p:nvPicPr>
                      <p:cNvPr id="38920" name="对象 38919">
                        <a:extLst>
                          <a:ext uri="{FF2B5EF4-FFF2-40B4-BE49-F238E27FC236}">
                            <a16:creationId xmlns:a16="http://schemas.microsoft.com/office/drawing/2014/main" id="{30861F79-260B-497C-AA76-5BCF2E62F1ED}"/>
                          </a:ext>
                        </a:extLst>
                      </p:cNvPr>
                      <p:cNvPicPr>
                        <a:picLocks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59338" y="4437063"/>
                        <a:ext cx="14065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1" name="对象 38920">
            <a:extLst>
              <a:ext uri="{FF2B5EF4-FFF2-40B4-BE49-F238E27FC236}">
                <a16:creationId xmlns:a16="http://schemas.microsoft.com/office/drawing/2014/main" id="{171F27D5-35D5-4B8F-9405-4CB6BD954F26}"/>
              </a:ext>
            </a:extLst>
          </p:cNvPr>
          <p:cNvGraphicFramePr>
            <a:graphicFrameLocks/>
          </p:cNvGraphicFramePr>
          <p:nvPr/>
        </p:nvGraphicFramePr>
        <p:xfrm>
          <a:off x="6781800" y="5486400"/>
          <a:ext cx="1219200" cy="1157288"/>
        </p:xfrm>
        <a:graphic>
          <a:graphicData uri="http://schemas.openxmlformats.org/presentationml/2006/ole">
            <mc:AlternateContent xmlns:mc="http://schemas.openxmlformats.org/markup-compatibility/2006">
              <mc:Choice xmlns:v="urn:schemas-microsoft-com:vml" Requires="v">
                <p:oleObj spid="_x0000_s2223" r:id="rId13" imgW="1002821" imgH="952045" progId="Photoshop.Image.6">
                  <p:embed/>
                </p:oleObj>
              </mc:Choice>
              <mc:Fallback>
                <p:oleObj r:id="rId13" imgW="1002821" imgH="952045" progId="Photoshop.Image.6">
                  <p:embed/>
                  <p:pic>
                    <p:nvPicPr>
                      <p:cNvPr id="38921" name="对象 38920">
                        <a:extLst>
                          <a:ext uri="{FF2B5EF4-FFF2-40B4-BE49-F238E27FC236}">
                            <a16:creationId xmlns:a16="http://schemas.microsoft.com/office/drawing/2014/main" id="{171F27D5-35D5-4B8F-9405-4CB6BD954F26}"/>
                          </a:ext>
                        </a:extLst>
                      </p:cNvPr>
                      <p:cNvPicPr>
                        <a:picLocks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1800" y="5486400"/>
                        <a:ext cx="12192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2" name="对象 38921">
            <a:extLst>
              <a:ext uri="{FF2B5EF4-FFF2-40B4-BE49-F238E27FC236}">
                <a16:creationId xmlns:a16="http://schemas.microsoft.com/office/drawing/2014/main" id="{01F368E0-C7F8-473F-9BB9-27B928B0032C}"/>
              </a:ext>
            </a:extLst>
          </p:cNvPr>
          <p:cNvGraphicFramePr>
            <a:graphicFrameLocks/>
          </p:cNvGraphicFramePr>
          <p:nvPr/>
        </p:nvGraphicFramePr>
        <p:xfrm>
          <a:off x="7010400" y="4572000"/>
          <a:ext cx="838200" cy="819150"/>
        </p:xfrm>
        <a:graphic>
          <a:graphicData uri="http://schemas.openxmlformats.org/presentationml/2006/ole">
            <mc:AlternateContent xmlns:mc="http://schemas.openxmlformats.org/markup-compatibility/2006">
              <mc:Choice xmlns:v="urn:schemas-microsoft-com:vml" Requires="v">
                <p:oleObj spid="_x0000_s2224" r:id="rId15" imgW="1002821" imgH="977778" progId="Photoshop.Image.6">
                  <p:embed/>
                </p:oleObj>
              </mc:Choice>
              <mc:Fallback>
                <p:oleObj r:id="rId15" imgW="1002821" imgH="977778" progId="Photoshop.Image.6">
                  <p:embed/>
                  <p:pic>
                    <p:nvPicPr>
                      <p:cNvPr id="38922" name="对象 38921">
                        <a:extLst>
                          <a:ext uri="{FF2B5EF4-FFF2-40B4-BE49-F238E27FC236}">
                            <a16:creationId xmlns:a16="http://schemas.microsoft.com/office/drawing/2014/main" id="{01F368E0-C7F8-473F-9BB9-27B928B0032C}"/>
                          </a:ext>
                        </a:extLst>
                      </p:cNvPr>
                      <p:cNvPicPr>
                        <a:picLocks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10400" y="4572000"/>
                        <a:ext cx="8382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3" name="对象 38922">
            <a:extLst>
              <a:ext uri="{FF2B5EF4-FFF2-40B4-BE49-F238E27FC236}">
                <a16:creationId xmlns:a16="http://schemas.microsoft.com/office/drawing/2014/main" id="{041A559E-6960-45CC-9BAE-07CAE9B45FBC}"/>
              </a:ext>
            </a:extLst>
          </p:cNvPr>
          <p:cNvGraphicFramePr>
            <a:graphicFrameLocks/>
          </p:cNvGraphicFramePr>
          <p:nvPr/>
        </p:nvGraphicFramePr>
        <p:xfrm>
          <a:off x="3048000" y="3051175"/>
          <a:ext cx="1066800" cy="1039813"/>
        </p:xfrm>
        <a:graphic>
          <a:graphicData uri="http://schemas.openxmlformats.org/presentationml/2006/ole">
            <mc:AlternateContent xmlns:mc="http://schemas.openxmlformats.org/markup-compatibility/2006">
              <mc:Choice xmlns:v="urn:schemas-microsoft-com:vml" Requires="v">
                <p:oleObj spid="_x0000_s2225" r:id="rId17" imgW="1434415" imgH="1396825" progId="Photoshop.Image.6">
                  <p:embed/>
                </p:oleObj>
              </mc:Choice>
              <mc:Fallback>
                <p:oleObj r:id="rId17" imgW="1434415" imgH="1396825" progId="Photoshop.Image.6">
                  <p:embed/>
                  <p:pic>
                    <p:nvPicPr>
                      <p:cNvPr id="38923" name="对象 38922">
                        <a:extLst>
                          <a:ext uri="{FF2B5EF4-FFF2-40B4-BE49-F238E27FC236}">
                            <a16:creationId xmlns:a16="http://schemas.microsoft.com/office/drawing/2014/main" id="{041A559E-6960-45CC-9BAE-07CAE9B45FBC}"/>
                          </a:ext>
                        </a:extLst>
                      </p:cNvPr>
                      <p:cNvPicPr>
                        <a:picLocks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0" y="3051175"/>
                        <a:ext cx="10668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4" name="对象 38923">
            <a:extLst>
              <a:ext uri="{FF2B5EF4-FFF2-40B4-BE49-F238E27FC236}">
                <a16:creationId xmlns:a16="http://schemas.microsoft.com/office/drawing/2014/main" id="{BB75C974-39CE-4F2E-9193-2C0A8473CB54}"/>
              </a:ext>
            </a:extLst>
          </p:cNvPr>
          <p:cNvGraphicFramePr>
            <a:graphicFrameLocks/>
          </p:cNvGraphicFramePr>
          <p:nvPr/>
        </p:nvGraphicFramePr>
        <p:xfrm>
          <a:off x="4953000" y="2895600"/>
          <a:ext cx="1146175" cy="1676400"/>
        </p:xfrm>
        <a:graphic>
          <a:graphicData uri="http://schemas.openxmlformats.org/presentationml/2006/ole">
            <mc:AlternateContent xmlns:mc="http://schemas.openxmlformats.org/markup-compatibility/2006">
              <mc:Choice xmlns:v="urn:schemas-microsoft-com:vml" Requires="v">
                <p:oleObj spid="_x0000_s2226" r:id="rId19" imgW="1180952" imgH="1726984" progId="Photoshop.Image.6">
                  <p:embed/>
                </p:oleObj>
              </mc:Choice>
              <mc:Fallback>
                <p:oleObj r:id="rId19" imgW="1180952" imgH="1726984" progId="Photoshop.Image.6">
                  <p:embed/>
                  <p:pic>
                    <p:nvPicPr>
                      <p:cNvPr id="38924" name="对象 38923">
                        <a:extLst>
                          <a:ext uri="{FF2B5EF4-FFF2-40B4-BE49-F238E27FC236}">
                            <a16:creationId xmlns:a16="http://schemas.microsoft.com/office/drawing/2014/main" id="{BB75C974-39CE-4F2E-9193-2C0A8473CB54}"/>
                          </a:ext>
                        </a:extLst>
                      </p:cNvPr>
                      <p:cNvPicPr>
                        <a:picLocks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2895600"/>
                        <a:ext cx="11461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5" name="对象 38924">
            <a:extLst>
              <a:ext uri="{FF2B5EF4-FFF2-40B4-BE49-F238E27FC236}">
                <a16:creationId xmlns:a16="http://schemas.microsoft.com/office/drawing/2014/main" id="{F6BA0A03-A024-4166-B179-4DCC9C91943F}"/>
              </a:ext>
            </a:extLst>
          </p:cNvPr>
          <p:cNvGraphicFramePr>
            <a:graphicFrameLocks/>
          </p:cNvGraphicFramePr>
          <p:nvPr/>
        </p:nvGraphicFramePr>
        <p:xfrm>
          <a:off x="7010400" y="2895600"/>
          <a:ext cx="858838" cy="1676400"/>
        </p:xfrm>
        <a:graphic>
          <a:graphicData uri="http://schemas.openxmlformats.org/presentationml/2006/ole">
            <mc:AlternateContent xmlns:mc="http://schemas.openxmlformats.org/markup-compatibility/2006">
              <mc:Choice xmlns:v="urn:schemas-microsoft-com:vml" Requires="v">
                <p:oleObj spid="_x0000_s2227" r:id="rId21" imgW="1002821" imgH="1955556" progId="Photoshop.Image.6">
                  <p:embed/>
                </p:oleObj>
              </mc:Choice>
              <mc:Fallback>
                <p:oleObj r:id="rId21" imgW="1002821" imgH="1955556" progId="Photoshop.Image.6">
                  <p:embed/>
                  <p:pic>
                    <p:nvPicPr>
                      <p:cNvPr id="38925" name="对象 38924">
                        <a:extLst>
                          <a:ext uri="{FF2B5EF4-FFF2-40B4-BE49-F238E27FC236}">
                            <a16:creationId xmlns:a16="http://schemas.microsoft.com/office/drawing/2014/main" id="{F6BA0A03-A024-4166-B179-4DCC9C91943F}"/>
                          </a:ext>
                        </a:extLst>
                      </p:cNvPr>
                      <p:cNvPicPr>
                        <a:picLocks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10400" y="2895600"/>
                        <a:ext cx="8588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26" name="文本框 38925">
            <a:extLst>
              <a:ext uri="{FF2B5EF4-FFF2-40B4-BE49-F238E27FC236}">
                <a16:creationId xmlns:a16="http://schemas.microsoft.com/office/drawing/2014/main" id="{95135632-5CC3-46E8-8136-25BD6F0DDAC6}"/>
              </a:ext>
            </a:extLst>
          </p:cNvPr>
          <p:cNvSpPr txBox="1">
            <a:spLocks noChangeArrowheads="1"/>
          </p:cNvSpPr>
          <p:nvPr/>
        </p:nvSpPr>
        <p:spPr bwMode="auto">
          <a:xfrm>
            <a:off x="1180438" y="4139930"/>
            <a:ext cx="1328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000" b="1" dirty="0">
                <a:solidFill>
                  <a:srgbClr val="0000FF"/>
                </a:solidFill>
                <a:latin typeface="Times New Roman" panose="02020603050405020304" pitchFamily="18" charset="0"/>
                <a:ea typeface="楷体_GB2312" pitchFamily="49" charset="-122"/>
              </a:rPr>
              <a:t>第一极体</a:t>
            </a:r>
          </a:p>
        </p:txBody>
      </p:sp>
      <p:sp>
        <p:nvSpPr>
          <p:cNvPr id="38927" name="文本框 38926">
            <a:extLst>
              <a:ext uri="{FF2B5EF4-FFF2-40B4-BE49-F238E27FC236}">
                <a16:creationId xmlns:a16="http://schemas.microsoft.com/office/drawing/2014/main" id="{980BBA84-DEB6-4BBF-86B4-B0D3FD228D93}"/>
              </a:ext>
            </a:extLst>
          </p:cNvPr>
          <p:cNvSpPr txBox="1">
            <a:spLocks noChangeArrowheads="1"/>
          </p:cNvSpPr>
          <p:nvPr/>
        </p:nvSpPr>
        <p:spPr bwMode="auto">
          <a:xfrm>
            <a:off x="8153400" y="38862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000" b="1" dirty="0">
                <a:solidFill>
                  <a:srgbClr val="0000FF"/>
                </a:solidFill>
                <a:latin typeface="Times New Roman" panose="02020603050405020304" pitchFamily="18" charset="0"/>
                <a:ea typeface="楷体_GB2312" pitchFamily="49" charset="-122"/>
              </a:rPr>
              <a:t>第二极体</a:t>
            </a:r>
          </a:p>
        </p:txBody>
      </p:sp>
      <p:sp>
        <p:nvSpPr>
          <p:cNvPr id="38928" name="文本框 38927">
            <a:extLst>
              <a:ext uri="{FF2B5EF4-FFF2-40B4-BE49-F238E27FC236}">
                <a16:creationId xmlns:a16="http://schemas.microsoft.com/office/drawing/2014/main" id="{30F0EC36-441E-44C8-9933-769244C99BA8}"/>
              </a:ext>
            </a:extLst>
          </p:cNvPr>
          <p:cNvSpPr txBox="1">
            <a:spLocks noChangeArrowheads="1"/>
          </p:cNvSpPr>
          <p:nvPr/>
        </p:nvSpPr>
        <p:spPr bwMode="auto">
          <a:xfrm>
            <a:off x="2843212" y="6308725"/>
            <a:ext cx="226218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nSpc>
                <a:spcPct val="80000"/>
              </a:lnSpc>
              <a:spcBef>
                <a:spcPct val="50000"/>
              </a:spcBef>
            </a:pPr>
            <a:r>
              <a:rPr lang="zh-CN" altLang="en-US" sz="2400" b="1" dirty="0">
                <a:solidFill>
                  <a:srgbClr val="FF0000"/>
                </a:solidFill>
                <a:latin typeface="Times New Roman" panose="02020603050405020304" pitchFamily="18" charset="0"/>
                <a:ea typeface="楷体_GB2312" pitchFamily="49" charset="-122"/>
              </a:rPr>
              <a:t>次级卵母细胞</a:t>
            </a:r>
          </a:p>
        </p:txBody>
      </p:sp>
      <p:sp>
        <p:nvSpPr>
          <p:cNvPr id="38929" name="右箭头 38928">
            <a:extLst>
              <a:ext uri="{FF2B5EF4-FFF2-40B4-BE49-F238E27FC236}">
                <a16:creationId xmlns:a16="http://schemas.microsoft.com/office/drawing/2014/main" id="{8772D1C5-7CBA-4AA2-B93A-C2A0FE00A66D}"/>
              </a:ext>
            </a:extLst>
          </p:cNvPr>
          <p:cNvSpPr>
            <a:spLocks noChangeArrowheads="1"/>
          </p:cNvSpPr>
          <p:nvPr/>
        </p:nvSpPr>
        <p:spPr bwMode="auto">
          <a:xfrm>
            <a:off x="228600" y="4495800"/>
            <a:ext cx="533400" cy="228600"/>
          </a:xfrm>
          <a:prstGeom prst="rightArrow">
            <a:avLst>
              <a:gd name="adj1" fmla="val 50000"/>
              <a:gd name="adj2" fmla="val 58323"/>
            </a:avLst>
          </a:prstGeom>
          <a:solidFill>
            <a:schemeClr val="accent1"/>
          </a:solidFill>
          <a:ln w="12700" cap="sq">
            <a:solidFill>
              <a:schemeClr val="bg2"/>
            </a:solidFill>
            <a:miter lim="800000"/>
            <a:headEnd type="none" w="sm" len="sm"/>
            <a:tailEnd type="none" w="sm" len="sm"/>
          </a:ln>
        </p:spPr>
        <p:txBody>
          <a:bodyPr/>
          <a:lstStyle/>
          <a:p>
            <a:endParaRPr lang="zh-CN" altLang="en-US"/>
          </a:p>
        </p:txBody>
      </p:sp>
      <p:sp>
        <p:nvSpPr>
          <p:cNvPr id="38930" name="左大括号 38929">
            <a:extLst>
              <a:ext uri="{FF2B5EF4-FFF2-40B4-BE49-F238E27FC236}">
                <a16:creationId xmlns:a16="http://schemas.microsoft.com/office/drawing/2014/main" id="{CD85FE94-F220-4196-81E1-CA0E139AF034}"/>
              </a:ext>
            </a:extLst>
          </p:cNvPr>
          <p:cNvSpPr>
            <a:spLocks/>
          </p:cNvSpPr>
          <p:nvPr/>
        </p:nvSpPr>
        <p:spPr bwMode="auto">
          <a:xfrm>
            <a:off x="914400" y="3657600"/>
            <a:ext cx="152400" cy="1828800"/>
          </a:xfrm>
          <a:prstGeom prst="leftBrace">
            <a:avLst>
              <a:gd name="adj1" fmla="val 100000"/>
              <a:gd name="adj2" fmla="val 50000"/>
            </a:avLst>
          </a:prstGeom>
          <a:noFill/>
          <a:ln w="28575" cap="sq">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1" name="左大括号 38930">
            <a:extLst>
              <a:ext uri="{FF2B5EF4-FFF2-40B4-BE49-F238E27FC236}">
                <a16:creationId xmlns:a16="http://schemas.microsoft.com/office/drawing/2014/main" id="{197799F8-85F6-4D9B-805F-C4B6C3BEACD4}"/>
              </a:ext>
            </a:extLst>
          </p:cNvPr>
          <p:cNvSpPr>
            <a:spLocks/>
          </p:cNvSpPr>
          <p:nvPr/>
        </p:nvSpPr>
        <p:spPr bwMode="auto">
          <a:xfrm rot="10800000">
            <a:off x="8077200" y="2895600"/>
            <a:ext cx="76200" cy="2286000"/>
          </a:xfrm>
          <a:prstGeom prst="leftBrace">
            <a:avLst>
              <a:gd name="adj1" fmla="val 210694"/>
              <a:gd name="adj2" fmla="val 50000"/>
            </a:avLst>
          </a:prstGeom>
          <a:noFill/>
          <a:ln w="28575" cap="sq">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8932" name="组合 38931">
            <a:extLst>
              <a:ext uri="{FF2B5EF4-FFF2-40B4-BE49-F238E27FC236}">
                <a16:creationId xmlns:a16="http://schemas.microsoft.com/office/drawing/2014/main" id="{AF4048B6-D514-4F5D-8BC1-32DECFB8049B}"/>
              </a:ext>
            </a:extLst>
          </p:cNvPr>
          <p:cNvGrpSpPr>
            <a:grpSpLocks/>
          </p:cNvGrpSpPr>
          <p:nvPr/>
        </p:nvGrpSpPr>
        <p:grpSpPr bwMode="auto">
          <a:xfrm>
            <a:off x="0" y="620713"/>
            <a:ext cx="6529388" cy="1795462"/>
            <a:chOff x="480" y="1200"/>
            <a:chExt cx="3602" cy="912"/>
          </a:xfrm>
        </p:grpSpPr>
        <p:sp>
          <p:nvSpPr>
            <p:cNvPr id="18452" name="文本框 38932">
              <a:extLst>
                <a:ext uri="{FF2B5EF4-FFF2-40B4-BE49-F238E27FC236}">
                  <a16:creationId xmlns:a16="http://schemas.microsoft.com/office/drawing/2014/main" id="{437A8CD3-77B2-421A-85B3-F69E02D6E313}"/>
                </a:ext>
              </a:extLst>
            </p:cNvPr>
            <p:cNvSpPr txBox="1">
              <a:spLocks noChangeArrowheads="1"/>
            </p:cNvSpPr>
            <p:nvPr/>
          </p:nvSpPr>
          <p:spPr bwMode="auto">
            <a:xfrm>
              <a:off x="480" y="1248"/>
              <a:ext cx="9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000099"/>
                  </a:solidFill>
                  <a:latin typeface="楷体_GB2312" pitchFamily="49" charset="-122"/>
                  <a:ea typeface="楷体_GB2312" pitchFamily="49" charset="-122"/>
                </a:rPr>
                <a:t>卵原细胞</a:t>
              </a:r>
            </a:p>
          </p:txBody>
        </p:sp>
        <p:sp>
          <p:nvSpPr>
            <p:cNvPr id="18453" name="文本框 38933">
              <a:extLst>
                <a:ext uri="{FF2B5EF4-FFF2-40B4-BE49-F238E27FC236}">
                  <a16:creationId xmlns:a16="http://schemas.microsoft.com/office/drawing/2014/main" id="{CD793116-11C5-4796-8897-9CF21216AD89}"/>
                </a:ext>
              </a:extLst>
            </p:cNvPr>
            <p:cNvSpPr txBox="1">
              <a:spLocks noChangeArrowheads="1"/>
            </p:cNvSpPr>
            <p:nvPr/>
          </p:nvSpPr>
          <p:spPr bwMode="auto">
            <a:xfrm>
              <a:off x="2496" y="1200"/>
              <a:ext cx="7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000099"/>
                  </a:solidFill>
                  <a:latin typeface="楷体_GB2312" pitchFamily="49" charset="-122"/>
                  <a:ea typeface="楷体_GB2312" pitchFamily="49" charset="-122"/>
                </a:rPr>
                <a:t>四分体</a:t>
              </a:r>
            </a:p>
          </p:txBody>
        </p:sp>
        <p:pic>
          <p:nvPicPr>
            <p:cNvPr id="18454" name="图片 38934">
              <a:extLst>
                <a:ext uri="{FF2B5EF4-FFF2-40B4-BE49-F238E27FC236}">
                  <a16:creationId xmlns:a16="http://schemas.microsoft.com/office/drawing/2014/main" id="{885D6E21-1111-4E1C-97BA-FA884734E232}"/>
                </a:ext>
              </a:extLst>
            </p:cNvPr>
            <p:cNvPicPr>
              <a:picLocks noChangeAspect="1" noChangeArrowheads="1"/>
            </p:cNvPicPr>
            <p:nvPr/>
          </p:nvPicPr>
          <p:blipFill>
            <a:blip r:embed="rId23">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624" y="1488"/>
              <a:ext cx="4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55" name="图片 38935">
              <a:extLst>
                <a:ext uri="{FF2B5EF4-FFF2-40B4-BE49-F238E27FC236}">
                  <a16:creationId xmlns:a16="http://schemas.microsoft.com/office/drawing/2014/main" id="{2C02F546-9D9A-4996-BB42-96D2B599EFE5}"/>
                </a:ext>
              </a:extLst>
            </p:cNvPr>
            <p:cNvPicPr>
              <a:picLocks noChangeAspect="1" noChangeArrowheads="1"/>
            </p:cNvPicPr>
            <p:nvPr/>
          </p:nvPicPr>
          <p:blipFill>
            <a:blip r:embed="rId24">
              <a:clrChange>
                <a:clrFrom>
                  <a:srgbClr val="CCFFFF"/>
                </a:clrFrom>
                <a:clrTo>
                  <a:srgbClr val="CCFFFF">
                    <a:alpha val="0"/>
                  </a:srgbClr>
                </a:clrTo>
              </a:clrChange>
              <a:extLst>
                <a:ext uri="{28A0092B-C50C-407E-A947-70E740481C1C}">
                  <a14:useLocalDpi xmlns:a14="http://schemas.microsoft.com/office/drawing/2010/main" val="0"/>
                </a:ext>
              </a:extLst>
            </a:blip>
            <a:srcRect/>
            <a:stretch>
              <a:fillRect/>
            </a:stretch>
          </p:blipFill>
          <p:spPr bwMode="auto">
            <a:xfrm>
              <a:off x="2496" y="1440"/>
              <a:ext cx="611"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8456" name="对象 38936">
              <a:extLst>
                <a:ext uri="{FF2B5EF4-FFF2-40B4-BE49-F238E27FC236}">
                  <a16:creationId xmlns:a16="http://schemas.microsoft.com/office/drawing/2014/main" id="{D031F01B-417D-4289-B2BE-6D46B08C7B85}"/>
                </a:ext>
              </a:extLst>
            </p:cNvPr>
            <p:cNvGraphicFramePr>
              <a:graphicFrameLocks/>
            </p:cNvGraphicFramePr>
            <p:nvPr/>
          </p:nvGraphicFramePr>
          <p:xfrm>
            <a:off x="1459" y="1392"/>
            <a:ext cx="720" cy="682"/>
          </p:xfrm>
          <a:graphic>
            <a:graphicData uri="http://schemas.openxmlformats.org/presentationml/2006/ole">
              <mc:AlternateContent xmlns:mc="http://schemas.openxmlformats.org/markup-compatibility/2006">
                <mc:Choice xmlns:v="urn:schemas-microsoft-com:vml" Requires="v">
                  <p:oleObj spid="_x0000_s2228" r:id="rId25" imgW="4076190" imgH="3860317" progId="Photoshop.Image.6">
                    <p:embed/>
                  </p:oleObj>
                </mc:Choice>
                <mc:Fallback>
                  <p:oleObj r:id="rId25" imgW="4076190" imgH="3860317" progId="Photoshop.Image.6">
                    <p:embed/>
                    <p:pic>
                      <p:nvPicPr>
                        <p:cNvPr id="18456" name="对象 38936">
                          <a:extLst>
                            <a:ext uri="{FF2B5EF4-FFF2-40B4-BE49-F238E27FC236}">
                              <a16:creationId xmlns:a16="http://schemas.microsoft.com/office/drawing/2014/main" id="{D031F01B-417D-4289-B2BE-6D46B08C7B85}"/>
                            </a:ext>
                          </a:extLst>
                        </p:cNvPr>
                        <p:cNvPicPr>
                          <a:picLocks noChangeArrowheads="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59" y="1392"/>
                          <a:ext cx="720"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7" name="对象 38937">
              <a:extLst>
                <a:ext uri="{FF2B5EF4-FFF2-40B4-BE49-F238E27FC236}">
                  <a16:creationId xmlns:a16="http://schemas.microsoft.com/office/drawing/2014/main" id="{E7E71C20-79A4-43A4-8AEB-DE2C24ED0465}"/>
                </a:ext>
              </a:extLst>
            </p:cNvPr>
            <p:cNvGraphicFramePr>
              <a:graphicFrameLocks/>
            </p:cNvGraphicFramePr>
            <p:nvPr/>
          </p:nvGraphicFramePr>
          <p:xfrm>
            <a:off x="3408" y="1392"/>
            <a:ext cx="674" cy="720"/>
          </p:xfrm>
          <a:graphic>
            <a:graphicData uri="http://schemas.openxmlformats.org/presentationml/2006/ole">
              <mc:AlternateContent xmlns:mc="http://schemas.openxmlformats.org/markup-compatibility/2006">
                <mc:Choice xmlns:v="urn:schemas-microsoft-com:vml" Requires="v">
                  <p:oleObj spid="_x0000_s2229" r:id="rId27" imgW="3136508" imgH="3352381" progId="Photoshop.Image.6">
                    <p:embed/>
                  </p:oleObj>
                </mc:Choice>
                <mc:Fallback>
                  <p:oleObj r:id="rId27" imgW="3136508" imgH="3352381" progId="Photoshop.Image.6">
                    <p:embed/>
                    <p:pic>
                      <p:nvPicPr>
                        <p:cNvPr id="18457" name="对象 38937">
                          <a:extLst>
                            <a:ext uri="{FF2B5EF4-FFF2-40B4-BE49-F238E27FC236}">
                              <a16:creationId xmlns:a16="http://schemas.microsoft.com/office/drawing/2014/main" id="{E7E71C20-79A4-43A4-8AEB-DE2C24ED0465}"/>
                            </a:ext>
                          </a:extLst>
                        </p:cNvPr>
                        <p:cNvPicPr>
                          <a:picLocks noChangeArrowheads="1"/>
                        </p:cNvPicPr>
                        <p:nvPr/>
                      </p:nvPicPr>
                      <p:blipFill>
                        <a:blip r:embed="rId2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08" y="1392"/>
                          <a:ext cx="67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58" name="组合 38938">
              <a:extLst>
                <a:ext uri="{FF2B5EF4-FFF2-40B4-BE49-F238E27FC236}">
                  <a16:creationId xmlns:a16="http://schemas.microsoft.com/office/drawing/2014/main" id="{C46DDFDD-F2CA-4E31-B957-DB154B6DE333}"/>
                </a:ext>
              </a:extLst>
            </p:cNvPr>
            <p:cNvGrpSpPr>
              <a:grpSpLocks/>
            </p:cNvGrpSpPr>
            <p:nvPr/>
          </p:nvGrpSpPr>
          <p:grpSpPr bwMode="auto">
            <a:xfrm>
              <a:off x="1056" y="1536"/>
              <a:ext cx="555" cy="183"/>
              <a:chOff x="976" y="2904"/>
              <a:chExt cx="480" cy="216"/>
            </a:xfrm>
          </p:grpSpPr>
          <p:sp>
            <p:nvSpPr>
              <p:cNvPr id="18459" name="直接连接符 38939">
                <a:extLst>
                  <a:ext uri="{FF2B5EF4-FFF2-40B4-BE49-F238E27FC236}">
                    <a16:creationId xmlns:a16="http://schemas.microsoft.com/office/drawing/2014/main" id="{5D64A268-7C40-4830-9640-39DBCE7D5B74}"/>
                  </a:ext>
                </a:extLst>
              </p:cNvPr>
              <p:cNvSpPr>
                <a:spLocks noChangeShapeType="1"/>
              </p:cNvSpPr>
              <p:nvPr/>
            </p:nvSpPr>
            <p:spPr bwMode="auto">
              <a:xfrm flipV="1">
                <a:off x="1056" y="3120"/>
                <a:ext cx="288" cy="0"/>
              </a:xfrm>
              <a:prstGeom prst="line">
                <a:avLst/>
              </a:prstGeom>
              <a:noFill/>
              <a:ln w="19050">
                <a:solidFill>
                  <a:srgbClr val="00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460" name="文本框 38940">
                <a:extLst>
                  <a:ext uri="{FF2B5EF4-FFF2-40B4-BE49-F238E27FC236}">
                    <a16:creationId xmlns:a16="http://schemas.microsoft.com/office/drawing/2014/main" id="{A8A3003F-6222-4F38-889B-F81447FAD86F}"/>
                  </a:ext>
                </a:extLst>
              </p:cNvPr>
              <p:cNvSpPr txBox="1">
                <a:spLocks noChangeArrowheads="1"/>
              </p:cNvSpPr>
              <p:nvPr/>
            </p:nvSpPr>
            <p:spPr bwMode="auto">
              <a:xfrm>
                <a:off x="976" y="2904"/>
                <a:ext cx="48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spcBef>
                    <a:spcPct val="50000"/>
                  </a:spcBef>
                </a:pPr>
                <a:r>
                  <a:rPr lang="zh-CN" altLang="en-US" sz="1800" b="1">
                    <a:solidFill>
                      <a:srgbClr val="FF3300"/>
                    </a:solidFill>
                    <a:latin typeface="楷体_GB2312" pitchFamily="49" charset="-122"/>
                    <a:ea typeface="楷体_GB2312" pitchFamily="49" charset="-122"/>
                  </a:rPr>
                  <a:t>复制</a:t>
                </a:r>
              </a:p>
            </p:txBody>
          </p:sp>
        </p:grpSp>
        <p:sp>
          <p:nvSpPr>
            <p:cNvPr id="18461" name="直接连接符 38941">
              <a:extLst>
                <a:ext uri="{FF2B5EF4-FFF2-40B4-BE49-F238E27FC236}">
                  <a16:creationId xmlns:a16="http://schemas.microsoft.com/office/drawing/2014/main" id="{7AAFB60B-FB26-41EC-A949-9136E3C23EF4}"/>
                </a:ext>
              </a:extLst>
            </p:cNvPr>
            <p:cNvSpPr>
              <a:spLocks noChangeShapeType="1"/>
            </p:cNvSpPr>
            <p:nvPr/>
          </p:nvSpPr>
          <p:spPr bwMode="auto">
            <a:xfrm>
              <a:off x="3120" y="1728"/>
              <a:ext cx="305" cy="0"/>
            </a:xfrm>
            <a:prstGeom prst="line">
              <a:avLst/>
            </a:prstGeom>
            <a:noFill/>
            <a:ln w="19050">
              <a:solidFill>
                <a:srgbClr val="00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18462" name="组合 38942">
              <a:extLst>
                <a:ext uri="{FF2B5EF4-FFF2-40B4-BE49-F238E27FC236}">
                  <a16:creationId xmlns:a16="http://schemas.microsoft.com/office/drawing/2014/main" id="{F43A4289-E507-4883-9DBB-A4E343CB235B}"/>
                </a:ext>
              </a:extLst>
            </p:cNvPr>
            <p:cNvGrpSpPr>
              <a:grpSpLocks/>
            </p:cNvGrpSpPr>
            <p:nvPr/>
          </p:nvGrpSpPr>
          <p:grpSpPr bwMode="auto">
            <a:xfrm>
              <a:off x="2023" y="1488"/>
              <a:ext cx="569" cy="239"/>
              <a:chOff x="976" y="2904"/>
              <a:chExt cx="480" cy="216"/>
            </a:xfrm>
          </p:grpSpPr>
          <p:sp>
            <p:nvSpPr>
              <p:cNvPr id="18463" name="直接连接符 38943">
                <a:extLst>
                  <a:ext uri="{FF2B5EF4-FFF2-40B4-BE49-F238E27FC236}">
                    <a16:creationId xmlns:a16="http://schemas.microsoft.com/office/drawing/2014/main" id="{9376A384-751E-4936-BCFE-B4426FD16E67}"/>
                  </a:ext>
                </a:extLst>
              </p:cNvPr>
              <p:cNvSpPr>
                <a:spLocks noChangeShapeType="1"/>
              </p:cNvSpPr>
              <p:nvPr/>
            </p:nvSpPr>
            <p:spPr bwMode="auto">
              <a:xfrm flipV="1">
                <a:off x="1056" y="3120"/>
                <a:ext cx="288" cy="0"/>
              </a:xfrm>
              <a:prstGeom prst="line">
                <a:avLst/>
              </a:prstGeom>
              <a:noFill/>
              <a:ln w="19050">
                <a:solidFill>
                  <a:srgbClr val="00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464" name="文本框 38944">
                <a:extLst>
                  <a:ext uri="{FF2B5EF4-FFF2-40B4-BE49-F238E27FC236}">
                    <a16:creationId xmlns:a16="http://schemas.microsoft.com/office/drawing/2014/main" id="{ACA9B06D-3615-44DE-9F00-57797C7365FC}"/>
                  </a:ext>
                </a:extLst>
              </p:cNvPr>
              <p:cNvSpPr txBox="1">
                <a:spLocks noChangeArrowheads="1"/>
              </p:cNvSpPr>
              <p:nvPr/>
            </p:nvSpPr>
            <p:spPr bwMode="auto">
              <a:xfrm>
                <a:off x="976" y="2904"/>
                <a:ext cx="48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spcBef>
                    <a:spcPct val="50000"/>
                  </a:spcBef>
                </a:pPr>
                <a:r>
                  <a:rPr lang="zh-CN" altLang="en-US" sz="1800" b="1">
                    <a:solidFill>
                      <a:srgbClr val="FF3300"/>
                    </a:solidFill>
                    <a:latin typeface="楷体_GB2312" pitchFamily="49" charset="-122"/>
                    <a:ea typeface="楷体_GB2312" pitchFamily="49" charset="-122"/>
                  </a:rPr>
                  <a:t>联会</a:t>
                </a:r>
              </a:p>
            </p:txBody>
          </p:sp>
        </p:grpSp>
      </p:grpSp>
      <p:grpSp>
        <p:nvGrpSpPr>
          <p:cNvPr id="38946" name="组合 38945">
            <a:extLst>
              <a:ext uri="{FF2B5EF4-FFF2-40B4-BE49-F238E27FC236}">
                <a16:creationId xmlns:a16="http://schemas.microsoft.com/office/drawing/2014/main" id="{80F55E2E-7240-4966-AC3C-1B324AC5A63E}"/>
              </a:ext>
            </a:extLst>
          </p:cNvPr>
          <p:cNvGrpSpPr>
            <a:grpSpLocks/>
          </p:cNvGrpSpPr>
          <p:nvPr/>
        </p:nvGrpSpPr>
        <p:grpSpPr bwMode="auto">
          <a:xfrm>
            <a:off x="6477000" y="1377950"/>
            <a:ext cx="1206500" cy="695325"/>
            <a:chOff x="3888" y="2880"/>
            <a:chExt cx="720" cy="396"/>
          </a:xfrm>
        </p:grpSpPr>
        <p:sp>
          <p:nvSpPr>
            <p:cNvPr id="18466" name="文本框 38946">
              <a:extLst>
                <a:ext uri="{FF2B5EF4-FFF2-40B4-BE49-F238E27FC236}">
                  <a16:creationId xmlns:a16="http://schemas.microsoft.com/office/drawing/2014/main" id="{9E5D3EC5-5B44-4B4B-8462-1A049EBDCCE8}"/>
                </a:ext>
              </a:extLst>
            </p:cNvPr>
            <p:cNvSpPr txBox="1">
              <a:spLocks noChangeArrowheads="1"/>
            </p:cNvSpPr>
            <p:nvPr/>
          </p:nvSpPr>
          <p:spPr bwMode="auto">
            <a:xfrm>
              <a:off x="3888" y="2880"/>
              <a:ext cx="72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pPr>
              <a:r>
                <a:rPr lang="zh-CN" altLang="en-US" sz="1800" b="1">
                  <a:solidFill>
                    <a:srgbClr val="FF0000"/>
                  </a:solidFill>
                  <a:latin typeface="楷体_GB2312" pitchFamily="49" charset="-122"/>
                  <a:ea typeface="楷体_GB2312" pitchFamily="49" charset="-122"/>
                </a:rPr>
                <a:t>同源染色体分离</a:t>
              </a:r>
            </a:p>
          </p:txBody>
        </p:sp>
        <p:sp>
          <p:nvSpPr>
            <p:cNvPr id="18467" name="直接连接符 38947">
              <a:extLst>
                <a:ext uri="{FF2B5EF4-FFF2-40B4-BE49-F238E27FC236}">
                  <a16:creationId xmlns:a16="http://schemas.microsoft.com/office/drawing/2014/main" id="{4D8E9C5A-CD9B-4EA5-8C78-6167FEE94B3E}"/>
                </a:ext>
              </a:extLst>
            </p:cNvPr>
            <p:cNvSpPr>
              <a:spLocks noChangeShapeType="1"/>
            </p:cNvSpPr>
            <p:nvPr/>
          </p:nvSpPr>
          <p:spPr bwMode="auto">
            <a:xfrm>
              <a:off x="3936" y="3088"/>
              <a:ext cx="624" cy="0"/>
            </a:xfrm>
            <a:prstGeom prst="line">
              <a:avLst/>
            </a:prstGeom>
            <a:noFill/>
            <a:ln w="19050">
              <a:solidFill>
                <a:srgbClr val="00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38949" name="右箭头 38948">
            <a:extLst>
              <a:ext uri="{FF2B5EF4-FFF2-40B4-BE49-F238E27FC236}">
                <a16:creationId xmlns:a16="http://schemas.microsoft.com/office/drawing/2014/main" id="{29F841AD-27B2-497E-A1FE-2725B59F6298}"/>
              </a:ext>
            </a:extLst>
          </p:cNvPr>
          <p:cNvSpPr>
            <a:spLocks noChangeArrowheads="1"/>
          </p:cNvSpPr>
          <p:nvPr/>
        </p:nvSpPr>
        <p:spPr bwMode="auto">
          <a:xfrm>
            <a:off x="2362200" y="3505200"/>
            <a:ext cx="685800" cy="149225"/>
          </a:xfrm>
          <a:prstGeom prst="rightArrow">
            <a:avLst>
              <a:gd name="adj1" fmla="val 50000"/>
              <a:gd name="adj2" fmla="val 114872"/>
            </a:avLst>
          </a:prstGeom>
          <a:solidFill>
            <a:schemeClr val="accent1"/>
          </a:solidFill>
          <a:ln w="12700" cap="sq">
            <a:solidFill>
              <a:srgbClr val="000066"/>
            </a:solidFill>
            <a:miter lim="800000"/>
            <a:headEnd type="none" w="sm" len="sm"/>
            <a:tailEnd type="none" w="sm" len="sm"/>
          </a:ln>
        </p:spPr>
        <p:txBody>
          <a:bodyPr/>
          <a:lstStyle/>
          <a:p>
            <a:endParaRPr lang="zh-CN" altLang="en-US"/>
          </a:p>
        </p:txBody>
      </p:sp>
      <p:sp>
        <p:nvSpPr>
          <p:cNvPr id="38950" name="右箭头 38949">
            <a:extLst>
              <a:ext uri="{FF2B5EF4-FFF2-40B4-BE49-F238E27FC236}">
                <a16:creationId xmlns:a16="http://schemas.microsoft.com/office/drawing/2014/main" id="{7B68876E-C639-4BDD-8EDB-F748AC7C1F84}"/>
              </a:ext>
            </a:extLst>
          </p:cNvPr>
          <p:cNvSpPr>
            <a:spLocks noChangeArrowheads="1"/>
          </p:cNvSpPr>
          <p:nvPr/>
        </p:nvSpPr>
        <p:spPr bwMode="auto">
          <a:xfrm>
            <a:off x="6019800" y="3505200"/>
            <a:ext cx="762000" cy="149225"/>
          </a:xfrm>
          <a:prstGeom prst="rightArrow">
            <a:avLst>
              <a:gd name="adj1" fmla="val 50000"/>
              <a:gd name="adj2" fmla="val 127636"/>
            </a:avLst>
          </a:prstGeom>
          <a:solidFill>
            <a:schemeClr val="accent1"/>
          </a:solidFill>
          <a:ln w="12700" cap="sq">
            <a:solidFill>
              <a:srgbClr val="000066"/>
            </a:solidFill>
            <a:miter lim="800000"/>
            <a:headEnd type="none" w="sm" len="sm"/>
            <a:tailEnd type="none" w="sm" len="sm"/>
          </a:ln>
        </p:spPr>
        <p:txBody>
          <a:bodyPr/>
          <a:lstStyle/>
          <a:p>
            <a:endParaRPr lang="zh-CN" altLang="en-US"/>
          </a:p>
        </p:txBody>
      </p:sp>
      <p:grpSp>
        <p:nvGrpSpPr>
          <p:cNvPr id="38951" name="组合 38950">
            <a:extLst>
              <a:ext uri="{FF2B5EF4-FFF2-40B4-BE49-F238E27FC236}">
                <a16:creationId xmlns:a16="http://schemas.microsoft.com/office/drawing/2014/main" id="{6AB3B8C4-3E4A-4FE1-BE5E-88C018200757}"/>
              </a:ext>
            </a:extLst>
          </p:cNvPr>
          <p:cNvGrpSpPr>
            <a:grpSpLocks/>
          </p:cNvGrpSpPr>
          <p:nvPr/>
        </p:nvGrpSpPr>
        <p:grpSpPr bwMode="auto">
          <a:xfrm>
            <a:off x="4038600" y="3124200"/>
            <a:ext cx="990600" cy="860425"/>
            <a:chOff x="1920" y="1179"/>
            <a:chExt cx="624" cy="542"/>
          </a:xfrm>
        </p:grpSpPr>
        <p:sp>
          <p:nvSpPr>
            <p:cNvPr id="18471" name="右箭头 38951">
              <a:extLst>
                <a:ext uri="{FF2B5EF4-FFF2-40B4-BE49-F238E27FC236}">
                  <a16:creationId xmlns:a16="http://schemas.microsoft.com/office/drawing/2014/main" id="{DB6C8F14-45CB-4B51-B628-297CBABE9E4E}"/>
                </a:ext>
              </a:extLst>
            </p:cNvPr>
            <p:cNvSpPr>
              <a:spLocks noChangeArrowheads="1"/>
            </p:cNvSpPr>
            <p:nvPr/>
          </p:nvSpPr>
          <p:spPr bwMode="auto">
            <a:xfrm>
              <a:off x="1998" y="1440"/>
              <a:ext cx="450" cy="94"/>
            </a:xfrm>
            <a:prstGeom prst="rightArrow">
              <a:avLst>
                <a:gd name="adj1" fmla="val 50000"/>
                <a:gd name="adj2" fmla="val 119659"/>
              </a:avLst>
            </a:prstGeom>
            <a:solidFill>
              <a:schemeClr val="accent1"/>
            </a:solidFill>
            <a:ln w="12700" cap="sq">
              <a:solidFill>
                <a:srgbClr val="000066"/>
              </a:solidFill>
              <a:miter lim="800000"/>
              <a:headEnd type="none" w="sm" len="sm"/>
              <a:tailEnd type="none" w="sm" len="sm"/>
            </a:ln>
          </p:spPr>
          <p:txBody>
            <a:bodyPr/>
            <a:lstStyle/>
            <a:p>
              <a:endParaRPr lang="zh-CN" altLang="en-US"/>
            </a:p>
          </p:txBody>
        </p:sp>
        <p:sp>
          <p:nvSpPr>
            <p:cNvPr id="18472" name="文本框 38952">
              <a:extLst>
                <a:ext uri="{FF2B5EF4-FFF2-40B4-BE49-F238E27FC236}">
                  <a16:creationId xmlns:a16="http://schemas.microsoft.com/office/drawing/2014/main" id="{110E17C8-4168-49F0-98E1-AFF92FB4D4EE}"/>
                </a:ext>
              </a:extLst>
            </p:cNvPr>
            <p:cNvSpPr txBox="1">
              <a:spLocks noChangeArrowheads="1"/>
            </p:cNvSpPr>
            <p:nvPr/>
          </p:nvSpPr>
          <p:spPr bwMode="auto">
            <a:xfrm>
              <a:off x="1920" y="1179"/>
              <a:ext cx="624"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40000"/>
                </a:lnSpc>
                <a:spcBef>
                  <a:spcPct val="50000"/>
                </a:spcBef>
              </a:pPr>
              <a:r>
                <a:rPr lang="zh-CN" altLang="en-US" sz="1800" b="1">
                  <a:solidFill>
                    <a:srgbClr val="FF0000"/>
                  </a:solidFill>
                  <a:latin typeface="楷体_GB2312" pitchFamily="49" charset="-122"/>
                  <a:ea typeface="楷体_GB2312" pitchFamily="49" charset="-122"/>
                </a:rPr>
                <a:t>着丝点分裂</a:t>
              </a:r>
            </a:p>
          </p:txBody>
        </p:sp>
      </p:grpSp>
      <p:sp>
        <p:nvSpPr>
          <p:cNvPr id="38954" name="右箭头 38953">
            <a:extLst>
              <a:ext uri="{FF2B5EF4-FFF2-40B4-BE49-F238E27FC236}">
                <a16:creationId xmlns:a16="http://schemas.microsoft.com/office/drawing/2014/main" id="{4BC48D40-F079-4F62-B20C-C62B78522BB8}"/>
              </a:ext>
            </a:extLst>
          </p:cNvPr>
          <p:cNvSpPr>
            <a:spLocks noChangeArrowheads="1"/>
          </p:cNvSpPr>
          <p:nvPr/>
        </p:nvSpPr>
        <p:spPr bwMode="auto">
          <a:xfrm>
            <a:off x="2438400" y="5105400"/>
            <a:ext cx="609600" cy="152400"/>
          </a:xfrm>
          <a:prstGeom prst="rightArrow">
            <a:avLst>
              <a:gd name="adj1" fmla="val 50000"/>
              <a:gd name="adj2" fmla="val 100000"/>
            </a:avLst>
          </a:prstGeom>
          <a:solidFill>
            <a:schemeClr val="accent1"/>
          </a:solidFill>
          <a:ln w="12700" cap="sq">
            <a:solidFill>
              <a:srgbClr val="000066"/>
            </a:solidFill>
            <a:miter lim="800000"/>
            <a:headEnd type="none" w="sm" len="sm"/>
            <a:tailEnd type="none" w="sm" len="sm"/>
          </a:ln>
        </p:spPr>
        <p:txBody>
          <a:bodyPr/>
          <a:lstStyle/>
          <a:p>
            <a:endParaRPr lang="zh-CN" altLang="en-US"/>
          </a:p>
        </p:txBody>
      </p:sp>
      <p:grpSp>
        <p:nvGrpSpPr>
          <p:cNvPr id="38955" name="组合 38954">
            <a:extLst>
              <a:ext uri="{FF2B5EF4-FFF2-40B4-BE49-F238E27FC236}">
                <a16:creationId xmlns:a16="http://schemas.microsoft.com/office/drawing/2014/main" id="{08236759-9006-47F5-82A3-5D8CA0C1B2CD}"/>
              </a:ext>
            </a:extLst>
          </p:cNvPr>
          <p:cNvGrpSpPr>
            <a:grpSpLocks/>
          </p:cNvGrpSpPr>
          <p:nvPr/>
        </p:nvGrpSpPr>
        <p:grpSpPr bwMode="auto">
          <a:xfrm>
            <a:off x="4114800" y="4724400"/>
            <a:ext cx="990600" cy="860425"/>
            <a:chOff x="1920" y="1179"/>
            <a:chExt cx="624" cy="542"/>
          </a:xfrm>
        </p:grpSpPr>
        <p:sp>
          <p:nvSpPr>
            <p:cNvPr id="18475" name="右箭头 38955">
              <a:extLst>
                <a:ext uri="{FF2B5EF4-FFF2-40B4-BE49-F238E27FC236}">
                  <a16:creationId xmlns:a16="http://schemas.microsoft.com/office/drawing/2014/main" id="{E987E564-E2A6-48BE-84AC-82AD7F84EFBA}"/>
                </a:ext>
              </a:extLst>
            </p:cNvPr>
            <p:cNvSpPr>
              <a:spLocks noChangeArrowheads="1"/>
            </p:cNvSpPr>
            <p:nvPr/>
          </p:nvSpPr>
          <p:spPr bwMode="auto">
            <a:xfrm>
              <a:off x="1998" y="1440"/>
              <a:ext cx="450" cy="94"/>
            </a:xfrm>
            <a:prstGeom prst="rightArrow">
              <a:avLst>
                <a:gd name="adj1" fmla="val 50000"/>
                <a:gd name="adj2" fmla="val 119659"/>
              </a:avLst>
            </a:prstGeom>
            <a:solidFill>
              <a:schemeClr val="accent1"/>
            </a:solidFill>
            <a:ln w="12700" cap="sq">
              <a:solidFill>
                <a:srgbClr val="000066"/>
              </a:solidFill>
              <a:miter lim="800000"/>
              <a:headEnd type="none" w="sm" len="sm"/>
              <a:tailEnd type="none" w="sm" len="sm"/>
            </a:ln>
          </p:spPr>
          <p:txBody>
            <a:bodyPr/>
            <a:lstStyle/>
            <a:p>
              <a:endParaRPr lang="zh-CN" altLang="en-US"/>
            </a:p>
          </p:txBody>
        </p:sp>
        <p:sp>
          <p:nvSpPr>
            <p:cNvPr id="18476" name="文本框 38956">
              <a:extLst>
                <a:ext uri="{FF2B5EF4-FFF2-40B4-BE49-F238E27FC236}">
                  <a16:creationId xmlns:a16="http://schemas.microsoft.com/office/drawing/2014/main" id="{B643C2E6-478F-43B4-A43D-5888FB5CF605}"/>
                </a:ext>
              </a:extLst>
            </p:cNvPr>
            <p:cNvSpPr txBox="1">
              <a:spLocks noChangeArrowheads="1"/>
            </p:cNvSpPr>
            <p:nvPr/>
          </p:nvSpPr>
          <p:spPr bwMode="auto">
            <a:xfrm>
              <a:off x="1920" y="1179"/>
              <a:ext cx="624"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40000"/>
                </a:lnSpc>
                <a:spcBef>
                  <a:spcPct val="50000"/>
                </a:spcBef>
              </a:pPr>
              <a:r>
                <a:rPr lang="zh-CN" altLang="en-US" sz="1800" b="1">
                  <a:solidFill>
                    <a:srgbClr val="FF0000"/>
                  </a:solidFill>
                  <a:latin typeface="楷体_GB2312" pitchFamily="49" charset="-122"/>
                  <a:ea typeface="楷体_GB2312" pitchFamily="49" charset="-122"/>
                </a:rPr>
                <a:t>着丝点分裂</a:t>
              </a:r>
            </a:p>
          </p:txBody>
        </p:sp>
      </p:grpSp>
      <p:sp>
        <p:nvSpPr>
          <p:cNvPr id="38958" name="右箭头 38957">
            <a:extLst>
              <a:ext uri="{FF2B5EF4-FFF2-40B4-BE49-F238E27FC236}">
                <a16:creationId xmlns:a16="http://schemas.microsoft.com/office/drawing/2014/main" id="{EE7E5898-472F-49B7-80EA-95AADAEFFE86}"/>
              </a:ext>
            </a:extLst>
          </p:cNvPr>
          <p:cNvSpPr>
            <a:spLocks noChangeArrowheads="1"/>
          </p:cNvSpPr>
          <p:nvPr/>
        </p:nvSpPr>
        <p:spPr bwMode="auto">
          <a:xfrm>
            <a:off x="6248400" y="5257800"/>
            <a:ext cx="685800" cy="152400"/>
          </a:xfrm>
          <a:prstGeom prst="rightArrow">
            <a:avLst>
              <a:gd name="adj1" fmla="val 50000"/>
              <a:gd name="adj2" fmla="val 112500"/>
            </a:avLst>
          </a:prstGeom>
          <a:solidFill>
            <a:schemeClr val="accent1"/>
          </a:solidFill>
          <a:ln w="12700" cap="sq">
            <a:solidFill>
              <a:srgbClr val="000066"/>
            </a:solidFill>
            <a:miter lim="800000"/>
            <a:headEnd type="none" w="sm" len="sm"/>
            <a:tailEnd type="none" w="sm" len="sm"/>
          </a:ln>
        </p:spPr>
        <p:txBody>
          <a:bodyPr/>
          <a:lstStyle/>
          <a:p>
            <a:endParaRPr lang="zh-CN" altLang="en-US"/>
          </a:p>
        </p:txBody>
      </p:sp>
      <p:sp>
        <p:nvSpPr>
          <p:cNvPr id="38959" name="左大括号 38958">
            <a:extLst>
              <a:ext uri="{FF2B5EF4-FFF2-40B4-BE49-F238E27FC236}">
                <a16:creationId xmlns:a16="http://schemas.microsoft.com/office/drawing/2014/main" id="{0070815D-2C6B-4DC6-8466-896A9FBDF72F}"/>
              </a:ext>
            </a:extLst>
          </p:cNvPr>
          <p:cNvSpPr>
            <a:spLocks/>
          </p:cNvSpPr>
          <p:nvPr/>
        </p:nvSpPr>
        <p:spPr bwMode="auto">
          <a:xfrm rot="-5444883">
            <a:off x="5249069" y="-702468"/>
            <a:ext cx="230187" cy="6191250"/>
          </a:xfrm>
          <a:prstGeom prst="leftBrace">
            <a:avLst>
              <a:gd name="adj1" fmla="val 272577"/>
              <a:gd name="adj2" fmla="val 50639"/>
            </a:avLst>
          </a:prstGeom>
          <a:noFill/>
          <a:ln w="603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0" name="文本框 38959">
            <a:extLst>
              <a:ext uri="{FF2B5EF4-FFF2-40B4-BE49-F238E27FC236}">
                <a16:creationId xmlns:a16="http://schemas.microsoft.com/office/drawing/2014/main" id="{FECA113B-2B68-4C24-A025-16ED4256761A}"/>
              </a:ext>
            </a:extLst>
          </p:cNvPr>
          <p:cNvSpPr txBox="1">
            <a:spLocks noChangeArrowheads="1"/>
          </p:cNvSpPr>
          <p:nvPr/>
        </p:nvSpPr>
        <p:spPr bwMode="auto">
          <a:xfrm>
            <a:off x="4211638" y="2565400"/>
            <a:ext cx="2160562"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nSpc>
                <a:spcPct val="80000"/>
              </a:lnSpc>
              <a:spcBef>
                <a:spcPct val="50000"/>
              </a:spcBef>
            </a:pPr>
            <a:r>
              <a:rPr lang="zh-CN" altLang="en-US" sz="2400" b="1" dirty="0">
                <a:solidFill>
                  <a:srgbClr val="FF0000"/>
                </a:solidFill>
                <a:latin typeface="Times New Roman" panose="02020603050405020304" pitchFamily="18" charset="0"/>
                <a:ea typeface="楷体_GB2312" pitchFamily="49" charset="-122"/>
              </a:rPr>
              <a:t>初级卵母细胞</a:t>
            </a:r>
          </a:p>
        </p:txBody>
      </p:sp>
      <p:sp>
        <p:nvSpPr>
          <p:cNvPr id="38961" name="左大括号 38960">
            <a:extLst>
              <a:ext uri="{FF2B5EF4-FFF2-40B4-BE49-F238E27FC236}">
                <a16:creationId xmlns:a16="http://schemas.microsoft.com/office/drawing/2014/main" id="{F5C4F6E2-A75C-462C-B351-4FA4CF962EF3}"/>
              </a:ext>
            </a:extLst>
          </p:cNvPr>
          <p:cNvSpPr>
            <a:spLocks/>
          </p:cNvSpPr>
          <p:nvPr/>
        </p:nvSpPr>
        <p:spPr bwMode="auto">
          <a:xfrm rot="-5444883">
            <a:off x="3665538" y="3759200"/>
            <a:ext cx="157162" cy="4681538"/>
          </a:xfrm>
          <a:prstGeom prst="leftBrace">
            <a:avLst>
              <a:gd name="adj1" fmla="val 301879"/>
              <a:gd name="adj2" fmla="val 50639"/>
            </a:avLst>
          </a:prstGeom>
          <a:noFill/>
          <a:ln w="603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strips(downRight)">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8932"/>
                                        </p:tgtEl>
                                        <p:attrNameLst>
                                          <p:attrName>style.visibility</p:attrName>
                                        </p:attrNameLst>
                                      </p:cBhvr>
                                      <p:to>
                                        <p:strVal val="visible"/>
                                      </p:to>
                                    </p:set>
                                    <p:animEffect transition="in" filter="strips(downRight)">
                                      <p:cBhvr>
                                        <p:cTn id="12" dur="500"/>
                                        <p:tgtEl>
                                          <p:spTgt spid="38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8946"/>
                                        </p:tgtEl>
                                        <p:attrNameLst>
                                          <p:attrName>style.visibility</p:attrName>
                                        </p:attrNameLst>
                                      </p:cBhvr>
                                      <p:to>
                                        <p:strVal val="visible"/>
                                      </p:to>
                                    </p:set>
                                    <p:animEffect transition="in" filter="strips(downRight)">
                                      <p:cBhvr>
                                        <p:cTn id="17" dur="500"/>
                                        <p:tgtEl>
                                          <p:spTgt spid="38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8915"/>
                                        </p:tgtEl>
                                        <p:attrNameLst>
                                          <p:attrName>style.visibility</p:attrName>
                                        </p:attrNameLst>
                                      </p:cBhvr>
                                      <p:to>
                                        <p:strVal val="visible"/>
                                      </p:to>
                                    </p:set>
                                    <p:animEffect transition="in" filter="strips(downRight)">
                                      <p:cBhvr>
                                        <p:cTn id="22" dur="500"/>
                                        <p:tgtEl>
                                          <p:spTgt spid="389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8959"/>
                                        </p:tgtEl>
                                        <p:attrNameLst>
                                          <p:attrName>style.visibility</p:attrName>
                                        </p:attrNameLst>
                                      </p:cBhvr>
                                      <p:to>
                                        <p:strVal val="visible"/>
                                      </p:to>
                                    </p:set>
                                    <p:animEffect transition="in" filter="wipe(down)">
                                      <p:cBhvr>
                                        <p:cTn id="27" dur="500"/>
                                        <p:tgtEl>
                                          <p:spTgt spid="389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8960"/>
                                        </p:tgtEl>
                                        <p:attrNameLst>
                                          <p:attrName>style.visibility</p:attrName>
                                        </p:attrNameLst>
                                      </p:cBhvr>
                                      <p:to>
                                        <p:strVal val="visible"/>
                                      </p:to>
                                    </p:set>
                                    <p:animEffect transition="in" filter="strips(downRight)">
                                      <p:cBhvr>
                                        <p:cTn id="32" dur="500"/>
                                        <p:tgtEl>
                                          <p:spTgt spid="389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38929"/>
                                        </p:tgtEl>
                                        <p:attrNameLst>
                                          <p:attrName>style.visibility</p:attrName>
                                        </p:attrNameLst>
                                      </p:cBhvr>
                                      <p:to>
                                        <p:strVal val="visible"/>
                                      </p:to>
                                    </p:set>
                                    <p:animEffect transition="in" filter="strips(downRight)">
                                      <p:cBhvr>
                                        <p:cTn id="37" dur="500"/>
                                        <p:tgtEl>
                                          <p:spTgt spid="389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38930"/>
                                        </p:tgtEl>
                                        <p:attrNameLst>
                                          <p:attrName>style.visibility</p:attrName>
                                        </p:attrNameLst>
                                      </p:cBhvr>
                                      <p:to>
                                        <p:strVal val="visible"/>
                                      </p:to>
                                    </p:set>
                                    <p:animEffect transition="in" filter="strips(downRight)">
                                      <p:cBhvr>
                                        <p:cTn id="42" dur="500"/>
                                        <p:tgtEl>
                                          <p:spTgt spid="389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38916"/>
                                        </p:tgtEl>
                                        <p:attrNameLst>
                                          <p:attrName>style.visibility</p:attrName>
                                        </p:attrNameLst>
                                      </p:cBhvr>
                                      <p:to>
                                        <p:strVal val="visible"/>
                                      </p:to>
                                    </p:set>
                                    <p:animEffect transition="in" filter="strips(downRight)">
                                      <p:cBhvr>
                                        <p:cTn id="47" dur="500"/>
                                        <p:tgtEl>
                                          <p:spTgt spid="389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38917"/>
                                        </p:tgtEl>
                                        <p:attrNameLst>
                                          <p:attrName>style.visibility</p:attrName>
                                        </p:attrNameLst>
                                      </p:cBhvr>
                                      <p:to>
                                        <p:strVal val="visible"/>
                                      </p:to>
                                    </p:set>
                                    <p:animEffect transition="in" filter="strips(downRight)">
                                      <p:cBhvr>
                                        <p:cTn id="52" dur="500"/>
                                        <p:tgtEl>
                                          <p:spTgt spid="389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8926"/>
                                        </p:tgtEl>
                                        <p:attrNameLst>
                                          <p:attrName>style.visibility</p:attrName>
                                        </p:attrNameLst>
                                      </p:cBhvr>
                                      <p:to>
                                        <p:strVal val="visible"/>
                                      </p:to>
                                    </p:set>
                                    <p:animEffect transition="in" filter="strips(downRight)">
                                      <p:cBhvr>
                                        <p:cTn id="57" dur="500"/>
                                        <p:tgtEl>
                                          <p:spTgt spid="389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38949"/>
                                        </p:tgtEl>
                                        <p:attrNameLst>
                                          <p:attrName>style.visibility</p:attrName>
                                        </p:attrNameLst>
                                      </p:cBhvr>
                                      <p:to>
                                        <p:strVal val="visible"/>
                                      </p:to>
                                    </p:set>
                                    <p:animEffect transition="in" filter="strips(downRight)">
                                      <p:cBhvr>
                                        <p:cTn id="62" dur="500"/>
                                        <p:tgtEl>
                                          <p:spTgt spid="3894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38923"/>
                                        </p:tgtEl>
                                        <p:attrNameLst>
                                          <p:attrName>style.visibility</p:attrName>
                                        </p:attrNameLst>
                                      </p:cBhvr>
                                      <p:to>
                                        <p:strVal val="visible"/>
                                      </p:to>
                                    </p:set>
                                    <p:animEffect transition="in" filter="strips(downRight)">
                                      <p:cBhvr>
                                        <p:cTn id="67" dur="500"/>
                                        <p:tgtEl>
                                          <p:spTgt spid="389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38951"/>
                                        </p:tgtEl>
                                        <p:attrNameLst>
                                          <p:attrName>style.visibility</p:attrName>
                                        </p:attrNameLst>
                                      </p:cBhvr>
                                      <p:to>
                                        <p:strVal val="visible"/>
                                      </p:to>
                                    </p:set>
                                    <p:animEffect transition="in" filter="strips(downRight)">
                                      <p:cBhvr>
                                        <p:cTn id="72" dur="500"/>
                                        <p:tgtEl>
                                          <p:spTgt spid="3895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38924"/>
                                        </p:tgtEl>
                                        <p:attrNameLst>
                                          <p:attrName>style.visibility</p:attrName>
                                        </p:attrNameLst>
                                      </p:cBhvr>
                                      <p:to>
                                        <p:strVal val="visible"/>
                                      </p:to>
                                    </p:set>
                                    <p:animEffect transition="in" filter="strips(downRight)">
                                      <p:cBhvr>
                                        <p:cTn id="77" dur="500"/>
                                        <p:tgtEl>
                                          <p:spTgt spid="389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38950"/>
                                        </p:tgtEl>
                                        <p:attrNameLst>
                                          <p:attrName>style.visibility</p:attrName>
                                        </p:attrNameLst>
                                      </p:cBhvr>
                                      <p:to>
                                        <p:strVal val="visible"/>
                                      </p:to>
                                    </p:set>
                                    <p:animEffect transition="in" filter="strips(downRight)">
                                      <p:cBhvr>
                                        <p:cTn id="82" dur="500"/>
                                        <p:tgtEl>
                                          <p:spTgt spid="3895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6" fill="hold" nodeType="clickEffect">
                                  <p:stCondLst>
                                    <p:cond delay="0"/>
                                  </p:stCondLst>
                                  <p:childTnLst>
                                    <p:set>
                                      <p:cBhvr>
                                        <p:cTn id="86" dur="1" fill="hold">
                                          <p:stCondLst>
                                            <p:cond delay="0"/>
                                          </p:stCondLst>
                                        </p:cTn>
                                        <p:tgtEl>
                                          <p:spTgt spid="38925"/>
                                        </p:tgtEl>
                                        <p:attrNameLst>
                                          <p:attrName>style.visibility</p:attrName>
                                        </p:attrNameLst>
                                      </p:cBhvr>
                                      <p:to>
                                        <p:strVal val="visible"/>
                                      </p:to>
                                    </p:set>
                                    <p:animEffect transition="in" filter="strips(downRight)">
                                      <p:cBhvr>
                                        <p:cTn id="87" dur="500"/>
                                        <p:tgtEl>
                                          <p:spTgt spid="3892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6" fill="hold" nodeType="clickEffect">
                                  <p:stCondLst>
                                    <p:cond delay="0"/>
                                  </p:stCondLst>
                                  <p:childTnLst>
                                    <p:set>
                                      <p:cBhvr>
                                        <p:cTn id="91" dur="1" fill="hold">
                                          <p:stCondLst>
                                            <p:cond delay="0"/>
                                          </p:stCondLst>
                                        </p:cTn>
                                        <p:tgtEl>
                                          <p:spTgt spid="38954"/>
                                        </p:tgtEl>
                                        <p:attrNameLst>
                                          <p:attrName>style.visibility</p:attrName>
                                        </p:attrNameLst>
                                      </p:cBhvr>
                                      <p:to>
                                        <p:strVal val="visible"/>
                                      </p:to>
                                    </p:set>
                                    <p:animEffect transition="in" filter="strips(downRight)">
                                      <p:cBhvr>
                                        <p:cTn id="92" dur="500"/>
                                        <p:tgtEl>
                                          <p:spTgt spid="3895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6" fill="hold" nodeType="clickEffect">
                                  <p:stCondLst>
                                    <p:cond delay="0"/>
                                  </p:stCondLst>
                                  <p:childTnLst>
                                    <p:set>
                                      <p:cBhvr>
                                        <p:cTn id="96" dur="1" fill="hold">
                                          <p:stCondLst>
                                            <p:cond delay="0"/>
                                          </p:stCondLst>
                                        </p:cTn>
                                        <p:tgtEl>
                                          <p:spTgt spid="38918"/>
                                        </p:tgtEl>
                                        <p:attrNameLst>
                                          <p:attrName>style.visibility</p:attrName>
                                        </p:attrNameLst>
                                      </p:cBhvr>
                                      <p:to>
                                        <p:strVal val="visible"/>
                                      </p:to>
                                    </p:set>
                                    <p:animEffect transition="in" filter="strips(downRight)">
                                      <p:cBhvr>
                                        <p:cTn id="97" dur="500"/>
                                        <p:tgtEl>
                                          <p:spTgt spid="3891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6" fill="hold" nodeType="clickEffect">
                                  <p:stCondLst>
                                    <p:cond delay="0"/>
                                  </p:stCondLst>
                                  <p:childTnLst>
                                    <p:set>
                                      <p:cBhvr>
                                        <p:cTn id="101" dur="1" fill="hold">
                                          <p:stCondLst>
                                            <p:cond delay="0"/>
                                          </p:stCondLst>
                                        </p:cTn>
                                        <p:tgtEl>
                                          <p:spTgt spid="38955"/>
                                        </p:tgtEl>
                                        <p:attrNameLst>
                                          <p:attrName>style.visibility</p:attrName>
                                        </p:attrNameLst>
                                      </p:cBhvr>
                                      <p:to>
                                        <p:strVal val="visible"/>
                                      </p:to>
                                    </p:set>
                                    <p:animEffect transition="in" filter="strips(downRight)">
                                      <p:cBhvr>
                                        <p:cTn id="102" dur="500"/>
                                        <p:tgtEl>
                                          <p:spTgt spid="3895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6" fill="hold" nodeType="clickEffect">
                                  <p:stCondLst>
                                    <p:cond delay="0"/>
                                  </p:stCondLst>
                                  <p:childTnLst>
                                    <p:set>
                                      <p:cBhvr>
                                        <p:cTn id="106" dur="1" fill="hold">
                                          <p:stCondLst>
                                            <p:cond delay="0"/>
                                          </p:stCondLst>
                                        </p:cTn>
                                        <p:tgtEl>
                                          <p:spTgt spid="38920"/>
                                        </p:tgtEl>
                                        <p:attrNameLst>
                                          <p:attrName>style.visibility</p:attrName>
                                        </p:attrNameLst>
                                      </p:cBhvr>
                                      <p:to>
                                        <p:strVal val="visible"/>
                                      </p:to>
                                    </p:set>
                                    <p:animEffect transition="in" filter="strips(downRight)">
                                      <p:cBhvr>
                                        <p:cTn id="107" dur="500"/>
                                        <p:tgtEl>
                                          <p:spTgt spid="38920"/>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nodeType="clickEffect">
                                  <p:stCondLst>
                                    <p:cond delay="0"/>
                                  </p:stCondLst>
                                  <p:childTnLst>
                                    <p:set>
                                      <p:cBhvr>
                                        <p:cTn id="111" dur="1" fill="hold">
                                          <p:stCondLst>
                                            <p:cond delay="0"/>
                                          </p:stCondLst>
                                        </p:cTn>
                                        <p:tgtEl>
                                          <p:spTgt spid="38961"/>
                                        </p:tgtEl>
                                        <p:attrNameLst>
                                          <p:attrName>style.visibility</p:attrName>
                                        </p:attrNameLst>
                                      </p:cBhvr>
                                      <p:to>
                                        <p:strVal val="visible"/>
                                      </p:to>
                                    </p:set>
                                    <p:animEffect transition="in" filter="wipe(down)">
                                      <p:cBhvr>
                                        <p:cTn id="112" dur="500"/>
                                        <p:tgtEl>
                                          <p:spTgt spid="3896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8" presetClass="entr" presetSubtype="6" fill="hold" grpId="0" nodeType="clickEffect">
                                  <p:stCondLst>
                                    <p:cond delay="0"/>
                                  </p:stCondLst>
                                  <p:childTnLst>
                                    <p:set>
                                      <p:cBhvr>
                                        <p:cTn id="116" dur="1" fill="hold">
                                          <p:stCondLst>
                                            <p:cond delay="0"/>
                                          </p:stCondLst>
                                        </p:cTn>
                                        <p:tgtEl>
                                          <p:spTgt spid="38928"/>
                                        </p:tgtEl>
                                        <p:attrNameLst>
                                          <p:attrName>style.visibility</p:attrName>
                                        </p:attrNameLst>
                                      </p:cBhvr>
                                      <p:to>
                                        <p:strVal val="visible"/>
                                      </p:to>
                                    </p:set>
                                    <p:animEffect transition="in" filter="strips(downRight)">
                                      <p:cBhvr>
                                        <p:cTn id="117" dur="500"/>
                                        <p:tgtEl>
                                          <p:spTgt spid="3892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8" presetClass="entr" presetSubtype="6" fill="hold" nodeType="clickEffect">
                                  <p:stCondLst>
                                    <p:cond delay="0"/>
                                  </p:stCondLst>
                                  <p:childTnLst>
                                    <p:set>
                                      <p:cBhvr>
                                        <p:cTn id="121" dur="1" fill="hold">
                                          <p:stCondLst>
                                            <p:cond delay="0"/>
                                          </p:stCondLst>
                                        </p:cTn>
                                        <p:tgtEl>
                                          <p:spTgt spid="38958"/>
                                        </p:tgtEl>
                                        <p:attrNameLst>
                                          <p:attrName>style.visibility</p:attrName>
                                        </p:attrNameLst>
                                      </p:cBhvr>
                                      <p:to>
                                        <p:strVal val="visible"/>
                                      </p:to>
                                    </p:set>
                                    <p:animEffect transition="in" filter="strips(downRight)">
                                      <p:cBhvr>
                                        <p:cTn id="122" dur="500"/>
                                        <p:tgtEl>
                                          <p:spTgt spid="3895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8" presetClass="entr" presetSubtype="6" fill="hold" nodeType="clickEffect">
                                  <p:stCondLst>
                                    <p:cond delay="0"/>
                                  </p:stCondLst>
                                  <p:childTnLst>
                                    <p:set>
                                      <p:cBhvr>
                                        <p:cTn id="126" dur="1" fill="hold">
                                          <p:stCondLst>
                                            <p:cond delay="0"/>
                                          </p:stCondLst>
                                        </p:cTn>
                                        <p:tgtEl>
                                          <p:spTgt spid="38922"/>
                                        </p:tgtEl>
                                        <p:attrNameLst>
                                          <p:attrName>style.visibility</p:attrName>
                                        </p:attrNameLst>
                                      </p:cBhvr>
                                      <p:to>
                                        <p:strVal val="visible"/>
                                      </p:to>
                                    </p:set>
                                    <p:animEffect transition="in" filter="strips(downRight)">
                                      <p:cBhvr>
                                        <p:cTn id="127" dur="500"/>
                                        <p:tgtEl>
                                          <p:spTgt spid="3892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8" presetClass="entr" presetSubtype="6" fill="hold" nodeType="clickEffect">
                                  <p:stCondLst>
                                    <p:cond delay="0"/>
                                  </p:stCondLst>
                                  <p:childTnLst>
                                    <p:set>
                                      <p:cBhvr>
                                        <p:cTn id="131" dur="1" fill="hold">
                                          <p:stCondLst>
                                            <p:cond delay="0"/>
                                          </p:stCondLst>
                                        </p:cTn>
                                        <p:tgtEl>
                                          <p:spTgt spid="38921"/>
                                        </p:tgtEl>
                                        <p:attrNameLst>
                                          <p:attrName>style.visibility</p:attrName>
                                        </p:attrNameLst>
                                      </p:cBhvr>
                                      <p:to>
                                        <p:strVal val="visible"/>
                                      </p:to>
                                    </p:set>
                                    <p:animEffect transition="in" filter="strips(downRight)">
                                      <p:cBhvr>
                                        <p:cTn id="132" dur="500"/>
                                        <p:tgtEl>
                                          <p:spTgt spid="3892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8" presetClass="entr" presetSubtype="6" fill="hold" nodeType="clickEffect">
                                  <p:stCondLst>
                                    <p:cond delay="0"/>
                                  </p:stCondLst>
                                  <p:childTnLst>
                                    <p:set>
                                      <p:cBhvr>
                                        <p:cTn id="136" dur="1" fill="hold">
                                          <p:stCondLst>
                                            <p:cond delay="0"/>
                                          </p:stCondLst>
                                        </p:cTn>
                                        <p:tgtEl>
                                          <p:spTgt spid="38931"/>
                                        </p:tgtEl>
                                        <p:attrNameLst>
                                          <p:attrName>style.visibility</p:attrName>
                                        </p:attrNameLst>
                                      </p:cBhvr>
                                      <p:to>
                                        <p:strVal val="visible"/>
                                      </p:to>
                                    </p:set>
                                    <p:animEffect transition="in" filter="strips(downRight)">
                                      <p:cBhvr>
                                        <p:cTn id="137" dur="500"/>
                                        <p:tgtEl>
                                          <p:spTgt spid="38931"/>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8" presetClass="entr" presetSubtype="6" fill="hold" grpId="0" nodeType="clickEffect">
                                  <p:stCondLst>
                                    <p:cond delay="0"/>
                                  </p:stCondLst>
                                  <p:childTnLst>
                                    <p:set>
                                      <p:cBhvr>
                                        <p:cTn id="141" dur="1" fill="hold">
                                          <p:stCondLst>
                                            <p:cond delay="0"/>
                                          </p:stCondLst>
                                        </p:cTn>
                                        <p:tgtEl>
                                          <p:spTgt spid="38927"/>
                                        </p:tgtEl>
                                        <p:attrNameLst>
                                          <p:attrName>style.visibility</p:attrName>
                                        </p:attrNameLst>
                                      </p:cBhvr>
                                      <p:to>
                                        <p:strVal val="visible"/>
                                      </p:to>
                                    </p:set>
                                    <p:animEffect transition="in" filter="strips(downRight)">
                                      <p:cBhvr>
                                        <p:cTn id="142" dur="500"/>
                                        <p:tgtEl>
                                          <p:spTgt spid="38927"/>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6" fill="hold" grpId="0" nodeType="clickEffect">
                                  <p:stCondLst>
                                    <p:cond delay="0"/>
                                  </p:stCondLst>
                                  <p:childTnLst>
                                    <p:set>
                                      <p:cBhvr>
                                        <p:cTn id="146" dur="1" fill="hold">
                                          <p:stCondLst>
                                            <p:cond delay="0"/>
                                          </p:stCondLst>
                                        </p:cTn>
                                        <p:tgtEl>
                                          <p:spTgt spid="38919"/>
                                        </p:tgtEl>
                                        <p:attrNameLst>
                                          <p:attrName>style.visibility</p:attrName>
                                        </p:attrNameLst>
                                      </p:cBhvr>
                                      <p:to>
                                        <p:strVal val="visible"/>
                                      </p:to>
                                    </p:set>
                                    <p:animEffect transition="in" filter="strips(downRight)">
                                      <p:cBhvr>
                                        <p:cTn id="14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9" grpId="0"/>
      <p:bldP spid="38926" grpId="0"/>
      <p:bldP spid="38927" grpId="0"/>
      <p:bldP spid="38928" grpId="0"/>
      <p:bldP spid="389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39937">
            <a:extLst>
              <a:ext uri="{FF2B5EF4-FFF2-40B4-BE49-F238E27FC236}">
                <a16:creationId xmlns:a16="http://schemas.microsoft.com/office/drawing/2014/main" id="{71A6A96D-31CA-4050-A93F-C32453AA5111}"/>
              </a:ext>
            </a:extLst>
          </p:cNvPr>
          <p:cNvSpPr txBox="1">
            <a:spLocks noChangeArrowheads="1"/>
          </p:cNvSpPr>
          <p:nvPr/>
        </p:nvSpPr>
        <p:spPr bwMode="auto">
          <a:xfrm>
            <a:off x="375444" y="777791"/>
            <a:ext cx="64087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800" b="1" dirty="0">
                <a:solidFill>
                  <a:srgbClr val="000099"/>
                </a:solidFill>
                <a:latin typeface="Times New Roman" panose="02020603050405020304" pitchFamily="18" charset="0"/>
                <a:ea typeface="黑体" panose="02010609060101010101" pitchFamily="49" charset="-122"/>
              </a:rPr>
              <a:t>3</a:t>
            </a:r>
            <a:r>
              <a:rPr lang="zh-CN" altLang="en-US" sz="2800" b="1" dirty="0">
                <a:solidFill>
                  <a:srgbClr val="000099"/>
                </a:solidFill>
                <a:latin typeface="Times New Roman" panose="02020603050405020304" pitchFamily="18" charset="0"/>
                <a:ea typeface="黑体" panose="02010609060101010101" pitchFamily="49" charset="-122"/>
              </a:rPr>
              <a:t>、精子形成与卵细胞形成的比较</a:t>
            </a:r>
          </a:p>
        </p:txBody>
      </p:sp>
      <p:sp>
        <p:nvSpPr>
          <p:cNvPr id="28" name="Text Box 6">
            <a:extLst>
              <a:ext uri="{FF2B5EF4-FFF2-40B4-BE49-F238E27FC236}">
                <a16:creationId xmlns:a16="http://schemas.microsoft.com/office/drawing/2014/main" id="{067B6CE1-F806-466D-8004-65A30515C02E}"/>
              </a:ext>
            </a:extLst>
          </p:cNvPr>
          <p:cNvSpPr txBox="1">
            <a:spLocks noChangeArrowheads="1"/>
          </p:cNvSpPr>
          <p:nvPr/>
        </p:nvSpPr>
        <p:spPr bwMode="auto">
          <a:xfrm>
            <a:off x="1187624" y="116632"/>
            <a:ext cx="75659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600" b="1" dirty="0">
                <a:latin typeface="Times New Roman" pitchFamily="18" charset="0"/>
                <a:ea typeface="华文新魏" pitchFamily="2" charset="-122"/>
              </a:rPr>
              <a:t>二、</a:t>
            </a:r>
            <a:r>
              <a:rPr lang="zh-CN" altLang="en-US" sz="3600" b="1" dirty="0">
                <a:solidFill>
                  <a:srgbClr val="0000FF"/>
                </a:solidFill>
                <a:latin typeface="Times New Roman" pitchFamily="18" charset="0"/>
                <a:ea typeface="华文新魏" pitchFamily="2" charset="-122"/>
              </a:rPr>
              <a:t>精子</a:t>
            </a:r>
            <a:r>
              <a:rPr lang="zh-CN" altLang="en-US" sz="3600" b="1" dirty="0">
                <a:latin typeface="Times New Roman" pitchFamily="18" charset="0"/>
                <a:ea typeface="华文新魏" pitchFamily="2" charset="-122"/>
              </a:rPr>
              <a:t>与</a:t>
            </a:r>
            <a:r>
              <a:rPr lang="zh-CN" altLang="en-US" sz="3600" b="1" dirty="0">
                <a:solidFill>
                  <a:srgbClr val="0000FF"/>
                </a:solidFill>
                <a:latin typeface="Times New Roman" pitchFamily="18" charset="0"/>
                <a:ea typeface="华文新魏" pitchFamily="2" charset="-122"/>
              </a:rPr>
              <a:t>卵细胞</a:t>
            </a:r>
            <a:r>
              <a:rPr lang="zh-CN" altLang="en-US" sz="3600" b="1" dirty="0">
                <a:latin typeface="Times New Roman" pitchFamily="18" charset="0"/>
                <a:ea typeface="华文新魏" pitchFamily="2" charset="-122"/>
              </a:rPr>
              <a:t>的产生和</a:t>
            </a:r>
            <a:r>
              <a:rPr lang="zh-CN" altLang="en-US" sz="3600" b="1" dirty="0">
                <a:solidFill>
                  <a:srgbClr val="0000FF"/>
                </a:solidFill>
                <a:latin typeface="Times New Roman" pitchFamily="18" charset="0"/>
                <a:ea typeface="华文新魏" pitchFamily="2" charset="-122"/>
              </a:rPr>
              <a:t>受精</a:t>
            </a:r>
            <a:endParaRPr lang="zh-CN" altLang="en-US" sz="3600" b="1" dirty="0">
              <a:latin typeface="Times New Roman" pitchFamily="18" charset="0"/>
              <a:ea typeface="华文新魏" pitchFamily="2" charset="-122"/>
            </a:endParaRPr>
          </a:p>
        </p:txBody>
      </p:sp>
      <p:pic>
        <p:nvPicPr>
          <p:cNvPr id="2" name="图片 1">
            <a:extLst>
              <a:ext uri="{FF2B5EF4-FFF2-40B4-BE49-F238E27FC236}">
                <a16:creationId xmlns:a16="http://schemas.microsoft.com/office/drawing/2014/main" id="{F92EBA4C-5A53-4FC4-A1EC-9311482FA635}"/>
              </a:ext>
            </a:extLst>
          </p:cNvPr>
          <p:cNvPicPr>
            <a:picLocks noChangeAspect="1"/>
          </p:cNvPicPr>
          <p:nvPr/>
        </p:nvPicPr>
        <p:blipFill>
          <a:blip r:embed="rId2"/>
          <a:stretch>
            <a:fillRect/>
          </a:stretch>
        </p:blipFill>
        <p:spPr>
          <a:xfrm>
            <a:off x="611560" y="1301011"/>
            <a:ext cx="8047806" cy="5287447"/>
          </a:xfrm>
          <a:prstGeom prst="rect">
            <a:avLst/>
          </a:prstGeom>
        </p:spPr>
      </p:pic>
      <p:sp>
        <p:nvSpPr>
          <p:cNvPr id="6" name="文本框 5">
            <a:extLst>
              <a:ext uri="{FF2B5EF4-FFF2-40B4-BE49-F238E27FC236}">
                <a16:creationId xmlns:a16="http://schemas.microsoft.com/office/drawing/2014/main" id="{2835183D-7084-4E4C-B574-A25036A7FB9C}"/>
              </a:ext>
            </a:extLst>
          </p:cNvPr>
          <p:cNvSpPr txBox="1">
            <a:spLocks noChangeArrowheads="1"/>
          </p:cNvSpPr>
          <p:nvPr/>
        </p:nvSpPr>
        <p:spPr bwMode="auto">
          <a:xfrm>
            <a:off x="3563888" y="2060848"/>
            <a:ext cx="484202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spcBef>
                <a:spcPct val="50000"/>
              </a:spcBef>
            </a:pPr>
            <a:r>
              <a:rPr lang="en-US" altLang="zh-CN" sz="2400" b="1" dirty="0">
                <a:solidFill>
                  <a:srgbClr val="000099"/>
                </a:solidFill>
                <a:latin typeface="Times New Roman" panose="02020603050405020304" pitchFamily="18" charset="0"/>
                <a:ea typeface="楷体_GB2312" pitchFamily="49" charset="-122"/>
              </a:rPr>
              <a:t>1</a:t>
            </a:r>
            <a:r>
              <a:rPr lang="zh-CN" altLang="en-US" sz="2400" b="1" dirty="0">
                <a:solidFill>
                  <a:srgbClr val="000099"/>
                </a:solidFill>
                <a:latin typeface="Times New Roman" panose="02020603050405020304" pitchFamily="18" charset="0"/>
                <a:ea typeface="楷体_GB2312" pitchFamily="49" charset="-122"/>
              </a:rPr>
              <a:t>、都经过一次减数分裂，分裂过程中均有联会、四分体等现象的出现。</a:t>
            </a:r>
            <a:r>
              <a:rPr lang="en-US" altLang="zh-CN" sz="2400" b="1" dirty="0">
                <a:solidFill>
                  <a:srgbClr val="000099"/>
                </a:solidFill>
                <a:latin typeface="Times New Roman" panose="02020603050405020304" pitchFamily="18" charset="0"/>
                <a:ea typeface="楷体_GB2312" pitchFamily="49" charset="-122"/>
              </a:rPr>
              <a:t>2</a:t>
            </a:r>
            <a:r>
              <a:rPr lang="zh-CN" altLang="en-US" sz="2400" b="1" dirty="0">
                <a:solidFill>
                  <a:srgbClr val="000099"/>
                </a:solidFill>
                <a:latin typeface="Times New Roman" panose="02020603050405020304" pitchFamily="18" charset="0"/>
                <a:ea typeface="楷体_GB2312" pitchFamily="49" charset="-122"/>
              </a:rPr>
              <a:t>、染色体复制一次</a:t>
            </a:r>
            <a:r>
              <a:rPr lang="en-US" altLang="zh-CN" sz="2400" b="1" dirty="0">
                <a:solidFill>
                  <a:srgbClr val="000099"/>
                </a:solidFill>
                <a:latin typeface="Times New Roman" panose="02020603050405020304" pitchFamily="18" charset="0"/>
                <a:ea typeface="楷体_GB2312" pitchFamily="49" charset="-122"/>
              </a:rPr>
              <a:t>,</a:t>
            </a:r>
            <a:r>
              <a:rPr lang="zh-CN" altLang="en-US" sz="2400" b="1" dirty="0">
                <a:solidFill>
                  <a:srgbClr val="000099"/>
                </a:solidFill>
                <a:latin typeface="Times New Roman" panose="02020603050405020304" pitchFamily="18" charset="0"/>
                <a:ea typeface="楷体_GB2312" pitchFamily="49" charset="-122"/>
              </a:rPr>
              <a:t>细胞分裂两次</a:t>
            </a:r>
            <a:r>
              <a:rPr lang="en-US" altLang="zh-CN" sz="2400" b="1" dirty="0">
                <a:solidFill>
                  <a:srgbClr val="000099"/>
                </a:solidFill>
                <a:latin typeface="Times New Roman" panose="02020603050405020304" pitchFamily="18" charset="0"/>
                <a:ea typeface="楷体_GB2312" pitchFamily="49" charset="-122"/>
              </a:rPr>
              <a:t>,</a:t>
            </a:r>
            <a:r>
              <a:rPr lang="zh-CN" altLang="en-US" sz="2400" b="1" dirty="0">
                <a:solidFill>
                  <a:srgbClr val="000099"/>
                </a:solidFill>
                <a:latin typeface="Times New Roman" panose="02020603050405020304" pitchFamily="18" charset="0"/>
                <a:ea typeface="楷体_GB2312" pitchFamily="49" charset="-122"/>
              </a:rPr>
              <a:t>染色体数都比原始生殖细胞减少一半。</a:t>
            </a:r>
          </a:p>
        </p:txBody>
      </p:sp>
      <p:sp>
        <p:nvSpPr>
          <p:cNvPr id="7" name="矩形 6">
            <a:extLst>
              <a:ext uri="{FF2B5EF4-FFF2-40B4-BE49-F238E27FC236}">
                <a16:creationId xmlns:a16="http://schemas.microsoft.com/office/drawing/2014/main" id="{DDB2B63E-0655-4B1B-B73F-1B05D74F3113}"/>
              </a:ext>
            </a:extLst>
          </p:cNvPr>
          <p:cNvSpPr>
            <a:spLocks noChangeArrowheads="1"/>
          </p:cNvSpPr>
          <p:nvPr/>
        </p:nvSpPr>
        <p:spPr bwMode="auto">
          <a:xfrm>
            <a:off x="3784538" y="5345445"/>
            <a:ext cx="1574924" cy="423088"/>
          </a:xfrm>
          <a:prstGeom prst="rect">
            <a:avLst/>
          </a:prstGeom>
          <a:noFill/>
          <a:ln>
            <a:noFill/>
          </a:ln>
        </p:spPr>
        <p:txBody>
          <a:bodyPr anchor="ctr" anchorCtr="1"/>
          <a:lstStyle/>
          <a:p>
            <a:pPr>
              <a:spcBef>
                <a:spcPct val="20000"/>
              </a:spcBef>
            </a:pPr>
            <a:r>
              <a:rPr lang="en-US" altLang="zh-CN" sz="3200" b="1" dirty="0">
                <a:solidFill>
                  <a:srgbClr val="000099"/>
                </a:solidFill>
                <a:latin typeface="宋体" panose="02010600030101010101" pitchFamily="2" charset="-122"/>
              </a:rPr>
              <a:t>4</a:t>
            </a:r>
            <a:r>
              <a:rPr lang="zh-CN" altLang="en-US" sz="3200" b="1" dirty="0">
                <a:solidFill>
                  <a:srgbClr val="000099"/>
                </a:solidFill>
                <a:latin typeface="宋体" panose="02010600030101010101" pitchFamily="2" charset="-122"/>
              </a:rPr>
              <a:t>个</a:t>
            </a:r>
          </a:p>
        </p:txBody>
      </p:sp>
      <p:sp>
        <p:nvSpPr>
          <p:cNvPr id="9" name="矩形 8">
            <a:extLst>
              <a:ext uri="{FF2B5EF4-FFF2-40B4-BE49-F238E27FC236}">
                <a16:creationId xmlns:a16="http://schemas.microsoft.com/office/drawing/2014/main" id="{AFB9FFC4-C7E9-4E38-AAF3-BC65BCE9DFCA}"/>
              </a:ext>
            </a:extLst>
          </p:cNvPr>
          <p:cNvSpPr>
            <a:spLocks noChangeArrowheads="1"/>
          </p:cNvSpPr>
          <p:nvPr/>
        </p:nvSpPr>
        <p:spPr bwMode="auto">
          <a:xfrm>
            <a:off x="5735777" y="5571703"/>
            <a:ext cx="3017838" cy="423088"/>
          </a:xfrm>
          <a:prstGeom prst="rect">
            <a:avLst/>
          </a:prstGeom>
          <a:noFill/>
          <a:ln>
            <a:noFill/>
          </a:ln>
        </p:spPr>
        <p:txBody>
          <a:bodyPr anchor="ctr" anchorCtr="1"/>
          <a:lstStyle/>
          <a:p>
            <a:pPr>
              <a:spcBef>
                <a:spcPct val="20000"/>
              </a:spcBef>
            </a:pPr>
            <a:r>
              <a:rPr lang="en-US" altLang="zh-CN" sz="3200" b="1" dirty="0">
                <a:solidFill>
                  <a:srgbClr val="000099"/>
                </a:solidFill>
                <a:latin typeface="宋体" panose="02010600030101010101" pitchFamily="2" charset="-122"/>
              </a:rPr>
              <a:t>1</a:t>
            </a:r>
            <a:r>
              <a:rPr lang="zh-CN" altLang="en-US" sz="3200" b="1" dirty="0">
                <a:solidFill>
                  <a:srgbClr val="000099"/>
                </a:solidFill>
                <a:latin typeface="宋体" panose="02010600030101010101" pitchFamily="2" charset="-122"/>
              </a:rPr>
              <a:t>个＋</a:t>
            </a:r>
            <a:r>
              <a:rPr lang="en-US" altLang="zh-CN" sz="3200" b="1" dirty="0">
                <a:solidFill>
                  <a:srgbClr val="000099"/>
                </a:solidFill>
                <a:latin typeface="宋体" panose="02010600030101010101" pitchFamily="2" charset="-122"/>
              </a:rPr>
              <a:t>3</a:t>
            </a:r>
            <a:r>
              <a:rPr lang="zh-CN" altLang="en-US" sz="3200" b="1" dirty="0">
                <a:solidFill>
                  <a:srgbClr val="000099"/>
                </a:solidFill>
                <a:latin typeface="宋体" panose="02010600030101010101" pitchFamily="2" charset="-122"/>
              </a:rPr>
              <a:t>个极体</a:t>
            </a:r>
          </a:p>
          <a:p>
            <a:pPr>
              <a:spcBef>
                <a:spcPct val="20000"/>
              </a:spcBef>
            </a:pPr>
            <a:endParaRPr lang="zh-CN" altLang="en-US" sz="3200" b="1" dirty="0">
              <a:solidFill>
                <a:srgbClr val="000099"/>
              </a:solidFill>
              <a:latin typeface="宋体" panose="02010600030101010101" pitchFamily="2" charset="-122"/>
            </a:endParaRPr>
          </a:p>
        </p:txBody>
      </p:sp>
      <p:sp>
        <p:nvSpPr>
          <p:cNvPr id="10" name="矩形 9">
            <a:extLst>
              <a:ext uri="{FF2B5EF4-FFF2-40B4-BE49-F238E27FC236}">
                <a16:creationId xmlns:a16="http://schemas.microsoft.com/office/drawing/2014/main" id="{0C327CCD-3E2B-4CA6-86DA-F08BAA13538C}"/>
              </a:ext>
            </a:extLst>
          </p:cNvPr>
          <p:cNvSpPr>
            <a:spLocks noChangeArrowheads="1"/>
          </p:cNvSpPr>
          <p:nvPr/>
        </p:nvSpPr>
        <p:spPr bwMode="auto">
          <a:xfrm>
            <a:off x="3491880" y="5917895"/>
            <a:ext cx="2299630" cy="423088"/>
          </a:xfrm>
          <a:prstGeom prst="rect">
            <a:avLst/>
          </a:prstGeom>
          <a:noFill/>
          <a:ln>
            <a:noFill/>
          </a:ln>
        </p:spPr>
        <p:txBody>
          <a:bodyPr anchor="ctr" anchorCtr="1"/>
          <a:lstStyle/>
          <a:p>
            <a:pPr>
              <a:spcBef>
                <a:spcPct val="20000"/>
              </a:spcBef>
            </a:pPr>
            <a:r>
              <a:rPr lang="zh-CN" altLang="en-US" sz="3200" b="1" dirty="0">
                <a:solidFill>
                  <a:srgbClr val="000099"/>
                </a:solidFill>
                <a:latin typeface="宋体" panose="02010600030101010101" pitchFamily="2" charset="-122"/>
              </a:rPr>
              <a:t>精细胞变形</a:t>
            </a:r>
          </a:p>
        </p:txBody>
      </p:sp>
      <p:sp>
        <p:nvSpPr>
          <p:cNvPr id="12" name="矩形 11">
            <a:extLst>
              <a:ext uri="{FF2B5EF4-FFF2-40B4-BE49-F238E27FC236}">
                <a16:creationId xmlns:a16="http://schemas.microsoft.com/office/drawing/2014/main" id="{7A53B6F4-20B6-4BB6-8A62-1B4D77E08E7A}"/>
              </a:ext>
            </a:extLst>
          </p:cNvPr>
          <p:cNvSpPr>
            <a:spLocks noChangeArrowheads="1"/>
          </p:cNvSpPr>
          <p:nvPr/>
        </p:nvSpPr>
        <p:spPr bwMode="auto">
          <a:xfrm>
            <a:off x="5868144" y="5917895"/>
            <a:ext cx="2639882" cy="423088"/>
          </a:xfrm>
          <a:prstGeom prst="rect">
            <a:avLst/>
          </a:prstGeom>
          <a:noFill/>
          <a:ln>
            <a:noFill/>
          </a:ln>
        </p:spPr>
        <p:txBody>
          <a:bodyPr anchor="ctr" anchorCtr="1"/>
          <a:lstStyle/>
          <a:p>
            <a:pPr>
              <a:spcBef>
                <a:spcPct val="20000"/>
              </a:spcBef>
            </a:pPr>
            <a:r>
              <a:rPr lang="zh-CN" altLang="en-US" sz="3200" b="1" dirty="0">
                <a:solidFill>
                  <a:srgbClr val="000099"/>
                </a:solidFill>
                <a:latin typeface="宋体" panose="02010600030101010101" pitchFamily="2" charset="-122"/>
              </a:rPr>
              <a:t>卵细胞不变形</a:t>
            </a:r>
          </a:p>
        </p:txBody>
      </p:sp>
      <p:sp>
        <p:nvSpPr>
          <p:cNvPr id="13" name="矩形 12">
            <a:extLst>
              <a:ext uri="{FF2B5EF4-FFF2-40B4-BE49-F238E27FC236}">
                <a16:creationId xmlns:a16="http://schemas.microsoft.com/office/drawing/2014/main" id="{37542FF8-C902-4E8B-8D83-34DD7264C6FA}"/>
              </a:ext>
            </a:extLst>
          </p:cNvPr>
          <p:cNvSpPr>
            <a:spLocks noChangeArrowheads="1"/>
          </p:cNvSpPr>
          <p:nvPr/>
        </p:nvSpPr>
        <p:spPr bwMode="auto">
          <a:xfrm>
            <a:off x="3640522" y="4673972"/>
            <a:ext cx="2299630" cy="423088"/>
          </a:xfrm>
          <a:prstGeom prst="rect">
            <a:avLst/>
          </a:prstGeom>
          <a:noFill/>
          <a:ln>
            <a:noFill/>
          </a:ln>
        </p:spPr>
        <p:txBody>
          <a:bodyPr anchor="ctr" anchorCtr="1"/>
          <a:lstStyle/>
          <a:p>
            <a:pPr>
              <a:spcBef>
                <a:spcPct val="20000"/>
              </a:spcBef>
            </a:pPr>
            <a:r>
              <a:rPr lang="zh-CN" altLang="en-US" sz="3200" b="1" dirty="0">
                <a:solidFill>
                  <a:srgbClr val="000099"/>
                </a:solidFill>
                <a:latin typeface="宋体" panose="02010600030101010101" pitchFamily="2" charset="-122"/>
              </a:rPr>
              <a:t>均等分裂</a:t>
            </a:r>
          </a:p>
        </p:txBody>
      </p:sp>
      <p:sp>
        <p:nvSpPr>
          <p:cNvPr id="14" name="矩形 13">
            <a:extLst>
              <a:ext uri="{FF2B5EF4-FFF2-40B4-BE49-F238E27FC236}">
                <a16:creationId xmlns:a16="http://schemas.microsoft.com/office/drawing/2014/main" id="{28FF444D-E0E2-4991-9A38-9C5AB0C14DF1}"/>
              </a:ext>
            </a:extLst>
          </p:cNvPr>
          <p:cNvSpPr>
            <a:spLocks noChangeArrowheads="1"/>
          </p:cNvSpPr>
          <p:nvPr/>
        </p:nvSpPr>
        <p:spPr bwMode="auto">
          <a:xfrm>
            <a:off x="5850046" y="4697005"/>
            <a:ext cx="2715345" cy="423088"/>
          </a:xfrm>
          <a:prstGeom prst="rect">
            <a:avLst/>
          </a:prstGeom>
          <a:noFill/>
          <a:ln>
            <a:noFill/>
          </a:ln>
        </p:spPr>
        <p:txBody>
          <a:bodyPr anchor="ctr" anchorCtr="1"/>
          <a:lstStyle/>
          <a:p>
            <a:pPr>
              <a:spcBef>
                <a:spcPct val="20000"/>
              </a:spcBef>
            </a:pPr>
            <a:r>
              <a:rPr lang="zh-CN" altLang="en-US" sz="2400" b="1" dirty="0">
                <a:solidFill>
                  <a:srgbClr val="000099"/>
                </a:solidFill>
                <a:latin typeface="宋体" panose="02010600030101010101" pitchFamily="2" charset="-122"/>
              </a:rPr>
              <a:t>主要是不均等分裂</a:t>
            </a:r>
          </a:p>
        </p:txBody>
      </p:sp>
      <p:sp>
        <p:nvSpPr>
          <p:cNvPr id="15" name="矩形 14">
            <a:extLst>
              <a:ext uri="{FF2B5EF4-FFF2-40B4-BE49-F238E27FC236}">
                <a16:creationId xmlns:a16="http://schemas.microsoft.com/office/drawing/2014/main" id="{7DD150DF-C29B-4BD2-B4C2-93DF28D4BDC4}"/>
              </a:ext>
            </a:extLst>
          </p:cNvPr>
          <p:cNvSpPr>
            <a:spLocks noChangeArrowheads="1"/>
          </p:cNvSpPr>
          <p:nvPr/>
        </p:nvSpPr>
        <p:spPr bwMode="auto">
          <a:xfrm>
            <a:off x="3640522" y="4075044"/>
            <a:ext cx="2299630" cy="423088"/>
          </a:xfrm>
          <a:prstGeom prst="rect">
            <a:avLst/>
          </a:prstGeom>
          <a:noFill/>
          <a:ln>
            <a:noFill/>
          </a:ln>
        </p:spPr>
        <p:txBody>
          <a:bodyPr anchor="ctr" anchorCtr="1"/>
          <a:lstStyle/>
          <a:p>
            <a:pPr>
              <a:spcBef>
                <a:spcPct val="20000"/>
              </a:spcBef>
            </a:pPr>
            <a:r>
              <a:rPr lang="zh-CN" altLang="en-US" sz="3200" b="1" dirty="0">
                <a:solidFill>
                  <a:srgbClr val="000099"/>
                </a:solidFill>
                <a:latin typeface="宋体" panose="02010600030101010101" pitchFamily="2" charset="-122"/>
              </a:rPr>
              <a:t>睾丸（精巢）</a:t>
            </a:r>
          </a:p>
        </p:txBody>
      </p:sp>
      <p:sp>
        <p:nvSpPr>
          <p:cNvPr id="16" name="矩形 15">
            <a:extLst>
              <a:ext uri="{FF2B5EF4-FFF2-40B4-BE49-F238E27FC236}">
                <a16:creationId xmlns:a16="http://schemas.microsoft.com/office/drawing/2014/main" id="{E77A6688-8C7D-492D-A554-53877F91D905}"/>
              </a:ext>
            </a:extLst>
          </p:cNvPr>
          <p:cNvSpPr>
            <a:spLocks noChangeArrowheads="1"/>
          </p:cNvSpPr>
          <p:nvPr/>
        </p:nvSpPr>
        <p:spPr bwMode="auto">
          <a:xfrm>
            <a:off x="6106285" y="4073164"/>
            <a:ext cx="2299630" cy="423088"/>
          </a:xfrm>
          <a:prstGeom prst="rect">
            <a:avLst/>
          </a:prstGeom>
          <a:noFill/>
          <a:ln>
            <a:noFill/>
          </a:ln>
        </p:spPr>
        <p:txBody>
          <a:bodyPr anchor="ctr" anchorCtr="1"/>
          <a:lstStyle/>
          <a:p>
            <a:pPr>
              <a:spcBef>
                <a:spcPct val="20000"/>
              </a:spcBef>
            </a:pPr>
            <a:r>
              <a:rPr lang="zh-CN" altLang="en-US" sz="3200" b="1" dirty="0">
                <a:solidFill>
                  <a:srgbClr val="000099"/>
                </a:solidFill>
                <a:latin typeface="宋体" panose="02010600030101010101" pitchFamily="2" charset="-122"/>
              </a:rPr>
              <a:t>卵巢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p:cNvSpPr>
          <p:nvPr>
            <p:ph type="title" idx="4294967295"/>
          </p:nvPr>
        </p:nvSpPr>
        <p:spPr>
          <a:xfrm>
            <a:off x="0" y="0"/>
            <a:ext cx="8460432" cy="762000"/>
          </a:xfrm>
        </p:spPr>
        <p:txBody>
          <a:bodyPr vert="horz" wrap="square" lIns="91440" tIns="45720" rIns="91440" bIns="45720" anchor="ctr">
            <a:normAutofit fontScale="90000"/>
          </a:bodyPr>
          <a:lstStyle/>
          <a:p>
            <a:pPr eaLnBrk="1" hangingPunct="1"/>
            <a:r>
              <a:rPr lang="zh-CN" altLang="en-US" sz="4000" b="1" dirty="0">
                <a:solidFill>
                  <a:schemeClr val="tx1"/>
                </a:solidFill>
                <a:ea typeface="黑体" panose="02010609060101010101" pitchFamily="49" charset="-122"/>
              </a:rPr>
              <a:t>归纳：有丝分裂与减数分裂图像的区分</a:t>
            </a:r>
          </a:p>
        </p:txBody>
      </p:sp>
      <p:sp>
        <p:nvSpPr>
          <p:cNvPr id="133124" name="Text Box 4"/>
          <p:cNvSpPr txBox="1"/>
          <p:nvPr/>
        </p:nvSpPr>
        <p:spPr>
          <a:xfrm>
            <a:off x="190500" y="648010"/>
            <a:ext cx="327660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Times New Roman" panose="02020603050405020304" pitchFamily="18" charset="0"/>
                <a:ea typeface="黑体" panose="02010609060101010101" pitchFamily="49" charset="-122"/>
              </a:rPr>
              <a:t>方法：四看法</a:t>
            </a:r>
          </a:p>
        </p:txBody>
      </p:sp>
      <p:sp>
        <p:nvSpPr>
          <p:cNvPr id="133125" name="Text Box 5"/>
          <p:cNvSpPr txBox="1"/>
          <p:nvPr/>
        </p:nvSpPr>
        <p:spPr>
          <a:xfrm>
            <a:off x="0" y="1752600"/>
            <a:ext cx="1828800" cy="1066800"/>
          </a:xfrm>
          <a:prstGeom prst="rect">
            <a:avLst/>
          </a:prstGeom>
          <a:noFill/>
          <a:ln w="9525">
            <a:noFill/>
          </a:ln>
        </p:spPr>
        <p:txBody>
          <a:bodyPr>
            <a:spAutoFit/>
          </a:bodyPr>
          <a:lstStyle/>
          <a:p>
            <a:pPr>
              <a:spcBef>
                <a:spcPct val="50000"/>
              </a:spcBef>
            </a:pPr>
            <a:r>
              <a:rPr lang="zh-CN" altLang="en-US" sz="3200" b="1" dirty="0">
                <a:latin typeface="Times New Roman" panose="02020603050405020304" pitchFamily="18" charset="0"/>
                <a:ea typeface="黑体" panose="02010609060101010101" pitchFamily="49" charset="-122"/>
              </a:rPr>
              <a:t>二看</a:t>
            </a:r>
            <a:r>
              <a:rPr lang="zh-CN" altLang="en-US" sz="3200" b="1" dirty="0">
                <a:solidFill>
                  <a:srgbClr val="FF0000"/>
                </a:solidFill>
                <a:latin typeface="Times New Roman" panose="02020603050405020304" pitchFamily="18" charset="0"/>
                <a:ea typeface="黑体" panose="02010609060101010101" pitchFamily="49" charset="-122"/>
              </a:rPr>
              <a:t>染色体数目</a:t>
            </a:r>
          </a:p>
        </p:txBody>
      </p:sp>
      <p:sp>
        <p:nvSpPr>
          <p:cNvPr id="133126" name="Text Box 6"/>
          <p:cNvSpPr txBox="1"/>
          <p:nvPr/>
        </p:nvSpPr>
        <p:spPr>
          <a:xfrm>
            <a:off x="1981200" y="1371600"/>
            <a:ext cx="388620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Times New Roman" panose="02020603050405020304" pitchFamily="18" charset="0"/>
                <a:ea typeface="黑体" panose="02010609060101010101" pitchFamily="49" charset="-122"/>
              </a:rPr>
              <a:t>奇数</a:t>
            </a:r>
            <a:r>
              <a:rPr lang="zh-CN" altLang="en-US" sz="3200" b="1" dirty="0">
                <a:latin typeface="Times New Roman" panose="02020603050405020304" pitchFamily="18" charset="0"/>
                <a:ea typeface="黑体" panose="02010609060101010101" pitchFamily="49" charset="-122"/>
              </a:rPr>
              <a:t>（则为减</a:t>
            </a:r>
            <a:r>
              <a:rPr lang="en-US" altLang="zh-CN" sz="3200" b="1" dirty="0">
                <a:latin typeface="Times New Roman" panose="02020603050405020304" pitchFamily="18" charset="0"/>
                <a:ea typeface="黑体" panose="02010609060101010101" pitchFamily="49" charset="-122"/>
              </a:rPr>
              <a:t>II</a:t>
            </a:r>
            <a:r>
              <a:rPr lang="zh-CN" altLang="en-US" sz="3200" b="1" dirty="0">
                <a:latin typeface="Times New Roman" panose="02020603050405020304" pitchFamily="18" charset="0"/>
                <a:ea typeface="黑体" panose="02010609060101010101" pitchFamily="49" charset="-122"/>
              </a:rPr>
              <a:t>）</a:t>
            </a:r>
          </a:p>
        </p:txBody>
      </p:sp>
      <p:sp>
        <p:nvSpPr>
          <p:cNvPr id="133127" name="Text Box 7"/>
          <p:cNvSpPr txBox="1"/>
          <p:nvPr/>
        </p:nvSpPr>
        <p:spPr>
          <a:xfrm>
            <a:off x="1905000" y="2209800"/>
            <a:ext cx="2362200" cy="1569660"/>
          </a:xfrm>
          <a:prstGeom prst="rect">
            <a:avLst/>
          </a:prstGeom>
          <a:noFill/>
          <a:ln w="9525">
            <a:noFill/>
          </a:ln>
        </p:spPr>
        <p:txBody>
          <a:bodyPr>
            <a:spAutoFit/>
          </a:bodyPr>
          <a:lstStyle/>
          <a:p>
            <a:pPr>
              <a:spcBef>
                <a:spcPct val="50000"/>
              </a:spcBef>
            </a:pPr>
            <a:r>
              <a:rPr lang="zh-CN" altLang="en-US" sz="3200" b="1" dirty="0">
                <a:solidFill>
                  <a:schemeClr val="accent2"/>
                </a:solidFill>
                <a:latin typeface="Times New Roman" panose="02020603050405020304" pitchFamily="18" charset="0"/>
                <a:ea typeface="黑体" panose="02010609060101010101" pitchFamily="49" charset="-122"/>
              </a:rPr>
              <a:t>偶数</a:t>
            </a:r>
            <a:r>
              <a:rPr lang="zh-CN" altLang="en-US" sz="3200" b="1" dirty="0">
                <a:latin typeface="Times New Roman" panose="02020603050405020304" pitchFamily="18" charset="0"/>
                <a:ea typeface="黑体" panose="02010609060101010101" pitchFamily="49" charset="-122"/>
              </a:rPr>
              <a:t>：三看</a:t>
            </a:r>
            <a:r>
              <a:rPr lang="zh-CN" altLang="en-US" sz="3200" b="1" dirty="0">
                <a:solidFill>
                  <a:srgbClr val="FF0000"/>
                </a:solidFill>
                <a:latin typeface="Times New Roman" panose="02020603050405020304" pitchFamily="18" charset="0"/>
                <a:ea typeface="黑体" panose="02010609060101010101" pitchFamily="49" charset="-122"/>
              </a:rPr>
              <a:t>有无看同源染色体</a:t>
            </a:r>
          </a:p>
        </p:txBody>
      </p:sp>
      <p:sp>
        <p:nvSpPr>
          <p:cNvPr id="133128" name="Text Box 8"/>
          <p:cNvSpPr txBox="1"/>
          <p:nvPr/>
        </p:nvSpPr>
        <p:spPr>
          <a:xfrm>
            <a:off x="4343400" y="2041525"/>
            <a:ext cx="3124200" cy="519113"/>
          </a:xfrm>
          <a:prstGeom prst="rect">
            <a:avLst/>
          </a:prstGeom>
          <a:noFill/>
          <a:ln w="9525">
            <a:noFill/>
          </a:ln>
        </p:spPr>
        <p:txBody>
          <a:bodyPr>
            <a:spAutoFit/>
          </a:bodyPr>
          <a:lstStyle/>
          <a:p>
            <a:pPr>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无</a:t>
            </a:r>
            <a:r>
              <a:rPr lang="zh-CN" altLang="en-US" sz="2800" b="1" dirty="0">
                <a:latin typeface="Times New Roman" panose="02020603050405020304" pitchFamily="18" charset="0"/>
                <a:ea typeface="黑体" panose="02010609060101010101" pitchFamily="49" charset="-122"/>
              </a:rPr>
              <a:t>：则为减</a:t>
            </a:r>
            <a:r>
              <a:rPr lang="en-US" altLang="zh-CN" sz="2800" b="1" dirty="0">
                <a:latin typeface="Times New Roman" panose="02020603050405020304" pitchFamily="18" charset="0"/>
                <a:ea typeface="黑体" panose="02010609060101010101" pitchFamily="49" charset="-122"/>
              </a:rPr>
              <a:t>II</a:t>
            </a:r>
          </a:p>
        </p:txBody>
      </p:sp>
      <p:sp>
        <p:nvSpPr>
          <p:cNvPr id="133129" name="Text Box 9"/>
          <p:cNvSpPr txBox="1"/>
          <p:nvPr/>
        </p:nvSpPr>
        <p:spPr>
          <a:xfrm>
            <a:off x="4343400" y="2743200"/>
            <a:ext cx="1981200" cy="1373188"/>
          </a:xfrm>
          <a:prstGeom prst="rect">
            <a:avLst/>
          </a:prstGeom>
          <a:noFill/>
          <a:ln w="9525">
            <a:noFill/>
          </a:ln>
        </p:spPr>
        <p:txBody>
          <a:bodyPr>
            <a:spAutoFit/>
          </a:bodyPr>
          <a:lstStyle/>
          <a:p>
            <a:pPr>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有</a:t>
            </a:r>
            <a:r>
              <a:rPr lang="zh-CN" altLang="en-US" sz="2800" b="1" dirty="0">
                <a:latin typeface="Times New Roman" panose="02020603050405020304" pitchFamily="18" charset="0"/>
                <a:ea typeface="黑体" panose="02010609060101010101" pitchFamily="49" charset="-122"/>
              </a:rPr>
              <a:t>：四看</a:t>
            </a:r>
            <a:r>
              <a:rPr lang="zh-CN" altLang="en-US" sz="2800" b="1" dirty="0">
                <a:solidFill>
                  <a:srgbClr val="FF0000"/>
                </a:solidFill>
                <a:latin typeface="Times New Roman" panose="02020603050405020304" pitchFamily="18" charset="0"/>
                <a:ea typeface="黑体" panose="02010609060101010101" pitchFamily="49" charset="-122"/>
              </a:rPr>
              <a:t>同源染色体的行为</a:t>
            </a:r>
          </a:p>
        </p:txBody>
      </p:sp>
      <p:sp>
        <p:nvSpPr>
          <p:cNvPr id="133130" name="AutoShape 10"/>
          <p:cNvSpPr/>
          <p:nvPr/>
        </p:nvSpPr>
        <p:spPr>
          <a:xfrm>
            <a:off x="1752600" y="1676400"/>
            <a:ext cx="228600" cy="914400"/>
          </a:xfrm>
          <a:prstGeom prst="leftBrace">
            <a:avLst>
              <a:gd name="adj1" fmla="val 33333"/>
              <a:gd name="adj2" fmla="val 50000"/>
            </a:avLst>
          </a:prstGeom>
          <a:noFill/>
          <a:ln w="381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33131" name="AutoShape 11"/>
          <p:cNvSpPr/>
          <p:nvPr/>
        </p:nvSpPr>
        <p:spPr>
          <a:xfrm>
            <a:off x="4114800" y="2286000"/>
            <a:ext cx="228600" cy="762000"/>
          </a:xfrm>
          <a:prstGeom prst="leftBrace">
            <a:avLst>
              <a:gd name="adj1" fmla="val 27777"/>
              <a:gd name="adj2" fmla="val 50000"/>
            </a:avLst>
          </a:prstGeom>
          <a:noFill/>
          <a:ln w="381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33132" name="AutoShape 12"/>
          <p:cNvSpPr/>
          <p:nvPr/>
        </p:nvSpPr>
        <p:spPr>
          <a:xfrm>
            <a:off x="6172200" y="2971800"/>
            <a:ext cx="304800" cy="2057400"/>
          </a:xfrm>
          <a:prstGeom prst="leftBrace">
            <a:avLst>
              <a:gd name="adj1" fmla="val 56250"/>
              <a:gd name="adj2" fmla="val 50000"/>
            </a:avLst>
          </a:prstGeom>
          <a:noFill/>
          <a:ln w="381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133133" name="Text Box 13"/>
          <p:cNvSpPr txBox="1"/>
          <p:nvPr/>
        </p:nvSpPr>
        <p:spPr>
          <a:xfrm>
            <a:off x="6400800" y="2286000"/>
            <a:ext cx="2971800" cy="2676525"/>
          </a:xfrm>
          <a:prstGeom prst="rect">
            <a:avLst/>
          </a:prstGeom>
          <a:noFill/>
          <a:ln w="9525">
            <a:noFill/>
          </a:ln>
        </p:spPr>
        <p:txBody>
          <a:bodyPr>
            <a:spAutoFit/>
          </a:bodyPr>
          <a:lstStyle/>
          <a:p>
            <a:pPr>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若有联会、配对、四分体，同源染色体着丝点位于赤道板两侧、同源染色体分离</a:t>
            </a:r>
            <a:r>
              <a:rPr lang="zh-CN" altLang="en-US" sz="2800" b="1" dirty="0">
                <a:latin typeface="Times New Roman" panose="02020603050405020304" pitchFamily="18" charset="0"/>
                <a:ea typeface="黑体" panose="02010609060101010101" pitchFamily="49" charset="-122"/>
              </a:rPr>
              <a:t>则为减Ⅰ</a:t>
            </a:r>
          </a:p>
        </p:txBody>
      </p:sp>
      <p:sp>
        <p:nvSpPr>
          <p:cNvPr id="133134" name="Text Box 14"/>
          <p:cNvSpPr txBox="1"/>
          <p:nvPr/>
        </p:nvSpPr>
        <p:spPr>
          <a:xfrm>
            <a:off x="6477000" y="4871936"/>
            <a:ext cx="2819400" cy="1160463"/>
          </a:xfrm>
          <a:prstGeom prst="rect">
            <a:avLst/>
          </a:prstGeom>
          <a:noFill/>
          <a:ln w="9525">
            <a:noFill/>
          </a:ln>
        </p:spPr>
        <p:txBody>
          <a:bodyPr>
            <a:spAutoFit/>
          </a:bodyPr>
          <a:lstStyle/>
          <a:p>
            <a:pPr>
              <a:spcBef>
                <a:spcPct val="50000"/>
              </a:spcBef>
            </a:pPr>
            <a:r>
              <a:rPr lang="zh-CN" altLang="en-US" sz="2800" b="1" dirty="0">
                <a:solidFill>
                  <a:schemeClr val="accent2"/>
                </a:solidFill>
                <a:latin typeface="Times New Roman" panose="02020603050405020304" pitchFamily="18" charset="0"/>
                <a:ea typeface="黑体" panose="02010609060101010101" pitchFamily="49" charset="-122"/>
              </a:rPr>
              <a:t>无特殊行为</a:t>
            </a:r>
            <a:r>
              <a:rPr lang="zh-CN" altLang="en-US" sz="2800" b="1" dirty="0">
                <a:latin typeface="Times New Roman" panose="02020603050405020304" pitchFamily="18" charset="0"/>
                <a:ea typeface="黑体" panose="02010609060101010101" pitchFamily="49" charset="-122"/>
              </a:rPr>
              <a:t>：</a:t>
            </a:r>
          </a:p>
          <a:p>
            <a:pPr>
              <a:spcBef>
                <a:spcPct val="50000"/>
              </a:spcBef>
            </a:pPr>
            <a:r>
              <a:rPr lang="zh-CN" altLang="en-US" sz="2800" b="1" dirty="0">
                <a:latin typeface="Times New Roman" panose="02020603050405020304" pitchFamily="18" charset="0"/>
                <a:ea typeface="黑体" panose="02010609060101010101" pitchFamily="49" charset="-122"/>
              </a:rPr>
              <a:t>则为有丝分裂</a:t>
            </a:r>
          </a:p>
        </p:txBody>
      </p:sp>
      <p:sp>
        <p:nvSpPr>
          <p:cNvPr id="133345" name="Text Box 225"/>
          <p:cNvSpPr txBox="1"/>
          <p:nvPr/>
        </p:nvSpPr>
        <p:spPr>
          <a:xfrm>
            <a:off x="3657600" y="616743"/>
            <a:ext cx="5029200" cy="579438"/>
          </a:xfrm>
          <a:prstGeom prst="rect">
            <a:avLst/>
          </a:prstGeom>
          <a:noFill/>
          <a:ln w="9525">
            <a:noFill/>
          </a:ln>
        </p:spPr>
        <p:txBody>
          <a:bodyPr>
            <a:spAutoFit/>
          </a:bodyPr>
          <a:lstStyle/>
          <a:p>
            <a:pPr>
              <a:spcBef>
                <a:spcPct val="50000"/>
              </a:spcBef>
            </a:pPr>
            <a:r>
              <a:rPr lang="zh-CN" altLang="en-US" sz="3200" b="1" dirty="0">
                <a:solidFill>
                  <a:srgbClr val="FF0000"/>
                </a:solidFill>
                <a:latin typeface="Times New Roman" panose="02020603050405020304" pitchFamily="18" charset="0"/>
                <a:ea typeface="黑体" panose="02010609060101010101" pitchFamily="49" charset="-122"/>
              </a:rPr>
              <a:t>一看：细胞是否均分</a:t>
            </a:r>
          </a:p>
        </p:txBody>
      </p:sp>
      <p:pic>
        <p:nvPicPr>
          <p:cNvPr id="228" name="Picture 226" descr="sw35">
            <a:extLst>
              <a:ext uri="{FF2B5EF4-FFF2-40B4-BE49-F238E27FC236}">
                <a16:creationId xmlns:a16="http://schemas.microsoft.com/office/drawing/2014/main" id="{63458C60-7DC0-4FB3-8E13-5F51008C86F7}"/>
              </a:ext>
            </a:extLst>
          </p:cNvPr>
          <p:cNvPicPr>
            <a:picLocks noChangeAspect="1"/>
          </p:cNvPicPr>
          <p:nvPr/>
        </p:nvPicPr>
        <p:blipFill>
          <a:blip r:embed="rId2" cstate="print"/>
          <a:stretch>
            <a:fillRect/>
          </a:stretch>
        </p:blipFill>
        <p:spPr>
          <a:xfrm>
            <a:off x="892968" y="4106959"/>
            <a:ext cx="4662488" cy="2209800"/>
          </a:xfrm>
          <a:prstGeom prst="rect">
            <a:avLst/>
          </a:prstGeom>
          <a:noFill/>
          <a:ln w="9525">
            <a:noFill/>
          </a:ln>
        </p:spPr>
      </p:pic>
      <p:pic>
        <p:nvPicPr>
          <p:cNvPr id="229" name="Picture 227">
            <a:extLst>
              <a:ext uri="{FF2B5EF4-FFF2-40B4-BE49-F238E27FC236}">
                <a16:creationId xmlns:a16="http://schemas.microsoft.com/office/drawing/2014/main" id="{F4D23A64-714D-432B-8A29-BC92375694FF}"/>
              </a:ext>
            </a:extLst>
          </p:cNvPr>
          <p:cNvPicPr>
            <a:picLocks noChangeAspect="1"/>
          </p:cNvPicPr>
          <p:nvPr/>
        </p:nvPicPr>
        <p:blipFill>
          <a:blip r:embed="rId3" cstate="print"/>
          <a:stretch>
            <a:fillRect/>
          </a:stretch>
        </p:blipFill>
        <p:spPr>
          <a:xfrm>
            <a:off x="876300" y="4000500"/>
            <a:ext cx="2057400" cy="2449513"/>
          </a:xfrm>
          <a:prstGeom prst="rect">
            <a:avLst/>
          </a:prstGeom>
          <a:noFill/>
          <a:ln w="9525">
            <a:noFill/>
          </a:ln>
        </p:spPr>
      </p:pic>
      <p:pic>
        <p:nvPicPr>
          <p:cNvPr id="230" name="Picture 131" descr="2-4-2">
            <a:extLst>
              <a:ext uri="{FF2B5EF4-FFF2-40B4-BE49-F238E27FC236}">
                <a16:creationId xmlns:a16="http://schemas.microsoft.com/office/drawing/2014/main" id="{18D0D3B5-B5C9-4975-9CB4-CB8B63168425}"/>
              </a:ext>
            </a:extLst>
          </p:cNvPr>
          <p:cNvPicPr>
            <a:picLocks noChangeAspect="1"/>
          </p:cNvPicPr>
          <p:nvPr/>
        </p:nvPicPr>
        <p:blipFill>
          <a:blip r:embed="rId4" cstate="print"/>
          <a:stretch>
            <a:fillRect/>
          </a:stretch>
        </p:blipFill>
        <p:spPr>
          <a:xfrm>
            <a:off x="2251304" y="4222706"/>
            <a:ext cx="2286337" cy="1905281"/>
          </a:xfrm>
          <a:prstGeom prst="rect">
            <a:avLst/>
          </a:prstGeom>
          <a:noFill/>
          <a:ln w="9525">
            <a:noFill/>
          </a:ln>
        </p:spPr>
      </p:pic>
      <p:grpSp>
        <p:nvGrpSpPr>
          <p:cNvPr id="231" name="Group 133">
            <a:extLst>
              <a:ext uri="{FF2B5EF4-FFF2-40B4-BE49-F238E27FC236}">
                <a16:creationId xmlns:a16="http://schemas.microsoft.com/office/drawing/2014/main" id="{D95994C7-28D3-4ECA-8391-012E267ADA39}"/>
              </a:ext>
            </a:extLst>
          </p:cNvPr>
          <p:cNvGrpSpPr/>
          <p:nvPr/>
        </p:nvGrpSpPr>
        <p:grpSpPr>
          <a:xfrm>
            <a:off x="2171700" y="4033934"/>
            <a:ext cx="1676400" cy="1981200"/>
            <a:chOff x="8652" y="4542"/>
            <a:chExt cx="1080" cy="1080"/>
          </a:xfrm>
        </p:grpSpPr>
        <p:sp>
          <p:nvSpPr>
            <p:cNvPr id="232" name="Oval 134">
              <a:extLst>
                <a:ext uri="{FF2B5EF4-FFF2-40B4-BE49-F238E27FC236}">
                  <a16:creationId xmlns:a16="http://schemas.microsoft.com/office/drawing/2014/main" id="{54AB69EA-B8EC-45B8-8144-8B2E1A0720DC}"/>
                </a:ext>
              </a:extLst>
            </p:cNvPr>
            <p:cNvSpPr/>
            <p:nvPr/>
          </p:nvSpPr>
          <p:spPr>
            <a:xfrm>
              <a:off x="8652" y="4542"/>
              <a:ext cx="1080" cy="1080"/>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233" name="Group 135">
              <a:extLst>
                <a:ext uri="{FF2B5EF4-FFF2-40B4-BE49-F238E27FC236}">
                  <a16:creationId xmlns:a16="http://schemas.microsoft.com/office/drawing/2014/main" id="{714D6AAE-4730-471E-8EF2-59A2F085010D}"/>
                </a:ext>
              </a:extLst>
            </p:cNvPr>
            <p:cNvGrpSpPr/>
            <p:nvPr/>
          </p:nvGrpSpPr>
          <p:grpSpPr>
            <a:xfrm>
              <a:off x="9009" y="4635"/>
              <a:ext cx="360" cy="312"/>
              <a:chOff x="8997" y="4560"/>
              <a:chExt cx="360" cy="468"/>
            </a:xfrm>
          </p:grpSpPr>
          <p:sp>
            <p:nvSpPr>
              <p:cNvPr id="269" name="Freeform 136">
                <a:extLst>
                  <a:ext uri="{FF2B5EF4-FFF2-40B4-BE49-F238E27FC236}">
                    <a16:creationId xmlns:a16="http://schemas.microsoft.com/office/drawing/2014/main" id="{CA227090-9137-455E-92C4-AA815E2FBF79}"/>
                  </a:ext>
                </a:extLst>
              </p:cNvPr>
              <p:cNvSpPr/>
              <p:nvPr/>
            </p:nvSpPr>
            <p:spPr>
              <a:xfrm>
                <a:off x="8997" y="4560"/>
                <a:ext cx="180" cy="468"/>
              </a:xfrm>
              <a:custGeom>
                <a:avLst/>
                <a:gdLst>
                  <a:gd name="txL" fmla="*/ 0 w 180"/>
                  <a:gd name="txT" fmla="*/ 0 h 468"/>
                  <a:gd name="txR" fmla="*/ 180 w 180"/>
                  <a:gd name="txB" fmla="*/ 468 h 468"/>
                </a:gdLst>
                <a:ahLst/>
                <a:cxnLst>
                  <a:cxn ang="0">
                    <a:pos x="180" y="0"/>
                  </a:cxn>
                  <a:cxn ang="0">
                    <a:pos x="0" y="468"/>
                  </a:cxn>
                </a:cxnLst>
                <a:rect l="txL" t="txT" r="txR" b="txB"/>
                <a:pathLst>
                  <a:path w="180" h="468">
                    <a:moveTo>
                      <a:pt x="180" y="0"/>
                    </a:moveTo>
                    <a:cubicBezTo>
                      <a:pt x="105" y="195"/>
                      <a:pt x="30" y="390"/>
                      <a:pt x="0" y="468"/>
                    </a:cubicBezTo>
                  </a:path>
                </a:pathLst>
              </a:custGeom>
              <a:noFill/>
              <a:ln w="9525" cap="flat" cmpd="sng">
                <a:solidFill>
                  <a:srgbClr val="969696">
                    <a:alpha val="100000"/>
                  </a:srgbClr>
                </a:solidFill>
                <a:prstDash val="solid"/>
                <a:round/>
                <a:headEnd type="none" w="med" len="med"/>
                <a:tailEnd type="none" w="med" len="med"/>
              </a:ln>
            </p:spPr>
            <p:txBody>
              <a:bodyPr/>
              <a:lstStyle/>
              <a:p>
                <a:endParaRPr lang="zh-CN" altLang="en-US"/>
              </a:p>
            </p:txBody>
          </p:sp>
          <p:sp>
            <p:nvSpPr>
              <p:cNvPr id="270" name="Freeform 137">
                <a:extLst>
                  <a:ext uri="{FF2B5EF4-FFF2-40B4-BE49-F238E27FC236}">
                    <a16:creationId xmlns:a16="http://schemas.microsoft.com/office/drawing/2014/main" id="{B4B35165-EDCC-42D9-8425-26EA265217FE}"/>
                  </a:ext>
                </a:extLst>
              </p:cNvPr>
              <p:cNvSpPr/>
              <p:nvPr/>
            </p:nvSpPr>
            <p:spPr>
              <a:xfrm>
                <a:off x="9177" y="4560"/>
                <a:ext cx="180" cy="468"/>
              </a:xfrm>
              <a:custGeom>
                <a:avLst/>
                <a:gdLst>
                  <a:gd name="txL" fmla="*/ 0 w 180"/>
                  <a:gd name="txT" fmla="*/ 0 h 468"/>
                  <a:gd name="txR" fmla="*/ 180 w 180"/>
                  <a:gd name="txB" fmla="*/ 468 h 468"/>
                </a:gdLst>
                <a:ahLst/>
                <a:cxnLst>
                  <a:cxn ang="0">
                    <a:pos x="0" y="0"/>
                  </a:cxn>
                  <a:cxn ang="0">
                    <a:pos x="180" y="468"/>
                  </a:cxn>
                </a:cxnLst>
                <a:rect l="txL" t="txT" r="txR" b="txB"/>
                <a:pathLst>
                  <a:path w="180" h="468">
                    <a:moveTo>
                      <a:pt x="0" y="0"/>
                    </a:moveTo>
                    <a:cubicBezTo>
                      <a:pt x="0" y="0"/>
                      <a:pt x="90" y="234"/>
                      <a:pt x="180" y="468"/>
                    </a:cubicBezTo>
                  </a:path>
                </a:pathLst>
              </a:custGeom>
              <a:noFill/>
              <a:ln w="9525" cap="flat" cmpd="sng">
                <a:solidFill>
                  <a:srgbClr val="969696">
                    <a:alpha val="100000"/>
                  </a:srgbClr>
                </a:solidFill>
                <a:prstDash val="solid"/>
                <a:round/>
                <a:headEnd type="none" w="med" len="med"/>
                <a:tailEnd type="none" w="med" len="med"/>
              </a:ln>
            </p:spPr>
            <p:txBody>
              <a:bodyPr/>
              <a:lstStyle/>
              <a:p>
                <a:endParaRPr lang="zh-CN" altLang="en-US"/>
              </a:p>
            </p:txBody>
          </p:sp>
        </p:grpSp>
        <p:grpSp>
          <p:nvGrpSpPr>
            <p:cNvPr id="234" name="Group 138">
              <a:extLst>
                <a:ext uri="{FF2B5EF4-FFF2-40B4-BE49-F238E27FC236}">
                  <a16:creationId xmlns:a16="http://schemas.microsoft.com/office/drawing/2014/main" id="{41A14A12-805A-4FF9-BD58-92528C209B97}"/>
                </a:ext>
              </a:extLst>
            </p:cNvPr>
            <p:cNvGrpSpPr/>
            <p:nvPr/>
          </p:nvGrpSpPr>
          <p:grpSpPr>
            <a:xfrm>
              <a:off x="9027" y="5199"/>
              <a:ext cx="360" cy="312"/>
              <a:chOff x="8997" y="5028"/>
              <a:chExt cx="360" cy="468"/>
            </a:xfrm>
          </p:grpSpPr>
          <p:sp>
            <p:nvSpPr>
              <p:cNvPr id="267" name="Freeform 139">
                <a:extLst>
                  <a:ext uri="{FF2B5EF4-FFF2-40B4-BE49-F238E27FC236}">
                    <a16:creationId xmlns:a16="http://schemas.microsoft.com/office/drawing/2014/main" id="{733B5B16-863C-491E-850C-DCF2FEE36A4D}"/>
                  </a:ext>
                </a:extLst>
              </p:cNvPr>
              <p:cNvSpPr/>
              <p:nvPr/>
            </p:nvSpPr>
            <p:spPr>
              <a:xfrm flipV="1">
                <a:off x="8997" y="5028"/>
                <a:ext cx="180" cy="468"/>
              </a:xfrm>
              <a:custGeom>
                <a:avLst/>
                <a:gdLst>
                  <a:gd name="txL" fmla="*/ 0 w 180"/>
                  <a:gd name="txT" fmla="*/ 0 h 468"/>
                  <a:gd name="txR" fmla="*/ 180 w 180"/>
                  <a:gd name="txB" fmla="*/ 468 h 468"/>
                </a:gdLst>
                <a:ahLst/>
                <a:cxnLst>
                  <a:cxn ang="0">
                    <a:pos x="180" y="0"/>
                  </a:cxn>
                  <a:cxn ang="0">
                    <a:pos x="0" y="468"/>
                  </a:cxn>
                </a:cxnLst>
                <a:rect l="txL" t="txT" r="txR" b="txB"/>
                <a:pathLst>
                  <a:path w="180" h="468">
                    <a:moveTo>
                      <a:pt x="180" y="0"/>
                    </a:moveTo>
                    <a:cubicBezTo>
                      <a:pt x="105" y="195"/>
                      <a:pt x="30" y="390"/>
                      <a:pt x="0" y="468"/>
                    </a:cubicBezTo>
                  </a:path>
                </a:pathLst>
              </a:custGeom>
              <a:noFill/>
              <a:ln w="9525" cap="flat" cmpd="sng">
                <a:solidFill>
                  <a:srgbClr val="969696">
                    <a:alpha val="100000"/>
                  </a:srgbClr>
                </a:solidFill>
                <a:prstDash val="solid"/>
                <a:round/>
                <a:headEnd type="none" w="med" len="med"/>
                <a:tailEnd type="none" w="med" len="med"/>
              </a:ln>
            </p:spPr>
            <p:txBody>
              <a:bodyPr/>
              <a:lstStyle/>
              <a:p>
                <a:endParaRPr lang="zh-CN" altLang="en-US"/>
              </a:p>
            </p:txBody>
          </p:sp>
          <p:sp>
            <p:nvSpPr>
              <p:cNvPr id="268" name="Freeform 140">
                <a:extLst>
                  <a:ext uri="{FF2B5EF4-FFF2-40B4-BE49-F238E27FC236}">
                    <a16:creationId xmlns:a16="http://schemas.microsoft.com/office/drawing/2014/main" id="{1F57D4E7-F31E-4ADE-BC8A-E750F92201B2}"/>
                  </a:ext>
                </a:extLst>
              </p:cNvPr>
              <p:cNvSpPr/>
              <p:nvPr/>
            </p:nvSpPr>
            <p:spPr>
              <a:xfrm flipV="1">
                <a:off x="9177" y="5028"/>
                <a:ext cx="180" cy="468"/>
              </a:xfrm>
              <a:custGeom>
                <a:avLst/>
                <a:gdLst>
                  <a:gd name="txL" fmla="*/ 0 w 180"/>
                  <a:gd name="txT" fmla="*/ 0 h 468"/>
                  <a:gd name="txR" fmla="*/ 180 w 180"/>
                  <a:gd name="txB" fmla="*/ 468 h 468"/>
                </a:gdLst>
                <a:ahLst/>
                <a:cxnLst>
                  <a:cxn ang="0">
                    <a:pos x="0" y="0"/>
                  </a:cxn>
                  <a:cxn ang="0">
                    <a:pos x="180" y="468"/>
                  </a:cxn>
                </a:cxnLst>
                <a:rect l="txL" t="txT" r="txR" b="txB"/>
                <a:pathLst>
                  <a:path w="180" h="468">
                    <a:moveTo>
                      <a:pt x="0" y="0"/>
                    </a:moveTo>
                    <a:cubicBezTo>
                      <a:pt x="0" y="0"/>
                      <a:pt x="90" y="234"/>
                      <a:pt x="180" y="468"/>
                    </a:cubicBezTo>
                  </a:path>
                </a:pathLst>
              </a:custGeom>
              <a:noFill/>
              <a:ln w="9525" cap="flat" cmpd="sng">
                <a:solidFill>
                  <a:srgbClr val="969696">
                    <a:alpha val="100000"/>
                  </a:srgbClr>
                </a:solidFill>
                <a:prstDash val="solid"/>
                <a:round/>
                <a:headEnd type="none" w="med" len="med"/>
                <a:tailEnd type="none" w="med" len="med"/>
              </a:ln>
            </p:spPr>
            <p:txBody>
              <a:bodyPr/>
              <a:lstStyle/>
              <a:p>
                <a:endParaRPr lang="zh-CN" altLang="en-US"/>
              </a:p>
            </p:txBody>
          </p:sp>
        </p:grpSp>
        <p:grpSp>
          <p:nvGrpSpPr>
            <p:cNvPr id="235" name="Group 141">
              <a:extLst>
                <a:ext uri="{FF2B5EF4-FFF2-40B4-BE49-F238E27FC236}">
                  <a16:creationId xmlns:a16="http://schemas.microsoft.com/office/drawing/2014/main" id="{85790B8E-ABD3-41AF-AF3C-5AF1107A2487}"/>
                </a:ext>
              </a:extLst>
            </p:cNvPr>
            <p:cNvGrpSpPr/>
            <p:nvPr/>
          </p:nvGrpSpPr>
          <p:grpSpPr>
            <a:xfrm rot="-5400000" flipV="1">
              <a:off x="8939" y="4794"/>
              <a:ext cx="148" cy="363"/>
              <a:chOff x="2304" y="2096"/>
              <a:chExt cx="381" cy="934"/>
            </a:xfrm>
          </p:grpSpPr>
          <p:sp>
            <p:nvSpPr>
              <p:cNvPr id="260" name="Oval 142">
                <a:extLst>
                  <a:ext uri="{FF2B5EF4-FFF2-40B4-BE49-F238E27FC236}">
                    <a16:creationId xmlns:a16="http://schemas.microsoft.com/office/drawing/2014/main" id="{78169DBE-FD5C-444B-AAEC-49EBA3CF6B4C}"/>
                  </a:ext>
                </a:extLst>
              </p:cNvPr>
              <p:cNvSpPr/>
              <p:nvPr/>
            </p:nvSpPr>
            <p:spPr>
              <a:xfrm>
                <a:off x="2453" y="2495"/>
                <a:ext cx="93" cy="112"/>
              </a:xfrm>
              <a:prstGeom prst="ellipse">
                <a:avLst/>
              </a:prstGeom>
              <a:solidFill>
                <a:srgbClr val="808080"/>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261" name="Group 143">
                <a:extLst>
                  <a:ext uri="{FF2B5EF4-FFF2-40B4-BE49-F238E27FC236}">
                    <a16:creationId xmlns:a16="http://schemas.microsoft.com/office/drawing/2014/main" id="{03ACB8BA-8D80-49B6-8756-C2C0036DC2D5}"/>
                  </a:ext>
                </a:extLst>
              </p:cNvPr>
              <p:cNvGrpSpPr/>
              <p:nvPr/>
            </p:nvGrpSpPr>
            <p:grpSpPr>
              <a:xfrm>
                <a:off x="2304" y="2096"/>
                <a:ext cx="381" cy="450"/>
                <a:chOff x="2304" y="1728"/>
                <a:chExt cx="528" cy="624"/>
              </a:xfrm>
            </p:grpSpPr>
            <p:sp>
              <p:nvSpPr>
                <p:cNvPr id="265" name="Freeform 144">
                  <a:extLst>
                    <a:ext uri="{FF2B5EF4-FFF2-40B4-BE49-F238E27FC236}">
                      <a16:creationId xmlns:a16="http://schemas.microsoft.com/office/drawing/2014/main" id="{C5693D83-C4E5-4F42-82B1-F7C9AC6C537E}"/>
                    </a:ext>
                  </a:extLst>
                </p:cNvPr>
                <p:cNvSpPr/>
                <p:nvPr/>
              </p:nvSpPr>
              <p:spPr>
                <a:xfrm rot="1405343">
                  <a:off x="2640" y="1728"/>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66" name="Freeform 145">
                  <a:extLst>
                    <a:ext uri="{FF2B5EF4-FFF2-40B4-BE49-F238E27FC236}">
                      <a16:creationId xmlns:a16="http://schemas.microsoft.com/office/drawing/2014/main" id="{49188B95-F664-414D-B48C-689A8608A3F7}"/>
                    </a:ext>
                  </a:extLst>
                </p:cNvPr>
                <p:cNvSpPr/>
                <p:nvPr/>
              </p:nvSpPr>
              <p:spPr>
                <a:xfrm rot="-1479757">
                  <a:off x="2304" y="1728"/>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62" name="Group 146">
                <a:extLst>
                  <a:ext uri="{FF2B5EF4-FFF2-40B4-BE49-F238E27FC236}">
                    <a16:creationId xmlns:a16="http://schemas.microsoft.com/office/drawing/2014/main" id="{64FC798C-B040-4FEF-9A76-B501A9C4CBFD}"/>
                  </a:ext>
                </a:extLst>
              </p:cNvPr>
              <p:cNvGrpSpPr/>
              <p:nvPr/>
            </p:nvGrpSpPr>
            <p:grpSpPr>
              <a:xfrm flipV="1">
                <a:off x="2304" y="2580"/>
                <a:ext cx="381" cy="450"/>
                <a:chOff x="1488" y="2112"/>
                <a:chExt cx="528" cy="624"/>
              </a:xfrm>
            </p:grpSpPr>
            <p:sp>
              <p:nvSpPr>
                <p:cNvPr id="263" name="Freeform 147">
                  <a:extLst>
                    <a:ext uri="{FF2B5EF4-FFF2-40B4-BE49-F238E27FC236}">
                      <a16:creationId xmlns:a16="http://schemas.microsoft.com/office/drawing/2014/main" id="{AC61B004-5847-4FBD-AE97-A93974FD0622}"/>
                    </a:ext>
                  </a:extLst>
                </p:cNvPr>
                <p:cNvSpPr/>
                <p:nvPr/>
              </p:nvSpPr>
              <p:spPr>
                <a:xfrm rot="1405343">
                  <a:off x="1824" y="2112"/>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64" name="Freeform 148">
                  <a:extLst>
                    <a:ext uri="{FF2B5EF4-FFF2-40B4-BE49-F238E27FC236}">
                      <a16:creationId xmlns:a16="http://schemas.microsoft.com/office/drawing/2014/main" id="{E8071242-FBA5-49F0-9F14-B3EA386D7189}"/>
                    </a:ext>
                  </a:extLst>
                </p:cNvPr>
                <p:cNvSpPr/>
                <p:nvPr/>
              </p:nvSpPr>
              <p:spPr>
                <a:xfrm rot="-1479757">
                  <a:off x="1488" y="2112"/>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236" name="Group 149">
              <a:extLst>
                <a:ext uri="{FF2B5EF4-FFF2-40B4-BE49-F238E27FC236}">
                  <a16:creationId xmlns:a16="http://schemas.microsoft.com/office/drawing/2014/main" id="{306C63DA-E73A-4864-A22B-DA6802A44F06}"/>
                </a:ext>
              </a:extLst>
            </p:cNvPr>
            <p:cNvGrpSpPr/>
            <p:nvPr/>
          </p:nvGrpSpPr>
          <p:grpSpPr>
            <a:xfrm rot="-5400000">
              <a:off x="8968" y="5047"/>
              <a:ext cx="147" cy="360"/>
              <a:chOff x="2880" y="2112"/>
              <a:chExt cx="382" cy="930"/>
            </a:xfrm>
          </p:grpSpPr>
          <p:sp>
            <p:nvSpPr>
              <p:cNvPr id="253" name="Oval 150">
                <a:extLst>
                  <a:ext uri="{FF2B5EF4-FFF2-40B4-BE49-F238E27FC236}">
                    <a16:creationId xmlns:a16="http://schemas.microsoft.com/office/drawing/2014/main" id="{B656AF22-215F-4DC2-8FB7-76E09EEE7645}"/>
                  </a:ext>
                </a:extLst>
              </p:cNvPr>
              <p:cNvSpPr/>
              <p:nvPr/>
            </p:nvSpPr>
            <p:spPr>
              <a:xfrm>
                <a:off x="3031" y="2511"/>
                <a:ext cx="93" cy="112"/>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254" name="Group 151">
                <a:extLst>
                  <a:ext uri="{FF2B5EF4-FFF2-40B4-BE49-F238E27FC236}">
                    <a16:creationId xmlns:a16="http://schemas.microsoft.com/office/drawing/2014/main" id="{6C3AD8ED-8B7A-4F25-B2B8-D4BBB3B9A8D5}"/>
                  </a:ext>
                </a:extLst>
              </p:cNvPr>
              <p:cNvGrpSpPr/>
              <p:nvPr/>
            </p:nvGrpSpPr>
            <p:grpSpPr>
              <a:xfrm>
                <a:off x="2881" y="2112"/>
                <a:ext cx="381" cy="450"/>
                <a:chOff x="2304" y="1728"/>
                <a:chExt cx="528" cy="624"/>
              </a:xfrm>
            </p:grpSpPr>
            <p:sp>
              <p:nvSpPr>
                <p:cNvPr id="258" name="Freeform 152">
                  <a:extLst>
                    <a:ext uri="{FF2B5EF4-FFF2-40B4-BE49-F238E27FC236}">
                      <a16:creationId xmlns:a16="http://schemas.microsoft.com/office/drawing/2014/main" id="{146CFBE0-9B85-48E8-BD94-EEA315B35FAE}"/>
                    </a:ext>
                  </a:extLst>
                </p:cNvPr>
                <p:cNvSpPr/>
                <p:nvPr/>
              </p:nvSpPr>
              <p:spPr>
                <a:xfrm rot="1405343">
                  <a:off x="2640" y="1728"/>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59" name="Freeform 153">
                  <a:extLst>
                    <a:ext uri="{FF2B5EF4-FFF2-40B4-BE49-F238E27FC236}">
                      <a16:creationId xmlns:a16="http://schemas.microsoft.com/office/drawing/2014/main" id="{DC402568-C070-4C70-9DC4-FCFFE7FA39B8}"/>
                    </a:ext>
                  </a:extLst>
                </p:cNvPr>
                <p:cNvSpPr/>
                <p:nvPr/>
              </p:nvSpPr>
              <p:spPr>
                <a:xfrm rot="-1479757">
                  <a:off x="2304" y="1728"/>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55" name="Group 154">
                <a:extLst>
                  <a:ext uri="{FF2B5EF4-FFF2-40B4-BE49-F238E27FC236}">
                    <a16:creationId xmlns:a16="http://schemas.microsoft.com/office/drawing/2014/main" id="{2348ED8E-2F37-4E99-940E-FAA564990833}"/>
                  </a:ext>
                </a:extLst>
              </p:cNvPr>
              <p:cNvGrpSpPr/>
              <p:nvPr/>
            </p:nvGrpSpPr>
            <p:grpSpPr>
              <a:xfrm flipV="1">
                <a:off x="2880" y="2592"/>
                <a:ext cx="381" cy="450"/>
                <a:chOff x="1488" y="2112"/>
                <a:chExt cx="528" cy="624"/>
              </a:xfrm>
            </p:grpSpPr>
            <p:sp>
              <p:nvSpPr>
                <p:cNvPr id="256" name="Freeform 155">
                  <a:extLst>
                    <a:ext uri="{FF2B5EF4-FFF2-40B4-BE49-F238E27FC236}">
                      <a16:creationId xmlns:a16="http://schemas.microsoft.com/office/drawing/2014/main" id="{1EC4BC2A-422F-4FC8-82AC-BC5A3FCD8113}"/>
                    </a:ext>
                  </a:extLst>
                </p:cNvPr>
                <p:cNvSpPr/>
                <p:nvPr/>
              </p:nvSpPr>
              <p:spPr>
                <a:xfrm rot="1405343">
                  <a:off x="1824" y="2112"/>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57" name="Freeform 156">
                  <a:extLst>
                    <a:ext uri="{FF2B5EF4-FFF2-40B4-BE49-F238E27FC236}">
                      <a16:creationId xmlns:a16="http://schemas.microsoft.com/office/drawing/2014/main" id="{52AE4FF3-A1BB-4BC7-BE04-FE80CA5F0356}"/>
                    </a:ext>
                  </a:extLst>
                </p:cNvPr>
                <p:cNvSpPr/>
                <p:nvPr/>
              </p:nvSpPr>
              <p:spPr>
                <a:xfrm rot="-1479757">
                  <a:off x="1488" y="2112"/>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237" name="Group 157">
              <a:extLst>
                <a:ext uri="{FF2B5EF4-FFF2-40B4-BE49-F238E27FC236}">
                  <a16:creationId xmlns:a16="http://schemas.microsoft.com/office/drawing/2014/main" id="{3E510F93-F7F4-4313-9BC3-150F0F64460A}"/>
                </a:ext>
              </a:extLst>
            </p:cNvPr>
            <p:cNvGrpSpPr/>
            <p:nvPr/>
          </p:nvGrpSpPr>
          <p:grpSpPr>
            <a:xfrm rot="-5400000" flipV="1">
              <a:off x="9298" y="5105"/>
              <a:ext cx="108" cy="266"/>
              <a:chOff x="2304" y="2096"/>
              <a:chExt cx="381" cy="934"/>
            </a:xfrm>
          </p:grpSpPr>
          <p:sp>
            <p:nvSpPr>
              <p:cNvPr id="246" name="Oval 158">
                <a:extLst>
                  <a:ext uri="{FF2B5EF4-FFF2-40B4-BE49-F238E27FC236}">
                    <a16:creationId xmlns:a16="http://schemas.microsoft.com/office/drawing/2014/main" id="{D7AE9A0D-4BDF-4EAB-AA56-B3FBA0585C61}"/>
                  </a:ext>
                </a:extLst>
              </p:cNvPr>
              <p:cNvSpPr/>
              <p:nvPr/>
            </p:nvSpPr>
            <p:spPr>
              <a:xfrm>
                <a:off x="2453" y="2495"/>
                <a:ext cx="93" cy="112"/>
              </a:xfrm>
              <a:prstGeom prst="ellipse">
                <a:avLst/>
              </a:prstGeom>
              <a:solidFill>
                <a:srgbClr val="808080"/>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247" name="Group 159">
                <a:extLst>
                  <a:ext uri="{FF2B5EF4-FFF2-40B4-BE49-F238E27FC236}">
                    <a16:creationId xmlns:a16="http://schemas.microsoft.com/office/drawing/2014/main" id="{5ABA31D6-B82F-40A3-85CC-FFA74CF337BC}"/>
                  </a:ext>
                </a:extLst>
              </p:cNvPr>
              <p:cNvGrpSpPr/>
              <p:nvPr/>
            </p:nvGrpSpPr>
            <p:grpSpPr>
              <a:xfrm>
                <a:off x="2304" y="2096"/>
                <a:ext cx="381" cy="450"/>
                <a:chOff x="2304" y="1728"/>
                <a:chExt cx="528" cy="624"/>
              </a:xfrm>
            </p:grpSpPr>
            <p:sp>
              <p:nvSpPr>
                <p:cNvPr id="251" name="Freeform 160">
                  <a:extLst>
                    <a:ext uri="{FF2B5EF4-FFF2-40B4-BE49-F238E27FC236}">
                      <a16:creationId xmlns:a16="http://schemas.microsoft.com/office/drawing/2014/main" id="{C5542A2C-182B-4152-990A-82EA362A51A1}"/>
                    </a:ext>
                  </a:extLst>
                </p:cNvPr>
                <p:cNvSpPr/>
                <p:nvPr/>
              </p:nvSpPr>
              <p:spPr>
                <a:xfrm rot="1405343">
                  <a:off x="2640" y="1728"/>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52" name="Freeform 161">
                  <a:extLst>
                    <a:ext uri="{FF2B5EF4-FFF2-40B4-BE49-F238E27FC236}">
                      <a16:creationId xmlns:a16="http://schemas.microsoft.com/office/drawing/2014/main" id="{21EA13A5-8FFC-4DCF-825B-56AA3BCC92D0}"/>
                    </a:ext>
                  </a:extLst>
                </p:cNvPr>
                <p:cNvSpPr/>
                <p:nvPr/>
              </p:nvSpPr>
              <p:spPr>
                <a:xfrm rot="-1479757">
                  <a:off x="2304" y="1728"/>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48" name="Group 162">
                <a:extLst>
                  <a:ext uri="{FF2B5EF4-FFF2-40B4-BE49-F238E27FC236}">
                    <a16:creationId xmlns:a16="http://schemas.microsoft.com/office/drawing/2014/main" id="{8B5346FF-5DCC-4DAF-805C-E4BDD532AB82}"/>
                  </a:ext>
                </a:extLst>
              </p:cNvPr>
              <p:cNvGrpSpPr/>
              <p:nvPr/>
            </p:nvGrpSpPr>
            <p:grpSpPr>
              <a:xfrm flipV="1">
                <a:off x="2304" y="2580"/>
                <a:ext cx="381" cy="450"/>
                <a:chOff x="1488" y="2112"/>
                <a:chExt cx="528" cy="624"/>
              </a:xfrm>
            </p:grpSpPr>
            <p:sp>
              <p:nvSpPr>
                <p:cNvPr id="249" name="Freeform 163">
                  <a:extLst>
                    <a:ext uri="{FF2B5EF4-FFF2-40B4-BE49-F238E27FC236}">
                      <a16:creationId xmlns:a16="http://schemas.microsoft.com/office/drawing/2014/main" id="{BB505D69-C0D0-447A-A4AB-1E5680B9BA9A}"/>
                    </a:ext>
                  </a:extLst>
                </p:cNvPr>
                <p:cNvSpPr/>
                <p:nvPr/>
              </p:nvSpPr>
              <p:spPr>
                <a:xfrm rot="1405343">
                  <a:off x="1824" y="2112"/>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50" name="Freeform 164">
                  <a:extLst>
                    <a:ext uri="{FF2B5EF4-FFF2-40B4-BE49-F238E27FC236}">
                      <a16:creationId xmlns:a16="http://schemas.microsoft.com/office/drawing/2014/main" id="{9F22D746-BBB2-485C-A68B-C5C931595B1F}"/>
                    </a:ext>
                  </a:extLst>
                </p:cNvPr>
                <p:cNvSpPr/>
                <p:nvPr/>
              </p:nvSpPr>
              <p:spPr>
                <a:xfrm rot="-1479757">
                  <a:off x="1488" y="2112"/>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238" name="Group 165">
              <a:extLst>
                <a:ext uri="{FF2B5EF4-FFF2-40B4-BE49-F238E27FC236}">
                  <a16:creationId xmlns:a16="http://schemas.microsoft.com/office/drawing/2014/main" id="{84EA2FBF-2FC6-4A17-92CA-81F4586442AD}"/>
                </a:ext>
              </a:extLst>
            </p:cNvPr>
            <p:cNvGrpSpPr/>
            <p:nvPr/>
          </p:nvGrpSpPr>
          <p:grpSpPr>
            <a:xfrm rot="-5400000">
              <a:off x="9337" y="4847"/>
              <a:ext cx="96" cy="266"/>
              <a:chOff x="2880" y="2112"/>
              <a:chExt cx="382" cy="930"/>
            </a:xfrm>
          </p:grpSpPr>
          <p:sp>
            <p:nvSpPr>
              <p:cNvPr id="239" name="Oval 166">
                <a:extLst>
                  <a:ext uri="{FF2B5EF4-FFF2-40B4-BE49-F238E27FC236}">
                    <a16:creationId xmlns:a16="http://schemas.microsoft.com/office/drawing/2014/main" id="{9C7CECD0-6E2C-4061-9F6F-91A27E55976A}"/>
                  </a:ext>
                </a:extLst>
              </p:cNvPr>
              <p:cNvSpPr/>
              <p:nvPr/>
            </p:nvSpPr>
            <p:spPr>
              <a:xfrm>
                <a:off x="3031" y="2511"/>
                <a:ext cx="93" cy="112"/>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240" name="Group 167">
                <a:extLst>
                  <a:ext uri="{FF2B5EF4-FFF2-40B4-BE49-F238E27FC236}">
                    <a16:creationId xmlns:a16="http://schemas.microsoft.com/office/drawing/2014/main" id="{0C1E64DD-DF17-4F36-96AE-42B19826636A}"/>
                  </a:ext>
                </a:extLst>
              </p:cNvPr>
              <p:cNvGrpSpPr/>
              <p:nvPr/>
            </p:nvGrpSpPr>
            <p:grpSpPr>
              <a:xfrm>
                <a:off x="2881" y="2112"/>
                <a:ext cx="381" cy="450"/>
                <a:chOff x="2304" y="1728"/>
                <a:chExt cx="528" cy="624"/>
              </a:xfrm>
            </p:grpSpPr>
            <p:sp>
              <p:nvSpPr>
                <p:cNvPr id="244" name="Freeform 168">
                  <a:extLst>
                    <a:ext uri="{FF2B5EF4-FFF2-40B4-BE49-F238E27FC236}">
                      <a16:creationId xmlns:a16="http://schemas.microsoft.com/office/drawing/2014/main" id="{CBD930BB-69FE-40B7-BCA2-A75204C99B2B}"/>
                    </a:ext>
                  </a:extLst>
                </p:cNvPr>
                <p:cNvSpPr/>
                <p:nvPr/>
              </p:nvSpPr>
              <p:spPr>
                <a:xfrm rot="1405343">
                  <a:off x="2640" y="1728"/>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 name="Freeform 169">
                  <a:extLst>
                    <a:ext uri="{FF2B5EF4-FFF2-40B4-BE49-F238E27FC236}">
                      <a16:creationId xmlns:a16="http://schemas.microsoft.com/office/drawing/2014/main" id="{89BDC0E5-29D1-489A-ABD2-E40CD069AAEE}"/>
                    </a:ext>
                  </a:extLst>
                </p:cNvPr>
                <p:cNvSpPr/>
                <p:nvPr/>
              </p:nvSpPr>
              <p:spPr>
                <a:xfrm rot="-1479757">
                  <a:off x="2304" y="1728"/>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41" name="Group 170">
                <a:extLst>
                  <a:ext uri="{FF2B5EF4-FFF2-40B4-BE49-F238E27FC236}">
                    <a16:creationId xmlns:a16="http://schemas.microsoft.com/office/drawing/2014/main" id="{11CD6E29-0953-48D8-9B1D-C08607D3E72F}"/>
                  </a:ext>
                </a:extLst>
              </p:cNvPr>
              <p:cNvGrpSpPr/>
              <p:nvPr/>
            </p:nvGrpSpPr>
            <p:grpSpPr>
              <a:xfrm flipV="1">
                <a:off x="2880" y="2592"/>
                <a:ext cx="381" cy="450"/>
                <a:chOff x="1488" y="2112"/>
                <a:chExt cx="528" cy="624"/>
              </a:xfrm>
            </p:grpSpPr>
            <p:sp>
              <p:nvSpPr>
                <p:cNvPr id="242" name="Freeform 171">
                  <a:extLst>
                    <a:ext uri="{FF2B5EF4-FFF2-40B4-BE49-F238E27FC236}">
                      <a16:creationId xmlns:a16="http://schemas.microsoft.com/office/drawing/2014/main" id="{BD186C35-EE8F-4B45-B9BD-2587681142A6}"/>
                    </a:ext>
                  </a:extLst>
                </p:cNvPr>
                <p:cNvSpPr/>
                <p:nvPr/>
              </p:nvSpPr>
              <p:spPr>
                <a:xfrm rot="1405343">
                  <a:off x="1824" y="2112"/>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3" name="Freeform 172">
                  <a:extLst>
                    <a:ext uri="{FF2B5EF4-FFF2-40B4-BE49-F238E27FC236}">
                      <a16:creationId xmlns:a16="http://schemas.microsoft.com/office/drawing/2014/main" id="{4EF760E7-E24C-4B39-8C44-C81CCDE97E24}"/>
                    </a:ext>
                  </a:extLst>
                </p:cNvPr>
                <p:cNvSpPr/>
                <p:nvPr/>
              </p:nvSpPr>
              <p:spPr>
                <a:xfrm rot="-1479757">
                  <a:off x="1488" y="2112"/>
                  <a:ext cx="192" cy="624"/>
                </a:xfrm>
                <a:custGeom>
                  <a:avLst/>
                  <a:gdLst>
                    <a:gd name="txL" fmla="*/ 0 w 192"/>
                    <a:gd name="txT" fmla="*/ 0 h 624"/>
                    <a:gd name="txR" fmla="*/ 192 w 192"/>
                    <a:gd name="txB" fmla="*/ 624 h 624"/>
                  </a:gdLst>
                  <a:ahLst/>
                  <a:cxnLst>
                    <a:cxn ang="0">
                      <a:pos x="144" y="624"/>
                    </a:cxn>
                    <a:cxn ang="0">
                      <a:pos x="192" y="432"/>
                    </a:cxn>
                    <a:cxn ang="0">
                      <a:pos x="144" y="144"/>
                    </a:cxn>
                    <a:cxn ang="0">
                      <a:pos x="96" y="0"/>
                    </a:cxn>
                    <a:cxn ang="0">
                      <a:pos x="48" y="144"/>
                    </a:cxn>
                    <a:cxn ang="0">
                      <a:pos x="0" y="432"/>
                    </a:cxn>
                    <a:cxn ang="0">
                      <a:pos x="48" y="624"/>
                    </a:cxn>
                    <a:cxn ang="0">
                      <a:pos x="144" y="624"/>
                    </a:cxn>
                  </a:cxnLst>
                  <a:rect l="txL" t="txT" r="txR" b="txB"/>
                  <a:pathLst>
                    <a:path w="192" h="624">
                      <a:moveTo>
                        <a:pt x="144" y="624"/>
                      </a:moveTo>
                      <a:lnTo>
                        <a:pt x="192" y="432"/>
                      </a:lnTo>
                      <a:lnTo>
                        <a:pt x="144" y="144"/>
                      </a:lnTo>
                      <a:lnTo>
                        <a:pt x="96" y="0"/>
                      </a:lnTo>
                      <a:lnTo>
                        <a:pt x="48" y="144"/>
                      </a:lnTo>
                      <a:lnTo>
                        <a:pt x="0" y="432"/>
                      </a:lnTo>
                      <a:lnTo>
                        <a:pt x="48" y="624"/>
                      </a:lnTo>
                      <a:lnTo>
                        <a:pt x="144" y="624"/>
                      </a:lnTo>
                      <a:close/>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grpSp>
      <p:pic>
        <p:nvPicPr>
          <p:cNvPr id="271" name="Picture 77" descr="1-4">
            <a:extLst>
              <a:ext uri="{FF2B5EF4-FFF2-40B4-BE49-F238E27FC236}">
                <a16:creationId xmlns:a16="http://schemas.microsoft.com/office/drawing/2014/main" id="{363604EE-FBE8-4F60-9C19-546342127A88}"/>
              </a:ext>
            </a:extLst>
          </p:cNvPr>
          <p:cNvPicPr>
            <a:picLocks noChangeAspect="1"/>
          </p:cNvPicPr>
          <p:nvPr/>
        </p:nvPicPr>
        <p:blipFill>
          <a:blip r:embed="rId5" cstate="print"/>
          <a:stretch>
            <a:fillRect/>
          </a:stretch>
        </p:blipFill>
        <p:spPr>
          <a:xfrm>
            <a:off x="2149580" y="4000500"/>
            <a:ext cx="1711325" cy="1973263"/>
          </a:xfrm>
          <a:prstGeom prst="rect">
            <a:avLst/>
          </a:prstGeom>
          <a:noFill/>
          <a:ln w="9525">
            <a:noFill/>
          </a:ln>
        </p:spPr>
      </p:pic>
      <p:grpSp>
        <p:nvGrpSpPr>
          <p:cNvPr id="272" name="Group 48">
            <a:extLst>
              <a:ext uri="{FF2B5EF4-FFF2-40B4-BE49-F238E27FC236}">
                <a16:creationId xmlns:a16="http://schemas.microsoft.com/office/drawing/2014/main" id="{57DCF54B-89ED-4DE3-8A23-C3F46F54BDED}"/>
              </a:ext>
            </a:extLst>
          </p:cNvPr>
          <p:cNvGrpSpPr/>
          <p:nvPr/>
        </p:nvGrpSpPr>
        <p:grpSpPr>
          <a:xfrm>
            <a:off x="1689205" y="3989367"/>
            <a:ext cx="1800200" cy="2307704"/>
            <a:chOff x="8547" y="1284"/>
            <a:chExt cx="988" cy="1560"/>
          </a:xfrm>
        </p:grpSpPr>
        <p:grpSp>
          <p:nvGrpSpPr>
            <p:cNvPr id="273" name="Group 49">
              <a:extLst>
                <a:ext uri="{FF2B5EF4-FFF2-40B4-BE49-F238E27FC236}">
                  <a16:creationId xmlns:a16="http://schemas.microsoft.com/office/drawing/2014/main" id="{9AB1B69D-61E8-45D2-8378-921DEC4112CD}"/>
                </a:ext>
              </a:extLst>
            </p:cNvPr>
            <p:cNvGrpSpPr/>
            <p:nvPr/>
          </p:nvGrpSpPr>
          <p:grpSpPr>
            <a:xfrm>
              <a:off x="8547" y="1284"/>
              <a:ext cx="988" cy="1560"/>
              <a:chOff x="8547" y="1284"/>
              <a:chExt cx="988" cy="1560"/>
            </a:xfrm>
          </p:grpSpPr>
          <p:sp>
            <p:nvSpPr>
              <p:cNvPr id="298" name="Oval 50">
                <a:extLst>
                  <a:ext uri="{FF2B5EF4-FFF2-40B4-BE49-F238E27FC236}">
                    <a16:creationId xmlns:a16="http://schemas.microsoft.com/office/drawing/2014/main" id="{7EAAB173-A548-4ED6-8864-6F4EFAA31E27}"/>
                  </a:ext>
                </a:extLst>
              </p:cNvPr>
              <p:cNvSpPr/>
              <p:nvPr/>
            </p:nvSpPr>
            <p:spPr>
              <a:xfrm>
                <a:off x="8547" y="1284"/>
                <a:ext cx="988" cy="988"/>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9" name="Oval 51">
                <a:extLst>
                  <a:ext uri="{FF2B5EF4-FFF2-40B4-BE49-F238E27FC236}">
                    <a16:creationId xmlns:a16="http://schemas.microsoft.com/office/drawing/2014/main" id="{1270E7A7-1FB0-4B17-B7F4-C7DC08AEA9D0}"/>
                  </a:ext>
                </a:extLst>
              </p:cNvPr>
              <p:cNvSpPr/>
              <p:nvPr/>
            </p:nvSpPr>
            <p:spPr>
              <a:xfrm>
                <a:off x="8547" y="1856"/>
                <a:ext cx="988" cy="988"/>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00" name="Rectangle 52">
                <a:extLst>
                  <a:ext uri="{FF2B5EF4-FFF2-40B4-BE49-F238E27FC236}">
                    <a16:creationId xmlns:a16="http://schemas.microsoft.com/office/drawing/2014/main" id="{50A313CC-3CCB-400C-A222-78D060866A62}"/>
                  </a:ext>
                </a:extLst>
              </p:cNvPr>
              <p:cNvSpPr/>
              <p:nvPr/>
            </p:nvSpPr>
            <p:spPr>
              <a:xfrm>
                <a:off x="8647" y="1807"/>
                <a:ext cx="786" cy="384"/>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grpSp>
        <p:grpSp>
          <p:nvGrpSpPr>
            <p:cNvPr id="274" name="Group 53">
              <a:extLst>
                <a:ext uri="{FF2B5EF4-FFF2-40B4-BE49-F238E27FC236}">
                  <a16:creationId xmlns:a16="http://schemas.microsoft.com/office/drawing/2014/main" id="{16449C2D-4FE9-4B16-995F-30D9AFD1B177}"/>
                </a:ext>
              </a:extLst>
            </p:cNvPr>
            <p:cNvGrpSpPr/>
            <p:nvPr/>
          </p:nvGrpSpPr>
          <p:grpSpPr>
            <a:xfrm flipV="1">
              <a:off x="8712" y="2169"/>
              <a:ext cx="660" cy="515"/>
              <a:chOff x="8697" y="1425"/>
              <a:chExt cx="660" cy="515"/>
            </a:xfrm>
          </p:grpSpPr>
          <p:grpSp>
            <p:nvGrpSpPr>
              <p:cNvPr id="287" name="Group 54">
                <a:extLst>
                  <a:ext uri="{FF2B5EF4-FFF2-40B4-BE49-F238E27FC236}">
                    <a16:creationId xmlns:a16="http://schemas.microsoft.com/office/drawing/2014/main" id="{217ADEC9-60B7-487D-AB22-382ADB399020}"/>
                  </a:ext>
                </a:extLst>
              </p:cNvPr>
              <p:cNvGrpSpPr/>
              <p:nvPr/>
            </p:nvGrpSpPr>
            <p:grpSpPr>
              <a:xfrm flipV="1">
                <a:off x="8697" y="1686"/>
                <a:ext cx="360" cy="254"/>
                <a:chOff x="4723" y="8394"/>
                <a:chExt cx="1378" cy="708"/>
              </a:xfrm>
            </p:grpSpPr>
            <p:sp>
              <p:nvSpPr>
                <p:cNvPr id="295" name="Oval 55">
                  <a:extLst>
                    <a:ext uri="{FF2B5EF4-FFF2-40B4-BE49-F238E27FC236}">
                      <a16:creationId xmlns:a16="http://schemas.microsoft.com/office/drawing/2014/main" id="{F1DE8177-513B-426B-8400-55BA57B59469}"/>
                    </a:ext>
                  </a:extLst>
                </p:cNvPr>
                <p:cNvSpPr/>
                <p:nvPr/>
              </p:nvSpPr>
              <p:spPr>
                <a:xfrm>
                  <a:off x="5302" y="8861"/>
                  <a:ext cx="278" cy="241"/>
                </a:xfrm>
                <a:prstGeom prst="ellipse">
                  <a:avLst/>
                </a:prstGeom>
                <a:solidFill>
                  <a:srgbClr val="808080"/>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6" name="Freeform 56">
                  <a:extLst>
                    <a:ext uri="{FF2B5EF4-FFF2-40B4-BE49-F238E27FC236}">
                      <a16:creationId xmlns:a16="http://schemas.microsoft.com/office/drawing/2014/main" id="{7FC507DC-35D0-46C2-9475-994FE64E58E4}"/>
                    </a:ext>
                  </a:extLst>
                </p:cNvPr>
                <p:cNvSpPr/>
                <p:nvPr/>
              </p:nvSpPr>
              <p:spPr>
                <a:xfrm rot="-1284495">
                  <a:off x="5427" y="8430"/>
                  <a:ext cx="674" cy="503"/>
                </a:xfrm>
                <a:custGeom>
                  <a:avLst/>
                  <a:gdLst>
                    <a:gd name="txL" fmla="*/ 0 w 437"/>
                    <a:gd name="txT" fmla="*/ 0 h 325"/>
                    <a:gd name="txR" fmla="*/ 437 w 437"/>
                    <a:gd name="txB" fmla="*/ 325 h 325"/>
                  </a:gdLst>
                  <a:ahLst/>
                  <a:cxnLst>
                    <a:cxn ang="0">
                      <a:pos x="16687" y="55180"/>
                    </a:cxn>
                    <a:cxn ang="0">
                      <a:pos x="32992" y="46630"/>
                    </a:cxn>
                    <a:cxn ang="0">
                      <a:pos x="49344" y="41006"/>
                    </a:cxn>
                    <a:cxn ang="0">
                      <a:pos x="65579" y="29640"/>
                    </a:cxn>
                    <a:cxn ang="0">
                      <a:pos x="73845" y="24045"/>
                    </a:cxn>
                    <a:cxn ang="0">
                      <a:pos x="79225" y="15536"/>
                    </a:cxn>
                    <a:cxn ang="0">
                      <a:pos x="54748" y="9788"/>
                    </a:cxn>
                    <a:cxn ang="0">
                      <a:pos x="16687" y="32505"/>
                    </a:cxn>
                    <a:cxn ang="0">
                      <a:pos x="16687" y="55180"/>
                    </a:cxn>
                  </a:cxnLst>
                  <a:rect l="txL" t="txT" r="txR" b="txB"/>
                  <a:pathLst>
                    <a:path w="437" h="325">
                      <a:moveTo>
                        <a:pt x="92" y="292"/>
                      </a:moveTo>
                      <a:cubicBezTo>
                        <a:pt x="256" y="237"/>
                        <a:pt x="8" y="325"/>
                        <a:pt x="182" y="247"/>
                      </a:cubicBezTo>
                      <a:cubicBezTo>
                        <a:pt x="211" y="234"/>
                        <a:pt x="246" y="235"/>
                        <a:pt x="272" y="217"/>
                      </a:cubicBezTo>
                      <a:cubicBezTo>
                        <a:pt x="302" y="197"/>
                        <a:pt x="332" y="177"/>
                        <a:pt x="362" y="157"/>
                      </a:cubicBezTo>
                      <a:cubicBezTo>
                        <a:pt x="377" y="147"/>
                        <a:pt x="407" y="127"/>
                        <a:pt x="407" y="127"/>
                      </a:cubicBezTo>
                      <a:cubicBezTo>
                        <a:pt x="417" y="112"/>
                        <a:pt x="437" y="100"/>
                        <a:pt x="437" y="82"/>
                      </a:cubicBezTo>
                      <a:cubicBezTo>
                        <a:pt x="437" y="0"/>
                        <a:pt x="328" y="48"/>
                        <a:pt x="302" y="52"/>
                      </a:cubicBezTo>
                      <a:cubicBezTo>
                        <a:pt x="264" y="167"/>
                        <a:pt x="201" y="156"/>
                        <a:pt x="92" y="172"/>
                      </a:cubicBezTo>
                      <a:cubicBezTo>
                        <a:pt x="20" y="281"/>
                        <a:pt x="0" y="246"/>
                        <a:pt x="92" y="292"/>
                      </a:cubicBez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97" name="Freeform 57">
                  <a:extLst>
                    <a:ext uri="{FF2B5EF4-FFF2-40B4-BE49-F238E27FC236}">
                      <a16:creationId xmlns:a16="http://schemas.microsoft.com/office/drawing/2014/main" id="{E1315E3A-07CF-4099-8336-FBD053E075A2}"/>
                    </a:ext>
                  </a:extLst>
                </p:cNvPr>
                <p:cNvSpPr/>
                <p:nvPr/>
              </p:nvSpPr>
              <p:spPr>
                <a:xfrm rot="-9457715" flipH="1">
                  <a:off x="4723" y="8394"/>
                  <a:ext cx="674" cy="502"/>
                </a:xfrm>
                <a:custGeom>
                  <a:avLst/>
                  <a:gdLst>
                    <a:gd name="txL" fmla="*/ 0 w 437"/>
                    <a:gd name="txT" fmla="*/ 0 h 325"/>
                    <a:gd name="txR" fmla="*/ 437 w 437"/>
                    <a:gd name="txB" fmla="*/ 325 h 325"/>
                  </a:gdLst>
                  <a:ahLst/>
                  <a:cxnLst>
                    <a:cxn ang="0">
                      <a:pos x="16687" y="53918"/>
                    </a:cxn>
                    <a:cxn ang="0">
                      <a:pos x="32992" y="45579"/>
                    </a:cxn>
                    <a:cxn ang="0">
                      <a:pos x="49344" y="39978"/>
                    </a:cxn>
                    <a:cxn ang="0">
                      <a:pos x="65579" y="28974"/>
                    </a:cxn>
                    <a:cxn ang="0">
                      <a:pos x="73845" y="23424"/>
                    </a:cxn>
                    <a:cxn ang="0">
                      <a:pos x="79225" y="15165"/>
                    </a:cxn>
                    <a:cxn ang="0">
                      <a:pos x="54748" y="9628"/>
                    </a:cxn>
                    <a:cxn ang="0">
                      <a:pos x="16687" y="31774"/>
                    </a:cxn>
                    <a:cxn ang="0">
                      <a:pos x="16687" y="53918"/>
                    </a:cxn>
                  </a:cxnLst>
                  <a:rect l="txL" t="txT" r="txR" b="txB"/>
                  <a:pathLst>
                    <a:path w="437" h="325">
                      <a:moveTo>
                        <a:pt x="92" y="292"/>
                      </a:moveTo>
                      <a:cubicBezTo>
                        <a:pt x="256" y="237"/>
                        <a:pt x="8" y="325"/>
                        <a:pt x="182" y="247"/>
                      </a:cubicBezTo>
                      <a:cubicBezTo>
                        <a:pt x="211" y="234"/>
                        <a:pt x="246" y="235"/>
                        <a:pt x="272" y="217"/>
                      </a:cubicBezTo>
                      <a:cubicBezTo>
                        <a:pt x="302" y="197"/>
                        <a:pt x="332" y="177"/>
                        <a:pt x="362" y="157"/>
                      </a:cubicBezTo>
                      <a:cubicBezTo>
                        <a:pt x="377" y="147"/>
                        <a:pt x="407" y="127"/>
                        <a:pt x="407" y="127"/>
                      </a:cubicBezTo>
                      <a:cubicBezTo>
                        <a:pt x="417" y="112"/>
                        <a:pt x="437" y="100"/>
                        <a:pt x="437" y="82"/>
                      </a:cubicBezTo>
                      <a:cubicBezTo>
                        <a:pt x="437" y="0"/>
                        <a:pt x="328" y="48"/>
                        <a:pt x="302" y="52"/>
                      </a:cubicBezTo>
                      <a:cubicBezTo>
                        <a:pt x="264" y="167"/>
                        <a:pt x="201" y="156"/>
                        <a:pt x="92" y="172"/>
                      </a:cubicBezTo>
                      <a:cubicBezTo>
                        <a:pt x="20" y="281"/>
                        <a:pt x="0" y="246"/>
                        <a:pt x="92" y="292"/>
                      </a:cubicBez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88" name="Group 58">
                <a:extLst>
                  <a:ext uri="{FF2B5EF4-FFF2-40B4-BE49-F238E27FC236}">
                    <a16:creationId xmlns:a16="http://schemas.microsoft.com/office/drawing/2014/main" id="{FD2A98F3-6B48-451B-A413-9DB41CE0E03D}"/>
                  </a:ext>
                </a:extLst>
              </p:cNvPr>
              <p:cNvGrpSpPr/>
              <p:nvPr/>
            </p:nvGrpSpPr>
            <p:grpSpPr>
              <a:xfrm flipV="1">
                <a:off x="9087" y="1719"/>
                <a:ext cx="270" cy="191"/>
                <a:chOff x="4723" y="8394"/>
                <a:chExt cx="1378" cy="708"/>
              </a:xfrm>
            </p:grpSpPr>
            <p:sp>
              <p:nvSpPr>
                <p:cNvPr id="292" name="Oval 59">
                  <a:extLst>
                    <a:ext uri="{FF2B5EF4-FFF2-40B4-BE49-F238E27FC236}">
                      <a16:creationId xmlns:a16="http://schemas.microsoft.com/office/drawing/2014/main" id="{F6F2C9F3-CEF7-4E6B-9334-55EB8CA40A34}"/>
                    </a:ext>
                  </a:extLst>
                </p:cNvPr>
                <p:cNvSpPr/>
                <p:nvPr/>
              </p:nvSpPr>
              <p:spPr>
                <a:xfrm>
                  <a:off x="5302" y="8861"/>
                  <a:ext cx="278" cy="241"/>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3" name="Freeform 60">
                  <a:extLst>
                    <a:ext uri="{FF2B5EF4-FFF2-40B4-BE49-F238E27FC236}">
                      <a16:creationId xmlns:a16="http://schemas.microsoft.com/office/drawing/2014/main" id="{50743BED-EBCA-4216-875B-2B7ADDD6419D}"/>
                    </a:ext>
                  </a:extLst>
                </p:cNvPr>
                <p:cNvSpPr/>
                <p:nvPr/>
              </p:nvSpPr>
              <p:spPr>
                <a:xfrm rot="-1284495">
                  <a:off x="5427" y="8430"/>
                  <a:ext cx="674" cy="503"/>
                </a:xfrm>
                <a:custGeom>
                  <a:avLst/>
                  <a:gdLst>
                    <a:gd name="txL" fmla="*/ 0 w 437"/>
                    <a:gd name="txT" fmla="*/ 0 h 325"/>
                    <a:gd name="txR" fmla="*/ 437 w 437"/>
                    <a:gd name="txB" fmla="*/ 325 h 325"/>
                  </a:gdLst>
                  <a:ahLst/>
                  <a:cxnLst>
                    <a:cxn ang="0">
                      <a:pos x="16687" y="55180"/>
                    </a:cxn>
                    <a:cxn ang="0">
                      <a:pos x="32992" y="46630"/>
                    </a:cxn>
                    <a:cxn ang="0">
                      <a:pos x="49344" y="41006"/>
                    </a:cxn>
                    <a:cxn ang="0">
                      <a:pos x="65579" y="29640"/>
                    </a:cxn>
                    <a:cxn ang="0">
                      <a:pos x="73845" y="24045"/>
                    </a:cxn>
                    <a:cxn ang="0">
                      <a:pos x="79225" y="15536"/>
                    </a:cxn>
                    <a:cxn ang="0">
                      <a:pos x="54748" y="9788"/>
                    </a:cxn>
                    <a:cxn ang="0">
                      <a:pos x="16687" y="32505"/>
                    </a:cxn>
                    <a:cxn ang="0">
                      <a:pos x="16687" y="55180"/>
                    </a:cxn>
                  </a:cxnLst>
                  <a:rect l="txL" t="txT" r="txR" b="txB"/>
                  <a:pathLst>
                    <a:path w="437" h="325">
                      <a:moveTo>
                        <a:pt x="92" y="292"/>
                      </a:moveTo>
                      <a:cubicBezTo>
                        <a:pt x="256" y="237"/>
                        <a:pt x="8" y="325"/>
                        <a:pt x="182" y="247"/>
                      </a:cubicBezTo>
                      <a:cubicBezTo>
                        <a:pt x="211" y="234"/>
                        <a:pt x="246" y="235"/>
                        <a:pt x="272" y="217"/>
                      </a:cubicBezTo>
                      <a:cubicBezTo>
                        <a:pt x="302" y="197"/>
                        <a:pt x="332" y="177"/>
                        <a:pt x="362" y="157"/>
                      </a:cubicBezTo>
                      <a:cubicBezTo>
                        <a:pt x="377" y="147"/>
                        <a:pt x="407" y="127"/>
                        <a:pt x="407" y="127"/>
                      </a:cubicBezTo>
                      <a:cubicBezTo>
                        <a:pt x="417" y="112"/>
                        <a:pt x="437" y="100"/>
                        <a:pt x="437" y="82"/>
                      </a:cubicBezTo>
                      <a:cubicBezTo>
                        <a:pt x="437" y="0"/>
                        <a:pt x="328" y="48"/>
                        <a:pt x="302" y="52"/>
                      </a:cubicBezTo>
                      <a:cubicBezTo>
                        <a:pt x="264" y="167"/>
                        <a:pt x="201" y="156"/>
                        <a:pt x="92" y="172"/>
                      </a:cubicBezTo>
                      <a:cubicBezTo>
                        <a:pt x="20" y="281"/>
                        <a:pt x="0" y="246"/>
                        <a:pt x="92" y="292"/>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94" name="Freeform 61">
                  <a:extLst>
                    <a:ext uri="{FF2B5EF4-FFF2-40B4-BE49-F238E27FC236}">
                      <a16:creationId xmlns:a16="http://schemas.microsoft.com/office/drawing/2014/main" id="{FD5D835E-BDB7-443D-9508-2AD04682A7BC}"/>
                    </a:ext>
                  </a:extLst>
                </p:cNvPr>
                <p:cNvSpPr/>
                <p:nvPr/>
              </p:nvSpPr>
              <p:spPr>
                <a:xfrm rot="-9457715" flipH="1">
                  <a:off x="4723" y="8394"/>
                  <a:ext cx="674" cy="502"/>
                </a:xfrm>
                <a:custGeom>
                  <a:avLst/>
                  <a:gdLst>
                    <a:gd name="txL" fmla="*/ 0 w 437"/>
                    <a:gd name="txT" fmla="*/ 0 h 325"/>
                    <a:gd name="txR" fmla="*/ 437 w 437"/>
                    <a:gd name="txB" fmla="*/ 325 h 325"/>
                  </a:gdLst>
                  <a:ahLst/>
                  <a:cxnLst>
                    <a:cxn ang="0">
                      <a:pos x="16687" y="53918"/>
                    </a:cxn>
                    <a:cxn ang="0">
                      <a:pos x="32992" y="45579"/>
                    </a:cxn>
                    <a:cxn ang="0">
                      <a:pos x="49344" y="39978"/>
                    </a:cxn>
                    <a:cxn ang="0">
                      <a:pos x="65579" y="28974"/>
                    </a:cxn>
                    <a:cxn ang="0">
                      <a:pos x="73845" y="23424"/>
                    </a:cxn>
                    <a:cxn ang="0">
                      <a:pos x="79225" y="15165"/>
                    </a:cxn>
                    <a:cxn ang="0">
                      <a:pos x="54748" y="9628"/>
                    </a:cxn>
                    <a:cxn ang="0">
                      <a:pos x="16687" y="31774"/>
                    </a:cxn>
                    <a:cxn ang="0">
                      <a:pos x="16687" y="53918"/>
                    </a:cxn>
                  </a:cxnLst>
                  <a:rect l="txL" t="txT" r="txR" b="txB"/>
                  <a:pathLst>
                    <a:path w="437" h="325">
                      <a:moveTo>
                        <a:pt x="92" y="292"/>
                      </a:moveTo>
                      <a:cubicBezTo>
                        <a:pt x="256" y="237"/>
                        <a:pt x="8" y="325"/>
                        <a:pt x="182" y="247"/>
                      </a:cubicBezTo>
                      <a:cubicBezTo>
                        <a:pt x="211" y="234"/>
                        <a:pt x="246" y="235"/>
                        <a:pt x="272" y="217"/>
                      </a:cubicBezTo>
                      <a:cubicBezTo>
                        <a:pt x="302" y="197"/>
                        <a:pt x="332" y="177"/>
                        <a:pt x="362" y="157"/>
                      </a:cubicBezTo>
                      <a:cubicBezTo>
                        <a:pt x="377" y="147"/>
                        <a:pt x="407" y="127"/>
                        <a:pt x="407" y="127"/>
                      </a:cubicBezTo>
                      <a:cubicBezTo>
                        <a:pt x="417" y="112"/>
                        <a:pt x="437" y="100"/>
                        <a:pt x="437" y="82"/>
                      </a:cubicBezTo>
                      <a:cubicBezTo>
                        <a:pt x="437" y="0"/>
                        <a:pt x="328" y="48"/>
                        <a:pt x="302" y="52"/>
                      </a:cubicBezTo>
                      <a:cubicBezTo>
                        <a:pt x="264" y="167"/>
                        <a:pt x="201" y="156"/>
                        <a:pt x="92" y="172"/>
                      </a:cubicBezTo>
                      <a:cubicBezTo>
                        <a:pt x="20" y="281"/>
                        <a:pt x="0" y="246"/>
                        <a:pt x="92" y="292"/>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89" name="Group 62">
                <a:extLst>
                  <a:ext uri="{FF2B5EF4-FFF2-40B4-BE49-F238E27FC236}">
                    <a16:creationId xmlns:a16="http://schemas.microsoft.com/office/drawing/2014/main" id="{448B3B56-1016-4C10-B288-176871CF9255}"/>
                  </a:ext>
                </a:extLst>
              </p:cNvPr>
              <p:cNvGrpSpPr/>
              <p:nvPr/>
            </p:nvGrpSpPr>
            <p:grpSpPr>
              <a:xfrm>
                <a:off x="8862" y="1425"/>
                <a:ext cx="360" cy="312"/>
                <a:chOff x="8817" y="1440"/>
                <a:chExt cx="360" cy="312"/>
              </a:xfrm>
            </p:grpSpPr>
            <p:sp>
              <p:nvSpPr>
                <p:cNvPr id="290" name="Freeform 63">
                  <a:extLst>
                    <a:ext uri="{FF2B5EF4-FFF2-40B4-BE49-F238E27FC236}">
                      <a16:creationId xmlns:a16="http://schemas.microsoft.com/office/drawing/2014/main" id="{6F38282C-F3F1-4557-BE49-A0827926C02E}"/>
                    </a:ext>
                  </a:extLst>
                </p:cNvPr>
                <p:cNvSpPr/>
                <p:nvPr/>
              </p:nvSpPr>
              <p:spPr>
                <a:xfrm>
                  <a:off x="8817" y="1440"/>
                  <a:ext cx="180" cy="312"/>
                </a:xfrm>
                <a:custGeom>
                  <a:avLst/>
                  <a:gdLst>
                    <a:gd name="txL" fmla="*/ 0 w 180"/>
                    <a:gd name="txT" fmla="*/ 0 h 312"/>
                    <a:gd name="txR" fmla="*/ 180 w 180"/>
                    <a:gd name="txB" fmla="*/ 312 h 312"/>
                  </a:gdLst>
                  <a:ahLst/>
                  <a:cxnLst>
                    <a:cxn ang="0">
                      <a:pos x="180" y="0"/>
                    </a:cxn>
                    <a:cxn ang="0">
                      <a:pos x="0" y="312"/>
                    </a:cxn>
                  </a:cxnLst>
                  <a:rect l="txL" t="txT" r="txR" b="txB"/>
                  <a:pathLst>
                    <a:path w="180" h="312">
                      <a:moveTo>
                        <a:pt x="180" y="0"/>
                      </a:moveTo>
                      <a:cubicBezTo>
                        <a:pt x="105" y="130"/>
                        <a:pt x="30" y="260"/>
                        <a:pt x="0" y="312"/>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91" name="Freeform 64">
                  <a:extLst>
                    <a:ext uri="{FF2B5EF4-FFF2-40B4-BE49-F238E27FC236}">
                      <a16:creationId xmlns:a16="http://schemas.microsoft.com/office/drawing/2014/main" id="{CD0B7D7C-797D-4D33-BC89-E4D4B0B6AB1B}"/>
                    </a:ext>
                  </a:extLst>
                </p:cNvPr>
                <p:cNvSpPr/>
                <p:nvPr/>
              </p:nvSpPr>
              <p:spPr>
                <a:xfrm>
                  <a:off x="8997" y="1440"/>
                  <a:ext cx="180" cy="312"/>
                </a:xfrm>
                <a:custGeom>
                  <a:avLst/>
                  <a:gdLst>
                    <a:gd name="txL" fmla="*/ 0 w 180"/>
                    <a:gd name="txT" fmla="*/ 0 h 312"/>
                    <a:gd name="txR" fmla="*/ 180 w 180"/>
                    <a:gd name="txB" fmla="*/ 312 h 312"/>
                  </a:gdLst>
                  <a:ahLst/>
                  <a:cxnLst>
                    <a:cxn ang="0">
                      <a:pos x="0" y="0"/>
                    </a:cxn>
                    <a:cxn ang="0">
                      <a:pos x="180" y="312"/>
                    </a:cxn>
                  </a:cxnLst>
                  <a:rect l="txL" t="txT" r="txR" b="txB"/>
                  <a:pathLst>
                    <a:path w="180" h="312">
                      <a:moveTo>
                        <a:pt x="0" y="0"/>
                      </a:moveTo>
                      <a:cubicBezTo>
                        <a:pt x="0" y="0"/>
                        <a:pt x="90" y="156"/>
                        <a:pt x="180" y="312"/>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275" name="Group 65">
              <a:extLst>
                <a:ext uri="{FF2B5EF4-FFF2-40B4-BE49-F238E27FC236}">
                  <a16:creationId xmlns:a16="http://schemas.microsoft.com/office/drawing/2014/main" id="{93EC927C-351A-4157-B972-228490C70D62}"/>
                </a:ext>
              </a:extLst>
            </p:cNvPr>
            <p:cNvGrpSpPr/>
            <p:nvPr/>
          </p:nvGrpSpPr>
          <p:grpSpPr>
            <a:xfrm>
              <a:off x="8712" y="1440"/>
              <a:ext cx="660" cy="515"/>
              <a:chOff x="8697" y="1425"/>
              <a:chExt cx="660" cy="515"/>
            </a:xfrm>
          </p:grpSpPr>
          <p:grpSp>
            <p:nvGrpSpPr>
              <p:cNvPr id="276" name="Group 66">
                <a:extLst>
                  <a:ext uri="{FF2B5EF4-FFF2-40B4-BE49-F238E27FC236}">
                    <a16:creationId xmlns:a16="http://schemas.microsoft.com/office/drawing/2014/main" id="{C38FA44B-3552-4B9B-AF84-901E3C9143AD}"/>
                  </a:ext>
                </a:extLst>
              </p:cNvPr>
              <p:cNvGrpSpPr/>
              <p:nvPr/>
            </p:nvGrpSpPr>
            <p:grpSpPr>
              <a:xfrm flipV="1">
                <a:off x="8697" y="1686"/>
                <a:ext cx="360" cy="254"/>
                <a:chOff x="4723" y="8394"/>
                <a:chExt cx="1378" cy="708"/>
              </a:xfrm>
            </p:grpSpPr>
            <p:sp>
              <p:nvSpPr>
                <p:cNvPr id="284" name="Oval 67">
                  <a:extLst>
                    <a:ext uri="{FF2B5EF4-FFF2-40B4-BE49-F238E27FC236}">
                      <a16:creationId xmlns:a16="http://schemas.microsoft.com/office/drawing/2014/main" id="{2E6CDC93-E288-45ED-8E43-DDD148D351D6}"/>
                    </a:ext>
                  </a:extLst>
                </p:cNvPr>
                <p:cNvSpPr/>
                <p:nvPr/>
              </p:nvSpPr>
              <p:spPr>
                <a:xfrm>
                  <a:off x="5302" y="8861"/>
                  <a:ext cx="278" cy="241"/>
                </a:xfrm>
                <a:prstGeom prst="ellipse">
                  <a:avLst/>
                </a:prstGeom>
                <a:solidFill>
                  <a:srgbClr val="808080"/>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5" name="Freeform 68">
                  <a:extLst>
                    <a:ext uri="{FF2B5EF4-FFF2-40B4-BE49-F238E27FC236}">
                      <a16:creationId xmlns:a16="http://schemas.microsoft.com/office/drawing/2014/main" id="{DAF8BAD6-F507-44F7-8566-97763CF1A402}"/>
                    </a:ext>
                  </a:extLst>
                </p:cNvPr>
                <p:cNvSpPr/>
                <p:nvPr/>
              </p:nvSpPr>
              <p:spPr>
                <a:xfrm rot="-1284495">
                  <a:off x="5427" y="8430"/>
                  <a:ext cx="674" cy="503"/>
                </a:xfrm>
                <a:custGeom>
                  <a:avLst/>
                  <a:gdLst>
                    <a:gd name="txL" fmla="*/ 0 w 437"/>
                    <a:gd name="txT" fmla="*/ 0 h 325"/>
                    <a:gd name="txR" fmla="*/ 437 w 437"/>
                    <a:gd name="txB" fmla="*/ 325 h 325"/>
                  </a:gdLst>
                  <a:ahLst/>
                  <a:cxnLst>
                    <a:cxn ang="0">
                      <a:pos x="16687" y="55180"/>
                    </a:cxn>
                    <a:cxn ang="0">
                      <a:pos x="32992" y="46630"/>
                    </a:cxn>
                    <a:cxn ang="0">
                      <a:pos x="49344" y="41006"/>
                    </a:cxn>
                    <a:cxn ang="0">
                      <a:pos x="65579" y="29640"/>
                    </a:cxn>
                    <a:cxn ang="0">
                      <a:pos x="73845" y="24045"/>
                    </a:cxn>
                    <a:cxn ang="0">
                      <a:pos x="79225" y="15536"/>
                    </a:cxn>
                    <a:cxn ang="0">
                      <a:pos x="54748" y="9788"/>
                    </a:cxn>
                    <a:cxn ang="0">
                      <a:pos x="16687" y="32505"/>
                    </a:cxn>
                    <a:cxn ang="0">
                      <a:pos x="16687" y="55180"/>
                    </a:cxn>
                  </a:cxnLst>
                  <a:rect l="txL" t="txT" r="txR" b="txB"/>
                  <a:pathLst>
                    <a:path w="437" h="325">
                      <a:moveTo>
                        <a:pt x="92" y="292"/>
                      </a:moveTo>
                      <a:cubicBezTo>
                        <a:pt x="256" y="237"/>
                        <a:pt x="8" y="325"/>
                        <a:pt x="182" y="247"/>
                      </a:cubicBezTo>
                      <a:cubicBezTo>
                        <a:pt x="211" y="234"/>
                        <a:pt x="246" y="235"/>
                        <a:pt x="272" y="217"/>
                      </a:cubicBezTo>
                      <a:cubicBezTo>
                        <a:pt x="302" y="197"/>
                        <a:pt x="332" y="177"/>
                        <a:pt x="362" y="157"/>
                      </a:cubicBezTo>
                      <a:cubicBezTo>
                        <a:pt x="377" y="147"/>
                        <a:pt x="407" y="127"/>
                        <a:pt x="407" y="127"/>
                      </a:cubicBezTo>
                      <a:cubicBezTo>
                        <a:pt x="417" y="112"/>
                        <a:pt x="437" y="100"/>
                        <a:pt x="437" y="82"/>
                      </a:cubicBezTo>
                      <a:cubicBezTo>
                        <a:pt x="437" y="0"/>
                        <a:pt x="328" y="48"/>
                        <a:pt x="302" y="52"/>
                      </a:cubicBezTo>
                      <a:cubicBezTo>
                        <a:pt x="264" y="167"/>
                        <a:pt x="201" y="156"/>
                        <a:pt x="92" y="172"/>
                      </a:cubicBezTo>
                      <a:cubicBezTo>
                        <a:pt x="20" y="281"/>
                        <a:pt x="0" y="246"/>
                        <a:pt x="92" y="292"/>
                      </a:cubicBez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86" name="Freeform 69">
                  <a:extLst>
                    <a:ext uri="{FF2B5EF4-FFF2-40B4-BE49-F238E27FC236}">
                      <a16:creationId xmlns:a16="http://schemas.microsoft.com/office/drawing/2014/main" id="{8E2CDB04-A6C8-4484-8AD0-519B5543D31D}"/>
                    </a:ext>
                  </a:extLst>
                </p:cNvPr>
                <p:cNvSpPr/>
                <p:nvPr/>
              </p:nvSpPr>
              <p:spPr>
                <a:xfrm rot="-9457715" flipH="1">
                  <a:off x="4723" y="8394"/>
                  <a:ext cx="674" cy="502"/>
                </a:xfrm>
                <a:custGeom>
                  <a:avLst/>
                  <a:gdLst>
                    <a:gd name="txL" fmla="*/ 0 w 437"/>
                    <a:gd name="txT" fmla="*/ 0 h 325"/>
                    <a:gd name="txR" fmla="*/ 437 w 437"/>
                    <a:gd name="txB" fmla="*/ 325 h 325"/>
                  </a:gdLst>
                  <a:ahLst/>
                  <a:cxnLst>
                    <a:cxn ang="0">
                      <a:pos x="16687" y="53918"/>
                    </a:cxn>
                    <a:cxn ang="0">
                      <a:pos x="32992" y="45579"/>
                    </a:cxn>
                    <a:cxn ang="0">
                      <a:pos x="49344" y="39978"/>
                    </a:cxn>
                    <a:cxn ang="0">
                      <a:pos x="65579" y="28974"/>
                    </a:cxn>
                    <a:cxn ang="0">
                      <a:pos x="73845" y="23424"/>
                    </a:cxn>
                    <a:cxn ang="0">
                      <a:pos x="79225" y="15165"/>
                    </a:cxn>
                    <a:cxn ang="0">
                      <a:pos x="54748" y="9628"/>
                    </a:cxn>
                    <a:cxn ang="0">
                      <a:pos x="16687" y="31774"/>
                    </a:cxn>
                    <a:cxn ang="0">
                      <a:pos x="16687" y="53918"/>
                    </a:cxn>
                  </a:cxnLst>
                  <a:rect l="txL" t="txT" r="txR" b="txB"/>
                  <a:pathLst>
                    <a:path w="437" h="325">
                      <a:moveTo>
                        <a:pt x="92" y="292"/>
                      </a:moveTo>
                      <a:cubicBezTo>
                        <a:pt x="256" y="237"/>
                        <a:pt x="8" y="325"/>
                        <a:pt x="182" y="247"/>
                      </a:cubicBezTo>
                      <a:cubicBezTo>
                        <a:pt x="211" y="234"/>
                        <a:pt x="246" y="235"/>
                        <a:pt x="272" y="217"/>
                      </a:cubicBezTo>
                      <a:cubicBezTo>
                        <a:pt x="302" y="197"/>
                        <a:pt x="332" y="177"/>
                        <a:pt x="362" y="157"/>
                      </a:cubicBezTo>
                      <a:cubicBezTo>
                        <a:pt x="377" y="147"/>
                        <a:pt x="407" y="127"/>
                        <a:pt x="407" y="127"/>
                      </a:cubicBezTo>
                      <a:cubicBezTo>
                        <a:pt x="417" y="112"/>
                        <a:pt x="437" y="100"/>
                        <a:pt x="437" y="82"/>
                      </a:cubicBezTo>
                      <a:cubicBezTo>
                        <a:pt x="437" y="0"/>
                        <a:pt x="328" y="48"/>
                        <a:pt x="302" y="52"/>
                      </a:cubicBezTo>
                      <a:cubicBezTo>
                        <a:pt x="264" y="167"/>
                        <a:pt x="201" y="156"/>
                        <a:pt x="92" y="172"/>
                      </a:cubicBezTo>
                      <a:cubicBezTo>
                        <a:pt x="20" y="281"/>
                        <a:pt x="0" y="246"/>
                        <a:pt x="92" y="292"/>
                      </a:cubicBezTo>
                      <a:close/>
                    </a:path>
                  </a:pathLst>
                </a:custGeom>
                <a:solidFill>
                  <a:srgbClr val="808080">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77" name="Group 70">
                <a:extLst>
                  <a:ext uri="{FF2B5EF4-FFF2-40B4-BE49-F238E27FC236}">
                    <a16:creationId xmlns:a16="http://schemas.microsoft.com/office/drawing/2014/main" id="{BFD0EEB7-96AB-4354-9CEC-E047B872DF8A}"/>
                  </a:ext>
                </a:extLst>
              </p:cNvPr>
              <p:cNvGrpSpPr/>
              <p:nvPr/>
            </p:nvGrpSpPr>
            <p:grpSpPr>
              <a:xfrm flipV="1">
                <a:off x="9087" y="1719"/>
                <a:ext cx="270" cy="191"/>
                <a:chOff x="4723" y="8394"/>
                <a:chExt cx="1378" cy="708"/>
              </a:xfrm>
            </p:grpSpPr>
            <p:sp>
              <p:nvSpPr>
                <p:cNvPr id="281" name="Oval 71">
                  <a:extLst>
                    <a:ext uri="{FF2B5EF4-FFF2-40B4-BE49-F238E27FC236}">
                      <a16:creationId xmlns:a16="http://schemas.microsoft.com/office/drawing/2014/main" id="{2393329E-955F-4027-B1EF-2FE2D548E061}"/>
                    </a:ext>
                  </a:extLst>
                </p:cNvPr>
                <p:cNvSpPr/>
                <p:nvPr/>
              </p:nvSpPr>
              <p:spPr>
                <a:xfrm>
                  <a:off x="5302" y="8861"/>
                  <a:ext cx="278" cy="241"/>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2" name="Freeform 72">
                  <a:extLst>
                    <a:ext uri="{FF2B5EF4-FFF2-40B4-BE49-F238E27FC236}">
                      <a16:creationId xmlns:a16="http://schemas.microsoft.com/office/drawing/2014/main" id="{022F7B73-6626-49CF-BD4F-FE1A66AA060F}"/>
                    </a:ext>
                  </a:extLst>
                </p:cNvPr>
                <p:cNvSpPr/>
                <p:nvPr/>
              </p:nvSpPr>
              <p:spPr>
                <a:xfrm rot="-1284495">
                  <a:off x="5427" y="8430"/>
                  <a:ext cx="674" cy="503"/>
                </a:xfrm>
                <a:custGeom>
                  <a:avLst/>
                  <a:gdLst>
                    <a:gd name="txL" fmla="*/ 0 w 437"/>
                    <a:gd name="txT" fmla="*/ 0 h 325"/>
                    <a:gd name="txR" fmla="*/ 437 w 437"/>
                    <a:gd name="txB" fmla="*/ 325 h 325"/>
                  </a:gdLst>
                  <a:ahLst/>
                  <a:cxnLst>
                    <a:cxn ang="0">
                      <a:pos x="16687" y="55180"/>
                    </a:cxn>
                    <a:cxn ang="0">
                      <a:pos x="32992" y="46630"/>
                    </a:cxn>
                    <a:cxn ang="0">
                      <a:pos x="49344" y="41006"/>
                    </a:cxn>
                    <a:cxn ang="0">
                      <a:pos x="65579" y="29640"/>
                    </a:cxn>
                    <a:cxn ang="0">
                      <a:pos x="73845" y="24045"/>
                    </a:cxn>
                    <a:cxn ang="0">
                      <a:pos x="79225" y="15536"/>
                    </a:cxn>
                    <a:cxn ang="0">
                      <a:pos x="54748" y="9788"/>
                    </a:cxn>
                    <a:cxn ang="0">
                      <a:pos x="16687" y="32505"/>
                    </a:cxn>
                    <a:cxn ang="0">
                      <a:pos x="16687" y="55180"/>
                    </a:cxn>
                  </a:cxnLst>
                  <a:rect l="txL" t="txT" r="txR" b="txB"/>
                  <a:pathLst>
                    <a:path w="437" h="325">
                      <a:moveTo>
                        <a:pt x="92" y="292"/>
                      </a:moveTo>
                      <a:cubicBezTo>
                        <a:pt x="256" y="237"/>
                        <a:pt x="8" y="325"/>
                        <a:pt x="182" y="247"/>
                      </a:cubicBezTo>
                      <a:cubicBezTo>
                        <a:pt x="211" y="234"/>
                        <a:pt x="246" y="235"/>
                        <a:pt x="272" y="217"/>
                      </a:cubicBezTo>
                      <a:cubicBezTo>
                        <a:pt x="302" y="197"/>
                        <a:pt x="332" y="177"/>
                        <a:pt x="362" y="157"/>
                      </a:cubicBezTo>
                      <a:cubicBezTo>
                        <a:pt x="377" y="147"/>
                        <a:pt x="407" y="127"/>
                        <a:pt x="407" y="127"/>
                      </a:cubicBezTo>
                      <a:cubicBezTo>
                        <a:pt x="417" y="112"/>
                        <a:pt x="437" y="100"/>
                        <a:pt x="437" y="82"/>
                      </a:cubicBezTo>
                      <a:cubicBezTo>
                        <a:pt x="437" y="0"/>
                        <a:pt x="328" y="48"/>
                        <a:pt x="302" y="52"/>
                      </a:cubicBezTo>
                      <a:cubicBezTo>
                        <a:pt x="264" y="167"/>
                        <a:pt x="201" y="156"/>
                        <a:pt x="92" y="172"/>
                      </a:cubicBezTo>
                      <a:cubicBezTo>
                        <a:pt x="20" y="281"/>
                        <a:pt x="0" y="246"/>
                        <a:pt x="92" y="292"/>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83" name="Freeform 73">
                  <a:extLst>
                    <a:ext uri="{FF2B5EF4-FFF2-40B4-BE49-F238E27FC236}">
                      <a16:creationId xmlns:a16="http://schemas.microsoft.com/office/drawing/2014/main" id="{FD97C0A8-9F1C-4377-AB4B-2BE1F95CE959}"/>
                    </a:ext>
                  </a:extLst>
                </p:cNvPr>
                <p:cNvSpPr/>
                <p:nvPr/>
              </p:nvSpPr>
              <p:spPr>
                <a:xfrm rot="-9457715" flipH="1">
                  <a:off x="4723" y="8394"/>
                  <a:ext cx="674" cy="502"/>
                </a:xfrm>
                <a:custGeom>
                  <a:avLst/>
                  <a:gdLst>
                    <a:gd name="txL" fmla="*/ 0 w 437"/>
                    <a:gd name="txT" fmla="*/ 0 h 325"/>
                    <a:gd name="txR" fmla="*/ 437 w 437"/>
                    <a:gd name="txB" fmla="*/ 325 h 325"/>
                  </a:gdLst>
                  <a:ahLst/>
                  <a:cxnLst>
                    <a:cxn ang="0">
                      <a:pos x="16687" y="53918"/>
                    </a:cxn>
                    <a:cxn ang="0">
                      <a:pos x="32992" y="45579"/>
                    </a:cxn>
                    <a:cxn ang="0">
                      <a:pos x="49344" y="39978"/>
                    </a:cxn>
                    <a:cxn ang="0">
                      <a:pos x="65579" y="28974"/>
                    </a:cxn>
                    <a:cxn ang="0">
                      <a:pos x="73845" y="23424"/>
                    </a:cxn>
                    <a:cxn ang="0">
                      <a:pos x="79225" y="15165"/>
                    </a:cxn>
                    <a:cxn ang="0">
                      <a:pos x="54748" y="9628"/>
                    </a:cxn>
                    <a:cxn ang="0">
                      <a:pos x="16687" y="31774"/>
                    </a:cxn>
                    <a:cxn ang="0">
                      <a:pos x="16687" y="53918"/>
                    </a:cxn>
                  </a:cxnLst>
                  <a:rect l="txL" t="txT" r="txR" b="txB"/>
                  <a:pathLst>
                    <a:path w="437" h="325">
                      <a:moveTo>
                        <a:pt x="92" y="292"/>
                      </a:moveTo>
                      <a:cubicBezTo>
                        <a:pt x="256" y="237"/>
                        <a:pt x="8" y="325"/>
                        <a:pt x="182" y="247"/>
                      </a:cubicBezTo>
                      <a:cubicBezTo>
                        <a:pt x="211" y="234"/>
                        <a:pt x="246" y="235"/>
                        <a:pt x="272" y="217"/>
                      </a:cubicBezTo>
                      <a:cubicBezTo>
                        <a:pt x="302" y="197"/>
                        <a:pt x="332" y="177"/>
                        <a:pt x="362" y="157"/>
                      </a:cubicBezTo>
                      <a:cubicBezTo>
                        <a:pt x="377" y="147"/>
                        <a:pt x="407" y="127"/>
                        <a:pt x="407" y="127"/>
                      </a:cubicBezTo>
                      <a:cubicBezTo>
                        <a:pt x="417" y="112"/>
                        <a:pt x="437" y="100"/>
                        <a:pt x="437" y="82"/>
                      </a:cubicBezTo>
                      <a:cubicBezTo>
                        <a:pt x="437" y="0"/>
                        <a:pt x="328" y="48"/>
                        <a:pt x="302" y="52"/>
                      </a:cubicBezTo>
                      <a:cubicBezTo>
                        <a:pt x="264" y="167"/>
                        <a:pt x="201" y="156"/>
                        <a:pt x="92" y="172"/>
                      </a:cubicBezTo>
                      <a:cubicBezTo>
                        <a:pt x="20" y="281"/>
                        <a:pt x="0" y="246"/>
                        <a:pt x="92" y="292"/>
                      </a:cubicBezTo>
                      <a:close/>
                    </a:path>
                  </a:pathLst>
                </a:custGeom>
                <a:solidFill>
                  <a:srgbClr val="FFFFFF">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78" name="Group 74">
                <a:extLst>
                  <a:ext uri="{FF2B5EF4-FFF2-40B4-BE49-F238E27FC236}">
                    <a16:creationId xmlns:a16="http://schemas.microsoft.com/office/drawing/2014/main" id="{B90EDDA6-2C56-484A-A68F-861F057DBE6A}"/>
                  </a:ext>
                </a:extLst>
              </p:cNvPr>
              <p:cNvGrpSpPr/>
              <p:nvPr/>
            </p:nvGrpSpPr>
            <p:grpSpPr>
              <a:xfrm>
                <a:off x="8862" y="1425"/>
                <a:ext cx="360" cy="312"/>
                <a:chOff x="8817" y="1440"/>
                <a:chExt cx="360" cy="312"/>
              </a:xfrm>
            </p:grpSpPr>
            <p:sp>
              <p:nvSpPr>
                <p:cNvPr id="279" name="Freeform 75">
                  <a:extLst>
                    <a:ext uri="{FF2B5EF4-FFF2-40B4-BE49-F238E27FC236}">
                      <a16:creationId xmlns:a16="http://schemas.microsoft.com/office/drawing/2014/main" id="{0DFB529F-DBA9-4862-B67C-7AEE8F04042E}"/>
                    </a:ext>
                  </a:extLst>
                </p:cNvPr>
                <p:cNvSpPr/>
                <p:nvPr/>
              </p:nvSpPr>
              <p:spPr>
                <a:xfrm>
                  <a:off x="8817" y="1440"/>
                  <a:ext cx="180" cy="312"/>
                </a:xfrm>
                <a:custGeom>
                  <a:avLst/>
                  <a:gdLst>
                    <a:gd name="txL" fmla="*/ 0 w 180"/>
                    <a:gd name="txT" fmla="*/ 0 h 312"/>
                    <a:gd name="txR" fmla="*/ 180 w 180"/>
                    <a:gd name="txB" fmla="*/ 312 h 312"/>
                  </a:gdLst>
                  <a:ahLst/>
                  <a:cxnLst>
                    <a:cxn ang="0">
                      <a:pos x="180" y="0"/>
                    </a:cxn>
                    <a:cxn ang="0">
                      <a:pos x="0" y="312"/>
                    </a:cxn>
                  </a:cxnLst>
                  <a:rect l="txL" t="txT" r="txR" b="txB"/>
                  <a:pathLst>
                    <a:path w="180" h="312">
                      <a:moveTo>
                        <a:pt x="180" y="0"/>
                      </a:moveTo>
                      <a:cubicBezTo>
                        <a:pt x="105" y="130"/>
                        <a:pt x="30" y="260"/>
                        <a:pt x="0" y="312"/>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80" name="Freeform 76">
                  <a:extLst>
                    <a:ext uri="{FF2B5EF4-FFF2-40B4-BE49-F238E27FC236}">
                      <a16:creationId xmlns:a16="http://schemas.microsoft.com/office/drawing/2014/main" id="{9E577C08-9D45-4BBA-9453-0486FA952823}"/>
                    </a:ext>
                  </a:extLst>
                </p:cNvPr>
                <p:cNvSpPr/>
                <p:nvPr/>
              </p:nvSpPr>
              <p:spPr>
                <a:xfrm>
                  <a:off x="8997" y="1440"/>
                  <a:ext cx="180" cy="312"/>
                </a:xfrm>
                <a:custGeom>
                  <a:avLst/>
                  <a:gdLst>
                    <a:gd name="txL" fmla="*/ 0 w 180"/>
                    <a:gd name="txT" fmla="*/ 0 h 312"/>
                    <a:gd name="txR" fmla="*/ 180 w 180"/>
                    <a:gd name="txB" fmla="*/ 312 h 312"/>
                  </a:gdLst>
                  <a:ahLst/>
                  <a:cxnLst>
                    <a:cxn ang="0">
                      <a:pos x="0" y="0"/>
                    </a:cxn>
                    <a:cxn ang="0">
                      <a:pos x="180" y="312"/>
                    </a:cxn>
                  </a:cxnLst>
                  <a:rect l="txL" t="txT" r="txR" b="txB"/>
                  <a:pathLst>
                    <a:path w="180" h="312">
                      <a:moveTo>
                        <a:pt x="0" y="0"/>
                      </a:moveTo>
                      <a:cubicBezTo>
                        <a:pt x="0" y="0"/>
                        <a:pt x="90" y="156"/>
                        <a:pt x="180" y="312"/>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grpSp>
        </p:grpSp>
      </p:grpSp>
      <p:pic>
        <p:nvPicPr>
          <p:cNvPr id="301" name="Picture 132" descr="1-3">
            <a:extLst>
              <a:ext uri="{FF2B5EF4-FFF2-40B4-BE49-F238E27FC236}">
                <a16:creationId xmlns:a16="http://schemas.microsoft.com/office/drawing/2014/main" id="{F0A245DF-CF5C-4BF3-85E8-0622E42FD130}"/>
              </a:ext>
            </a:extLst>
          </p:cNvPr>
          <p:cNvPicPr>
            <a:picLocks noChangeAspect="1"/>
          </p:cNvPicPr>
          <p:nvPr/>
        </p:nvPicPr>
        <p:blipFill>
          <a:blip r:embed="rId6" cstate="print">
            <a:lum contrast="54000"/>
          </a:blip>
          <a:stretch>
            <a:fillRect/>
          </a:stretch>
        </p:blipFill>
        <p:spPr>
          <a:xfrm>
            <a:off x="2453401" y="3855660"/>
            <a:ext cx="2553072" cy="2464296"/>
          </a:xfrm>
          <a:prstGeom prst="rect">
            <a:avLst/>
          </a:prstGeom>
          <a:noFill/>
          <a:ln w="9525">
            <a:noFill/>
          </a:ln>
        </p:spPr>
      </p:pic>
      <p:pic>
        <p:nvPicPr>
          <p:cNvPr id="302" name="Picture 130" descr="1-2">
            <a:extLst>
              <a:ext uri="{FF2B5EF4-FFF2-40B4-BE49-F238E27FC236}">
                <a16:creationId xmlns:a16="http://schemas.microsoft.com/office/drawing/2014/main" id="{2763B632-5605-4C69-AF00-9A7131868B81}"/>
              </a:ext>
            </a:extLst>
          </p:cNvPr>
          <p:cNvPicPr>
            <a:picLocks noChangeAspect="1"/>
          </p:cNvPicPr>
          <p:nvPr/>
        </p:nvPicPr>
        <p:blipFill>
          <a:blip r:embed="rId7" cstate="print">
            <a:lum contrast="48000"/>
          </a:blip>
          <a:stretch>
            <a:fillRect/>
          </a:stretch>
        </p:blipFill>
        <p:spPr>
          <a:xfrm>
            <a:off x="4285642" y="4261805"/>
            <a:ext cx="2088232" cy="1754115"/>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dissolve">
                                      <p:cBhvr>
                                        <p:cTn id="7" dur="500"/>
                                        <p:tgtEl>
                                          <p:spTgt spid="1331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345"/>
                                        </p:tgtEl>
                                        <p:attrNameLst>
                                          <p:attrName>style.visibility</p:attrName>
                                        </p:attrNameLst>
                                      </p:cBhvr>
                                      <p:to>
                                        <p:strVal val="visible"/>
                                      </p:to>
                                    </p:set>
                                    <p:animEffect transition="in" filter="blinds(horizontal)">
                                      <p:cBhvr>
                                        <p:cTn id="12" dur="500"/>
                                        <p:tgtEl>
                                          <p:spTgt spid="13334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33125"/>
                                        </p:tgtEl>
                                        <p:attrNameLst>
                                          <p:attrName>style.visibility</p:attrName>
                                        </p:attrNameLst>
                                      </p:cBhvr>
                                      <p:to>
                                        <p:strVal val="visible"/>
                                      </p:to>
                                    </p:set>
                                    <p:animEffect transition="in" filter="slide(fromLeft)">
                                      <p:cBhvr>
                                        <p:cTn id="17" dur="500"/>
                                        <p:tgtEl>
                                          <p:spTgt spid="133125"/>
                                        </p:tgtEl>
                                      </p:cBhvr>
                                    </p:animEffect>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133130"/>
                                        </p:tgtEl>
                                        <p:attrNameLst>
                                          <p:attrName>style.visibility</p:attrName>
                                        </p:attrNameLst>
                                      </p:cBhvr>
                                      <p:to>
                                        <p:strVal val="visible"/>
                                      </p:to>
                                    </p:set>
                                    <p:animEffect transition="in" filter="slide(fromLeft)">
                                      <p:cBhvr>
                                        <p:cTn id="21" dur="500"/>
                                        <p:tgtEl>
                                          <p:spTgt spid="13313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33126"/>
                                        </p:tgtEl>
                                        <p:attrNameLst>
                                          <p:attrName>style.visibility</p:attrName>
                                        </p:attrNameLst>
                                      </p:cBhvr>
                                      <p:to>
                                        <p:strVal val="visible"/>
                                      </p:to>
                                    </p:set>
                                    <p:animEffect transition="in" filter="slide(fromLeft)">
                                      <p:cBhvr>
                                        <p:cTn id="26" dur="500"/>
                                        <p:tgtEl>
                                          <p:spTgt spid="13312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33127"/>
                                        </p:tgtEl>
                                        <p:attrNameLst>
                                          <p:attrName>style.visibility</p:attrName>
                                        </p:attrNameLst>
                                      </p:cBhvr>
                                      <p:to>
                                        <p:strVal val="visible"/>
                                      </p:to>
                                    </p:set>
                                    <p:animEffect transition="in" filter="slide(fromLeft)">
                                      <p:cBhvr>
                                        <p:cTn id="31" dur="500"/>
                                        <p:tgtEl>
                                          <p:spTgt spid="133127"/>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133131"/>
                                        </p:tgtEl>
                                        <p:attrNameLst>
                                          <p:attrName>style.visibility</p:attrName>
                                        </p:attrNameLst>
                                      </p:cBhvr>
                                      <p:to>
                                        <p:strVal val="visible"/>
                                      </p:to>
                                    </p:set>
                                    <p:animEffect transition="in" filter="slide(fromLeft)">
                                      <p:cBhvr>
                                        <p:cTn id="36" dur="500"/>
                                        <p:tgtEl>
                                          <p:spTgt spid="13313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133128"/>
                                        </p:tgtEl>
                                        <p:attrNameLst>
                                          <p:attrName>style.visibility</p:attrName>
                                        </p:attrNameLst>
                                      </p:cBhvr>
                                      <p:to>
                                        <p:strVal val="visible"/>
                                      </p:to>
                                    </p:set>
                                    <p:animEffect transition="in" filter="slide(fromLeft)">
                                      <p:cBhvr>
                                        <p:cTn id="41" dur="500"/>
                                        <p:tgtEl>
                                          <p:spTgt spid="13312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133129"/>
                                        </p:tgtEl>
                                        <p:attrNameLst>
                                          <p:attrName>style.visibility</p:attrName>
                                        </p:attrNameLst>
                                      </p:cBhvr>
                                      <p:to>
                                        <p:strVal val="visible"/>
                                      </p:to>
                                    </p:set>
                                    <p:animEffect transition="in" filter="slide(fromLeft)">
                                      <p:cBhvr>
                                        <p:cTn id="46" dur="500"/>
                                        <p:tgtEl>
                                          <p:spTgt spid="133129"/>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133132"/>
                                        </p:tgtEl>
                                        <p:attrNameLst>
                                          <p:attrName>style.visibility</p:attrName>
                                        </p:attrNameLst>
                                      </p:cBhvr>
                                      <p:to>
                                        <p:strVal val="visible"/>
                                      </p:to>
                                    </p:set>
                                    <p:animEffect transition="in" filter="slide(fromLeft)">
                                      <p:cBhvr>
                                        <p:cTn id="51" dur="500"/>
                                        <p:tgtEl>
                                          <p:spTgt spid="133132"/>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133133"/>
                                        </p:tgtEl>
                                        <p:attrNameLst>
                                          <p:attrName>style.visibility</p:attrName>
                                        </p:attrNameLst>
                                      </p:cBhvr>
                                      <p:to>
                                        <p:strVal val="visible"/>
                                      </p:to>
                                    </p:set>
                                    <p:animEffect transition="in" filter="slide(fromLeft)">
                                      <p:cBhvr>
                                        <p:cTn id="56" dur="500"/>
                                        <p:tgtEl>
                                          <p:spTgt spid="13313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133134"/>
                                        </p:tgtEl>
                                        <p:attrNameLst>
                                          <p:attrName>style.visibility</p:attrName>
                                        </p:attrNameLst>
                                      </p:cBhvr>
                                      <p:to>
                                        <p:strVal val="visible"/>
                                      </p:to>
                                    </p:set>
                                    <p:animEffect transition="in" filter="slide(fromLeft)">
                                      <p:cBhvr>
                                        <p:cTn id="61" dur="500"/>
                                        <p:tgtEl>
                                          <p:spTgt spid="13313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228"/>
                                        </p:tgtEl>
                                        <p:attrNameLst>
                                          <p:attrName>style.visibility</p:attrName>
                                        </p:attrNameLst>
                                      </p:cBhvr>
                                      <p:to>
                                        <p:strVal val="visible"/>
                                      </p:to>
                                    </p:set>
                                    <p:animEffect transition="in" filter="dissolve">
                                      <p:cBhvr>
                                        <p:cTn id="66" dur="500"/>
                                        <p:tgtEl>
                                          <p:spTgt spid="228"/>
                                        </p:tgtEl>
                                      </p:cBhvr>
                                    </p:animEffect>
                                  </p:childTnLst>
                                  <p:subTnLst>
                                    <p:set>
                                      <p:cBhvr override="childStyle">
                                        <p:cTn dur="1" fill="hold" display="0" masterRel="nextClick" afterEffect="1"/>
                                        <p:tgtEl>
                                          <p:spTgt spid="22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229"/>
                                        </p:tgtEl>
                                        <p:attrNameLst>
                                          <p:attrName>style.visibility</p:attrName>
                                        </p:attrNameLst>
                                      </p:cBhvr>
                                      <p:to>
                                        <p:strVal val="visible"/>
                                      </p:to>
                                    </p:set>
                                    <p:animEffect transition="in" filter="box(in)">
                                      <p:cBhvr>
                                        <p:cTn id="71" dur="500"/>
                                        <p:tgtEl>
                                          <p:spTgt spid="229"/>
                                        </p:tgtEl>
                                      </p:cBhvr>
                                    </p:animEffect>
                                  </p:childTnLst>
                                  <p:subTnLst>
                                    <p:set>
                                      <p:cBhvr override="childStyle">
                                        <p:cTn dur="1" fill="hold" display="0" masterRel="nextClick" afterEffect="1"/>
                                        <p:tgtEl>
                                          <p:spTgt spid="229"/>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230"/>
                                        </p:tgtEl>
                                        <p:attrNameLst>
                                          <p:attrName>style.visibility</p:attrName>
                                        </p:attrNameLst>
                                      </p:cBhvr>
                                      <p:to>
                                        <p:strVal val="visible"/>
                                      </p:to>
                                    </p:set>
                                    <p:animEffect transition="in" filter="checkerboard(across)">
                                      <p:cBhvr>
                                        <p:cTn id="76" dur="500"/>
                                        <p:tgtEl>
                                          <p:spTgt spid="230"/>
                                        </p:tgtEl>
                                      </p:cBhvr>
                                    </p:animEffect>
                                  </p:childTnLst>
                                  <p:subTnLst>
                                    <p:set>
                                      <p:cBhvr override="childStyle">
                                        <p:cTn dur="1" fill="hold" display="0" masterRel="nextClick" afterEffect="1"/>
                                        <p:tgtEl>
                                          <p:spTgt spid="230"/>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231"/>
                                        </p:tgtEl>
                                        <p:attrNameLst>
                                          <p:attrName>style.visibility</p:attrName>
                                        </p:attrNameLst>
                                      </p:cBhvr>
                                      <p:to>
                                        <p:strVal val="visible"/>
                                      </p:to>
                                    </p:set>
                                    <p:anim calcmode="lin" valueType="num">
                                      <p:cBhvr additive="base">
                                        <p:cTn id="81" dur="500" fill="hold"/>
                                        <p:tgtEl>
                                          <p:spTgt spid="231"/>
                                        </p:tgtEl>
                                        <p:attrNameLst>
                                          <p:attrName>ppt_x</p:attrName>
                                        </p:attrNameLst>
                                      </p:cBhvr>
                                      <p:tavLst>
                                        <p:tav tm="0">
                                          <p:val>
                                            <p:strVal val="0-#ppt_w/2"/>
                                          </p:val>
                                        </p:tav>
                                        <p:tav tm="100000">
                                          <p:val>
                                            <p:strVal val="#ppt_x"/>
                                          </p:val>
                                        </p:tav>
                                      </p:tavLst>
                                    </p:anim>
                                    <p:anim calcmode="lin" valueType="num">
                                      <p:cBhvr additive="base">
                                        <p:cTn id="82" dur="500" fill="hold"/>
                                        <p:tgtEl>
                                          <p:spTgt spid="23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1"/>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271"/>
                                        </p:tgtEl>
                                        <p:attrNameLst>
                                          <p:attrName>style.visibility</p:attrName>
                                        </p:attrNameLst>
                                      </p:cBhvr>
                                      <p:to>
                                        <p:strVal val="visible"/>
                                      </p:to>
                                    </p:set>
                                    <p:animEffect transition="in" filter="randombar(horizontal)">
                                      <p:cBhvr>
                                        <p:cTn id="87" dur="500"/>
                                        <p:tgtEl>
                                          <p:spTgt spid="271"/>
                                        </p:tgtEl>
                                      </p:cBhvr>
                                    </p:animEffect>
                                  </p:childTnLst>
                                  <p:subTnLst>
                                    <p:set>
                                      <p:cBhvr override="childStyle">
                                        <p:cTn dur="1" fill="hold" display="0" masterRel="nextClick" afterEffect="1"/>
                                        <p:tgtEl>
                                          <p:spTgt spid="271"/>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16" presetClass="entr" presetSubtype="26" fill="hold" nodeType="clickEffect">
                                  <p:stCondLst>
                                    <p:cond delay="0"/>
                                  </p:stCondLst>
                                  <p:childTnLst>
                                    <p:set>
                                      <p:cBhvr>
                                        <p:cTn id="91" dur="1" fill="hold">
                                          <p:stCondLst>
                                            <p:cond delay="0"/>
                                          </p:stCondLst>
                                        </p:cTn>
                                        <p:tgtEl>
                                          <p:spTgt spid="272"/>
                                        </p:tgtEl>
                                        <p:attrNameLst>
                                          <p:attrName>style.visibility</p:attrName>
                                        </p:attrNameLst>
                                      </p:cBhvr>
                                      <p:to>
                                        <p:strVal val="visible"/>
                                      </p:to>
                                    </p:set>
                                    <p:animEffect transition="in" filter="barn(inHorizontal)">
                                      <p:cBhvr>
                                        <p:cTn id="92" dur="500"/>
                                        <p:tgtEl>
                                          <p:spTgt spid="272"/>
                                        </p:tgtEl>
                                      </p:cBhvr>
                                    </p:animEffect>
                                  </p:childTnLst>
                                  <p:subTnLst>
                                    <p:set>
                                      <p:cBhvr override="childStyle">
                                        <p:cTn dur="1" fill="hold" display="0" masterRel="nextClick" afterEffect="1"/>
                                        <p:tgtEl>
                                          <p:spTgt spid="272"/>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blinds(horizontal)">
                                      <p:cBhvr>
                                        <p:cTn id="97" dur="500"/>
                                        <p:tgtEl>
                                          <p:spTgt spid="301"/>
                                        </p:tgtEl>
                                      </p:cBhvr>
                                    </p:animEffect>
                                  </p:childTnLst>
                                  <p:subTnLst>
                                    <p:set>
                                      <p:cBhvr override="childStyle">
                                        <p:cTn dur="1" fill="hold" display="0" masterRel="nextClick" afterEffect="1"/>
                                        <p:tgtEl>
                                          <p:spTgt spid="301"/>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02"/>
                                        </p:tgtEl>
                                        <p:attrNameLst>
                                          <p:attrName>style.visibility</p:attrName>
                                        </p:attrNameLst>
                                      </p:cBhvr>
                                      <p:to>
                                        <p:strVal val="visible"/>
                                      </p:to>
                                    </p:set>
                                    <p:anim calcmode="lin" valueType="num">
                                      <p:cBhvr additive="base">
                                        <p:cTn id="102" dur="500" fill="hold"/>
                                        <p:tgtEl>
                                          <p:spTgt spid="302"/>
                                        </p:tgtEl>
                                        <p:attrNameLst>
                                          <p:attrName>ppt_x</p:attrName>
                                        </p:attrNameLst>
                                      </p:cBhvr>
                                      <p:tavLst>
                                        <p:tav tm="0">
                                          <p:val>
                                            <p:strVal val="#ppt_x"/>
                                          </p:val>
                                        </p:tav>
                                        <p:tav tm="100000">
                                          <p:val>
                                            <p:strVal val="#ppt_x"/>
                                          </p:val>
                                        </p:tav>
                                      </p:tavLst>
                                    </p:anim>
                                    <p:anim calcmode="lin" valueType="num">
                                      <p:cBhvr additive="base">
                                        <p:cTn id="103" dur="500" fill="hold"/>
                                        <p:tgtEl>
                                          <p:spTgt spid="302"/>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xit" presetSubtype="4" fill="hold" nodeType="clickEffect">
                                  <p:stCondLst>
                                    <p:cond delay="0"/>
                                  </p:stCondLst>
                                  <p:childTnLst>
                                    <p:anim calcmode="lin" valueType="num">
                                      <p:cBhvr additive="base">
                                        <p:cTn id="107" dur="500"/>
                                        <p:tgtEl>
                                          <p:spTgt spid="302"/>
                                        </p:tgtEl>
                                        <p:attrNameLst>
                                          <p:attrName>ppt_x</p:attrName>
                                        </p:attrNameLst>
                                      </p:cBhvr>
                                      <p:tavLst>
                                        <p:tav tm="0">
                                          <p:val>
                                            <p:strVal val="ppt_x"/>
                                          </p:val>
                                        </p:tav>
                                        <p:tav tm="100000">
                                          <p:val>
                                            <p:strVal val="ppt_x"/>
                                          </p:val>
                                        </p:tav>
                                      </p:tavLst>
                                    </p:anim>
                                    <p:anim calcmode="lin" valueType="num">
                                      <p:cBhvr additive="base">
                                        <p:cTn id="108" dur="500"/>
                                        <p:tgtEl>
                                          <p:spTgt spid="302"/>
                                        </p:tgtEl>
                                        <p:attrNameLst>
                                          <p:attrName>ppt_y</p:attrName>
                                        </p:attrNameLst>
                                      </p:cBhvr>
                                      <p:tavLst>
                                        <p:tav tm="0">
                                          <p:val>
                                            <p:strVal val="ppt_y"/>
                                          </p:val>
                                        </p:tav>
                                        <p:tav tm="100000">
                                          <p:val>
                                            <p:strVal val="1+ppt_h/2"/>
                                          </p:val>
                                        </p:tav>
                                      </p:tavLst>
                                    </p:anim>
                                    <p:set>
                                      <p:cBhvr>
                                        <p:cTn id="109" dur="1" fill="hold">
                                          <p:stCondLst>
                                            <p:cond delay="499"/>
                                          </p:stCondLst>
                                        </p:cTn>
                                        <p:tgtEl>
                                          <p:spTgt spid="3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P spid="133125" grpId="0"/>
      <p:bldP spid="133126" grpId="0"/>
      <p:bldP spid="133127" grpId="0"/>
      <p:bldP spid="133128" grpId="0"/>
      <p:bldP spid="133129" grpId="0"/>
      <p:bldP spid="133130" grpId="0" bldLvl="0" animBg="1"/>
      <p:bldP spid="133131" grpId="0" bldLvl="0" animBg="1"/>
      <p:bldP spid="133132" grpId="0" bldLvl="0" animBg="1"/>
      <p:bldP spid="133133" grpId="0"/>
      <p:bldP spid="133134" grpId="0"/>
      <p:bldP spid="1333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hlinkClick r:id="rId2" action="ppaction://hlinkfile"/>
          </p:cNvPr>
          <p:cNvSpPr txBox="1"/>
          <p:nvPr/>
        </p:nvSpPr>
        <p:spPr>
          <a:xfrm>
            <a:off x="83392" y="106973"/>
            <a:ext cx="2195736" cy="645160"/>
          </a:xfrm>
          <a:prstGeom prst="rect">
            <a:avLst/>
          </a:prstGeom>
          <a:noFill/>
          <a:ln w="9525">
            <a:noFill/>
          </a:ln>
        </p:spPr>
        <p:txBody>
          <a:bodyPr wrap="square">
            <a:spAutoFit/>
          </a:bodyPr>
          <a:lstStyle/>
          <a:p>
            <a:pPr>
              <a:spcBef>
                <a:spcPct val="50000"/>
              </a:spcBef>
            </a:pPr>
            <a:r>
              <a:rPr lang="zh-CN" altLang="en-US" sz="3600" b="1" dirty="0">
                <a:solidFill>
                  <a:srgbClr val="0000FF"/>
                </a:solidFill>
                <a:latin typeface="Times New Roman" panose="02020603050405020304" pitchFamily="18" charset="0"/>
                <a:ea typeface="黑体" panose="02010609060101010101" pitchFamily="49" charset="-122"/>
              </a:rPr>
              <a:t>受精作用</a:t>
            </a:r>
          </a:p>
        </p:txBody>
      </p:sp>
      <p:sp>
        <p:nvSpPr>
          <p:cNvPr id="90116" name="Text Box 4"/>
          <p:cNvSpPr txBox="1"/>
          <p:nvPr/>
        </p:nvSpPr>
        <p:spPr>
          <a:xfrm>
            <a:off x="261516" y="685502"/>
            <a:ext cx="1937182" cy="1569660"/>
          </a:xfrm>
          <a:prstGeom prst="rect">
            <a:avLst/>
          </a:prstGeom>
          <a:noFill/>
          <a:ln w="9525">
            <a:noFill/>
          </a:ln>
        </p:spPr>
        <p:txBody>
          <a:bodyPr wrap="square">
            <a:spAutoFit/>
          </a:bodyPr>
          <a:lstStyle/>
          <a:p>
            <a:pPr>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）定义：</a:t>
            </a:r>
          </a:p>
          <a:p>
            <a:pPr>
              <a:spcBef>
                <a:spcPct val="50000"/>
              </a:spcBef>
            </a:pPr>
            <a:endParaRPr lang="zh-CN" altLang="en-US" sz="2400" b="1" dirty="0">
              <a:latin typeface="黑体" panose="02010609060101010101" pitchFamily="49" charset="-122"/>
              <a:ea typeface="黑体" panose="02010609060101010101" pitchFamily="49" charset="-122"/>
            </a:endParaRPr>
          </a:p>
          <a:p>
            <a:pPr>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）过程：</a:t>
            </a:r>
          </a:p>
        </p:txBody>
      </p:sp>
      <p:sp>
        <p:nvSpPr>
          <p:cNvPr id="90117" name="Text Box 5"/>
          <p:cNvSpPr txBox="1"/>
          <p:nvPr/>
        </p:nvSpPr>
        <p:spPr>
          <a:xfrm>
            <a:off x="2132146" y="700559"/>
            <a:ext cx="6553200" cy="46166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卵细胞和精子</a:t>
            </a:r>
            <a:r>
              <a:rPr lang="zh-CN" altLang="en-US" sz="2400" b="1" dirty="0">
                <a:solidFill>
                  <a:srgbClr val="FF3300"/>
                </a:solidFill>
                <a:latin typeface="Times New Roman" panose="02020603050405020304" pitchFamily="18" charset="0"/>
                <a:ea typeface="黑体" panose="02010609060101010101" pitchFamily="49" charset="-122"/>
              </a:rPr>
              <a:t>相互识别</a:t>
            </a:r>
            <a:r>
              <a:rPr lang="zh-CN" altLang="en-US" sz="2400" b="1" dirty="0">
                <a:latin typeface="Times New Roman" panose="02020603050405020304" pitchFamily="18" charset="0"/>
                <a:ea typeface="黑体" panose="02010609060101010101" pitchFamily="49" charset="-122"/>
              </a:rPr>
              <a:t>，融合为受精卵的过程</a:t>
            </a:r>
          </a:p>
        </p:txBody>
      </p:sp>
      <p:sp>
        <p:nvSpPr>
          <p:cNvPr id="90118" name="Text Box 6"/>
          <p:cNvSpPr txBox="1"/>
          <p:nvPr/>
        </p:nvSpPr>
        <p:spPr>
          <a:xfrm>
            <a:off x="2218184" y="1556792"/>
            <a:ext cx="2209800" cy="1569660"/>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卵细胞</a:t>
            </a:r>
          </a:p>
          <a:p>
            <a:pPr>
              <a:spcBef>
                <a:spcPct val="50000"/>
              </a:spcBef>
            </a:pPr>
            <a:endParaRPr lang="zh-CN" altLang="en-US" sz="2400" b="1" dirty="0">
              <a:latin typeface="Times New Roman" panose="02020603050405020304" pitchFamily="18" charset="0"/>
              <a:ea typeface="黑体" panose="02010609060101010101" pitchFamily="49" charset="-122"/>
            </a:endParaRPr>
          </a:p>
          <a:p>
            <a:pPr>
              <a:spcBef>
                <a:spcPct val="50000"/>
              </a:spcBef>
            </a:pPr>
            <a:r>
              <a:rPr lang="zh-CN" altLang="en-US" sz="2400" b="1" dirty="0">
                <a:latin typeface="Times New Roman" panose="02020603050405020304" pitchFamily="18" charset="0"/>
                <a:ea typeface="黑体" panose="02010609060101010101" pitchFamily="49" charset="-122"/>
              </a:rPr>
              <a:t> 精子</a:t>
            </a:r>
          </a:p>
        </p:txBody>
      </p:sp>
      <p:sp>
        <p:nvSpPr>
          <p:cNvPr id="90119" name="AutoShape 7"/>
          <p:cNvSpPr/>
          <p:nvPr/>
        </p:nvSpPr>
        <p:spPr>
          <a:xfrm>
            <a:off x="1979712" y="1770638"/>
            <a:ext cx="228600" cy="1447800"/>
          </a:xfrm>
          <a:prstGeom prst="leftBrace">
            <a:avLst>
              <a:gd name="adj1" fmla="val 52777"/>
              <a:gd name="adj2" fmla="val 50000"/>
            </a:avLst>
          </a:prstGeom>
          <a:noFill/>
          <a:ln w="38100" cap="flat" cmpd="sng">
            <a:solidFill>
              <a:schemeClr val="tx1"/>
            </a:solidFill>
            <a:prstDash val="solid"/>
            <a:headEnd type="none" w="med" len="med"/>
            <a:tailEnd type="none" w="med" len="med"/>
          </a:ln>
        </p:spPr>
        <p:txBody>
          <a:bodyPr wrap="none" anchor="ctr"/>
          <a:lstStyle/>
          <a:p>
            <a:endParaRPr lang="zh-CN" altLang="en-US" sz="1400" dirty="0">
              <a:latin typeface="Arial" panose="020B0604020202020204" pitchFamily="34" charset="0"/>
            </a:endParaRPr>
          </a:p>
        </p:txBody>
      </p:sp>
      <p:sp>
        <p:nvSpPr>
          <p:cNvPr id="90120" name="Text Box 8"/>
          <p:cNvSpPr txBox="1"/>
          <p:nvPr/>
        </p:nvSpPr>
        <p:spPr>
          <a:xfrm>
            <a:off x="3427512" y="1161038"/>
            <a:ext cx="3733800" cy="1015663"/>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细胞质（大量）</a:t>
            </a:r>
          </a:p>
          <a:p>
            <a:pPr>
              <a:spcBef>
                <a:spcPct val="50000"/>
              </a:spcBef>
            </a:pPr>
            <a:r>
              <a:rPr lang="zh-CN" altLang="en-US" sz="2400" b="1" dirty="0">
                <a:latin typeface="Times New Roman" panose="02020603050405020304" pitchFamily="18" charset="0"/>
                <a:ea typeface="黑体" panose="02010609060101010101" pitchFamily="49" charset="-122"/>
              </a:rPr>
              <a:t>细胞核</a:t>
            </a:r>
          </a:p>
        </p:txBody>
      </p:sp>
      <p:sp>
        <p:nvSpPr>
          <p:cNvPr id="90121" name="AutoShape 9"/>
          <p:cNvSpPr/>
          <p:nvPr/>
        </p:nvSpPr>
        <p:spPr>
          <a:xfrm>
            <a:off x="3351312" y="1389638"/>
            <a:ext cx="76200" cy="762000"/>
          </a:xfrm>
          <a:prstGeom prst="leftBrace">
            <a:avLst>
              <a:gd name="adj1" fmla="val 83333"/>
              <a:gd name="adj2" fmla="val 50000"/>
            </a:avLst>
          </a:prstGeom>
          <a:noFill/>
          <a:ln w="28575" cap="flat" cmpd="sng">
            <a:solidFill>
              <a:schemeClr val="tx1"/>
            </a:solidFill>
            <a:prstDash val="solid"/>
            <a:headEnd type="none" w="med" len="med"/>
            <a:tailEnd type="none" w="med" len="med"/>
          </a:ln>
        </p:spPr>
        <p:txBody>
          <a:bodyPr wrap="none" anchor="ctr"/>
          <a:lstStyle/>
          <a:p>
            <a:endParaRPr lang="zh-CN" altLang="en-US" sz="1400" dirty="0">
              <a:latin typeface="Arial" panose="020B0604020202020204" pitchFamily="34" charset="0"/>
            </a:endParaRPr>
          </a:p>
        </p:txBody>
      </p:sp>
      <p:sp>
        <p:nvSpPr>
          <p:cNvPr id="90122" name="Text Box 10"/>
          <p:cNvSpPr txBox="1"/>
          <p:nvPr/>
        </p:nvSpPr>
        <p:spPr>
          <a:xfrm>
            <a:off x="3198912" y="2456438"/>
            <a:ext cx="1676400" cy="46166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细胞核</a:t>
            </a:r>
          </a:p>
        </p:txBody>
      </p:sp>
      <p:grpSp>
        <p:nvGrpSpPr>
          <p:cNvPr id="2" name="Group 23"/>
          <p:cNvGrpSpPr/>
          <p:nvPr/>
        </p:nvGrpSpPr>
        <p:grpSpPr>
          <a:xfrm>
            <a:off x="4494312" y="2192487"/>
            <a:ext cx="2057400" cy="644951"/>
            <a:chOff x="2880" y="1776"/>
            <a:chExt cx="1296" cy="288"/>
          </a:xfrm>
        </p:grpSpPr>
        <p:sp>
          <p:nvSpPr>
            <p:cNvPr id="96276" name="Line 11"/>
            <p:cNvSpPr/>
            <p:nvPr/>
          </p:nvSpPr>
          <p:spPr>
            <a:xfrm flipV="1">
              <a:off x="3072" y="1776"/>
              <a:ext cx="672" cy="0"/>
            </a:xfrm>
            <a:prstGeom prst="line">
              <a:avLst/>
            </a:prstGeom>
            <a:ln w="57150" cap="flat" cmpd="sng">
              <a:solidFill>
                <a:schemeClr val="tx1"/>
              </a:solidFill>
              <a:prstDash val="solid"/>
              <a:headEnd type="none" w="med" len="med"/>
              <a:tailEnd type="none" w="med" len="med"/>
            </a:ln>
          </p:spPr>
        </p:sp>
        <p:sp>
          <p:nvSpPr>
            <p:cNvPr id="96277" name="Line 12"/>
            <p:cNvSpPr/>
            <p:nvPr/>
          </p:nvSpPr>
          <p:spPr>
            <a:xfrm>
              <a:off x="3744" y="1776"/>
              <a:ext cx="0" cy="288"/>
            </a:xfrm>
            <a:prstGeom prst="line">
              <a:avLst/>
            </a:prstGeom>
            <a:ln w="57150" cap="flat" cmpd="sng">
              <a:solidFill>
                <a:schemeClr val="tx1"/>
              </a:solidFill>
              <a:prstDash val="solid"/>
              <a:headEnd type="none" w="med" len="med"/>
              <a:tailEnd type="none" w="med" len="med"/>
            </a:ln>
          </p:spPr>
        </p:sp>
        <p:sp>
          <p:nvSpPr>
            <p:cNvPr id="96278" name="Line 13"/>
            <p:cNvSpPr/>
            <p:nvPr/>
          </p:nvSpPr>
          <p:spPr>
            <a:xfrm>
              <a:off x="2880" y="2064"/>
              <a:ext cx="864" cy="0"/>
            </a:xfrm>
            <a:prstGeom prst="line">
              <a:avLst/>
            </a:prstGeom>
            <a:ln w="57150" cap="flat" cmpd="sng">
              <a:solidFill>
                <a:schemeClr val="tx1"/>
              </a:solidFill>
              <a:prstDash val="solid"/>
              <a:headEnd type="none" w="med" len="med"/>
              <a:tailEnd type="none" w="med" len="med"/>
            </a:ln>
          </p:spPr>
        </p:sp>
        <p:sp>
          <p:nvSpPr>
            <p:cNvPr id="96279" name="Line 14"/>
            <p:cNvSpPr/>
            <p:nvPr/>
          </p:nvSpPr>
          <p:spPr>
            <a:xfrm>
              <a:off x="3744" y="1920"/>
              <a:ext cx="432" cy="0"/>
            </a:xfrm>
            <a:prstGeom prst="line">
              <a:avLst/>
            </a:prstGeom>
            <a:ln w="57150" cap="flat" cmpd="sng">
              <a:solidFill>
                <a:schemeClr val="tx1"/>
              </a:solidFill>
              <a:prstDash val="solid"/>
              <a:headEnd type="none" w="med" len="med"/>
              <a:tailEnd type="triangle" w="med" len="med"/>
            </a:ln>
          </p:spPr>
        </p:sp>
      </p:grpSp>
      <p:sp>
        <p:nvSpPr>
          <p:cNvPr id="90127" name="Text Box 15"/>
          <p:cNvSpPr txBox="1"/>
          <p:nvPr/>
        </p:nvSpPr>
        <p:spPr>
          <a:xfrm>
            <a:off x="6475512" y="2075438"/>
            <a:ext cx="1676397" cy="830997"/>
          </a:xfrm>
          <a:prstGeom prst="rect">
            <a:avLst/>
          </a:prstGeom>
          <a:noFill/>
          <a:ln w="9525">
            <a:noFill/>
          </a:ln>
        </p:spPr>
        <p:txBody>
          <a:bodyPr wrap="square">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受精卵细胞核</a:t>
            </a:r>
          </a:p>
        </p:txBody>
      </p:sp>
      <p:sp>
        <p:nvSpPr>
          <p:cNvPr id="90129" name="AutoShape 17"/>
          <p:cNvSpPr/>
          <p:nvPr/>
        </p:nvSpPr>
        <p:spPr>
          <a:xfrm>
            <a:off x="8151912" y="1465838"/>
            <a:ext cx="228600" cy="1905000"/>
          </a:xfrm>
          <a:prstGeom prst="rightBrace">
            <a:avLst>
              <a:gd name="adj1" fmla="val 69444"/>
              <a:gd name="adj2" fmla="val 50000"/>
            </a:avLst>
          </a:prstGeom>
          <a:noFill/>
          <a:ln w="38100" cap="flat" cmpd="sng">
            <a:solidFill>
              <a:schemeClr val="tx1"/>
            </a:solidFill>
            <a:prstDash val="solid"/>
            <a:headEnd type="none" w="med" len="med"/>
            <a:tailEnd type="none" w="med" len="med"/>
          </a:ln>
        </p:spPr>
        <p:txBody>
          <a:bodyPr wrap="none" anchor="ctr"/>
          <a:lstStyle/>
          <a:p>
            <a:endParaRPr lang="zh-CN" altLang="en-US" sz="1400" dirty="0">
              <a:latin typeface="Arial" panose="020B0604020202020204" pitchFamily="34" charset="0"/>
            </a:endParaRPr>
          </a:p>
        </p:txBody>
      </p:sp>
      <p:sp>
        <p:nvSpPr>
          <p:cNvPr id="90130" name="Text Box 18"/>
          <p:cNvSpPr txBox="1"/>
          <p:nvPr/>
        </p:nvSpPr>
        <p:spPr>
          <a:xfrm>
            <a:off x="8380512" y="1694438"/>
            <a:ext cx="685800" cy="1200329"/>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ea typeface="黑体" panose="02010609060101010101" pitchFamily="49" charset="-122"/>
              </a:rPr>
              <a:t>受精卵</a:t>
            </a:r>
          </a:p>
        </p:txBody>
      </p:sp>
      <p:sp>
        <p:nvSpPr>
          <p:cNvPr id="90133" name="AutoShape 21"/>
          <p:cNvSpPr/>
          <p:nvPr/>
        </p:nvSpPr>
        <p:spPr>
          <a:xfrm>
            <a:off x="3198912" y="2685038"/>
            <a:ext cx="76200" cy="914400"/>
          </a:xfrm>
          <a:prstGeom prst="leftBrace">
            <a:avLst>
              <a:gd name="adj1" fmla="val 100000"/>
              <a:gd name="adj2" fmla="val 50000"/>
            </a:avLst>
          </a:prstGeom>
          <a:noFill/>
          <a:ln w="38100" cap="flat" cmpd="sng">
            <a:solidFill>
              <a:schemeClr val="tx1"/>
            </a:solidFill>
            <a:prstDash val="solid"/>
            <a:headEnd type="none" w="med" len="med"/>
            <a:tailEnd type="none" w="med" len="med"/>
          </a:ln>
        </p:spPr>
        <p:txBody>
          <a:bodyPr wrap="none" anchor="ctr"/>
          <a:lstStyle/>
          <a:p>
            <a:endParaRPr lang="zh-CN" altLang="en-US" sz="1400" dirty="0">
              <a:latin typeface="Arial" panose="020B0604020202020204" pitchFamily="34" charset="0"/>
            </a:endParaRPr>
          </a:p>
        </p:txBody>
      </p:sp>
      <p:sp>
        <p:nvSpPr>
          <p:cNvPr id="90134" name="Text Box 22"/>
          <p:cNvSpPr txBox="1"/>
          <p:nvPr/>
        </p:nvSpPr>
        <p:spPr>
          <a:xfrm>
            <a:off x="3275112" y="3142238"/>
            <a:ext cx="3505200" cy="46166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细胞质（少量）</a:t>
            </a:r>
          </a:p>
        </p:txBody>
      </p:sp>
      <p:sp>
        <p:nvSpPr>
          <p:cNvPr id="24" name="Text Box 18">
            <a:extLst>
              <a:ext uri="{FF2B5EF4-FFF2-40B4-BE49-F238E27FC236}">
                <a16:creationId xmlns:a16="http://schemas.microsoft.com/office/drawing/2014/main" id="{29BDAB2A-4FBA-4947-808D-28EC6ABF361B}"/>
              </a:ext>
            </a:extLst>
          </p:cNvPr>
          <p:cNvSpPr txBox="1">
            <a:spLocks noChangeArrowheads="1"/>
          </p:cNvSpPr>
          <p:nvPr/>
        </p:nvSpPr>
        <p:spPr bwMode="auto">
          <a:xfrm>
            <a:off x="2571338" y="1857018"/>
            <a:ext cx="570783" cy="584775"/>
          </a:xfrm>
          <a:prstGeom prst="rect">
            <a:avLst/>
          </a:prstGeom>
          <a:noFill/>
          <a:ln>
            <a:noFill/>
          </a:ln>
          <a:effectLst/>
        </p:spPr>
        <p:txBody>
          <a:bodyPr wrap="square">
            <a:spAutoFit/>
          </a:bodyPr>
          <a:lstStyle/>
          <a:p>
            <a:pPr>
              <a:spcBef>
                <a:spcPct val="50000"/>
              </a:spcBef>
            </a:pPr>
            <a:r>
              <a:rPr lang="en-US" altLang="zh-CN" sz="3200" b="1" dirty="0">
                <a:solidFill>
                  <a:srgbClr val="FF0000"/>
                </a:solidFill>
              </a:rPr>
              <a:t>n</a:t>
            </a:r>
          </a:p>
        </p:txBody>
      </p:sp>
      <p:sp>
        <p:nvSpPr>
          <p:cNvPr id="25" name="Text Box 18">
            <a:extLst>
              <a:ext uri="{FF2B5EF4-FFF2-40B4-BE49-F238E27FC236}">
                <a16:creationId xmlns:a16="http://schemas.microsoft.com/office/drawing/2014/main" id="{5C5F15E9-5CE1-4D9D-9598-9165239A8309}"/>
              </a:ext>
            </a:extLst>
          </p:cNvPr>
          <p:cNvSpPr txBox="1">
            <a:spLocks noChangeArrowheads="1"/>
          </p:cNvSpPr>
          <p:nvPr/>
        </p:nvSpPr>
        <p:spPr bwMode="auto">
          <a:xfrm>
            <a:off x="2590029" y="3041093"/>
            <a:ext cx="570783" cy="584775"/>
          </a:xfrm>
          <a:prstGeom prst="rect">
            <a:avLst/>
          </a:prstGeom>
          <a:noFill/>
          <a:ln>
            <a:noFill/>
          </a:ln>
          <a:effectLst/>
        </p:spPr>
        <p:txBody>
          <a:bodyPr wrap="square">
            <a:spAutoFit/>
          </a:bodyPr>
          <a:lstStyle/>
          <a:p>
            <a:pPr>
              <a:spcBef>
                <a:spcPct val="50000"/>
              </a:spcBef>
            </a:pPr>
            <a:r>
              <a:rPr lang="en-US" altLang="zh-CN" sz="3200" b="1" dirty="0">
                <a:solidFill>
                  <a:srgbClr val="FF0000"/>
                </a:solidFill>
              </a:rPr>
              <a:t>n</a:t>
            </a:r>
          </a:p>
        </p:txBody>
      </p:sp>
      <p:sp>
        <p:nvSpPr>
          <p:cNvPr id="26" name="Text Box 18">
            <a:extLst>
              <a:ext uri="{FF2B5EF4-FFF2-40B4-BE49-F238E27FC236}">
                <a16:creationId xmlns:a16="http://schemas.microsoft.com/office/drawing/2014/main" id="{C439B285-3F71-44D1-9822-A6F98AE4262F}"/>
              </a:ext>
            </a:extLst>
          </p:cNvPr>
          <p:cNvSpPr txBox="1">
            <a:spLocks noChangeArrowheads="1"/>
          </p:cNvSpPr>
          <p:nvPr/>
        </p:nvSpPr>
        <p:spPr bwMode="auto">
          <a:xfrm>
            <a:off x="4475621" y="1630243"/>
            <a:ext cx="570783" cy="584775"/>
          </a:xfrm>
          <a:prstGeom prst="rect">
            <a:avLst/>
          </a:prstGeom>
          <a:noFill/>
          <a:ln>
            <a:noFill/>
          </a:ln>
          <a:effectLst/>
        </p:spPr>
        <p:txBody>
          <a:bodyPr wrap="square">
            <a:spAutoFit/>
          </a:bodyPr>
          <a:lstStyle/>
          <a:p>
            <a:pPr>
              <a:spcBef>
                <a:spcPct val="50000"/>
              </a:spcBef>
            </a:pPr>
            <a:r>
              <a:rPr lang="en-US" altLang="zh-CN" sz="3200" b="1" dirty="0">
                <a:solidFill>
                  <a:srgbClr val="FF0000"/>
                </a:solidFill>
              </a:rPr>
              <a:t>n</a:t>
            </a:r>
          </a:p>
        </p:txBody>
      </p:sp>
      <p:sp>
        <p:nvSpPr>
          <p:cNvPr id="27" name="Text Box 18">
            <a:extLst>
              <a:ext uri="{FF2B5EF4-FFF2-40B4-BE49-F238E27FC236}">
                <a16:creationId xmlns:a16="http://schemas.microsoft.com/office/drawing/2014/main" id="{FB461615-69AD-4578-93DD-6990D8C91E46}"/>
              </a:ext>
            </a:extLst>
          </p:cNvPr>
          <p:cNvSpPr txBox="1">
            <a:spLocks noChangeArrowheads="1"/>
          </p:cNvSpPr>
          <p:nvPr/>
        </p:nvSpPr>
        <p:spPr bwMode="auto">
          <a:xfrm>
            <a:off x="4447940" y="2347788"/>
            <a:ext cx="570783" cy="584775"/>
          </a:xfrm>
          <a:prstGeom prst="rect">
            <a:avLst/>
          </a:prstGeom>
          <a:noFill/>
          <a:ln>
            <a:noFill/>
          </a:ln>
          <a:effectLst/>
        </p:spPr>
        <p:txBody>
          <a:bodyPr wrap="square">
            <a:spAutoFit/>
          </a:bodyPr>
          <a:lstStyle/>
          <a:p>
            <a:pPr>
              <a:spcBef>
                <a:spcPct val="50000"/>
              </a:spcBef>
            </a:pPr>
            <a:r>
              <a:rPr lang="en-US" altLang="zh-CN" sz="3200" b="1" dirty="0">
                <a:solidFill>
                  <a:srgbClr val="FF0000"/>
                </a:solidFill>
              </a:rPr>
              <a:t>n</a:t>
            </a:r>
          </a:p>
        </p:txBody>
      </p:sp>
      <p:sp>
        <p:nvSpPr>
          <p:cNvPr id="28" name="Text Box 18">
            <a:extLst>
              <a:ext uri="{FF2B5EF4-FFF2-40B4-BE49-F238E27FC236}">
                <a16:creationId xmlns:a16="http://schemas.microsoft.com/office/drawing/2014/main" id="{268639CE-4CB5-49D1-A5D2-1AEA066469CC}"/>
              </a:ext>
            </a:extLst>
          </p:cNvPr>
          <p:cNvSpPr txBox="1">
            <a:spLocks noChangeArrowheads="1"/>
          </p:cNvSpPr>
          <p:nvPr/>
        </p:nvSpPr>
        <p:spPr bwMode="auto">
          <a:xfrm>
            <a:off x="7176446" y="2484189"/>
            <a:ext cx="928058" cy="584775"/>
          </a:xfrm>
          <a:prstGeom prst="rect">
            <a:avLst/>
          </a:prstGeom>
          <a:noFill/>
          <a:ln>
            <a:noFill/>
          </a:ln>
          <a:effectLst/>
        </p:spPr>
        <p:txBody>
          <a:bodyPr wrap="square">
            <a:spAutoFit/>
          </a:bodyPr>
          <a:lstStyle/>
          <a:p>
            <a:pPr>
              <a:spcBef>
                <a:spcPct val="50000"/>
              </a:spcBef>
            </a:pPr>
            <a:r>
              <a:rPr lang="en-US" altLang="zh-CN" sz="3200" b="1" dirty="0">
                <a:solidFill>
                  <a:srgbClr val="FF0000"/>
                </a:solidFill>
              </a:rPr>
              <a:t>2n</a:t>
            </a:r>
          </a:p>
        </p:txBody>
      </p:sp>
      <p:sp>
        <p:nvSpPr>
          <p:cNvPr id="29" name="Text Box 18">
            <a:extLst>
              <a:ext uri="{FF2B5EF4-FFF2-40B4-BE49-F238E27FC236}">
                <a16:creationId xmlns:a16="http://schemas.microsoft.com/office/drawing/2014/main" id="{316D0C3D-26EA-4268-8DC2-487B7AACE096}"/>
              </a:ext>
            </a:extLst>
          </p:cNvPr>
          <p:cNvSpPr txBox="1">
            <a:spLocks noChangeArrowheads="1"/>
          </p:cNvSpPr>
          <p:nvPr/>
        </p:nvSpPr>
        <p:spPr bwMode="auto">
          <a:xfrm>
            <a:off x="8368184" y="2830979"/>
            <a:ext cx="869008" cy="584775"/>
          </a:xfrm>
          <a:prstGeom prst="rect">
            <a:avLst/>
          </a:prstGeom>
          <a:noFill/>
          <a:ln>
            <a:noFill/>
          </a:ln>
          <a:effectLst/>
        </p:spPr>
        <p:txBody>
          <a:bodyPr wrap="square">
            <a:spAutoFit/>
          </a:bodyPr>
          <a:lstStyle/>
          <a:p>
            <a:pPr>
              <a:spcBef>
                <a:spcPct val="50000"/>
              </a:spcBef>
            </a:pPr>
            <a:r>
              <a:rPr lang="en-US" altLang="zh-CN" sz="3200" b="1" dirty="0">
                <a:solidFill>
                  <a:srgbClr val="FF0000"/>
                </a:solidFill>
              </a:rPr>
              <a:t>2n</a:t>
            </a:r>
          </a:p>
        </p:txBody>
      </p:sp>
      <p:pic>
        <p:nvPicPr>
          <p:cNvPr id="30" name="Picture 3" descr="5-12">
            <a:extLst>
              <a:ext uri="{FF2B5EF4-FFF2-40B4-BE49-F238E27FC236}">
                <a16:creationId xmlns:a16="http://schemas.microsoft.com/office/drawing/2014/main" id="{6E92CA9A-F908-4720-AC55-DA84B10B5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4509120"/>
            <a:ext cx="2000250" cy="2303462"/>
          </a:xfrm>
          <a:prstGeom prst="rect">
            <a:avLst/>
          </a:prstGeom>
          <a:noFill/>
          <a:extLst>
            <a:ext uri="{909E8E84-426E-40DD-AFC4-6F175D3DCCD1}">
              <a14:hiddenFill xmlns:a14="http://schemas.microsoft.com/office/drawing/2010/main">
                <a:solidFill>
                  <a:srgbClr val="FFFFFF"/>
                </a:solidFill>
              </a14:hiddenFill>
            </a:ext>
          </a:extLst>
        </p:spPr>
      </p:pic>
      <p:sp>
        <p:nvSpPr>
          <p:cNvPr id="31" name="Text Box 21">
            <a:extLst>
              <a:ext uri="{FF2B5EF4-FFF2-40B4-BE49-F238E27FC236}">
                <a16:creationId xmlns:a16="http://schemas.microsoft.com/office/drawing/2014/main" id="{E204CE4C-F405-4EC8-A28F-D890CF1CC36E}"/>
              </a:ext>
            </a:extLst>
          </p:cNvPr>
          <p:cNvSpPr txBox="1">
            <a:spLocks noChangeArrowheads="1"/>
          </p:cNvSpPr>
          <p:nvPr/>
        </p:nvSpPr>
        <p:spPr bwMode="auto">
          <a:xfrm>
            <a:off x="2322513" y="4509120"/>
            <a:ext cx="6480175" cy="228758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889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ea typeface="楷体_GB2312" pitchFamily="49" charset="-122"/>
              </a:rPr>
              <a:t>实质</a:t>
            </a:r>
            <a:br>
              <a:rPr lang="zh-CN" altLang="en-US" sz="2800" b="1" dirty="0">
                <a:ea typeface="华文行楷" panose="02010800040101010101" pitchFamily="2" charset="-122"/>
              </a:rPr>
            </a:br>
            <a:r>
              <a:rPr lang="zh-CN" altLang="en-US" sz="2800" b="1" dirty="0">
                <a:ea typeface="华文行楷" panose="02010800040101010101" pitchFamily="2" charset="-122"/>
              </a:rPr>
              <a:t>　　</a:t>
            </a:r>
            <a:r>
              <a:rPr lang="zh-CN" altLang="en-US" sz="2800" b="1" dirty="0">
                <a:solidFill>
                  <a:srgbClr val="0000FF"/>
                </a:solidFill>
                <a:ea typeface="华文行楷" panose="02010800040101010101" pitchFamily="2" charset="-122"/>
              </a:rPr>
              <a:t>精子细胞</a:t>
            </a:r>
            <a:r>
              <a:rPr lang="zh-CN" altLang="en-US" sz="2800" b="1" dirty="0">
                <a:solidFill>
                  <a:srgbClr val="FF0000"/>
                </a:solidFill>
                <a:ea typeface="华文行楷" panose="02010800040101010101" pitchFamily="2" charset="-122"/>
              </a:rPr>
              <a:t>核</a:t>
            </a:r>
            <a:r>
              <a:rPr lang="zh-CN" altLang="en-US" sz="2800" b="1" dirty="0">
                <a:ea typeface="华文行楷" panose="02010800040101010101" pitchFamily="2" charset="-122"/>
              </a:rPr>
              <a:t>与</a:t>
            </a:r>
            <a:r>
              <a:rPr lang="zh-CN" altLang="en-US" sz="2800" b="1" dirty="0">
                <a:solidFill>
                  <a:srgbClr val="0000FF"/>
                </a:solidFill>
                <a:ea typeface="华文行楷" panose="02010800040101010101" pitchFamily="2" charset="-122"/>
              </a:rPr>
              <a:t>卵细胞</a:t>
            </a:r>
            <a:r>
              <a:rPr lang="zh-CN" altLang="en-US" sz="2800" b="1" dirty="0">
                <a:solidFill>
                  <a:srgbClr val="FF0000"/>
                </a:solidFill>
                <a:ea typeface="华文行楷" panose="02010800040101010101" pitchFamily="2" charset="-122"/>
              </a:rPr>
              <a:t>核</a:t>
            </a:r>
            <a:r>
              <a:rPr lang="zh-CN" altLang="en-US" sz="2800" b="1" dirty="0">
                <a:ea typeface="华文行楷" panose="02010800040101010101" pitchFamily="2" charset="-122"/>
              </a:rPr>
              <a:t>融合，精子细胞核内的</a:t>
            </a:r>
            <a:r>
              <a:rPr lang="en-US" altLang="zh-CN" sz="2800" b="1" dirty="0">
                <a:solidFill>
                  <a:srgbClr val="FF0000"/>
                </a:solidFill>
                <a:ea typeface="华文行楷" panose="02010800040101010101" pitchFamily="2" charset="-122"/>
              </a:rPr>
              <a:t>n</a:t>
            </a:r>
            <a:r>
              <a:rPr lang="zh-CN" altLang="en-US" sz="2800" b="1" dirty="0">
                <a:ea typeface="华文行楷" panose="02010800040101010101" pitchFamily="2" charset="-122"/>
              </a:rPr>
              <a:t>条染色体与卵细胞内的</a:t>
            </a:r>
            <a:r>
              <a:rPr lang="en-US" altLang="zh-CN" sz="2800" b="1" dirty="0">
                <a:solidFill>
                  <a:srgbClr val="FF0000"/>
                </a:solidFill>
                <a:ea typeface="华文行楷" panose="02010800040101010101" pitchFamily="2" charset="-122"/>
              </a:rPr>
              <a:t>n</a:t>
            </a:r>
            <a:r>
              <a:rPr lang="zh-CN" altLang="en-US" sz="2800" b="1" dirty="0">
                <a:ea typeface="华文行楷" panose="02010800040101010101" pitchFamily="2" charset="-122"/>
              </a:rPr>
              <a:t>条染色体合在一起形成具有</a:t>
            </a:r>
            <a:r>
              <a:rPr lang="en-US" altLang="zh-CN" sz="2800" b="1" dirty="0">
                <a:solidFill>
                  <a:srgbClr val="FF0000"/>
                </a:solidFill>
                <a:ea typeface="华文行楷" panose="02010800040101010101" pitchFamily="2" charset="-122"/>
              </a:rPr>
              <a:t>2n</a:t>
            </a:r>
            <a:r>
              <a:rPr lang="zh-CN" altLang="en-US" sz="2800" b="1" dirty="0">
                <a:ea typeface="华文行楷" panose="02010800040101010101" pitchFamily="2" charset="-122"/>
              </a:rPr>
              <a:t>条染色体的受精卵细胞核。</a:t>
            </a:r>
          </a:p>
        </p:txBody>
      </p:sp>
      <p:sp>
        <p:nvSpPr>
          <p:cNvPr id="32" name="Text Box 19">
            <a:extLst>
              <a:ext uri="{FF2B5EF4-FFF2-40B4-BE49-F238E27FC236}">
                <a16:creationId xmlns:a16="http://schemas.microsoft.com/office/drawing/2014/main" id="{F06C6811-E25E-41B7-BD45-5D9FD1B58B8F}"/>
              </a:ext>
            </a:extLst>
          </p:cNvPr>
          <p:cNvSpPr txBox="1"/>
          <p:nvPr/>
        </p:nvSpPr>
        <p:spPr>
          <a:xfrm>
            <a:off x="417612" y="3606011"/>
            <a:ext cx="8763000" cy="579438"/>
          </a:xfrm>
          <a:prstGeom prst="rect">
            <a:avLst/>
          </a:prstGeom>
          <a:noFill/>
          <a:ln w="9525">
            <a:noFill/>
          </a:ln>
        </p:spPr>
        <p:txBody>
          <a:bodyPr>
            <a:spAutoFit/>
          </a:bodyPr>
          <a:lstStyle/>
          <a:p>
            <a:pPr>
              <a:spcBef>
                <a:spcPct val="50000"/>
              </a:spcBef>
            </a:pPr>
            <a:r>
              <a:rPr lang="zh-CN" altLang="en-US" sz="3200" b="1" dirty="0">
                <a:latin typeface="Arial" panose="020B0604020202020204" pitchFamily="34" charset="0"/>
                <a:ea typeface="黑体" panose="02010609060101010101" pitchFamily="49" charset="-122"/>
              </a:rPr>
              <a:t>受精卵细胞核中的遗传物质来源？细胞质来源？</a:t>
            </a:r>
          </a:p>
        </p:txBody>
      </p:sp>
      <p:sp>
        <p:nvSpPr>
          <p:cNvPr id="33" name="Text Box 20">
            <a:extLst>
              <a:ext uri="{FF2B5EF4-FFF2-40B4-BE49-F238E27FC236}">
                <a16:creationId xmlns:a16="http://schemas.microsoft.com/office/drawing/2014/main" id="{4BF61583-1D82-4BF0-8167-7622D0BC4910}"/>
              </a:ext>
            </a:extLst>
          </p:cNvPr>
          <p:cNvSpPr txBox="1"/>
          <p:nvPr/>
        </p:nvSpPr>
        <p:spPr>
          <a:xfrm>
            <a:off x="3851920" y="4217660"/>
            <a:ext cx="5214392" cy="579438"/>
          </a:xfrm>
          <a:prstGeom prst="rect">
            <a:avLst/>
          </a:prstGeom>
          <a:noFill/>
          <a:ln w="9525">
            <a:noFill/>
          </a:ln>
        </p:spPr>
        <p:txBody>
          <a:bodyPr wrap="square">
            <a:spAutoFit/>
          </a:bodyPr>
          <a:lstStyle/>
          <a:p>
            <a:pPr>
              <a:spcBef>
                <a:spcPct val="50000"/>
              </a:spcBef>
            </a:pPr>
            <a:r>
              <a:rPr lang="zh-CN" altLang="en-US" sz="3200" b="1" dirty="0">
                <a:latin typeface="Arial" panose="020B0604020202020204" pitchFamily="34" charset="0"/>
                <a:ea typeface="黑体" panose="02010609060101010101" pitchFamily="49" charset="-122"/>
              </a:rPr>
              <a:t>受精卵中的遗传物质来源？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linds(horizontal)">
                                      <p:cBhvr>
                                        <p:cTn id="7" dur="500"/>
                                        <p:tgtEl>
                                          <p:spTgt spid="90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17"/>
                                        </p:tgtEl>
                                        <p:attrNameLst>
                                          <p:attrName>style.visibility</p:attrName>
                                        </p:attrNameLst>
                                      </p:cBhvr>
                                      <p:to>
                                        <p:strVal val="visible"/>
                                      </p:to>
                                    </p:set>
                                    <p:animEffect transition="in" filter="blinds(horizontal)">
                                      <p:cBhvr>
                                        <p:cTn id="12" dur="500"/>
                                        <p:tgtEl>
                                          <p:spTgt spid="901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0119"/>
                                        </p:tgtEl>
                                        <p:attrNameLst>
                                          <p:attrName>style.visibility</p:attrName>
                                        </p:attrNameLst>
                                      </p:cBhvr>
                                      <p:to>
                                        <p:strVal val="visible"/>
                                      </p:to>
                                    </p:set>
                                    <p:anim calcmode="lin" valueType="num">
                                      <p:cBhvr additive="base">
                                        <p:cTn id="17" dur="500" fill="hold"/>
                                        <p:tgtEl>
                                          <p:spTgt spid="90119"/>
                                        </p:tgtEl>
                                        <p:attrNameLst>
                                          <p:attrName>ppt_x</p:attrName>
                                        </p:attrNameLst>
                                      </p:cBhvr>
                                      <p:tavLst>
                                        <p:tav tm="0">
                                          <p:val>
                                            <p:strVal val="0-#ppt_w/2"/>
                                          </p:val>
                                        </p:tav>
                                        <p:tav tm="100000">
                                          <p:val>
                                            <p:strVal val="#ppt_x"/>
                                          </p:val>
                                        </p:tav>
                                      </p:tavLst>
                                    </p:anim>
                                    <p:anim calcmode="lin" valueType="num">
                                      <p:cBhvr additive="base">
                                        <p:cTn id="18" dur="500" fill="hold"/>
                                        <p:tgtEl>
                                          <p:spTgt spid="901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0118"/>
                                        </p:tgtEl>
                                        <p:attrNameLst>
                                          <p:attrName>style.visibility</p:attrName>
                                        </p:attrNameLst>
                                      </p:cBhvr>
                                      <p:to>
                                        <p:strVal val="visible"/>
                                      </p:to>
                                    </p:set>
                                    <p:anim calcmode="lin" valueType="num">
                                      <p:cBhvr additive="base">
                                        <p:cTn id="23" dur="500" fill="hold"/>
                                        <p:tgtEl>
                                          <p:spTgt spid="90118"/>
                                        </p:tgtEl>
                                        <p:attrNameLst>
                                          <p:attrName>ppt_x</p:attrName>
                                        </p:attrNameLst>
                                      </p:cBhvr>
                                      <p:tavLst>
                                        <p:tav tm="0">
                                          <p:val>
                                            <p:strVal val="0-#ppt_w/2"/>
                                          </p:val>
                                        </p:tav>
                                        <p:tav tm="100000">
                                          <p:val>
                                            <p:strVal val="#ppt_x"/>
                                          </p:val>
                                        </p:tav>
                                      </p:tavLst>
                                    </p:anim>
                                    <p:anim calcmode="lin" valueType="num">
                                      <p:cBhvr additive="base">
                                        <p:cTn id="24" dur="500" fill="hold"/>
                                        <p:tgtEl>
                                          <p:spTgt spid="901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0121"/>
                                        </p:tgtEl>
                                        <p:attrNameLst>
                                          <p:attrName>style.visibility</p:attrName>
                                        </p:attrNameLst>
                                      </p:cBhvr>
                                      <p:to>
                                        <p:strVal val="visible"/>
                                      </p:to>
                                    </p:set>
                                    <p:anim calcmode="lin" valueType="num">
                                      <p:cBhvr additive="base">
                                        <p:cTn id="29" dur="500" fill="hold"/>
                                        <p:tgtEl>
                                          <p:spTgt spid="90121"/>
                                        </p:tgtEl>
                                        <p:attrNameLst>
                                          <p:attrName>ppt_x</p:attrName>
                                        </p:attrNameLst>
                                      </p:cBhvr>
                                      <p:tavLst>
                                        <p:tav tm="0">
                                          <p:val>
                                            <p:strVal val="0-#ppt_w/2"/>
                                          </p:val>
                                        </p:tav>
                                        <p:tav tm="100000">
                                          <p:val>
                                            <p:strVal val="#ppt_x"/>
                                          </p:val>
                                        </p:tav>
                                      </p:tavLst>
                                    </p:anim>
                                    <p:anim calcmode="lin" valueType="num">
                                      <p:cBhvr additive="base">
                                        <p:cTn id="30" dur="500" fill="hold"/>
                                        <p:tgtEl>
                                          <p:spTgt spid="9012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0120"/>
                                        </p:tgtEl>
                                        <p:attrNameLst>
                                          <p:attrName>style.visibility</p:attrName>
                                        </p:attrNameLst>
                                      </p:cBhvr>
                                      <p:to>
                                        <p:strVal val="visible"/>
                                      </p:to>
                                    </p:set>
                                    <p:anim calcmode="lin" valueType="num">
                                      <p:cBhvr additive="base">
                                        <p:cTn id="35" dur="500" fill="hold"/>
                                        <p:tgtEl>
                                          <p:spTgt spid="90120"/>
                                        </p:tgtEl>
                                        <p:attrNameLst>
                                          <p:attrName>ppt_x</p:attrName>
                                        </p:attrNameLst>
                                      </p:cBhvr>
                                      <p:tavLst>
                                        <p:tav tm="0">
                                          <p:val>
                                            <p:strVal val="0-#ppt_w/2"/>
                                          </p:val>
                                        </p:tav>
                                        <p:tav tm="100000">
                                          <p:val>
                                            <p:strVal val="#ppt_x"/>
                                          </p:val>
                                        </p:tav>
                                      </p:tavLst>
                                    </p:anim>
                                    <p:anim calcmode="lin" valueType="num">
                                      <p:cBhvr additive="base">
                                        <p:cTn id="36" dur="500" fill="hold"/>
                                        <p:tgtEl>
                                          <p:spTgt spid="9012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0133"/>
                                        </p:tgtEl>
                                        <p:attrNameLst>
                                          <p:attrName>style.visibility</p:attrName>
                                        </p:attrNameLst>
                                      </p:cBhvr>
                                      <p:to>
                                        <p:strVal val="visible"/>
                                      </p:to>
                                    </p:set>
                                    <p:anim calcmode="lin" valueType="num">
                                      <p:cBhvr additive="base">
                                        <p:cTn id="41" dur="500" fill="hold"/>
                                        <p:tgtEl>
                                          <p:spTgt spid="90133"/>
                                        </p:tgtEl>
                                        <p:attrNameLst>
                                          <p:attrName>ppt_x</p:attrName>
                                        </p:attrNameLst>
                                      </p:cBhvr>
                                      <p:tavLst>
                                        <p:tav tm="0">
                                          <p:val>
                                            <p:strVal val="#ppt_x"/>
                                          </p:val>
                                        </p:tav>
                                        <p:tav tm="100000">
                                          <p:val>
                                            <p:strVal val="#ppt_x"/>
                                          </p:val>
                                        </p:tav>
                                      </p:tavLst>
                                    </p:anim>
                                    <p:anim calcmode="lin" valueType="num">
                                      <p:cBhvr additive="base">
                                        <p:cTn id="42" dur="500" fill="hold"/>
                                        <p:tgtEl>
                                          <p:spTgt spid="9013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0122"/>
                                        </p:tgtEl>
                                        <p:attrNameLst>
                                          <p:attrName>style.visibility</p:attrName>
                                        </p:attrNameLst>
                                      </p:cBhvr>
                                      <p:to>
                                        <p:strVal val="visible"/>
                                      </p:to>
                                    </p:set>
                                    <p:anim calcmode="lin" valueType="num">
                                      <p:cBhvr additive="base">
                                        <p:cTn id="45" dur="500" fill="hold"/>
                                        <p:tgtEl>
                                          <p:spTgt spid="90122"/>
                                        </p:tgtEl>
                                        <p:attrNameLst>
                                          <p:attrName>ppt_x</p:attrName>
                                        </p:attrNameLst>
                                      </p:cBhvr>
                                      <p:tavLst>
                                        <p:tav tm="0">
                                          <p:val>
                                            <p:strVal val="#ppt_x"/>
                                          </p:val>
                                        </p:tav>
                                        <p:tav tm="100000">
                                          <p:val>
                                            <p:strVal val="#ppt_x"/>
                                          </p:val>
                                        </p:tav>
                                      </p:tavLst>
                                    </p:anim>
                                    <p:anim calcmode="lin" valueType="num">
                                      <p:cBhvr additive="base">
                                        <p:cTn id="46" dur="500" fill="hold"/>
                                        <p:tgtEl>
                                          <p:spTgt spid="901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0134"/>
                                        </p:tgtEl>
                                        <p:attrNameLst>
                                          <p:attrName>style.visibility</p:attrName>
                                        </p:attrNameLst>
                                      </p:cBhvr>
                                      <p:to>
                                        <p:strVal val="visible"/>
                                      </p:to>
                                    </p:set>
                                    <p:anim calcmode="lin" valueType="num">
                                      <p:cBhvr additive="base">
                                        <p:cTn id="49" dur="500" fill="hold"/>
                                        <p:tgtEl>
                                          <p:spTgt spid="90134"/>
                                        </p:tgtEl>
                                        <p:attrNameLst>
                                          <p:attrName>ppt_x</p:attrName>
                                        </p:attrNameLst>
                                      </p:cBhvr>
                                      <p:tavLst>
                                        <p:tav tm="0">
                                          <p:val>
                                            <p:strVal val="#ppt_x"/>
                                          </p:val>
                                        </p:tav>
                                        <p:tav tm="100000">
                                          <p:val>
                                            <p:strVal val="#ppt_x"/>
                                          </p:val>
                                        </p:tav>
                                      </p:tavLst>
                                    </p:anim>
                                    <p:anim calcmode="lin" valueType="num">
                                      <p:cBhvr additive="base">
                                        <p:cTn id="50" dur="500" fill="hold"/>
                                        <p:tgtEl>
                                          <p:spTgt spid="901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0127"/>
                                        </p:tgtEl>
                                        <p:attrNameLst>
                                          <p:attrName>style.visibility</p:attrName>
                                        </p:attrNameLst>
                                      </p:cBhvr>
                                      <p:to>
                                        <p:strVal val="visible"/>
                                      </p:to>
                                    </p:set>
                                    <p:anim calcmode="lin" valueType="num">
                                      <p:cBhvr additive="base">
                                        <p:cTn id="59" dur="500" fill="hold"/>
                                        <p:tgtEl>
                                          <p:spTgt spid="90127"/>
                                        </p:tgtEl>
                                        <p:attrNameLst>
                                          <p:attrName>ppt_x</p:attrName>
                                        </p:attrNameLst>
                                      </p:cBhvr>
                                      <p:tavLst>
                                        <p:tav tm="0">
                                          <p:val>
                                            <p:strVal val="#ppt_x"/>
                                          </p:val>
                                        </p:tav>
                                        <p:tav tm="100000">
                                          <p:val>
                                            <p:strVal val="#ppt_x"/>
                                          </p:val>
                                        </p:tav>
                                      </p:tavLst>
                                    </p:anim>
                                    <p:anim calcmode="lin" valueType="num">
                                      <p:cBhvr additive="base">
                                        <p:cTn id="60" dur="500" fill="hold"/>
                                        <p:tgtEl>
                                          <p:spTgt spid="9012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0129"/>
                                        </p:tgtEl>
                                        <p:attrNameLst>
                                          <p:attrName>style.visibility</p:attrName>
                                        </p:attrNameLst>
                                      </p:cBhvr>
                                      <p:to>
                                        <p:strVal val="visible"/>
                                      </p:to>
                                    </p:set>
                                    <p:anim calcmode="lin" valueType="num">
                                      <p:cBhvr additive="base">
                                        <p:cTn id="65" dur="500" fill="hold"/>
                                        <p:tgtEl>
                                          <p:spTgt spid="90129"/>
                                        </p:tgtEl>
                                        <p:attrNameLst>
                                          <p:attrName>ppt_x</p:attrName>
                                        </p:attrNameLst>
                                      </p:cBhvr>
                                      <p:tavLst>
                                        <p:tav tm="0">
                                          <p:val>
                                            <p:strVal val="#ppt_x"/>
                                          </p:val>
                                        </p:tav>
                                        <p:tav tm="100000">
                                          <p:val>
                                            <p:strVal val="#ppt_x"/>
                                          </p:val>
                                        </p:tav>
                                      </p:tavLst>
                                    </p:anim>
                                    <p:anim calcmode="lin" valueType="num">
                                      <p:cBhvr additive="base">
                                        <p:cTn id="66" dur="500" fill="hold"/>
                                        <p:tgtEl>
                                          <p:spTgt spid="9012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ppt_x"/>
                                          </p:val>
                                        </p:tav>
                                        <p:tav tm="100000">
                                          <p:val>
                                            <p:strVal val="#ppt_x"/>
                                          </p:val>
                                        </p:tav>
                                      </p:tavLst>
                                    </p:anim>
                                    <p:anim calcmode="lin" valueType="num">
                                      <p:cBhvr additive="base">
                                        <p:cTn id="80" dur="500" fill="hold"/>
                                        <p:tgtEl>
                                          <p:spTgt spid="2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0130"/>
                                        </p:tgtEl>
                                        <p:attrNameLst>
                                          <p:attrName>style.visibility</p:attrName>
                                        </p:attrNameLst>
                                      </p:cBhvr>
                                      <p:to>
                                        <p:strVal val="visible"/>
                                      </p:to>
                                    </p:set>
                                    <p:anim calcmode="lin" valueType="num">
                                      <p:cBhvr additive="base">
                                        <p:cTn id="95" dur="500" fill="hold"/>
                                        <p:tgtEl>
                                          <p:spTgt spid="90130"/>
                                        </p:tgtEl>
                                        <p:attrNameLst>
                                          <p:attrName>ppt_x</p:attrName>
                                        </p:attrNameLst>
                                      </p:cBhvr>
                                      <p:tavLst>
                                        <p:tav tm="0">
                                          <p:val>
                                            <p:strVal val="#ppt_x"/>
                                          </p:val>
                                        </p:tav>
                                        <p:tav tm="100000">
                                          <p:val>
                                            <p:strVal val="#ppt_x"/>
                                          </p:val>
                                        </p:tav>
                                      </p:tavLst>
                                    </p:anim>
                                    <p:anim calcmode="lin" valueType="num">
                                      <p:cBhvr additive="base">
                                        <p:cTn id="96" dur="500" fill="hold"/>
                                        <p:tgtEl>
                                          <p:spTgt spid="90130"/>
                                        </p:tgtEl>
                                        <p:attrNameLst>
                                          <p:attrName>ppt_y</p:attrName>
                                        </p:attrNameLst>
                                      </p:cBhvr>
                                      <p:tavLst>
                                        <p:tav tm="0">
                                          <p:val>
                                            <p:strVal val="1+#ppt_h/2"/>
                                          </p:val>
                                        </p:tav>
                                        <p:tav tm="100000">
                                          <p:val>
                                            <p:strVal val="#ppt_y"/>
                                          </p:val>
                                        </p:tav>
                                      </p:tavLst>
                                    </p:anim>
                                  </p:childTnLst>
                                </p:cTn>
                              </p:par>
                            </p:childTnLst>
                          </p:cTn>
                        </p:par>
                        <p:par>
                          <p:cTn id="97" fill="hold">
                            <p:stCondLst>
                              <p:cond delay="500"/>
                            </p:stCondLst>
                            <p:childTnLst>
                              <p:par>
                                <p:cTn id="98" presetID="2" presetClass="entr" presetSubtype="4" fill="hold" nodeType="after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additive="base">
                                        <p:cTn id="100" dur="500" fill="hold"/>
                                        <p:tgtEl>
                                          <p:spTgt spid="30"/>
                                        </p:tgtEl>
                                        <p:attrNameLst>
                                          <p:attrName>ppt_x</p:attrName>
                                        </p:attrNameLst>
                                      </p:cBhvr>
                                      <p:tavLst>
                                        <p:tav tm="0">
                                          <p:val>
                                            <p:strVal val="#ppt_x"/>
                                          </p:val>
                                        </p:tav>
                                        <p:tav tm="100000">
                                          <p:val>
                                            <p:strVal val="#ppt_x"/>
                                          </p:val>
                                        </p:tav>
                                      </p:tavLst>
                                    </p:anim>
                                    <p:anim calcmode="lin" valueType="num">
                                      <p:cBhvr additive="base">
                                        <p:cTn id="10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1"/>
                                        </p:tgtEl>
                                        <p:attrNameLst>
                                          <p:attrName>style.visibility</p:attrName>
                                        </p:attrNameLst>
                                      </p:cBhvr>
                                      <p:to>
                                        <p:strVal val="visible"/>
                                      </p:to>
                                    </p:set>
                                    <p:anim calcmode="lin" valueType="num">
                                      <p:cBhvr additive="base">
                                        <p:cTn id="106" dur="500" fill="hold"/>
                                        <p:tgtEl>
                                          <p:spTgt spid="31"/>
                                        </p:tgtEl>
                                        <p:attrNameLst>
                                          <p:attrName>ppt_x</p:attrName>
                                        </p:attrNameLst>
                                      </p:cBhvr>
                                      <p:tavLst>
                                        <p:tav tm="0">
                                          <p:val>
                                            <p:strVal val="#ppt_x"/>
                                          </p:val>
                                        </p:tav>
                                        <p:tav tm="100000">
                                          <p:val>
                                            <p:strVal val="#ppt_x"/>
                                          </p:val>
                                        </p:tav>
                                      </p:tavLst>
                                    </p:anim>
                                    <p:anim calcmode="lin" valueType="num">
                                      <p:cBhvr additive="base">
                                        <p:cTn id="10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 calcmode="lin" valueType="num">
                                      <p:cBhvr additive="base">
                                        <p:cTn id="112" dur="500" fill="hold"/>
                                        <p:tgtEl>
                                          <p:spTgt spid="32"/>
                                        </p:tgtEl>
                                        <p:attrNameLst>
                                          <p:attrName>ppt_x</p:attrName>
                                        </p:attrNameLst>
                                      </p:cBhvr>
                                      <p:tavLst>
                                        <p:tav tm="0">
                                          <p:val>
                                            <p:strVal val="#ppt_x"/>
                                          </p:val>
                                        </p:tav>
                                        <p:tav tm="100000">
                                          <p:val>
                                            <p:strVal val="#ppt_x"/>
                                          </p:val>
                                        </p:tav>
                                      </p:tavLst>
                                    </p:anim>
                                    <p:anim calcmode="lin" valueType="num">
                                      <p:cBhvr additive="base">
                                        <p:cTn id="11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33"/>
                                        </p:tgtEl>
                                        <p:attrNameLst>
                                          <p:attrName>style.visibility</p:attrName>
                                        </p:attrNameLst>
                                      </p:cBhvr>
                                      <p:to>
                                        <p:strVal val="visible"/>
                                      </p:to>
                                    </p:set>
                                    <p:anim calcmode="lin" valueType="num">
                                      <p:cBhvr additive="base">
                                        <p:cTn id="118" dur="500" fill="hold"/>
                                        <p:tgtEl>
                                          <p:spTgt spid="33"/>
                                        </p:tgtEl>
                                        <p:attrNameLst>
                                          <p:attrName>ppt_x</p:attrName>
                                        </p:attrNameLst>
                                      </p:cBhvr>
                                      <p:tavLst>
                                        <p:tav tm="0">
                                          <p:val>
                                            <p:strVal val="#ppt_x"/>
                                          </p:val>
                                        </p:tav>
                                        <p:tav tm="100000">
                                          <p:val>
                                            <p:strVal val="#ppt_x"/>
                                          </p:val>
                                        </p:tav>
                                      </p:tavLst>
                                    </p:anim>
                                    <p:anim calcmode="lin" valueType="num">
                                      <p:cBhvr additive="base">
                                        <p:cTn id="11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P spid="90117" grpId="0"/>
      <p:bldP spid="90118" grpId="0"/>
      <p:bldP spid="90119" grpId="0" bldLvl="0" animBg="1"/>
      <p:bldP spid="90120" grpId="0"/>
      <p:bldP spid="90121" grpId="0" bldLvl="0" animBg="1"/>
      <p:bldP spid="90122" grpId="0"/>
      <p:bldP spid="90127" grpId="0"/>
      <p:bldP spid="90129" grpId="0" bldLvl="0" animBg="1"/>
      <p:bldP spid="90130" grpId="0"/>
      <p:bldP spid="90133" grpId="0" bldLvl="0" animBg="1"/>
      <p:bldP spid="90134" grpId="0"/>
      <p:bldP spid="24" grpId="0"/>
      <p:bldP spid="25" grpId="0"/>
      <p:bldP spid="26" grpId="0"/>
      <p:bldP spid="27" grpId="0"/>
      <p:bldP spid="28" grpId="0"/>
      <p:bldP spid="29" grpId="0"/>
      <p:bldP spid="31" grpId="0"/>
      <p:bldP spid="32"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a:extLst>
              <a:ext uri="{FF2B5EF4-FFF2-40B4-BE49-F238E27FC236}">
                <a16:creationId xmlns:a16="http://schemas.microsoft.com/office/drawing/2014/main" id="{C8EBBC94-FACD-4E34-9C80-CA881153B8F9}"/>
              </a:ext>
            </a:extLst>
          </p:cNvPr>
          <p:cNvSpPr txBox="1">
            <a:spLocks noChangeArrowheads="1"/>
          </p:cNvSpPr>
          <p:nvPr/>
        </p:nvSpPr>
        <p:spPr bwMode="auto">
          <a:xfrm>
            <a:off x="2390595" y="116632"/>
            <a:ext cx="53497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600" b="1" dirty="0">
                <a:latin typeface="Times New Roman" pitchFamily="18" charset="0"/>
                <a:ea typeface="华文新魏" pitchFamily="2" charset="-122"/>
              </a:rPr>
              <a:t>三、</a:t>
            </a:r>
            <a:r>
              <a:rPr lang="zh-CN" altLang="en-US" sz="3600" b="1" dirty="0">
                <a:solidFill>
                  <a:srgbClr val="0000FF"/>
                </a:solidFill>
                <a:latin typeface="Times New Roman" pitchFamily="18" charset="0"/>
                <a:ea typeface="华文新魏" pitchFamily="2" charset="-122"/>
              </a:rPr>
              <a:t>减数分裂</a:t>
            </a:r>
            <a:r>
              <a:rPr lang="zh-CN" altLang="en-US" sz="3600" b="1" dirty="0">
                <a:latin typeface="Times New Roman" pitchFamily="18" charset="0"/>
                <a:ea typeface="华文新魏" pitchFamily="2" charset="-122"/>
              </a:rPr>
              <a:t>的意义</a:t>
            </a:r>
          </a:p>
        </p:txBody>
      </p:sp>
      <p:sp>
        <p:nvSpPr>
          <p:cNvPr id="4" name="文本框 3">
            <a:extLst>
              <a:ext uri="{FF2B5EF4-FFF2-40B4-BE49-F238E27FC236}">
                <a16:creationId xmlns:a16="http://schemas.microsoft.com/office/drawing/2014/main" id="{35C720C6-C7D4-434E-81FC-17E2EAD95BCB}"/>
              </a:ext>
            </a:extLst>
          </p:cNvPr>
          <p:cNvSpPr txBox="1">
            <a:spLocks noChangeArrowheads="1"/>
          </p:cNvSpPr>
          <p:nvPr/>
        </p:nvSpPr>
        <p:spPr bwMode="auto">
          <a:xfrm>
            <a:off x="1403648" y="1124744"/>
            <a:ext cx="5402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000099"/>
                </a:solidFill>
                <a:latin typeface="黑体" panose="02010609060101010101" pitchFamily="49" charset="-122"/>
                <a:ea typeface="黑体" panose="02010609060101010101" pitchFamily="49" charset="-122"/>
              </a:rPr>
              <a:t>共同阅读教材</a:t>
            </a:r>
            <a:r>
              <a:rPr lang="en-US" altLang="zh-CN" sz="2800" b="1" dirty="0">
                <a:solidFill>
                  <a:srgbClr val="000099"/>
                </a:solidFill>
                <a:latin typeface="黑体" panose="02010609060101010101" pitchFamily="49" charset="-122"/>
                <a:ea typeface="黑体" panose="02010609060101010101" pitchFamily="49" charset="-122"/>
              </a:rPr>
              <a:t>P</a:t>
            </a:r>
            <a:r>
              <a:rPr lang="en-US" altLang="zh-CN" sz="2800" b="1" baseline="-25000" dirty="0">
                <a:solidFill>
                  <a:srgbClr val="000099"/>
                </a:solidFill>
                <a:latin typeface="黑体" panose="02010609060101010101" pitchFamily="49" charset="-122"/>
                <a:ea typeface="黑体" panose="02010609060101010101" pitchFamily="49" charset="-122"/>
              </a:rPr>
              <a:t>32</a:t>
            </a:r>
            <a:r>
              <a:rPr lang="en-US" altLang="zh-CN" sz="2800" b="1" dirty="0">
                <a:solidFill>
                  <a:srgbClr val="000099"/>
                </a:solidFill>
                <a:latin typeface="黑体" panose="02010609060101010101" pitchFamily="49" charset="-122"/>
                <a:ea typeface="黑体" panose="02010609060101010101" pitchFamily="49" charset="-122"/>
              </a:rPr>
              <a:t>  </a:t>
            </a:r>
            <a:endParaRPr lang="zh-CN" altLang="en-US" sz="2800" b="1" dirty="0">
              <a:solidFill>
                <a:srgbClr val="000099"/>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A3BC7CE6-178F-4393-B2A3-53E9CB7EB409}"/>
              </a:ext>
            </a:extLst>
          </p:cNvPr>
          <p:cNvSpPr/>
          <p:nvPr/>
        </p:nvSpPr>
        <p:spPr>
          <a:xfrm>
            <a:off x="539552" y="2037217"/>
            <a:ext cx="8388424" cy="3170099"/>
          </a:xfrm>
          <a:prstGeom prst="rect">
            <a:avLst/>
          </a:prstGeom>
        </p:spPr>
        <p:txBody>
          <a:bodyPr wrap="square">
            <a:spAutoFit/>
          </a:bodyPr>
          <a:lstStyle/>
          <a:p>
            <a:r>
              <a:rPr lang="en-US" altLang="zh-CN" sz="4000" kern="100" dirty="0">
                <a:latin typeface="Times New Roman" panose="02020603050405020304" pitchFamily="18" charset="0"/>
                <a:cs typeface="Times New Roman" panose="02020603050405020304" pitchFamily="18" charset="0"/>
              </a:rPr>
              <a:t>1.</a:t>
            </a:r>
            <a:r>
              <a:rPr lang="zh-CN" altLang="zh-CN" sz="4000" kern="100" dirty="0">
                <a:solidFill>
                  <a:srgbClr val="FF0000"/>
                </a:solidFill>
                <a:latin typeface="Times New Roman" panose="02020603050405020304" pitchFamily="18" charset="0"/>
                <a:cs typeface="Times New Roman" panose="02020603050405020304" pitchFamily="18" charset="0"/>
              </a:rPr>
              <a:t>减数分裂</a:t>
            </a:r>
            <a:r>
              <a:rPr lang="zh-CN" altLang="zh-CN" sz="4000" kern="100" dirty="0">
                <a:latin typeface="Times New Roman" panose="02020603050405020304" pitchFamily="18" charset="0"/>
                <a:cs typeface="Times New Roman" panose="02020603050405020304" pitchFamily="18" charset="0"/>
              </a:rPr>
              <a:t>和</a:t>
            </a:r>
            <a:r>
              <a:rPr lang="zh-CN" altLang="zh-CN" sz="4000" kern="100" dirty="0">
                <a:solidFill>
                  <a:srgbClr val="FF0000"/>
                </a:solidFill>
                <a:latin typeface="Times New Roman" panose="02020603050405020304" pitchFamily="18" charset="0"/>
                <a:cs typeface="Times New Roman" panose="02020603050405020304" pitchFamily="18" charset="0"/>
              </a:rPr>
              <a:t>受精作用</a:t>
            </a:r>
            <a:r>
              <a:rPr lang="zh-CN" altLang="zh-CN" sz="4000" kern="100" dirty="0">
                <a:latin typeface="Times New Roman" panose="02020603050405020304" pitchFamily="18" charset="0"/>
                <a:cs typeface="Times New Roman" panose="02020603050405020304" pitchFamily="18" charset="0"/>
              </a:rPr>
              <a:t>对于维持每种生物前后代体细胞中</a:t>
            </a:r>
            <a:r>
              <a:rPr lang="zh-CN" altLang="zh-CN" sz="4000" kern="100" dirty="0">
                <a:solidFill>
                  <a:srgbClr val="0000FF"/>
                </a:solidFill>
                <a:latin typeface="Times New Roman" panose="02020603050405020304" pitchFamily="18" charset="0"/>
                <a:cs typeface="Times New Roman" panose="02020603050405020304" pitchFamily="18" charset="0"/>
              </a:rPr>
              <a:t>染色体数目的恒定</a:t>
            </a:r>
            <a:r>
              <a:rPr lang="zh-CN" altLang="en-US" sz="4000" kern="100" dirty="0">
                <a:solidFill>
                  <a:srgbClr val="0000FF"/>
                </a:solidFill>
                <a:latin typeface="Times New Roman" panose="02020603050405020304" pitchFamily="18" charset="0"/>
                <a:cs typeface="Times New Roman" panose="02020603050405020304" pitchFamily="18" charset="0"/>
              </a:rPr>
              <a:t>。</a:t>
            </a:r>
            <a:endParaRPr lang="en-US" altLang="zh-CN" sz="4000" kern="100" dirty="0">
              <a:solidFill>
                <a:srgbClr val="0000FF"/>
              </a:solidFill>
              <a:latin typeface="Times New Roman" panose="02020603050405020304" pitchFamily="18" charset="0"/>
              <a:cs typeface="Times New Roman" panose="02020603050405020304" pitchFamily="18" charset="0"/>
            </a:endParaRPr>
          </a:p>
          <a:p>
            <a:r>
              <a:rPr lang="en-US" altLang="zh-CN" sz="4000" kern="100" dirty="0">
                <a:latin typeface="Times New Roman" panose="02020603050405020304" pitchFamily="18" charset="0"/>
                <a:cs typeface="Times New Roman" panose="02020603050405020304" pitchFamily="18" charset="0"/>
              </a:rPr>
              <a:t>2.</a:t>
            </a:r>
            <a:r>
              <a:rPr lang="zh-CN" altLang="zh-CN" sz="4000" kern="100" dirty="0">
                <a:latin typeface="Times New Roman" panose="02020603050405020304" pitchFamily="18" charset="0"/>
                <a:cs typeface="Times New Roman" panose="02020603050405020304" pitchFamily="18" charset="0"/>
              </a:rPr>
              <a:t>对于生物的遗传和变异，都是十分重要的</a:t>
            </a:r>
            <a:r>
              <a:rPr lang="zh-CN" altLang="zh-CN" sz="4000" kern="100" dirty="0">
                <a:ea typeface="Times New Roman" panose="02020603050405020304" pitchFamily="18" charset="0"/>
              </a:rPr>
              <a:t> </a:t>
            </a:r>
            <a:r>
              <a:rPr lang="zh-CN" altLang="zh-CN" sz="4000" kern="100" dirty="0">
                <a:latin typeface="Times New Roman" panose="02020603050405020304" pitchFamily="18" charset="0"/>
                <a:cs typeface="Times New Roman" panose="02020603050405020304" pitchFamily="18" charset="0"/>
              </a:rPr>
              <a:t>。</a:t>
            </a:r>
            <a:endParaRPr lang="zh-CN" altLang="en-US" sz="4000" dirty="0"/>
          </a:p>
        </p:txBody>
      </p:sp>
    </p:spTree>
    <p:extLst>
      <p:ext uri="{BB962C8B-B14F-4D97-AF65-F5344CB8AC3E}">
        <p14:creationId xmlns:p14="http://schemas.microsoft.com/office/powerpoint/2010/main" val="29256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99C928E-7337-428C-BE18-E3E0BA1C3EB8}"/>
              </a:ext>
            </a:extLst>
          </p:cNvPr>
          <p:cNvSpPr>
            <a:spLocks noGrp="1" noChangeArrowheads="1"/>
          </p:cNvSpPr>
          <p:nvPr>
            <p:ph type="title" idx="4294967295"/>
          </p:nvPr>
        </p:nvSpPr>
        <p:spPr>
          <a:xfrm>
            <a:off x="457200" y="214290"/>
            <a:ext cx="8229600" cy="1143000"/>
          </a:xfrm>
        </p:spPr>
        <p:txBody>
          <a:bodyPr rtlCol="0">
            <a:normAutofit fontScale="90000"/>
          </a:bodyPr>
          <a:lstStyle/>
          <a:p>
            <a:pPr fontAlgn="auto">
              <a:spcAft>
                <a:spcPts val="0"/>
              </a:spcAft>
              <a:defRPr/>
            </a:pPr>
            <a:r>
              <a:rPr lang="zh-CN" altLang="en-US" sz="3800" b="1" dirty="0">
                <a:ln w="12700">
                  <a:solidFill>
                    <a:schemeClr val="accent2">
                      <a:lumMod val="75000"/>
                    </a:schemeClr>
                  </a:solidFill>
                  <a:prstDash val="solid"/>
                </a:ln>
                <a:solidFill>
                  <a:schemeClr val="accent4">
                    <a:lumMod val="50000"/>
                  </a:schemeClr>
                </a:solidFill>
                <a:effectLst>
                  <a:outerShdw blurRad="41275" dist="20320" dir="1800000" algn="tl" rotWithShape="0">
                    <a:srgbClr val="000000">
                      <a:alpha val="40000"/>
                    </a:srgbClr>
                  </a:outerShdw>
                </a:effectLst>
                <a:cs typeface="Verdana" panose="020B0604030504040204" pitchFamily="34" charset="0"/>
              </a:rPr>
              <a:t>配子种类计算</a:t>
            </a:r>
            <a:br>
              <a:rPr lang="zh-CN" altLang="en-US" sz="3800" b="1" dirty="0">
                <a:ln w="12700">
                  <a:solidFill>
                    <a:schemeClr val="accent2">
                      <a:lumMod val="75000"/>
                    </a:schemeClr>
                  </a:solidFill>
                  <a:prstDash val="solid"/>
                </a:ln>
                <a:solidFill>
                  <a:schemeClr val="accent4">
                    <a:lumMod val="50000"/>
                  </a:schemeClr>
                </a:solidFill>
                <a:effectLst>
                  <a:outerShdw blurRad="41275" dist="20320" dir="1800000" algn="tl" rotWithShape="0">
                    <a:srgbClr val="000000">
                      <a:alpha val="40000"/>
                    </a:srgbClr>
                  </a:outerShdw>
                </a:effectLst>
                <a:cs typeface="Verdana" panose="020B0604030504040204" pitchFamily="34" charset="0"/>
              </a:rPr>
            </a:br>
            <a:r>
              <a:rPr lang="zh-CN" altLang="en-US" sz="3800" b="1" dirty="0">
                <a:ln w="12700">
                  <a:solidFill>
                    <a:schemeClr val="accent2">
                      <a:lumMod val="75000"/>
                    </a:schemeClr>
                  </a:solidFill>
                  <a:prstDash val="solid"/>
                </a:ln>
                <a:solidFill>
                  <a:schemeClr val="accent4">
                    <a:lumMod val="50000"/>
                  </a:schemeClr>
                </a:solidFill>
                <a:effectLst>
                  <a:outerShdw blurRad="41275" dist="20320" dir="1800000" algn="tl" rotWithShape="0">
                    <a:srgbClr val="000000">
                      <a:alpha val="40000"/>
                    </a:srgbClr>
                  </a:outerShdw>
                </a:effectLst>
                <a:cs typeface="Verdana" panose="020B0604030504040204" pitchFamily="34" charset="0"/>
              </a:rPr>
              <a:t>（不考虑交叉互换）</a:t>
            </a:r>
          </a:p>
        </p:txBody>
      </p:sp>
      <p:sp>
        <p:nvSpPr>
          <p:cNvPr id="2" name="Rectangle 3">
            <a:extLst>
              <a:ext uri="{FF2B5EF4-FFF2-40B4-BE49-F238E27FC236}">
                <a16:creationId xmlns:a16="http://schemas.microsoft.com/office/drawing/2014/main" id="{0A76BBFF-9425-4F43-AFCE-CB1BD99427EC}"/>
              </a:ext>
            </a:extLst>
          </p:cNvPr>
          <p:cNvSpPr>
            <a:spLocks noGrp="1" noChangeArrowheads="1"/>
          </p:cNvSpPr>
          <p:nvPr>
            <p:ph type="body" idx="4294967295"/>
          </p:nvPr>
        </p:nvSpPr>
        <p:spPr/>
        <p:txBody>
          <a:bodyPr/>
          <a:lstStyle/>
          <a:p>
            <a:pPr>
              <a:lnSpc>
                <a:spcPct val="90000"/>
              </a:lnSpc>
            </a:pPr>
            <a:r>
              <a:rPr lang="zh-CN" altLang="en-US" sz="2800" b="1"/>
              <a:t>一个精原细胞产生精子的个数：</a:t>
            </a:r>
          </a:p>
          <a:p>
            <a:pPr>
              <a:lnSpc>
                <a:spcPct val="90000"/>
              </a:lnSpc>
            </a:pPr>
            <a:r>
              <a:rPr lang="zh-CN" altLang="en-US" sz="2800" b="1"/>
              <a:t>一个精原细胞产生精子的种类：</a:t>
            </a:r>
          </a:p>
          <a:p>
            <a:pPr>
              <a:lnSpc>
                <a:spcPct val="90000"/>
              </a:lnSpc>
            </a:pPr>
            <a:r>
              <a:rPr lang="zh-CN" altLang="en-US" sz="2800" b="1"/>
              <a:t>一个卵原细胞产生卵细胞的个数：</a:t>
            </a:r>
          </a:p>
          <a:p>
            <a:pPr>
              <a:lnSpc>
                <a:spcPct val="90000"/>
              </a:lnSpc>
            </a:pPr>
            <a:r>
              <a:rPr lang="zh-CN" altLang="en-US" sz="2800" b="1"/>
              <a:t>一个卵原细胞产生卵细胞的种类：</a:t>
            </a:r>
          </a:p>
          <a:p>
            <a:pPr>
              <a:lnSpc>
                <a:spcPct val="90000"/>
              </a:lnSpc>
            </a:pPr>
            <a:r>
              <a:rPr lang="zh-CN" altLang="en-US" sz="2800" b="1"/>
              <a:t>一种生物体的精（卵）原细胞可能产生的精子（卵细胞）种类：</a:t>
            </a:r>
          </a:p>
          <a:p>
            <a:pPr>
              <a:lnSpc>
                <a:spcPct val="90000"/>
              </a:lnSpc>
              <a:buFont typeface="Wingdings" panose="05000000000000000000" pitchFamily="2" charset="2"/>
              <a:buNone/>
            </a:pPr>
            <a:endParaRPr lang="zh-CN" altLang="en-US" sz="2800" b="1"/>
          </a:p>
          <a:p>
            <a:pPr>
              <a:lnSpc>
                <a:spcPct val="90000"/>
              </a:lnSpc>
              <a:buFont typeface="Wingdings" panose="05000000000000000000" pitchFamily="2" charset="2"/>
              <a:buNone/>
            </a:pPr>
            <a:r>
              <a:rPr lang="zh-CN" altLang="en-US" sz="2800" b="1"/>
              <a:t>如果考虑交叉互换：</a:t>
            </a:r>
            <a:r>
              <a:rPr lang="zh-CN" altLang="en-US" sz="2800" b="1">
                <a:solidFill>
                  <a:schemeClr val="accent2"/>
                </a:solidFill>
              </a:rPr>
              <a:t>一个精原细胞</a:t>
            </a:r>
            <a:r>
              <a:rPr lang="zh-CN" altLang="en-US" sz="2800" b="1">
                <a:solidFill>
                  <a:schemeClr val="tx2"/>
                </a:solidFill>
              </a:rPr>
              <a:t>产生</a:t>
            </a:r>
            <a:r>
              <a:rPr lang="en-US" altLang="zh-CN" sz="2800" b="1">
                <a:solidFill>
                  <a:schemeClr val="tx2"/>
                </a:solidFill>
              </a:rPr>
              <a:t>___</a:t>
            </a:r>
            <a:r>
              <a:rPr lang="zh-CN" altLang="en-US" sz="2800" b="1">
                <a:solidFill>
                  <a:schemeClr val="tx2"/>
                </a:solidFill>
              </a:rPr>
              <a:t>种精子，一个卵原细胞产生</a:t>
            </a:r>
            <a:r>
              <a:rPr lang="en-US" altLang="zh-CN" sz="2800" b="1">
                <a:solidFill>
                  <a:schemeClr val="tx2"/>
                </a:solidFill>
              </a:rPr>
              <a:t>___</a:t>
            </a:r>
            <a:r>
              <a:rPr lang="zh-CN" altLang="en-US" sz="2800" b="1">
                <a:solidFill>
                  <a:schemeClr val="tx2"/>
                </a:solidFill>
              </a:rPr>
              <a:t>种卵细胞</a:t>
            </a:r>
            <a:endParaRPr lang="zh-CN" altLang="en-US" sz="2800" b="1"/>
          </a:p>
        </p:txBody>
      </p:sp>
      <p:sp>
        <p:nvSpPr>
          <p:cNvPr id="32773" name="Text Box 5">
            <a:extLst>
              <a:ext uri="{FF2B5EF4-FFF2-40B4-BE49-F238E27FC236}">
                <a16:creationId xmlns:a16="http://schemas.microsoft.com/office/drawing/2014/main" id="{BD2786B0-318C-426F-91C4-C1F8A54DEA85}"/>
              </a:ext>
            </a:extLst>
          </p:cNvPr>
          <p:cNvSpPr txBox="1">
            <a:spLocks noChangeArrowheads="1"/>
          </p:cNvSpPr>
          <p:nvPr/>
        </p:nvSpPr>
        <p:spPr bwMode="auto">
          <a:xfrm>
            <a:off x="6715125" y="464343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00"/>
                </a:solidFill>
                <a:latin typeface="Verdana" panose="020B0604030504040204" pitchFamily="34" charset="0"/>
                <a:ea typeface="微软雅黑" panose="020B0503020204020204" pitchFamily="34" charset="-122"/>
              </a:rPr>
              <a:t>4</a:t>
            </a:r>
          </a:p>
        </p:txBody>
      </p:sp>
      <p:sp>
        <p:nvSpPr>
          <p:cNvPr id="32774" name="Text Box 6">
            <a:extLst>
              <a:ext uri="{FF2B5EF4-FFF2-40B4-BE49-F238E27FC236}">
                <a16:creationId xmlns:a16="http://schemas.microsoft.com/office/drawing/2014/main" id="{83E3B17E-DB23-4F8C-AC47-8B99F61C4691}"/>
              </a:ext>
            </a:extLst>
          </p:cNvPr>
          <p:cNvSpPr txBox="1">
            <a:spLocks noChangeArrowheads="1"/>
          </p:cNvSpPr>
          <p:nvPr/>
        </p:nvSpPr>
        <p:spPr bwMode="auto">
          <a:xfrm>
            <a:off x="6011863" y="21336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00"/>
                </a:solidFill>
                <a:latin typeface="Verdana" panose="020B0604030504040204" pitchFamily="34" charset="0"/>
                <a:ea typeface="微软雅黑" panose="020B0503020204020204" pitchFamily="34" charset="-122"/>
              </a:rPr>
              <a:t>2</a:t>
            </a:r>
          </a:p>
        </p:txBody>
      </p:sp>
      <p:sp>
        <p:nvSpPr>
          <p:cNvPr id="32775" name="Text Box 7">
            <a:extLst>
              <a:ext uri="{FF2B5EF4-FFF2-40B4-BE49-F238E27FC236}">
                <a16:creationId xmlns:a16="http://schemas.microsoft.com/office/drawing/2014/main" id="{DB983F13-5805-4286-89A4-A60FE2687DDB}"/>
              </a:ext>
            </a:extLst>
          </p:cNvPr>
          <p:cNvSpPr txBox="1">
            <a:spLocks noChangeArrowheads="1"/>
          </p:cNvSpPr>
          <p:nvPr/>
        </p:nvSpPr>
        <p:spPr bwMode="auto">
          <a:xfrm>
            <a:off x="3924300" y="4076700"/>
            <a:ext cx="482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00"/>
                </a:solidFill>
                <a:latin typeface="Verdana" panose="020B0604030504040204" pitchFamily="34" charset="0"/>
                <a:ea typeface="微软雅黑" panose="020B0503020204020204" pitchFamily="34" charset="-122"/>
              </a:rPr>
              <a:t>2</a:t>
            </a:r>
            <a:r>
              <a:rPr lang="en-US" altLang="zh-CN" sz="2800" b="1" baseline="30000">
                <a:solidFill>
                  <a:srgbClr val="FF0000"/>
                </a:solidFill>
                <a:latin typeface="Verdana" panose="020B0604030504040204" pitchFamily="34" charset="0"/>
                <a:ea typeface="微软雅黑" panose="020B0503020204020204" pitchFamily="34" charset="-122"/>
              </a:rPr>
              <a:t>N</a:t>
            </a:r>
            <a:r>
              <a:rPr lang="zh-CN" altLang="en-US" sz="2800" b="1">
                <a:solidFill>
                  <a:srgbClr val="FF0000"/>
                </a:solidFill>
                <a:latin typeface="Verdana" panose="020B0604030504040204" pitchFamily="34" charset="0"/>
                <a:ea typeface="微软雅黑" panose="020B0503020204020204" pitchFamily="34" charset="-122"/>
              </a:rPr>
              <a:t>（</a:t>
            </a:r>
            <a:r>
              <a:rPr lang="en-US" altLang="zh-CN" sz="2800" b="1">
                <a:solidFill>
                  <a:srgbClr val="FF0000"/>
                </a:solidFill>
                <a:latin typeface="Verdana" panose="020B0604030504040204" pitchFamily="34" charset="0"/>
                <a:ea typeface="微软雅黑" panose="020B0503020204020204" pitchFamily="34" charset="-122"/>
              </a:rPr>
              <a:t>N</a:t>
            </a:r>
            <a:r>
              <a:rPr lang="zh-CN" altLang="en-US" sz="2800" b="1">
                <a:solidFill>
                  <a:srgbClr val="FF0000"/>
                </a:solidFill>
                <a:latin typeface="Verdana" panose="020B0604030504040204" pitchFamily="34" charset="0"/>
                <a:ea typeface="微软雅黑" panose="020B0503020204020204" pitchFamily="34" charset="-122"/>
              </a:rPr>
              <a:t>代表同源染色体对数）</a:t>
            </a:r>
          </a:p>
        </p:txBody>
      </p:sp>
      <p:sp>
        <p:nvSpPr>
          <p:cNvPr id="32776" name="Text Box 8">
            <a:extLst>
              <a:ext uri="{FF2B5EF4-FFF2-40B4-BE49-F238E27FC236}">
                <a16:creationId xmlns:a16="http://schemas.microsoft.com/office/drawing/2014/main" id="{1DF338A8-A7D1-4340-B2E9-F93DC31EB0F6}"/>
              </a:ext>
            </a:extLst>
          </p:cNvPr>
          <p:cNvSpPr txBox="1">
            <a:spLocks noChangeArrowheads="1"/>
          </p:cNvSpPr>
          <p:nvPr/>
        </p:nvSpPr>
        <p:spPr bwMode="auto">
          <a:xfrm>
            <a:off x="6372225" y="3141663"/>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00"/>
                </a:solidFill>
                <a:latin typeface="Verdana" panose="020B0604030504040204" pitchFamily="34" charset="0"/>
                <a:ea typeface="微软雅黑" panose="020B0503020204020204" pitchFamily="34" charset="-122"/>
              </a:rPr>
              <a:t>1</a:t>
            </a:r>
          </a:p>
        </p:txBody>
      </p:sp>
      <p:sp>
        <p:nvSpPr>
          <p:cNvPr id="32777" name="Text Box 9">
            <a:extLst>
              <a:ext uri="{FF2B5EF4-FFF2-40B4-BE49-F238E27FC236}">
                <a16:creationId xmlns:a16="http://schemas.microsoft.com/office/drawing/2014/main" id="{38B99C36-2273-4AC8-8CDF-8ABA77719AC0}"/>
              </a:ext>
            </a:extLst>
          </p:cNvPr>
          <p:cNvSpPr txBox="1">
            <a:spLocks noChangeArrowheads="1"/>
          </p:cNvSpPr>
          <p:nvPr/>
        </p:nvSpPr>
        <p:spPr bwMode="auto">
          <a:xfrm>
            <a:off x="6372225" y="263683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00"/>
                </a:solidFill>
                <a:latin typeface="Verdana" panose="020B0604030504040204" pitchFamily="34" charset="0"/>
                <a:ea typeface="微软雅黑" panose="020B0503020204020204" pitchFamily="34" charset="-122"/>
              </a:rPr>
              <a:t>1</a:t>
            </a:r>
          </a:p>
        </p:txBody>
      </p:sp>
      <p:sp>
        <p:nvSpPr>
          <p:cNvPr id="32778" name="Text Box 10">
            <a:extLst>
              <a:ext uri="{FF2B5EF4-FFF2-40B4-BE49-F238E27FC236}">
                <a16:creationId xmlns:a16="http://schemas.microsoft.com/office/drawing/2014/main" id="{BD873F2B-6420-4ACC-946C-43C8F74A8BC2}"/>
              </a:ext>
            </a:extLst>
          </p:cNvPr>
          <p:cNvSpPr txBox="1">
            <a:spLocks noChangeArrowheads="1"/>
          </p:cNvSpPr>
          <p:nvPr/>
        </p:nvSpPr>
        <p:spPr bwMode="auto">
          <a:xfrm>
            <a:off x="3779912" y="5101431"/>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00"/>
                </a:solidFill>
                <a:latin typeface="Verdana" panose="020B0604030504040204" pitchFamily="34" charset="0"/>
                <a:ea typeface="微软雅黑" panose="020B0503020204020204" pitchFamily="34" charset="-122"/>
              </a:rPr>
              <a:t>1</a:t>
            </a:r>
          </a:p>
        </p:txBody>
      </p:sp>
      <p:sp>
        <p:nvSpPr>
          <p:cNvPr id="32779" name="Text Box 11">
            <a:extLst>
              <a:ext uri="{FF2B5EF4-FFF2-40B4-BE49-F238E27FC236}">
                <a16:creationId xmlns:a16="http://schemas.microsoft.com/office/drawing/2014/main" id="{AD8F17F4-246E-4D89-8459-D92DEA57C87D}"/>
              </a:ext>
            </a:extLst>
          </p:cNvPr>
          <p:cNvSpPr txBox="1">
            <a:spLocks noChangeArrowheads="1"/>
          </p:cNvSpPr>
          <p:nvPr/>
        </p:nvSpPr>
        <p:spPr bwMode="auto">
          <a:xfrm>
            <a:off x="6011863" y="1628775"/>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0000"/>
                </a:solidFill>
                <a:latin typeface="Verdana" panose="020B0604030504040204" pitchFamily="34" charset="0"/>
                <a:ea typeface="微软雅黑" panose="020B0503020204020204" pitchFamily="34" charset="-122"/>
              </a:rPr>
              <a:t>4</a:t>
            </a:r>
          </a:p>
        </p:txBody>
      </p:sp>
    </p:spTree>
    <p:extLst>
      <p:ext uri="{BB962C8B-B14F-4D97-AF65-F5344CB8AC3E}">
        <p14:creationId xmlns:p14="http://schemas.microsoft.com/office/powerpoint/2010/main" val="3725635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9"/>
                                        </p:tgtEl>
                                        <p:attrNameLst>
                                          <p:attrName>style.visibility</p:attrName>
                                        </p:attrNameLst>
                                      </p:cBhvr>
                                      <p:to>
                                        <p:strVal val="visible"/>
                                      </p:to>
                                    </p:set>
                                    <p:animEffect transition="in" filter="blinds(horizontal)">
                                      <p:cBhvr>
                                        <p:cTn id="7" dur="500"/>
                                        <p:tgtEl>
                                          <p:spTgt spid="32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linds(horizontal)">
                                      <p:cBhvr>
                                        <p:cTn id="12" dur="500"/>
                                        <p:tgtEl>
                                          <p:spTgt spid="32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7"/>
                                        </p:tgtEl>
                                        <p:attrNameLst>
                                          <p:attrName>style.visibility</p:attrName>
                                        </p:attrNameLst>
                                      </p:cBhvr>
                                      <p:to>
                                        <p:strVal val="visible"/>
                                      </p:to>
                                    </p:set>
                                    <p:animEffect transition="in" filter="blinds(horizontal)">
                                      <p:cBhvr>
                                        <p:cTn id="17" dur="500"/>
                                        <p:tgtEl>
                                          <p:spTgt spid="327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6"/>
                                        </p:tgtEl>
                                        <p:attrNameLst>
                                          <p:attrName>style.visibility</p:attrName>
                                        </p:attrNameLst>
                                      </p:cBhvr>
                                      <p:to>
                                        <p:strVal val="visible"/>
                                      </p:to>
                                    </p:set>
                                    <p:animEffect transition="in" filter="blinds(horizontal)">
                                      <p:cBhvr>
                                        <p:cTn id="22" dur="500"/>
                                        <p:tgtEl>
                                          <p:spTgt spid="327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5"/>
                                        </p:tgtEl>
                                        <p:attrNameLst>
                                          <p:attrName>style.visibility</p:attrName>
                                        </p:attrNameLst>
                                      </p:cBhvr>
                                      <p:to>
                                        <p:strVal val="visible"/>
                                      </p:to>
                                    </p:set>
                                    <p:animEffect transition="in" filter="blinds(horizontal)">
                                      <p:cBhvr>
                                        <p:cTn id="27" dur="500"/>
                                        <p:tgtEl>
                                          <p:spTgt spid="327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73"/>
                                        </p:tgtEl>
                                        <p:attrNameLst>
                                          <p:attrName>style.visibility</p:attrName>
                                        </p:attrNameLst>
                                      </p:cBhvr>
                                      <p:to>
                                        <p:strVal val="visible"/>
                                      </p:to>
                                    </p:set>
                                    <p:animEffect transition="in" filter="blinds(horizontal)">
                                      <p:cBhvr>
                                        <p:cTn id="32" dur="500"/>
                                        <p:tgtEl>
                                          <p:spTgt spid="327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78"/>
                                        </p:tgtEl>
                                        <p:attrNameLst>
                                          <p:attrName>style.visibility</p:attrName>
                                        </p:attrNameLst>
                                      </p:cBhvr>
                                      <p:to>
                                        <p:strVal val="visible"/>
                                      </p:to>
                                    </p:set>
                                    <p:animEffect transition="in" filter="blinds(horizontal)">
                                      <p:cBhvr>
                                        <p:cTn id="37"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4" grpId="0"/>
      <p:bldP spid="32775" grpId="0"/>
      <p:bldP spid="32776" grpId="0"/>
      <p:bldP spid="32777" grpId="0"/>
      <p:bldP spid="32778" grpId="0"/>
      <p:bldP spid="327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p:nvPr/>
        </p:nvSpPr>
        <p:spPr>
          <a:xfrm>
            <a:off x="-6020" y="9972"/>
            <a:ext cx="9042516" cy="1815882"/>
          </a:xfrm>
          <a:prstGeom prst="rect">
            <a:avLst/>
          </a:prstGeom>
          <a:noFill/>
          <a:ln w="9525">
            <a:noFill/>
          </a:ln>
        </p:spPr>
        <p:txBody>
          <a:bodyPr wrap="square">
            <a:spAutoFit/>
          </a:bodyPr>
          <a:lstStyle/>
          <a:p>
            <a:pPr>
              <a:spcBef>
                <a:spcPct val="50000"/>
              </a:spcBef>
            </a:pPr>
            <a:r>
              <a:rPr lang="zh-CN" altLang="en-US" sz="2800" b="1" dirty="0">
                <a:latin typeface="+mj-ea"/>
                <a:ea typeface="+mj-ea"/>
              </a:rPr>
              <a:t>练习</a:t>
            </a:r>
            <a:r>
              <a:rPr lang="en-US" altLang="zh-CN" sz="2800" b="1" dirty="0">
                <a:latin typeface="+mj-ea"/>
                <a:ea typeface="+mj-ea"/>
              </a:rPr>
              <a:t>1</a:t>
            </a:r>
            <a:r>
              <a:rPr lang="zh-CN" altLang="en-US" sz="2800" b="1" dirty="0">
                <a:latin typeface="+mj-ea"/>
                <a:ea typeface="+mj-ea"/>
              </a:rPr>
              <a:t>：下图中甲、乙、丙三图分别表示</a:t>
            </a:r>
            <a:r>
              <a:rPr lang="zh-CN" altLang="en-US" sz="2800" b="1" dirty="0">
                <a:solidFill>
                  <a:srgbClr val="FF0000"/>
                </a:solidFill>
                <a:latin typeface="+mj-ea"/>
                <a:ea typeface="+mj-ea"/>
              </a:rPr>
              <a:t>某种</a:t>
            </a:r>
            <a:r>
              <a:rPr lang="zh-CN" altLang="en-US" sz="2800" b="1" dirty="0">
                <a:latin typeface="+mj-ea"/>
                <a:ea typeface="+mj-ea"/>
              </a:rPr>
              <a:t>生物（假定只含有两对染色体）的三个正在进行分裂的细胞，根据图回答：</a:t>
            </a:r>
            <a:br>
              <a:rPr lang="zh-CN" altLang="en-US" sz="2800" b="1" dirty="0">
                <a:solidFill>
                  <a:schemeClr val="tx2"/>
                </a:solidFill>
                <a:latin typeface="Times New Roman" panose="02020603050405020304" pitchFamily="18" charset="0"/>
              </a:rPr>
            </a:br>
            <a:endParaRPr lang="zh-CN" altLang="en-US" sz="2800" b="1" dirty="0">
              <a:solidFill>
                <a:schemeClr val="tx2"/>
              </a:solidFill>
              <a:latin typeface="Times New Roman" panose="02020603050405020304" pitchFamily="18" charset="0"/>
            </a:endParaRPr>
          </a:p>
        </p:txBody>
      </p:sp>
      <p:pic>
        <p:nvPicPr>
          <p:cNvPr id="108547" name="Picture 3" descr="十月 18, 2003 (19)"/>
          <p:cNvPicPr>
            <a:picLocks noChangeAspect="1"/>
          </p:cNvPicPr>
          <p:nvPr/>
        </p:nvPicPr>
        <p:blipFill>
          <a:blip r:embed="rId2" cstate="print">
            <a:lum bright="6000"/>
          </a:blip>
          <a:srcRect l="3703" t="2660" r="7408" b="9584"/>
          <a:stretch>
            <a:fillRect/>
          </a:stretch>
        </p:blipFill>
        <p:spPr>
          <a:xfrm>
            <a:off x="2743200" y="1066800"/>
            <a:ext cx="5486400" cy="2514600"/>
          </a:xfrm>
          <a:prstGeom prst="rect">
            <a:avLst/>
          </a:prstGeom>
          <a:noFill/>
          <a:ln w="9525">
            <a:noFill/>
          </a:ln>
        </p:spPr>
      </p:pic>
      <p:sp>
        <p:nvSpPr>
          <p:cNvPr id="108548" name="Text Box 4"/>
          <p:cNvSpPr txBox="1"/>
          <p:nvPr/>
        </p:nvSpPr>
        <p:spPr>
          <a:xfrm>
            <a:off x="0" y="3733800"/>
            <a:ext cx="8915400" cy="2655888"/>
          </a:xfrm>
          <a:prstGeom prst="rect">
            <a:avLst/>
          </a:prstGeom>
          <a:noFill/>
          <a:ln w="9525">
            <a:noFill/>
          </a:ln>
        </p:spPr>
        <p:txBody>
          <a:bodyPr>
            <a:spAutoFit/>
          </a:bodyPr>
          <a:lstStyle/>
          <a:p>
            <a:pPr algn="just">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）甲图表示</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分裂</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期。</a:t>
            </a:r>
          </a:p>
          <a:p>
            <a:pPr algn="just">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）乙图表示</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期，产生的子细胞是</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细胞。</a:t>
            </a:r>
          </a:p>
          <a:p>
            <a:pPr>
              <a:spcBef>
                <a:spcPct val="50000"/>
              </a:spcBef>
            </a:pPr>
            <a:r>
              <a:rPr lang="zh-CN" altLang="en-US" sz="2800" b="1" dirty="0">
                <a:latin typeface="宋体" panose="02010600030101010101" pitchFamily="2" charset="-122"/>
              </a:rPr>
              <a:t>（</a:t>
            </a:r>
            <a:r>
              <a:rPr lang="en-US" altLang="zh-CN" sz="2800" b="1" dirty="0">
                <a:latin typeface="Times New Roman" panose="02020603050405020304" pitchFamily="18" charset="0"/>
              </a:rPr>
              <a:t>3</a:t>
            </a:r>
            <a:r>
              <a:rPr lang="zh-CN" altLang="en-US" sz="2800" b="1" dirty="0">
                <a:latin typeface="宋体" panose="02010600030101010101" pitchFamily="2" charset="-122"/>
              </a:rPr>
              <a:t>）丙图表示</a:t>
            </a:r>
            <a:r>
              <a:rPr lang="zh-CN" altLang="en-US" sz="2800" b="1" u="sng" dirty="0">
                <a:latin typeface="Times New Roman" panose="02020603050405020304" pitchFamily="18" charset="0"/>
              </a:rPr>
              <a:t>                                       </a:t>
            </a:r>
            <a:r>
              <a:rPr lang="zh-CN" altLang="en-US" sz="2800" b="1" dirty="0">
                <a:latin typeface="宋体" panose="02010600030101010101" pitchFamily="2" charset="-122"/>
              </a:rPr>
              <a:t>期，产生的子细胞是</a:t>
            </a:r>
            <a:r>
              <a:rPr lang="zh-CN" altLang="en-US" sz="2800" b="1" u="sng" dirty="0">
                <a:latin typeface="Times New Roman" panose="02020603050405020304" pitchFamily="18" charset="0"/>
              </a:rPr>
              <a:t>                                            </a:t>
            </a:r>
            <a:r>
              <a:rPr lang="zh-CN" altLang="en-US" sz="2800" b="1" dirty="0">
                <a:latin typeface="宋体" panose="02010600030101010101" pitchFamily="2" charset="-122"/>
              </a:rPr>
              <a:t>细胞。</a:t>
            </a:r>
            <a:r>
              <a:rPr lang="zh-CN" altLang="en-US" sz="2800" b="1" dirty="0">
                <a:latin typeface="Times New Roman" panose="02020603050405020304" pitchFamily="18" charset="0"/>
              </a:rPr>
              <a:t> </a:t>
            </a:r>
          </a:p>
        </p:txBody>
      </p:sp>
      <p:sp>
        <p:nvSpPr>
          <p:cNvPr id="121861" name="Text Box 5"/>
          <p:cNvSpPr txBox="1"/>
          <p:nvPr/>
        </p:nvSpPr>
        <p:spPr>
          <a:xfrm>
            <a:off x="2438400" y="3581400"/>
            <a:ext cx="23622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减数第一次</a:t>
            </a:r>
          </a:p>
        </p:txBody>
      </p:sp>
      <p:sp>
        <p:nvSpPr>
          <p:cNvPr id="121862" name="Text Box 6"/>
          <p:cNvSpPr txBox="1"/>
          <p:nvPr/>
        </p:nvSpPr>
        <p:spPr>
          <a:xfrm>
            <a:off x="5867400" y="3657600"/>
            <a:ext cx="9906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后</a:t>
            </a:r>
          </a:p>
        </p:txBody>
      </p:sp>
      <p:sp>
        <p:nvSpPr>
          <p:cNvPr id="121863" name="Text Box 7"/>
          <p:cNvSpPr txBox="1"/>
          <p:nvPr/>
        </p:nvSpPr>
        <p:spPr>
          <a:xfrm>
            <a:off x="2362200" y="4267200"/>
            <a:ext cx="19812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有丝分裂后</a:t>
            </a:r>
          </a:p>
        </p:txBody>
      </p:sp>
      <p:sp>
        <p:nvSpPr>
          <p:cNvPr id="121864" name="Text Box 8"/>
          <p:cNvSpPr txBox="1"/>
          <p:nvPr/>
        </p:nvSpPr>
        <p:spPr>
          <a:xfrm>
            <a:off x="7696200" y="4267200"/>
            <a:ext cx="5334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体</a:t>
            </a:r>
          </a:p>
        </p:txBody>
      </p:sp>
      <p:sp>
        <p:nvSpPr>
          <p:cNvPr id="121865" name="Text Box 9"/>
          <p:cNvSpPr txBox="1"/>
          <p:nvPr/>
        </p:nvSpPr>
        <p:spPr>
          <a:xfrm>
            <a:off x="2590800" y="5334000"/>
            <a:ext cx="31242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减数第二次分裂后</a:t>
            </a:r>
          </a:p>
        </p:txBody>
      </p:sp>
      <p:sp>
        <p:nvSpPr>
          <p:cNvPr id="121866" name="Text Box 10"/>
          <p:cNvSpPr txBox="1"/>
          <p:nvPr/>
        </p:nvSpPr>
        <p:spPr>
          <a:xfrm>
            <a:off x="762000" y="5791200"/>
            <a:ext cx="35052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精细胞或第二极体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Effect transition="in" filter="dissolve">
                                      <p:cBhvr>
                                        <p:cTn id="7" dur="500"/>
                                        <p:tgtEl>
                                          <p:spTgt spid="1218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62"/>
                                        </p:tgtEl>
                                        <p:attrNameLst>
                                          <p:attrName>style.visibility</p:attrName>
                                        </p:attrNameLst>
                                      </p:cBhvr>
                                      <p:to>
                                        <p:strVal val="visible"/>
                                      </p:to>
                                    </p:set>
                                    <p:animEffect transition="in" filter="dissolve">
                                      <p:cBhvr>
                                        <p:cTn id="12" dur="500"/>
                                        <p:tgtEl>
                                          <p:spTgt spid="12186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1863"/>
                                        </p:tgtEl>
                                        <p:attrNameLst>
                                          <p:attrName>style.visibility</p:attrName>
                                        </p:attrNameLst>
                                      </p:cBhvr>
                                      <p:to>
                                        <p:strVal val="visible"/>
                                      </p:to>
                                    </p:set>
                                    <p:animEffect transition="in" filter="dissolve">
                                      <p:cBhvr>
                                        <p:cTn id="17" dur="500"/>
                                        <p:tgtEl>
                                          <p:spTgt spid="12186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1864"/>
                                        </p:tgtEl>
                                        <p:attrNameLst>
                                          <p:attrName>style.visibility</p:attrName>
                                        </p:attrNameLst>
                                      </p:cBhvr>
                                      <p:to>
                                        <p:strVal val="visible"/>
                                      </p:to>
                                    </p:set>
                                    <p:animEffect transition="in" filter="dissolve">
                                      <p:cBhvr>
                                        <p:cTn id="22" dur="500"/>
                                        <p:tgtEl>
                                          <p:spTgt spid="12186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1865"/>
                                        </p:tgtEl>
                                        <p:attrNameLst>
                                          <p:attrName>style.visibility</p:attrName>
                                        </p:attrNameLst>
                                      </p:cBhvr>
                                      <p:to>
                                        <p:strVal val="visible"/>
                                      </p:to>
                                    </p:set>
                                    <p:animEffect transition="in" filter="dissolve">
                                      <p:cBhvr>
                                        <p:cTn id="27" dur="500"/>
                                        <p:tgtEl>
                                          <p:spTgt spid="12186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1866"/>
                                        </p:tgtEl>
                                        <p:attrNameLst>
                                          <p:attrName>style.visibility</p:attrName>
                                        </p:attrNameLst>
                                      </p:cBhvr>
                                      <p:to>
                                        <p:strVal val="visible"/>
                                      </p:to>
                                    </p:set>
                                    <p:animEffect transition="in" filter="dissolve">
                                      <p:cBhvr>
                                        <p:cTn id="32"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p:bldP spid="121862" grpId="0"/>
      <p:bldP spid="121863" grpId="0"/>
      <p:bldP spid="121864" grpId="0"/>
      <p:bldP spid="121865" grpId="0"/>
      <p:bldP spid="1218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十月 18, 2003 (21)"/>
          <p:cNvPicPr>
            <a:picLocks noChangeAspect="1"/>
          </p:cNvPicPr>
          <p:nvPr/>
        </p:nvPicPr>
        <p:blipFill>
          <a:blip r:embed="rId2" cstate="print">
            <a:lum bright="-6000" contrast="30000"/>
          </a:blip>
          <a:srcRect l="1724" r="25000" b="6395"/>
          <a:stretch>
            <a:fillRect/>
          </a:stretch>
        </p:blipFill>
        <p:spPr>
          <a:xfrm>
            <a:off x="152400" y="685800"/>
            <a:ext cx="8458200" cy="2760663"/>
          </a:xfrm>
          <a:prstGeom prst="rect">
            <a:avLst/>
          </a:prstGeom>
          <a:noFill/>
          <a:ln w="9525">
            <a:noFill/>
          </a:ln>
        </p:spPr>
      </p:pic>
      <p:sp>
        <p:nvSpPr>
          <p:cNvPr id="109571" name="Text Box 3"/>
          <p:cNvSpPr txBox="1"/>
          <p:nvPr/>
        </p:nvSpPr>
        <p:spPr>
          <a:xfrm>
            <a:off x="0" y="3505200"/>
            <a:ext cx="9144000" cy="2443163"/>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）图中各图像所代表的细胞分裂方式和分裂时期：</a:t>
            </a:r>
          </a:p>
          <a:p>
            <a:pPr>
              <a:spcBef>
                <a:spcPct val="50000"/>
              </a:spcBef>
            </a:pPr>
            <a:r>
              <a:rPr lang="en-US" altLang="zh-CN" sz="2800" b="1" dirty="0">
                <a:latin typeface="Times New Roman" panose="02020603050405020304" pitchFamily="18" charset="0"/>
              </a:rPr>
              <a:t>A</a:t>
            </a:r>
            <a:r>
              <a:rPr lang="zh-CN" altLang="en-US" sz="2800" b="1" dirty="0">
                <a:latin typeface="Times New Roman" panose="02020603050405020304" pitchFamily="18" charset="0"/>
              </a:rPr>
              <a:t>是</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是</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a:t>
            </a:r>
          </a:p>
          <a:p>
            <a:pPr>
              <a:spcBef>
                <a:spcPct val="50000"/>
              </a:spcBef>
            </a:pPr>
            <a:r>
              <a:rPr lang="en-US" altLang="zh-CN" sz="2800" b="1" dirty="0">
                <a:latin typeface="Times New Roman" panose="02020603050405020304" pitchFamily="18" charset="0"/>
              </a:rPr>
              <a:t>C</a:t>
            </a:r>
            <a:r>
              <a:rPr lang="zh-CN" altLang="en-US" sz="2800" b="1" dirty="0">
                <a:latin typeface="Times New Roman" panose="02020603050405020304" pitchFamily="18" charset="0"/>
              </a:rPr>
              <a:t>是</a:t>
            </a:r>
            <a:r>
              <a:rPr lang="zh-CN" altLang="en-US" sz="2800" dirty="0">
                <a:latin typeface="Times New Roman" panose="02020603050405020304" pitchFamily="18" charset="0"/>
              </a:rPr>
              <a:t> </a:t>
            </a:r>
            <a:r>
              <a:rPr lang="zh-CN" altLang="en-US" sz="2800" u="sng"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D</a:t>
            </a:r>
            <a:r>
              <a:rPr lang="zh-CN" altLang="en-US" sz="2800" b="1" dirty="0">
                <a:latin typeface="Times New Roman" panose="02020603050405020304" pitchFamily="18" charset="0"/>
              </a:rPr>
              <a:t>是</a:t>
            </a:r>
            <a:r>
              <a:rPr lang="zh-CN" altLang="en-US" sz="2800" u="sng" dirty="0">
                <a:latin typeface="Times New Roman" panose="02020603050405020304" pitchFamily="18" charset="0"/>
              </a:rPr>
              <a:t>                                    </a:t>
            </a:r>
            <a:r>
              <a:rPr lang="zh-CN" altLang="en-US" sz="2800" dirty="0">
                <a:latin typeface="Times New Roman" panose="02020603050405020304" pitchFamily="18" charset="0"/>
              </a:rPr>
              <a:t> </a:t>
            </a:r>
            <a:r>
              <a:rPr lang="zh-CN" altLang="en-US" sz="2800" b="1" dirty="0">
                <a:latin typeface="Times New Roman" panose="02020603050405020304" pitchFamily="18" charset="0"/>
              </a:rPr>
              <a:t>。</a:t>
            </a:r>
          </a:p>
          <a:p>
            <a:pPr>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）图中含有同源染色体的细胞有</a:t>
            </a:r>
            <a:r>
              <a:rPr lang="zh-CN" altLang="en-US" sz="2800" b="1" u="sng" dirty="0">
                <a:latin typeface="Times New Roman" panose="02020603050405020304" pitchFamily="18" charset="0"/>
              </a:rPr>
              <a:t>                                </a:t>
            </a:r>
            <a:r>
              <a:rPr lang="zh-CN" altLang="en-US" sz="2800" b="1" dirty="0">
                <a:latin typeface="Times New Roman" panose="02020603050405020304" pitchFamily="18" charset="0"/>
              </a:rPr>
              <a:t>。</a:t>
            </a:r>
            <a:r>
              <a:rPr lang="zh-CN" altLang="en-US" sz="2800"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122884" name="Text Box 4"/>
          <p:cNvSpPr txBox="1"/>
          <p:nvPr/>
        </p:nvSpPr>
        <p:spPr>
          <a:xfrm>
            <a:off x="838200" y="4038600"/>
            <a:ext cx="35814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减数第二次分裂中期</a:t>
            </a:r>
          </a:p>
        </p:txBody>
      </p:sp>
      <p:sp>
        <p:nvSpPr>
          <p:cNvPr id="122885" name="Text Box 5"/>
          <p:cNvSpPr txBox="1"/>
          <p:nvPr/>
        </p:nvSpPr>
        <p:spPr>
          <a:xfrm>
            <a:off x="5257800" y="4038600"/>
            <a:ext cx="35052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减数第一次分裂后期</a:t>
            </a:r>
          </a:p>
        </p:txBody>
      </p:sp>
      <p:sp>
        <p:nvSpPr>
          <p:cNvPr id="122886" name="Text Box 6"/>
          <p:cNvSpPr txBox="1"/>
          <p:nvPr/>
        </p:nvSpPr>
        <p:spPr>
          <a:xfrm>
            <a:off x="990600" y="4648200"/>
            <a:ext cx="31242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有丝分裂后期</a:t>
            </a:r>
          </a:p>
        </p:txBody>
      </p:sp>
      <p:sp>
        <p:nvSpPr>
          <p:cNvPr id="122887" name="Text Box 7"/>
          <p:cNvSpPr txBox="1"/>
          <p:nvPr/>
        </p:nvSpPr>
        <p:spPr>
          <a:xfrm>
            <a:off x="5181600" y="4648200"/>
            <a:ext cx="3429000" cy="519113"/>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减数第二次分裂后期</a:t>
            </a:r>
          </a:p>
        </p:txBody>
      </p:sp>
      <p:sp>
        <p:nvSpPr>
          <p:cNvPr id="122888" name="Text Box 8"/>
          <p:cNvSpPr txBox="1"/>
          <p:nvPr/>
        </p:nvSpPr>
        <p:spPr>
          <a:xfrm>
            <a:off x="5943600" y="5334000"/>
            <a:ext cx="2286000" cy="519113"/>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rPr>
              <a:t>B</a:t>
            </a:r>
            <a:r>
              <a:rPr lang="zh-CN" altLang="en-US" sz="2800" b="1" dirty="0">
                <a:solidFill>
                  <a:srgbClr val="FF0000"/>
                </a:solidFill>
                <a:latin typeface="Times New Roman" panose="02020603050405020304" pitchFamily="18" charset="0"/>
              </a:rPr>
              <a:t>图、</a:t>
            </a:r>
            <a:r>
              <a:rPr lang="en-US" altLang="zh-CN" sz="2800" b="1" dirty="0">
                <a:solidFill>
                  <a:srgbClr val="FF0000"/>
                </a:solidFill>
                <a:latin typeface="Times New Roman" panose="02020603050405020304" pitchFamily="18" charset="0"/>
              </a:rPr>
              <a:t>C</a:t>
            </a:r>
            <a:r>
              <a:rPr lang="zh-CN" altLang="en-US" sz="2800" b="1" dirty="0">
                <a:solidFill>
                  <a:srgbClr val="FF0000"/>
                </a:solidFill>
                <a:latin typeface="Times New Roman" panose="02020603050405020304" pitchFamily="18" charset="0"/>
              </a:rPr>
              <a:t>图</a:t>
            </a:r>
          </a:p>
        </p:txBody>
      </p:sp>
      <p:sp>
        <p:nvSpPr>
          <p:cNvPr id="109577" name="Text Box 9"/>
          <p:cNvSpPr txBox="1"/>
          <p:nvPr/>
        </p:nvSpPr>
        <p:spPr>
          <a:xfrm>
            <a:off x="179388" y="30163"/>
            <a:ext cx="8748712" cy="519112"/>
          </a:xfrm>
          <a:prstGeom prst="rect">
            <a:avLst/>
          </a:prstGeom>
          <a:noFill/>
          <a:ln w="9525">
            <a:noFill/>
          </a:ln>
        </p:spPr>
        <p:txBody>
          <a:bodyPr>
            <a:spAutoFit/>
          </a:bodyPr>
          <a:lstStyle/>
          <a:p>
            <a:pPr>
              <a:spcBef>
                <a:spcPct val="50000"/>
              </a:spcBef>
            </a:pPr>
            <a:r>
              <a:rPr lang="zh-CN" altLang="en-US" sz="2800" b="1" dirty="0">
                <a:latin typeface="+mn-ea"/>
              </a:rPr>
              <a:t>练习</a:t>
            </a:r>
            <a:r>
              <a:rPr lang="en-US" altLang="zh-CN" sz="2800" b="1" dirty="0">
                <a:latin typeface="+mn-ea"/>
              </a:rPr>
              <a:t>2.</a:t>
            </a:r>
            <a:r>
              <a:rPr lang="zh-CN" altLang="en-US" sz="2800" b="1" dirty="0">
                <a:latin typeface="+mn-ea"/>
              </a:rPr>
              <a:t>下面是不同动物细胞分裂的图像，请据图回答：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dissolve">
                                      <p:cBhvr>
                                        <p:cTn id="7" dur="500"/>
                                        <p:tgtEl>
                                          <p:spTgt spid="12288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Effect transition="in" filter="dissolve">
                                      <p:cBhvr>
                                        <p:cTn id="12" dur="500"/>
                                        <p:tgtEl>
                                          <p:spTgt spid="12288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886"/>
                                        </p:tgtEl>
                                        <p:attrNameLst>
                                          <p:attrName>style.visibility</p:attrName>
                                        </p:attrNameLst>
                                      </p:cBhvr>
                                      <p:to>
                                        <p:strVal val="visible"/>
                                      </p:to>
                                    </p:set>
                                    <p:animEffect transition="in" filter="dissolve">
                                      <p:cBhvr>
                                        <p:cTn id="17" dur="500"/>
                                        <p:tgtEl>
                                          <p:spTgt spid="12288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887"/>
                                        </p:tgtEl>
                                        <p:attrNameLst>
                                          <p:attrName>style.visibility</p:attrName>
                                        </p:attrNameLst>
                                      </p:cBhvr>
                                      <p:to>
                                        <p:strVal val="visible"/>
                                      </p:to>
                                    </p:set>
                                    <p:animEffect transition="in" filter="dissolve">
                                      <p:cBhvr>
                                        <p:cTn id="22" dur="500"/>
                                        <p:tgtEl>
                                          <p:spTgt spid="1228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888"/>
                                        </p:tgtEl>
                                        <p:attrNameLst>
                                          <p:attrName>style.visibility</p:attrName>
                                        </p:attrNameLst>
                                      </p:cBhvr>
                                      <p:to>
                                        <p:strVal val="visible"/>
                                      </p:to>
                                    </p:set>
                                    <p:animEffect transition="in" filter="dissolve">
                                      <p:cBhvr>
                                        <p:cTn id="27" dur="500"/>
                                        <p:tgtEl>
                                          <p:spTgt spid="12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p:bldP spid="122885" grpId="0"/>
      <p:bldP spid="122886" grpId="0"/>
      <p:bldP spid="122887" grpId="0"/>
      <p:bldP spid="12288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2400" y="0"/>
            <a:ext cx="8686800" cy="850900"/>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effectLst/>
                <a:uLnTx/>
                <a:uFillTx/>
                <a:latin typeface="+mj-ea"/>
                <a:cs typeface="+mj-cs"/>
              </a:rPr>
              <a:t>练习</a:t>
            </a:r>
            <a:r>
              <a:rPr kumimoji="0" lang="en-US" altLang="zh-CN" sz="2800" b="1" i="0" u="none" strike="noStrike" kern="0" cap="none" spc="0" normalizeH="0" baseline="0" noProof="0" dirty="0">
                <a:ln>
                  <a:noFill/>
                </a:ln>
                <a:effectLst/>
                <a:uLnTx/>
                <a:uFillTx/>
                <a:latin typeface="+mj-ea"/>
                <a:cs typeface="+mj-cs"/>
              </a:rPr>
              <a:t>3</a:t>
            </a:r>
            <a:r>
              <a:rPr kumimoji="0" lang="zh-CN" altLang="en-US" sz="2800" b="1" i="0" u="none" strike="noStrike" kern="0" cap="none" spc="0" normalizeH="0" baseline="0" noProof="0" dirty="0">
                <a:ln>
                  <a:noFill/>
                </a:ln>
                <a:effectLst/>
                <a:uLnTx/>
                <a:uFillTx/>
                <a:latin typeface="+mj-ea"/>
                <a:cs typeface="+mj-cs"/>
              </a:rPr>
              <a:t>：</a:t>
            </a:r>
            <a:r>
              <a:rPr kumimoji="0" lang="zh-CN" altLang="en-US" sz="2800" b="1" i="0" u="none" strike="noStrike" kern="0" cap="none" spc="0" normalizeH="0" baseline="0" noProof="0" dirty="0">
                <a:ln>
                  <a:noFill/>
                </a:ln>
                <a:effectLst>
                  <a:outerShdw blurRad="38100" dist="38100" dir="2700000" algn="tl">
                    <a:srgbClr val="C0C0C0"/>
                  </a:outerShdw>
                </a:effectLst>
                <a:uLnTx/>
                <a:uFillTx/>
                <a:latin typeface="+mj-ea"/>
                <a:cs typeface="+mj-cs"/>
              </a:rPr>
              <a:t>判断下列细胞分别属于何种分裂的什么时期，形成的子细胞是什么？</a:t>
            </a:r>
            <a:r>
              <a:rPr kumimoji="0" lang="zh-CN" altLang="en-US" sz="2800" b="1" i="0" u="none" strike="noStrike" kern="0" cap="none" spc="0" normalizeH="0" baseline="0" noProof="0" dirty="0">
                <a:ln>
                  <a:noFill/>
                </a:ln>
                <a:effectLst/>
                <a:uLnTx/>
                <a:uFillTx/>
                <a:latin typeface="+mj-ea"/>
                <a:cs typeface="+mj-cs"/>
              </a:rPr>
              <a:t> </a:t>
            </a:r>
          </a:p>
        </p:txBody>
      </p:sp>
      <p:pic>
        <p:nvPicPr>
          <p:cNvPr id="110595" name="Picture 3" descr="⡋¿Đ7"/>
          <p:cNvPicPr>
            <a:picLocks noGrp="1" noChangeAspect="1"/>
          </p:cNvPicPr>
          <p:nvPr>
            <p:ph idx="1"/>
          </p:nvPr>
        </p:nvPicPr>
        <p:blipFill>
          <a:blip r:embed="rId2" cstate="print"/>
          <a:srcRect/>
          <a:stretch>
            <a:fillRect/>
          </a:stretch>
        </p:blipFill>
        <p:spPr>
          <a:xfrm>
            <a:off x="533400" y="1066800"/>
            <a:ext cx="7740650" cy="2670175"/>
          </a:xfrm>
        </p:spPr>
      </p:pic>
      <p:sp>
        <p:nvSpPr>
          <p:cNvPr id="110596" name="Text Box 4"/>
          <p:cNvSpPr txBox="1"/>
          <p:nvPr/>
        </p:nvSpPr>
        <p:spPr>
          <a:xfrm>
            <a:off x="0" y="4078288"/>
            <a:ext cx="9464675" cy="503237"/>
          </a:xfrm>
          <a:prstGeom prst="rect">
            <a:avLst/>
          </a:prstGeom>
          <a:noFill/>
          <a:ln w="9525">
            <a:noFill/>
          </a:ln>
        </p:spPr>
        <p:txBody>
          <a:bodyPr>
            <a:spAutoFit/>
          </a:bodyPr>
          <a:lstStyle/>
          <a:p>
            <a:r>
              <a:rPr lang="zh-CN" altLang="en-US" sz="2700" b="1" dirty="0">
                <a:latin typeface="Arial" panose="020B0604020202020204" pitchFamily="34" charset="0"/>
              </a:rPr>
              <a:t>甲</a:t>
            </a:r>
            <a:r>
              <a:rPr lang="en-US" altLang="zh-CN" sz="2700" b="1" dirty="0">
                <a:latin typeface="Arial" panose="020B0604020202020204" pitchFamily="34" charset="0"/>
              </a:rPr>
              <a:t>:</a:t>
            </a:r>
            <a:r>
              <a:rPr lang="zh-CN" altLang="en-US" sz="2700" b="1" dirty="0">
                <a:latin typeface="Arial" panose="020B0604020202020204" pitchFamily="34" charset="0"/>
              </a:rPr>
              <a:t>细胞处于</a:t>
            </a:r>
            <a:r>
              <a:rPr lang="en-US" altLang="zh-CN" sz="2700" b="1" dirty="0">
                <a:latin typeface="Arial" panose="020B0604020202020204" pitchFamily="34" charset="0"/>
              </a:rPr>
              <a:t>_________</a:t>
            </a:r>
            <a:r>
              <a:rPr lang="zh-CN" altLang="en-US" sz="2700" b="1" dirty="0">
                <a:latin typeface="Arial" panose="020B0604020202020204" pitchFamily="34" charset="0"/>
              </a:rPr>
              <a:t>分裂的</a:t>
            </a:r>
            <a:r>
              <a:rPr lang="en-US" altLang="zh-CN" sz="2700" b="1" dirty="0">
                <a:latin typeface="Arial" panose="020B0604020202020204" pitchFamily="34" charset="0"/>
              </a:rPr>
              <a:t>__</a:t>
            </a:r>
            <a:r>
              <a:rPr lang="zh-CN" altLang="en-US" sz="2700" b="1" dirty="0">
                <a:latin typeface="Arial" panose="020B0604020202020204" pitchFamily="34" charset="0"/>
              </a:rPr>
              <a:t>期</a:t>
            </a:r>
            <a:r>
              <a:rPr lang="en-US" altLang="zh-CN" sz="2700" b="1" dirty="0">
                <a:latin typeface="Arial" panose="020B0604020202020204" pitchFamily="34" charset="0"/>
              </a:rPr>
              <a:t>,</a:t>
            </a:r>
            <a:r>
              <a:rPr lang="zh-CN" altLang="en-US" sz="2700" b="1" dirty="0">
                <a:latin typeface="Arial" panose="020B0604020202020204" pitchFamily="34" charset="0"/>
              </a:rPr>
              <a:t>子细胞为</a:t>
            </a:r>
            <a:r>
              <a:rPr lang="en-US" altLang="zh-CN" sz="2700" b="1" dirty="0">
                <a:latin typeface="Arial" panose="020B0604020202020204" pitchFamily="34" charset="0"/>
              </a:rPr>
              <a:t>___________</a:t>
            </a:r>
          </a:p>
        </p:txBody>
      </p:sp>
      <p:sp>
        <p:nvSpPr>
          <p:cNvPr id="110597" name="Text Box 5"/>
          <p:cNvSpPr txBox="1"/>
          <p:nvPr/>
        </p:nvSpPr>
        <p:spPr>
          <a:xfrm>
            <a:off x="0" y="4797425"/>
            <a:ext cx="9464675" cy="503238"/>
          </a:xfrm>
          <a:prstGeom prst="rect">
            <a:avLst/>
          </a:prstGeom>
          <a:noFill/>
          <a:ln w="9525">
            <a:noFill/>
          </a:ln>
        </p:spPr>
        <p:txBody>
          <a:bodyPr>
            <a:spAutoFit/>
          </a:bodyPr>
          <a:lstStyle/>
          <a:p>
            <a:r>
              <a:rPr lang="zh-CN" altLang="en-US" sz="2700" b="1" dirty="0">
                <a:latin typeface="Arial" panose="020B0604020202020204" pitchFamily="34" charset="0"/>
              </a:rPr>
              <a:t>乙</a:t>
            </a:r>
            <a:r>
              <a:rPr lang="en-US" altLang="zh-CN" sz="2700" b="1" dirty="0">
                <a:latin typeface="Arial" panose="020B0604020202020204" pitchFamily="34" charset="0"/>
              </a:rPr>
              <a:t>:</a:t>
            </a:r>
            <a:r>
              <a:rPr lang="zh-CN" altLang="en-US" sz="2700" b="1" dirty="0">
                <a:latin typeface="Arial" panose="020B0604020202020204" pitchFamily="34" charset="0"/>
              </a:rPr>
              <a:t>细胞处于</a:t>
            </a:r>
            <a:r>
              <a:rPr lang="en-US" altLang="zh-CN" sz="2700" b="1" dirty="0">
                <a:latin typeface="Arial" panose="020B0604020202020204" pitchFamily="34" charset="0"/>
              </a:rPr>
              <a:t>_________</a:t>
            </a:r>
            <a:r>
              <a:rPr lang="zh-CN" altLang="en-US" sz="2700" b="1" dirty="0">
                <a:latin typeface="Arial" panose="020B0604020202020204" pitchFamily="34" charset="0"/>
              </a:rPr>
              <a:t>分裂的</a:t>
            </a:r>
            <a:r>
              <a:rPr lang="en-US" altLang="zh-CN" sz="2700" b="1" dirty="0">
                <a:latin typeface="Arial" panose="020B0604020202020204" pitchFamily="34" charset="0"/>
              </a:rPr>
              <a:t>__</a:t>
            </a:r>
            <a:r>
              <a:rPr lang="zh-CN" altLang="en-US" sz="2700" b="1" dirty="0">
                <a:latin typeface="Arial" panose="020B0604020202020204" pitchFamily="34" charset="0"/>
              </a:rPr>
              <a:t>期</a:t>
            </a:r>
            <a:r>
              <a:rPr lang="en-US" altLang="zh-CN" sz="2700" b="1" dirty="0">
                <a:latin typeface="Arial" panose="020B0604020202020204" pitchFamily="34" charset="0"/>
              </a:rPr>
              <a:t>,</a:t>
            </a:r>
            <a:r>
              <a:rPr lang="zh-CN" altLang="en-US" sz="2700" b="1" dirty="0">
                <a:latin typeface="Arial" panose="020B0604020202020204" pitchFamily="34" charset="0"/>
              </a:rPr>
              <a:t>子细胞为</a:t>
            </a:r>
            <a:r>
              <a:rPr lang="en-US" altLang="zh-CN" sz="2700" b="1" dirty="0">
                <a:latin typeface="Arial" panose="020B0604020202020204" pitchFamily="34" charset="0"/>
              </a:rPr>
              <a:t>___________</a:t>
            </a:r>
          </a:p>
        </p:txBody>
      </p:sp>
      <p:sp>
        <p:nvSpPr>
          <p:cNvPr id="110598" name="Text Box 6"/>
          <p:cNvSpPr txBox="1"/>
          <p:nvPr/>
        </p:nvSpPr>
        <p:spPr>
          <a:xfrm>
            <a:off x="0" y="5445125"/>
            <a:ext cx="9464675" cy="503238"/>
          </a:xfrm>
          <a:prstGeom prst="rect">
            <a:avLst/>
          </a:prstGeom>
          <a:noFill/>
          <a:ln w="9525">
            <a:noFill/>
          </a:ln>
        </p:spPr>
        <p:txBody>
          <a:bodyPr>
            <a:spAutoFit/>
          </a:bodyPr>
          <a:lstStyle/>
          <a:p>
            <a:r>
              <a:rPr lang="zh-CN" altLang="en-US" sz="2700" b="1" dirty="0">
                <a:latin typeface="Arial" panose="020B0604020202020204" pitchFamily="34" charset="0"/>
              </a:rPr>
              <a:t>丙</a:t>
            </a:r>
            <a:r>
              <a:rPr lang="en-US" altLang="zh-CN" sz="2700" b="1" dirty="0">
                <a:latin typeface="Arial" panose="020B0604020202020204" pitchFamily="34" charset="0"/>
              </a:rPr>
              <a:t>:</a:t>
            </a:r>
            <a:r>
              <a:rPr lang="zh-CN" altLang="en-US" sz="2700" b="1" dirty="0">
                <a:latin typeface="Arial" panose="020B0604020202020204" pitchFamily="34" charset="0"/>
              </a:rPr>
              <a:t>细胞处于</a:t>
            </a:r>
            <a:r>
              <a:rPr lang="en-US" altLang="zh-CN" sz="2700" b="1" dirty="0">
                <a:latin typeface="Arial" panose="020B0604020202020204" pitchFamily="34" charset="0"/>
              </a:rPr>
              <a:t>_________</a:t>
            </a:r>
            <a:r>
              <a:rPr lang="zh-CN" altLang="en-US" sz="2700" b="1" dirty="0">
                <a:latin typeface="Arial" panose="020B0604020202020204" pitchFamily="34" charset="0"/>
              </a:rPr>
              <a:t>分裂的</a:t>
            </a:r>
            <a:r>
              <a:rPr lang="en-US" altLang="zh-CN" sz="2700" b="1" dirty="0">
                <a:latin typeface="Arial" panose="020B0604020202020204" pitchFamily="34" charset="0"/>
              </a:rPr>
              <a:t>__</a:t>
            </a:r>
            <a:r>
              <a:rPr lang="zh-CN" altLang="en-US" sz="2700" b="1" dirty="0">
                <a:latin typeface="Arial" panose="020B0604020202020204" pitchFamily="34" charset="0"/>
              </a:rPr>
              <a:t>期</a:t>
            </a:r>
            <a:r>
              <a:rPr lang="en-US" altLang="zh-CN" sz="2700" b="1" dirty="0">
                <a:latin typeface="Arial" panose="020B0604020202020204" pitchFamily="34" charset="0"/>
              </a:rPr>
              <a:t>,</a:t>
            </a:r>
            <a:r>
              <a:rPr lang="zh-CN" altLang="en-US" sz="2700" b="1" dirty="0">
                <a:latin typeface="Arial" panose="020B0604020202020204" pitchFamily="34" charset="0"/>
              </a:rPr>
              <a:t>子细胞为</a:t>
            </a:r>
            <a:r>
              <a:rPr lang="en-US" altLang="zh-CN" sz="2700" b="1" dirty="0">
                <a:latin typeface="Arial" panose="020B0604020202020204" pitchFamily="34" charset="0"/>
              </a:rPr>
              <a:t>___________</a:t>
            </a:r>
          </a:p>
        </p:txBody>
      </p:sp>
      <p:sp>
        <p:nvSpPr>
          <p:cNvPr id="110599" name="Text Box 7"/>
          <p:cNvSpPr txBox="1"/>
          <p:nvPr/>
        </p:nvSpPr>
        <p:spPr>
          <a:xfrm>
            <a:off x="0" y="6021388"/>
            <a:ext cx="9464675" cy="503237"/>
          </a:xfrm>
          <a:prstGeom prst="rect">
            <a:avLst/>
          </a:prstGeom>
          <a:noFill/>
          <a:ln w="9525">
            <a:noFill/>
          </a:ln>
        </p:spPr>
        <p:txBody>
          <a:bodyPr>
            <a:spAutoFit/>
          </a:bodyPr>
          <a:lstStyle/>
          <a:p>
            <a:r>
              <a:rPr lang="zh-CN" altLang="en-US" sz="2700" b="1" dirty="0">
                <a:latin typeface="Arial" panose="020B0604020202020204" pitchFamily="34" charset="0"/>
              </a:rPr>
              <a:t>丁</a:t>
            </a:r>
            <a:r>
              <a:rPr lang="en-US" altLang="zh-CN" sz="2700" b="1" dirty="0">
                <a:latin typeface="Arial" panose="020B0604020202020204" pitchFamily="34" charset="0"/>
              </a:rPr>
              <a:t>:</a:t>
            </a:r>
            <a:r>
              <a:rPr lang="zh-CN" altLang="en-US" sz="2700" b="1" dirty="0">
                <a:latin typeface="Arial" panose="020B0604020202020204" pitchFamily="34" charset="0"/>
              </a:rPr>
              <a:t>细胞处于</a:t>
            </a:r>
            <a:r>
              <a:rPr lang="en-US" altLang="zh-CN" sz="2700" b="1" dirty="0">
                <a:latin typeface="Arial" panose="020B0604020202020204" pitchFamily="34" charset="0"/>
              </a:rPr>
              <a:t>_________</a:t>
            </a:r>
            <a:r>
              <a:rPr lang="zh-CN" altLang="en-US" sz="2700" b="1" dirty="0">
                <a:latin typeface="Arial" panose="020B0604020202020204" pitchFamily="34" charset="0"/>
              </a:rPr>
              <a:t>分裂的</a:t>
            </a:r>
            <a:r>
              <a:rPr lang="en-US" altLang="zh-CN" sz="2700" b="1" dirty="0">
                <a:latin typeface="Arial" panose="020B0604020202020204" pitchFamily="34" charset="0"/>
              </a:rPr>
              <a:t>__</a:t>
            </a:r>
            <a:r>
              <a:rPr lang="zh-CN" altLang="en-US" sz="2700" b="1" dirty="0">
                <a:latin typeface="Arial" panose="020B0604020202020204" pitchFamily="34" charset="0"/>
              </a:rPr>
              <a:t>期</a:t>
            </a:r>
            <a:r>
              <a:rPr lang="en-US" altLang="zh-CN" sz="2700" b="1" dirty="0">
                <a:latin typeface="Arial" panose="020B0604020202020204" pitchFamily="34" charset="0"/>
              </a:rPr>
              <a:t>,</a:t>
            </a:r>
            <a:r>
              <a:rPr lang="zh-CN" altLang="en-US" sz="2700" b="1" dirty="0">
                <a:latin typeface="Arial" panose="020B0604020202020204" pitchFamily="34" charset="0"/>
              </a:rPr>
              <a:t>子细胞为</a:t>
            </a:r>
            <a:r>
              <a:rPr lang="en-US" altLang="zh-CN" sz="2700" b="1" dirty="0">
                <a:latin typeface="Arial" panose="020B0604020202020204" pitchFamily="34" charset="0"/>
              </a:rPr>
              <a:t>___________</a:t>
            </a:r>
          </a:p>
        </p:txBody>
      </p:sp>
      <p:grpSp>
        <p:nvGrpSpPr>
          <p:cNvPr id="2" name="Group 8"/>
          <p:cNvGrpSpPr/>
          <p:nvPr/>
        </p:nvGrpSpPr>
        <p:grpSpPr>
          <a:xfrm>
            <a:off x="1735138" y="3962400"/>
            <a:ext cx="7408862" cy="946150"/>
            <a:chOff x="1093" y="2496"/>
            <a:chExt cx="4667" cy="596"/>
          </a:xfrm>
        </p:grpSpPr>
        <p:sp>
          <p:nvSpPr>
            <p:cNvPr id="110613" name="Text Box 9"/>
            <p:cNvSpPr txBox="1"/>
            <p:nvPr/>
          </p:nvSpPr>
          <p:spPr>
            <a:xfrm>
              <a:off x="1093" y="2567"/>
              <a:ext cx="1287" cy="317"/>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减数第一次</a:t>
              </a:r>
            </a:p>
          </p:txBody>
        </p:sp>
        <p:sp>
          <p:nvSpPr>
            <p:cNvPr id="110614" name="Text Box 10"/>
            <p:cNvSpPr txBox="1"/>
            <p:nvPr/>
          </p:nvSpPr>
          <p:spPr>
            <a:xfrm>
              <a:off x="2928" y="2544"/>
              <a:ext cx="355" cy="317"/>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后</a:t>
              </a:r>
            </a:p>
          </p:txBody>
        </p:sp>
        <p:sp>
          <p:nvSpPr>
            <p:cNvPr id="110615" name="Text Box 11"/>
            <p:cNvSpPr txBox="1"/>
            <p:nvPr/>
          </p:nvSpPr>
          <p:spPr>
            <a:xfrm>
              <a:off x="4269" y="2496"/>
              <a:ext cx="1491" cy="596"/>
            </a:xfrm>
            <a:prstGeom prst="rect">
              <a:avLst/>
            </a:prstGeom>
            <a:noFill/>
            <a:ln w="9525">
              <a:noFill/>
            </a:ln>
          </p:spPr>
          <p:txBody>
            <a:bodyPr>
              <a:spAutoFit/>
            </a:bodyPr>
            <a:lstStyle/>
            <a:p>
              <a:r>
                <a:rPr lang="zh-CN" altLang="en-US" sz="2800" b="1" dirty="0">
                  <a:solidFill>
                    <a:srgbClr val="FF3300"/>
                  </a:solidFill>
                  <a:latin typeface="Arial" panose="020B0604020202020204" pitchFamily="34" charset="0"/>
                </a:rPr>
                <a:t>次级精母细胞</a:t>
              </a:r>
            </a:p>
            <a:p>
              <a:r>
                <a:rPr lang="zh-CN" altLang="en-US" sz="2800" b="1" dirty="0">
                  <a:solidFill>
                    <a:srgbClr val="FF3300"/>
                  </a:solidFill>
                  <a:latin typeface="Arial" panose="020B0604020202020204" pitchFamily="34" charset="0"/>
                </a:rPr>
                <a:t>    </a:t>
              </a:r>
            </a:p>
          </p:txBody>
        </p:sp>
      </p:grpSp>
      <p:grpSp>
        <p:nvGrpSpPr>
          <p:cNvPr id="3" name="Group 12"/>
          <p:cNvGrpSpPr/>
          <p:nvPr/>
        </p:nvGrpSpPr>
        <p:grpSpPr>
          <a:xfrm>
            <a:off x="1735138" y="4700584"/>
            <a:ext cx="7996237" cy="603250"/>
            <a:chOff x="1093" y="2961"/>
            <a:chExt cx="5037" cy="380"/>
          </a:xfrm>
        </p:grpSpPr>
        <p:sp>
          <p:nvSpPr>
            <p:cNvPr id="110610" name="Text Box 13"/>
            <p:cNvSpPr txBox="1"/>
            <p:nvPr/>
          </p:nvSpPr>
          <p:spPr>
            <a:xfrm>
              <a:off x="1093" y="3020"/>
              <a:ext cx="1287" cy="317"/>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减数第二次</a:t>
              </a:r>
            </a:p>
          </p:txBody>
        </p:sp>
        <p:sp>
          <p:nvSpPr>
            <p:cNvPr id="110611" name="Text Box 14"/>
            <p:cNvSpPr txBox="1"/>
            <p:nvPr/>
          </p:nvSpPr>
          <p:spPr>
            <a:xfrm>
              <a:off x="2928" y="3024"/>
              <a:ext cx="287" cy="317"/>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后</a:t>
              </a:r>
            </a:p>
          </p:txBody>
        </p:sp>
        <p:sp>
          <p:nvSpPr>
            <p:cNvPr id="110612" name="Text Box 15"/>
            <p:cNvSpPr txBox="1"/>
            <p:nvPr/>
          </p:nvSpPr>
          <p:spPr>
            <a:xfrm>
              <a:off x="3953" y="2961"/>
              <a:ext cx="2177" cy="320"/>
            </a:xfrm>
            <a:prstGeom prst="rect">
              <a:avLst/>
            </a:prstGeom>
            <a:noFill/>
            <a:ln w="9525">
              <a:noFill/>
            </a:ln>
          </p:spPr>
          <p:txBody>
            <a:bodyPr wrap="square">
              <a:spAutoFit/>
            </a:bodyPr>
            <a:lstStyle/>
            <a:p>
              <a:r>
                <a:rPr lang="zh-CN" altLang="en-US" sz="2700" b="1" dirty="0">
                  <a:solidFill>
                    <a:srgbClr val="FF3300"/>
                  </a:solidFill>
                  <a:latin typeface="Arial" panose="020B0604020202020204" pitchFamily="34" charset="0"/>
                </a:rPr>
                <a:t>精细胞或第二极体</a:t>
              </a:r>
            </a:p>
          </p:txBody>
        </p:sp>
      </p:grpSp>
      <p:grpSp>
        <p:nvGrpSpPr>
          <p:cNvPr id="4" name="Group 16"/>
          <p:cNvGrpSpPr/>
          <p:nvPr/>
        </p:nvGrpSpPr>
        <p:grpSpPr>
          <a:xfrm>
            <a:off x="1735138" y="5334000"/>
            <a:ext cx="7408862" cy="598488"/>
            <a:chOff x="1093" y="3396"/>
            <a:chExt cx="4667" cy="377"/>
          </a:xfrm>
        </p:grpSpPr>
        <p:sp>
          <p:nvSpPr>
            <p:cNvPr id="110607" name="Text Box 17"/>
            <p:cNvSpPr txBox="1"/>
            <p:nvPr/>
          </p:nvSpPr>
          <p:spPr>
            <a:xfrm>
              <a:off x="1093" y="3441"/>
              <a:ext cx="1287" cy="317"/>
            </a:xfrm>
            <a:prstGeom prst="rect">
              <a:avLst/>
            </a:prstGeom>
            <a:noFill/>
            <a:ln w="9525">
              <a:noFill/>
            </a:ln>
          </p:spPr>
          <p:txBody>
            <a:bodyPr>
              <a:spAutoFit/>
            </a:bodyPr>
            <a:lstStyle/>
            <a:p>
              <a:pPr algn="ctr"/>
              <a:r>
                <a:rPr lang="zh-CN" altLang="en-US" sz="2700" b="1" dirty="0">
                  <a:solidFill>
                    <a:srgbClr val="FF3300"/>
                  </a:solidFill>
                  <a:latin typeface="Arial" panose="020B0604020202020204" pitchFamily="34" charset="0"/>
                </a:rPr>
                <a:t>有丝</a:t>
              </a:r>
            </a:p>
          </p:txBody>
        </p:sp>
        <p:sp>
          <p:nvSpPr>
            <p:cNvPr id="110608" name="Text Box 18"/>
            <p:cNvSpPr txBox="1"/>
            <p:nvPr/>
          </p:nvSpPr>
          <p:spPr>
            <a:xfrm>
              <a:off x="2880" y="3456"/>
              <a:ext cx="355" cy="317"/>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后</a:t>
              </a:r>
            </a:p>
          </p:txBody>
        </p:sp>
        <p:sp>
          <p:nvSpPr>
            <p:cNvPr id="110609" name="Text Box 19"/>
            <p:cNvSpPr txBox="1"/>
            <p:nvPr/>
          </p:nvSpPr>
          <p:spPr>
            <a:xfrm>
              <a:off x="4269" y="3396"/>
              <a:ext cx="1491" cy="317"/>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体细胞</a:t>
              </a:r>
            </a:p>
          </p:txBody>
        </p:sp>
      </p:grpSp>
      <p:grpSp>
        <p:nvGrpSpPr>
          <p:cNvPr id="5" name="Group 20"/>
          <p:cNvGrpSpPr/>
          <p:nvPr/>
        </p:nvGrpSpPr>
        <p:grpSpPr>
          <a:xfrm>
            <a:off x="1735138" y="5967413"/>
            <a:ext cx="7408862" cy="555625"/>
            <a:chOff x="1093" y="3759"/>
            <a:chExt cx="4667" cy="350"/>
          </a:xfrm>
        </p:grpSpPr>
        <p:sp>
          <p:nvSpPr>
            <p:cNvPr id="110604" name="Text Box 21"/>
            <p:cNvSpPr txBox="1"/>
            <p:nvPr/>
          </p:nvSpPr>
          <p:spPr>
            <a:xfrm>
              <a:off x="1093" y="3791"/>
              <a:ext cx="1287" cy="317"/>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减数第二次</a:t>
              </a:r>
            </a:p>
          </p:txBody>
        </p:sp>
        <p:sp>
          <p:nvSpPr>
            <p:cNvPr id="110605" name="Text Box 22"/>
            <p:cNvSpPr txBox="1"/>
            <p:nvPr/>
          </p:nvSpPr>
          <p:spPr>
            <a:xfrm>
              <a:off x="2928" y="3792"/>
              <a:ext cx="355" cy="317"/>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后</a:t>
              </a:r>
            </a:p>
          </p:txBody>
        </p:sp>
        <p:sp>
          <p:nvSpPr>
            <p:cNvPr id="110606" name="Text Box 23"/>
            <p:cNvSpPr txBox="1"/>
            <p:nvPr/>
          </p:nvSpPr>
          <p:spPr>
            <a:xfrm>
              <a:off x="4269" y="3759"/>
              <a:ext cx="1491" cy="320"/>
            </a:xfrm>
            <a:prstGeom prst="rect">
              <a:avLst/>
            </a:prstGeom>
            <a:noFill/>
            <a:ln w="9525">
              <a:noFill/>
            </a:ln>
          </p:spPr>
          <p:txBody>
            <a:bodyPr>
              <a:spAutoFit/>
            </a:bodyPr>
            <a:lstStyle/>
            <a:p>
              <a:r>
                <a:rPr lang="zh-CN" altLang="en-US" sz="2700" b="1" dirty="0">
                  <a:solidFill>
                    <a:srgbClr val="FF3300"/>
                  </a:solidFill>
                  <a:latin typeface="Arial" panose="020B0604020202020204" pitchFamily="34" charset="0"/>
                </a:rPr>
                <a:t>卵细胞和极体</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表格 45057">
            <a:extLst>
              <a:ext uri="{FF2B5EF4-FFF2-40B4-BE49-F238E27FC236}">
                <a16:creationId xmlns:a16="http://schemas.microsoft.com/office/drawing/2014/main" id="{83C15C31-D4D6-4163-B67D-3EAFD52624B5}"/>
              </a:ext>
            </a:extLst>
          </p:cNvPr>
          <p:cNvGraphicFramePr/>
          <p:nvPr>
            <p:extLst>
              <p:ext uri="{D42A27DB-BD31-4B8C-83A1-F6EECF244321}">
                <p14:modId xmlns:p14="http://schemas.microsoft.com/office/powerpoint/2010/main" val="3075891347"/>
              </p:ext>
            </p:extLst>
          </p:nvPr>
        </p:nvGraphicFramePr>
        <p:xfrm>
          <a:off x="240060" y="1281111"/>
          <a:ext cx="8663880" cy="4495800"/>
        </p:xfrm>
        <a:graphic>
          <a:graphicData uri="http://schemas.openxmlformats.org/drawingml/2006/table">
            <a:tbl>
              <a:tblPr/>
              <a:tblGrid>
                <a:gridCol w="3755876">
                  <a:extLst>
                    <a:ext uri="{9D8B030D-6E8A-4147-A177-3AD203B41FA5}">
                      <a16:colId xmlns:a16="http://schemas.microsoft.com/office/drawing/2014/main" val="20000"/>
                    </a:ext>
                  </a:extLst>
                </a:gridCol>
                <a:gridCol w="2364804">
                  <a:extLst>
                    <a:ext uri="{9D8B030D-6E8A-4147-A177-3AD203B41FA5}">
                      <a16:colId xmlns:a16="http://schemas.microsoft.com/office/drawing/2014/main" val="20001"/>
                    </a:ext>
                  </a:extLst>
                </a:gridCol>
                <a:gridCol w="2543200">
                  <a:extLst>
                    <a:ext uri="{9D8B030D-6E8A-4147-A177-3AD203B41FA5}">
                      <a16:colId xmlns:a16="http://schemas.microsoft.com/office/drawing/2014/main" val="20002"/>
                    </a:ext>
                  </a:extLst>
                </a:gridCol>
              </a:tblGrid>
              <a:tr h="9810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3600" b="1" dirty="0"/>
                        <a:t>比较项目</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2800" b="1" dirty="0"/>
                        <a:t>减数第一次分裂</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2800" b="1" dirty="0"/>
                        <a:t>减数第二次分裂</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3200" b="1" dirty="0">
                          <a:solidFill>
                            <a:srgbClr val="FF0000"/>
                          </a:solidFill>
                        </a:rPr>
                        <a:t>同源染色体</a:t>
                      </a:r>
                      <a:endParaRPr lang="zh-CN" altLang="en-US" sz="1800" b="1" dirty="0">
                        <a:solidFill>
                          <a:srgbClr val="FF0000"/>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32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3200" b="1" dirty="0">
                          <a:solidFill>
                            <a:srgbClr val="FF0000"/>
                          </a:solidFill>
                        </a:rPr>
                        <a:t>染色体数</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24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32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2400" b="1" dirty="0">
                          <a:solidFill>
                            <a:srgbClr val="FF0000"/>
                          </a:solidFill>
                        </a:rPr>
                        <a:t>同源染色体行为</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32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2800" b="1" dirty="0">
                          <a:solidFill>
                            <a:srgbClr val="FF0000"/>
                          </a:solidFill>
                        </a:rPr>
                        <a:t>中期分裂特点</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32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2800" b="1" dirty="0">
                          <a:solidFill>
                            <a:srgbClr val="FF0000"/>
                          </a:solidFill>
                        </a:rPr>
                        <a:t>后期分裂特点</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zh-CN" altLang="en-US" sz="1800" b="1" dirty="0">
                        <a:latin typeface="华文中宋" panose="02010600040101010101" pitchFamily="2" charset="-122"/>
                        <a:ea typeface="华文中宋" panose="0201060004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391" name="文本框 45087">
            <a:extLst>
              <a:ext uri="{FF2B5EF4-FFF2-40B4-BE49-F238E27FC236}">
                <a16:creationId xmlns:a16="http://schemas.microsoft.com/office/drawing/2014/main" id="{C1944CC0-B1BC-4518-9426-367C5DD95FFA}"/>
              </a:ext>
            </a:extLst>
          </p:cNvPr>
          <p:cNvSpPr txBox="1">
            <a:spLocks noChangeArrowheads="1"/>
          </p:cNvSpPr>
          <p:nvPr/>
        </p:nvSpPr>
        <p:spPr bwMode="auto">
          <a:xfrm>
            <a:off x="494496" y="506976"/>
            <a:ext cx="84430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800" b="1" dirty="0">
                <a:solidFill>
                  <a:srgbClr val="000099"/>
                </a:solidFill>
                <a:latin typeface="Tahoma" panose="020B0604030504040204" pitchFamily="34" charset="0"/>
                <a:ea typeface="黑体" panose="02010609060101010101" pitchFamily="49" charset="-122"/>
              </a:rPr>
              <a:t>有丝分裂，减数第一次分裂，减数第二次分裂区别</a:t>
            </a:r>
          </a:p>
        </p:txBody>
      </p:sp>
      <p:sp>
        <p:nvSpPr>
          <p:cNvPr id="45089" name="矩形 45088">
            <a:extLst>
              <a:ext uri="{FF2B5EF4-FFF2-40B4-BE49-F238E27FC236}">
                <a16:creationId xmlns:a16="http://schemas.microsoft.com/office/drawing/2014/main" id="{E33DB2AF-ECE8-4884-82FC-4C5A576DF382}"/>
              </a:ext>
            </a:extLst>
          </p:cNvPr>
          <p:cNvSpPr>
            <a:spLocks noChangeArrowheads="1"/>
          </p:cNvSpPr>
          <p:nvPr/>
        </p:nvSpPr>
        <p:spPr bwMode="auto">
          <a:xfrm>
            <a:off x="4716016" y="2293955"/>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latin typeface="华文中宋" panose="02010600040101010101" pitchFamily="2" charset="-122"/>
                <a:ea typeface="华文中宋" panose="02010600040101010101" pitchFamily="2" charset="-122"/>
              </a:rPr>
              <a:t>有</a:t>
            </a:r>
          </a:p>
        </p:txBody>
      </p:sp>
      <p:sp>
        <p:nvSpPr>
          <p:cNvPr id="45090" name="矩形 45089">
            <a:extLst>
              <a:ext uri="{FF2B5EF4-FFF2-40B4-BE49-F238E27FC236}">
                <a16:creationId xmlns:a16="http://schemas.microsoft.com/office/drawing/2014/main" id="{2F55BE60-33C0-49D1-B216-F058D7CB8522}"/>
              </a:ext>
            </a:extLst>
          </p:cNvPr>
          <p:cNvSpPr>
            <a:spLocks noChangeArrowheads="1"/>
          </p:cNvSpPr>
          <p:nvPr/>
        </p:nvSpPr>
        <p:spPr bwMode="auto">
          <a:xfrm>
            <a:off x="7010182" y="229395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latin typeface="华文中宋" panose="02010600040101010101" pitchFamily="2" charset="-122"/>
                <a:ea typeface="华文中宋" panose="02010600040101010101" pitchFamily="2" charset="-122"/>
              </a:rPr>
              <a:t>无</a:t>
            </a:r>
          </a:p>
        </p:txBody>
      </p:sp>
      <p:sp>
        <p:nvSpPr>
          <p:cNvPr id="45091" name="矩形 45090">
            <a:extLst>
              <a:ext uri="{FF2B5EF4-FFF2-40B4-BE49-F238E27FC236}">
                <a16:creationId xmlns:a16="http://schemas.microsoft.com/office/drawing/2014/main" id="{B35FA578-06C1-4126-B948-2D717C3579EF}"/>
              </a:ext>
            </a:extLst>
          </p:cNvPr>
          <p:cNvSpPr>
            <a:spLocks noChangeArrowheads="1"/>
          </p:cNvSpPr>
          <p:nvPr/>
        </p:nvSpPr>
        <p:spPr bwMode="auto">
          <a:xfrm>
            <a:off x="4490779" y="3097361"/>
            <a:ext cx="93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dirty="0">
                <a:latin typeface="华文中宋" panose="02010600040101010101" pitchFamily="2" charset="-122"/>
                <a:ea typeface="华文中宋" panose="02010600040101010101" pitchFamily="2" charset="-122"/>
              </a:rPr>
              <a:t>2n</a:t>
            </a:r>
            <a:r>
              <a:rPr lang="en-US" altLang="zh-CN" sz="2800" b="1" dirty="0"/>
              <a:t>→</a:t>
            </a:r>
            <a:r>
              <a:rPr lang="en-US" altLang="zh-CN" sz="2400" dirty="0"/>
              <a:t>n</a:t>
            </a:r>
          </a:p>
        </p:txBody>
      </p:sp>
      <p:sp>
        <p:nvSpPr>
          <p:cNvPr id="45092" name="矩形 45091">
            <a:extLst>
              <a:ext uri="{FF2B5EF4-FFF2-40B4-BE49-F238E27FC236}">
                <a16:creationId xmlns:a16="http://schemas.microsoft.com/office/drawing/2014/main" id="{2727A2E0-439A-426E-AB21-CA2D71A6CA32}"/>
              </a:ext>
            </a:extLst>
          </p:cNvPr>
          <p:cNvSpPr>
            <a:spLocks noChangeArrowheads="1"/>
          </p:cNvSpPr>
          <p:nvPr/>
        </p:nvSpPr>
        <p:spPr bwMode="auto">
          <a:xfrm>
            <a:off x="6300788" y="3141663"/>
            <a:ext cx="1355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dirty="0">
                <a:latin typeface="华文中宋" panose="02010600040101010101" pitchFamily="2" charset="-122"/>
                <a:ea typeface="华文中宋" panose="02010600040101010101" pitchFamily="2" charset="-122"/>
              </a:rPr>
              <a:t>n</a:t>
            </a:r>
            <a:r>
              <a:rPr lang="en-US" altLang="en-US" sz="2800" b="1" dirty="0"/>
              <a:t>→</a:t>
            </a:r>
            <a:r>
              <a:rPr lang="en-US" altLang="zh-CN" sz="1800" b="1" dirty="0">
                <a:latin typeface="华文中宋" panose="02010600040101010101" pitchFamily="2" charset="-122"/>
                <a:ea typeface="华文中宋" panose="02010600040101010101" pitchFamily="2" charset="-122"/>
              </a:rPr>
              <a:t>2n</a:t>
            </a:r>
            <a:r>
              <a:rPr lang="en-US" altLang="en-US" sz="2800" b="1" dirty="0"/>
              <a:t>→</a:t>
            </a:r>
            <a:r>
              <a:rPr lang="en-US" altLang="zh-CN" sz="1800" b="1" dirty="0">
                <a:latin typeface="华文中宋" panose="02010600040101010101" pitchFamily="2" charset="-122"/>
                <a:ea typeface="华文中宋" panose="02010600040101010101" pitchFamily="2" charset="-122"/>
              </a:rPr>
              <a:t>n</a:t>
            </a:r>
          </a:p>
        </p:txBody>
      </p:sp>
      <p:sp>
        <p:nvSpPr>
          <p:cNvPr id="45093" name="矩形 45092">
            <a:extLst>
              <a:ext uri="{FF2B5EF4-FFF2-40B4-BE49-F238E27FC236}">
                <a16:creationId xmlns:a16="http://schemas.microsoft.com/office/drawing/2014/main" id="{C995E54D-9884-41A1-8DE8-0D64560E9F07}"/>
              </a:ext>
            </a:extLst>
          </p:cNvPr>
          <p:cNvSpPr>
            <a:spLocks noChangeArrowheads="1"/>
          </p:cNvSpPr>
          <p:nvPr/>
        </p:nvSpPr>
        <p:spPr bwMode="auto">
          <a:xfrm>
            <a:off x="4164413" y="3764989"/>
            <a:ext cx="20625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latin typeface="华文中宋" panose="02010600040101010101" pitchFamily="2" charset="-122"/>
                <a:ea typeface="华文中宋" panose="02010600040101010101" pitchFamily="2" charset="-122"/>
              </a:rPr>
              <a:t>联会，四分体，交叉互换</a:t>
            </a:r>
          </a:p>
        </p:txBody>
      </p:sp>
      <p:sp>
        <p:nvSpPr>
          <p:cNvPr id="45094" name="矩形 45093">
            <a:extLst>
              <a:ext uri="{FF2B5EF4-FFF2-40B4-BE49-F238E27FC236}">
                <a16:creationId xmlns:a16="http://schemas.microsoft.com/office/drawing/2014/main" id="{B29CC0E9-34B7-4336-B86C-0DBEC953ADBE}"/>
              </a:ext>
            </a:extLst>
          </p:cNvPr>
          <p:cNvSpPr>
            <a:spLocks noChangeArrowheads="1"/>
          </p:cNvSpPr>
          <p:nvPr/>
        </p:nvSpPr>
        <p:spPr bwMode="auto">
          <a:xfrm>
            <a:off x="7031435" y="3687929"/>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latin typeface="华文中宋" panose="02010600040101010101" pitchFamily="2" charset="-122"/>
                <a:ea typeface="华文中宋" panose="02010600040101010101" pitchFamily="2" charset="-122"/>
              </a:rPr>
              <a:t>无</a:t>
            </a:r>
          </a:p>
        </p:txBody>
      </p:sp>
      <p:sp>
        <p:nvSpPr>
          <p:cNvPr id="45095" name="矩形 45094">
            <a:extLst>
              <a:ext uri="{FF2B5EF4-FFF2-40B4-BE49-F238E27FC236}">
                <a16:creationId xmlns:a16="http://schemas.microsoft.com/office/drawing/2014/main" id="{8723FDC6-D235-410B-94E8-FC4E63A06881}"/>
              </a:ext>
            </a:extLst>
          </p:cNvPr>
          <p:cNvSpPr>
            <a:spLocks noChangeArrowheads="1"/>
          </p:cNvSpPr>
          <p:nvPr/>
        </p:nvSpPr>
        <p:spPr bwMode="auto">
          <a:xfrm>
            <a:off x="4236421" y="4418509"/>
            <a:ext cx="19185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latin typeface="华文中宋" panose="02010600040101010101" pitchFamily="2" charset="-122"/>
                <a:ea typeface="华文中宋" panose="02010600040101010101" pitchFamily="2" charset="-122"/>
              </a:rPr>
              <a:t>同源染色体排列在赤道面两侧</a:t>
            </a:r>
          </a:p>
        </p:txBody>
      </p:sp>
      <p:sp>
        <p:nvSpPr>
          <p:cNvPr id="45096" name="矩形 45095">
            <a:extLst>
              <a:ext uri="{FF2B5EF4-FFF2-40B4-BE49-F238E27FC236}">
                <a16:creationId xmlns:a16="http://schemas.microsoft.com/office/drawing/2014/main" id="{11751435-9B80-46A2-9697-C8EFB8777F10}"/>
              </a:ext>
            </a:extLst>
          </p:cNvPr>
          <p:cNvSpPr>
            <a:spLocks noChangeArrowheads="1"/>
          </p:cNvSpPr>
          <p:nvPr/>
        </p:nvSpPr>
        <p:spPr bwMode="auto">
          <a:xfrm>
            <a:off x="6718507" y="4326175"/>
            <a:ext cx="19185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华文中宋" panose="02010600040101010101" pitchFamily="2" charset="-122"/>
                <a:ea typeface="华文中宋" panose="02010600040101010101" pitchFamily="2" charset="-122"/>
              </a:rPr>
              <a:t>着丝粒排列赤道面上</a:t>
            </a:r>
          </a:p>
        </p:txBody>
      </p:sp>
      <p:sp>
        <p:nvSpPr>
          <p:cNvPr id="45097" name="矩形 45096">
            <a:extLst>
              <a:ext uri="{FF2B5EF4-FFF2-40B4-BE49-F238E27FC236}">
                <a16:creationId xmlns:a16="http://schemas.microsoft.com/office/drawing/2014/main" id="{832FE9AB-1A7D-4067-ACEE-1102F0A02DFD}"/>
              </a:ext>
            </a:extLst>
          </p:cNvPr>
          <p:cNvSpPr>
            <a:spLocks noChangeArrowheads="1"/>
          </p:cNvSpPr>
          <p:nvPr/>
        </p:nvSpPr>
        <p:spPr bwMode="auto">
          <a:xfrm>
            <a:off x="3868774" y="519889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latin typeface="华文中宋" panose="02010600040101010101" pitchFamily="2" charset="-122"/>
                <a:ea typeface="华文中宋" panose="02010600040101010101" pitchFamily="2" charset="-122"/>
              </a:rPr>
              <a:t>同源染色体分离</a:t>
            </a:r>
          </a:p>
        </p:txBody>
      </p:sp>
      <p:sp>
        <p:nvSpPr>
          <p:cNvPr id="45098" name="矩形 45097">
            <a:extLst>
              <a:ext uri="{FF2B5EF4-FFF2-40B4-BE49-F238E27FC236}">
                <a16:creationId xmlns:a16="http://schemas.microsoft.com/office/drawing/2014/main" id="{143DA91D-3BAC-49D2-8A47-7E9501191ED7}"/>
              </a:ext>
            </a:extLst>
          </p:cNvPr>
          <p:cNvSpPr>
            <a:spLocks noChangeArrowheads="1"/>
          </p:cNvSpPr>
          <p:nvPr/>
        </p:nvSpPr>
        <p:spPr bwMode="auto">
          <a:xfrm>
            <a:off x="6335038" y="5177254"/>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latin typeface="华文中宋" panose="02010600040101010101" pitchFamily="2" charset="-122"/>
                <a:ea typeface="华文中宋" panose="02010600040101010101" pitchFamily="2" charset="-122"/>
              </a:rPr>
              <a:t>姐妹染色单体分离</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C9A9E28B-B69F-4792-94F0-F13C7C42DBE0}"/>
                  </a:ext>
                </a:extLst>
              </p14:cNvPr>
              <p14:cNvContentPartPr/>
              <p14:nvPr/>
            </p14:nvContentPartPr>
            <p14:xfrm>
              <a:off x="3294632" y="6391963"/>
              <a:ext cx="360" cy="360"/>
            </p14:xfrm>
          </p:contentPart>
        </mc:Choice>
        <mc:Fallback xmlns="">
          <p:pic>
            <p:nvPicPr>
              <p:cNvPr id="2" name="墨迹 1">
                <a:extLst>
                  <a:ext uri="{FF2B5EF4-FFF2-40B4-BE49-F238E27FC236}">
                    <a16:creationId xmlns:a16="http://schemas.microsoft.com/office/drawing/2014/main" id="{C9A9E28B-B69F-4792-94F0-F13C7C42DBE0}"/>
                  </a:ext>
                </a:extLst>
              </p:cNvPr>
              <p:cNvPicPr/>
              <p:nvPr/>
            </p:nvPicPr>
            <p:blipFill>
              <a:blip r:embed="rId3"/>
              <a:stretch>
                <a:fillRect/>
              </a:stretch>
            </p:blipFill>
            <p:spPr>
              <a:xfrm>
                <a:off x="3290312" y="6364963"/>
                <a:ext cx="9000" cy="54000"/>
              </a:xfrm>
              <a:prstGeom prst="rect">
                <a:avLst/>
              </a:prstGeom>
            </p:spPr>
          </p:pic>
        </mc:Fallback>
      </mc:AlternateContent>
      <p:graphicFrame>
        <p:nvGraphicFramePr>
          <p:cNvPr id="4" name="表格 3">
            <a:extLst>
              <a:ext uri="{FF2B5EF4-FFF2-40B4-BE49-F238E27FC236}">
                <a16:creationId xmlns:a16="http://schemas.microsoft.com/office/drawing/2014/main" id="{3ADBA53E-967E-4835-AEEE-30F2608403D1}"/>
              </a:ext>
            </a:extLst>
          </p:cNvPr>
          <p:cNvGraphicFramePr>
            <a:graphicFrameLocks noGrp="1"/>
          </p:cNvGraphicFramePr>
          <p:nvPr>
            <p:extLst>
              <p:ext uri="{D42A27DB-BD31-4B8C-83A1-F6EECF244321}">
                <p14:modId xmlns:p14="http://schemas.microsoft.com/office/powerpoint/2010/main" val="3953966929"/>
              </p:ext>
            </p:extLst>
          </p:nvPr>
        </p:nvGraphicFramePr>
        <p:xfrm>
          <a:off x="2465282" y="1281471"/>
          <a:ext cx="1543180" cy="4495440"/>
        </p:xfrm>
        <a:graphic>
          <a:graphicData uri="http://schemas.openxmlformats.org/drawingml/2006/table">
            <a:tbl>
              <a:tblPr/>
              <a:tblGrid>
                <a:gridCol w="1543180">
                  <a:extLst>
                    <a:ext uri="{9D8B030D-6E8A-4147-A177-3AD203B41FA5}">
                      <a16:colId xmlns:a16="http://schemas.microsoft.com/office/drawing/2014/main" val="3255630010"/>
                    </a:ext>
                  </a:extLst>
                </a:gridCol>
              </a:tblGrid>
              <a:tr h="4495440">
                <a:tc>
                  <a:txBody>
                    <a:bodyPr/>
                    <a:lstStyle/>
                    <a:p>
                      <a:endParaRPr lang="zh-CN"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009567445"/>
                  </a:ext>
                </a:extLst>
              </a:tr>
            </a:tbl>
          </a:graphicData>
        </a:graphic>
      </p:graphicFrame>
      <p:sp>
        <p:nvSpPr>
          <p:cNvPr id="17" name="矩形 16">
            <a:extLst>
              <a:ext uri="{FF2B5EF4-FFF2-40B4-BE49-F238E27FC236}">
                <a16:creationId xmlns:a16="http://schemas.microsoft.com/office/drawing/2014/main" id="{35588CAA-4712-4670-8257-A469DCE2EEA0}"/>
              </a:ext>
            </a:extLst>
          </p:cNvPr>
          <p:cNvSpPr>
            <a:spLocks noChangeArrowheads="1"/>
          </p:cNvSpPr>
          <p:nvPr/>
        </p:nvSpPr>
        <p:spPr bwMode="auto">
          <a:xfrm>
            <a:off x="2687180" y="1339848"/>
            <a:ext cx="12089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latin typeface="Arial" panose="020B0604020202020204" pitchFamily="34" charset="0"/>
                <a:ea typeface="宋体" panose="02010600030101010101" pitchFamily="2" charset="-122"/>
              </a:rPr>
              <a:t>有丝分裂</a:t>
            </a:r>
          </a:p>
        </p:txBody>
      </p:sp>
      <p:sp>
        <p:nvSpPr>
          <p:cNvPr id="18" name="矩形 17">
            <a:extLst>
              <a:ext uri="{FF2B5EF4-FFF2-40B4-BE49-F238E27FC236}">
                <a16:creationId xmlns:a16="http://schemas.microsoft.com/office/drawing/2014/main" id="{7D7418F4-C32C-40D4-8CA2-01E771E37AA7}"/>
              </a:ext>
            </a:extLst>
          </p:cNvPr>
          <p:cNvSpPr>
            <a:spLocks noChangeArrowheads="1"/>
          </p:cNvSpPr>
          <p:nvPr/>
        </p:nvSpPr>
        <p:spPr bwMode="auto">
          <a:xfrm>
            <a:off x="2847615" y="2344163"/>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dirty="0">
                <a:latin typeface="华文中宋" panose="02010600040101010101" pitchFamily="2" charset="-122"/>
                <a:ea typeface="华文中宋" panose="02010600040101010101" pitchFamily="2" charset="-122"/>
              </a:rPr>
              <a:t>有</a:t>
            </a:r>
          </a:p>
        </p:txBody>
      </p:sp>
      <p:sp>
        <p:nvSpPr>
          <p:cNvPr id="21" name="矩形 20">
            <a:extLst>
              <a:ext uri="{FF2B5EF4-FFF2-40B4-BE49-F238E27FC236}">
                <a16:creationId xmlns:a16="http://schemas.microsoft.com/office/drawing/2014/main" id="{7F2AE1D1-6442-47D3-95E9-E7FB8DA66F7E}"/>
              </a:ext>
            </a:extLst>
          </p:cNvPr>
          <p:cNvSpPr>
            <a:spLocks noChangeArrowheads="1"/>
          </p:cNvSpPr>
          <p:nvPr/>
        </p:nvSpPr>
        <p:spPr bwMode="auto">
          <a:xfrm>
            <a:off x="2377395" y="3045315"/>
            <a:ext cx="17108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b="1" dirty="0">
                <a:latin typeface="华文中宋" panose="02010600040101010101" pitchFamily="2" charset="-122"/>
                <a:ea typeface="华文中宋" panose="02010600040101010101" pitchFamily="2" charset="-122"/>
              </a:rPr>
              <a:t>2n</a:t>
            </a:r>
            <a:r>
              <a:rPr lang="en-US" altLang="en-US" sz="2800" b="1" dirty="0"/>
              <a:t>→</a:t>
            </a:r>
            <a:r>
              <a:rPr lang="en-US" altLang="en-US" b="1" dirty="0">
                <a:latin typeface="华文中宋" panose="02010600040101010101" pitchFamily="2" charset="-122"/>
                <a:ea typeface="华文中宋" panose="02010600040101010101" pitchFamily="2" charset="-122"/>
              </a:rPr>
              <a:t>4</a:t>
            </a:r>
            <a:r>
              <a:rPr lang="en-US" altLang="zh-CN" sz="1800" b="1" dirty="0">
                <a:latin typeface="华文中宋" panose="02010600040101010101" pitchFamily="2" charset="-122"/>
                <a:ea typeface="华文中宋" panose="02010600040101010101" pitchFamily="2" charset="-122"/>
              </a:rPr>
              <a:t>n</a:t>
            </a:r>
            <a:r>
              <a:rPr lang="en-US" altLang="en-US" sz="2800" b="1" dirty="0"/>
              <a:t>→</a:t>
            </a:r>
            <a:r>
              <a:rPr lang="en-US" altLang="en-US" b="1" dirty="0">
                <a:latin typeface="华文中宋" panose="02010600040101010101" pitchFamily="2" charset="-122"/>
                <a:ea typeface="华文中宋" panose="02010600040101010101" pitchFamily="2" charset="-122"/>
              </a:rPr>
              <a:t>2</a:t>
            </a:r>
            <a:r>
              <a:rPr lang="en-US" altLang="zh-CN" sz="1800" b="1" dirty="0">
                <a:latin typeface="华文中宋" panose="02010600040101010101" pitchFamily="2" charset="-122"/>
                <a:ea typeface="华文中宋" panose="02010600040101010101" pitchFamily="2" charset="-122"/>
              </a:rPr>
              <a:t>n</a:t>
            </a:r>
          </a:p>
        </p:txBody>
      </p:sp>
      <p:sp>
        <p:nvSpPr>
          <p:cNvPr id="22" name="矩形 21">
            <a:extLst>
              <a:ext uri="{FF2B5EF4-FFF2-40B4-BE49-F238E27FC236}">
                <a16:creationId xmlns:a16="http://schemas.microsoft.com/office/drawing/2014/main" id="{254FDD4D-92DF-40ED-8226-2E0ED437ACBD}"/>
              </a:ext>
            </a:extLst>
          </p:cNvPr>
          <p:cNvSpPr>
            <a:spLocks noChangeArrowheads="1"/>
          </p:cNvSpPr>
          <p:nvPr/>
        </p:nvSpPr>
        <p:spPr bwMode="auto">
          <a:xfrm>
            <a:off x="2796319" y="3768584"/>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latin typeface="华文中宋" panose="02010600040101010101" pitchFamily="2" charset="-122"/>
                <a:ea typeface="华文中宋" panose="02010600040101010101" pitchFamily="2" charset="-122"/>
              </a:rPr>
              <a:t>无</a:t>
            </a:r>
          </a:p>
        </p:txBody>
      </p:sp>
      <p:sp>
        <p:nvSpPr>
          <p:cNvPr id="23" name="矩形 22">
            <a:extLst>
              <a:ext uri="{FF2B5EF4-FFF2-40B4-BE49-F238E27FC236}">
                <a16:creationId xmlns:a16="http://schemas.microsoft.com/office/drawing/2014/main" id="{997CA465-D4DE-4C46-8709-A88602C5FCDB}"/>
              </a:ext>
            </a:extLst>
          </p:cNvPr>
          <p:cNvSpPr>
            <a:spLocks noChangeArrowheads="1"/>
          </p:cNvSpPr>
          <p:nvPr/>
        </p:nvSpPr>
        <p:spPr bwMode="auto">
          <a:xfrm>
            <a:off x="2629566" y="4494160"/>
            <a:ext cx="12781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华文中宋" panose="02010600040101010101" pitchFamily="2" charset="-122"/>
                <a:ea typeface="华文中宋" panose="02010600040101010101" pitchFamily="2" charset="-122"/>
              </a:rPr>
              <a:t>着丝粒排列赤道面上</a:t>
            </a:r>
          </a:p>
        </p:txBody>
      </p:sp>
      <p:sp>
        <p:nvSpPr>
          <p:cNvPr id="24" name="矩形 23">
            <a:extLst>
              <a:ext uri="{FF2B5EF4-FFF2-40B4-BE49-F238E27FC236}">
                <a16:creationId xmlns:a16="http://schemas.microsoft.com/office/drawing/2014/main" id="{43562EA1-D17C-4131-8A13-D3263437D101}"/>
              </a:ext>
            </a:extLst>
          </p:cNvPr>
          <p:cNvSpPr>
            <a:spLocks noChangeArrowheads="1"/>
          </p:cNvSpPr>
          <p:nvPr/>
        </p:nvSpPr>
        <p:spPr bwMode="auto">
          <a:xfrm>
            <a:off x="2590257" y="5083134"/>
            <a:ext cx="12781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华文中宋" panose="02010600040101010101" pitchFamily="2" charset="-122"/>
                <a:ea typeface="华文中宋" panose="02010600040101010101" pitchFamily="2" charset="-122"/>
              </a:rPr>
              <a:t>姐妹染色单体分离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45089"/>
                                        </p:tgtEl>
                                        <p:attrNameLst>
                                          <p:attrName>style.visibility</p:attrName>
                                        </p:attrNameLst>
                                      </p:cBhvr>
                                      <p:to>
                                        <p:strVal val="visible"/>
                                      </p:to>
                                    </p:set>
                                    <p:anim calcmode="lin" valueType="num">
                                      <p:cBhvr>
                                        <p:cTn id="16" dur="500" fill="hold"/>
                                        <p:tgtEl>
                                          <p:spTgt spid="45089"/>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5089"/>
                                        </p:tgtEl>
                                        <p:attrNameLst>
                                          <p:attrName>ppt_y</p:attrName>
                                        </p:attrNameLst>
                                      </p:cBhvr>
                                      <p:tavLst>
                                        <p:tav tm="0">
                                          <p:val>
                                            <p:strVal val="#ppt_y"/>
                                          </p:val>
                                        </p:tav>
                                        <p:tav tm="100000">
                                          <p:val>
                                            <p:strVal val="#ppt_y"/>
                                          </p:val>
                                        </p:tav>
                                      </p:tavLst>
                                    </p:anim>
                                    <p:anim calcmode="lin" valueType="num">
                                      <p:cBhvr>
                                        <p:cTn id="18" dur="500" fill="hold"/>
                                        <p:tgtEl>
                                          <p:spTgt spid="45089"/>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5089"/>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5089"/>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45090"/>
                                        </p:tgtEl>
                                        <p:attrNameLst>
                                          <p:attrName>style.visibility</p:attrName>
                                        </p:attrNameLst>
                                      </p:cBhvr>
                                      <p:to>
                                        <p:strVal val="visible"/>
                                      </p:to>
                                    </p:set>
                                    <p:anim calcmode="lin" valueType="num">
                                      <p:cBhvr>
                                        <p:cTn id="25" dur="500" fill="hold"/>
                                        <p:tgtEl>
                                          <p:spTgt spid="4509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45090"/>
                                        </p:tgtEl>
                                        <p:attrNameLst>
                                          <p:attrName>ppt_y</p:attrName>
                                        </p:attrNameLst>
                                      </p:cBhvr>
                                      <p:tavLst>
                                        <p:tav tm="0">
                                          <p:val>
                                            <p:strVal val="#ppt_y"/>
                                          </p:val>
                                        </p:tav>
                                        <p:tav tm="100000">
                                          <p:val>
                                            <p:strVal val="#ppt_y"/>
                                          </p:val>
                                        </p:tav>
                                      </p:tavLst>
                                    </p:anim>
                                    <p:anim calcmode="lin" valueType="num">
                                      <p:cBhvr>
                                        <p:cTn id="27" dur="500" fill="hold"/>
                                        <p:tgtEl>
                                          <p:spTgt spid="4509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4509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45090"/>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1"/>
                                        </p:tgtEl>
                                        <p:attrNameLst>
                                          <p:attrName>ppt_y</p:attrName>
                                        </p:attrNameLst>
                                      </p:cBhvr>
                                      <p:tavLst>
                                        <p:tav tm="0">
                                          <p:val>
                                            <p:strVal val="#ppt_y"/>
                                          </p:val>
                                        </p:tav>
                                        <p:tav tm="100000">
                                          <p:val>
                                            <p:strVal val="#ppt_y"/>
                                          </p:val>
                                        </p:tav>
                                      </p:tavLst>
                                    </p:anim>
                                    <p:anim calcmode="lin" valueType="num">
                                      <p:cBhvr>
                                        <p:cTn id="36"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45091"/>
                                        </p:tgtEl>
                                        <p:attrNameLst>
                                          <p:attrName>style.visibility</p:attrName>
                                        </p:attrNameLst>
                                      </p:cBhvr>
                                      <p:to>
                                        <p:strVal val="visible"/>
                                      </p:to>
                                    </p:set>
                                    <p:anim calcmode="lin" valueType="num">
                                      <p:cBhvr>
                                        <p:cTn id="43" dur="500" fill="hold"/>
                                        <p:tgtEl>
                                          <p:spTgt spid="45091"/>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45091"/>
                                        </p:tgtEl>
                                        <p:attrNameLst>
                                          <p:attrName>ppt_y</p:attrName>
                                        </p:attrNameLst>
                                      </p:cBhvr>
                                      <p:tavLst>
                                        <p:tav tm="0">
                                          <p:val>
                                            <p:strVal val="#ppt_y"/>
                                          </p:val>
                                        </p:tav>
                                        <p:tav tm="100000">
                                          <p:val>
                                            <p:strVal val="#ppt_y"/>
                                          </p:val>
                                        </p:tav>
                                      </p:tavLst>
                                    </p:anim>
                                    <p:anim calcmode="lin" valueType="num">
                                      <p:cBhvr>
                                        <p:cTn id="45" dur="500" fill="hold"/>
                                        <p:tgtEl>
                                          <p:spTgt spid="45091"/>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45091"/>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45091"/>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iterate type="lt">
                                    <p:tmPct val="10000"/>
                                  </p:iterate>
                                  <p:childTnLst>
                                    <p:set>
                                      <p:cBhvr>
                                        <p:cTn id="51" dur="1" fill="hold">
                                          <p:stCondLst>
                                            <p:cond delay="0"/>
                                          </p:stCondLst>
                                        </p:cTn>
                                        <p:tgtEl>
                                          <p:spTgt spid="45092"/>
                                        </p:tgtEl>
                                        <p:attrNameLst>
                                          <p:attrName>style.visibility</p:attrName>
                                        </p:attrNameLst>
                                      </p:cBhvr>
                                      <p:to>
                                        <p:strVal val="visible"/>
                                      </p:to>
                                    </p:set>
                                    <p:anim calcmode="lin" valueType="num">
                                      <p:cBhvr>
                                        <p:cTn id="52" dur="500" fill="hold"/>
                                        <p:tgtEl>
                                          <p:spTgt spid="45092"/>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45092"/>
                                        </p:tgtEl>
                                        <p:attrNameLst>
                                          <p:attrName>ppt_y</p:attrName>
                                        </p:attrNameLst>
                                      </p:cBhvr>
                                      <p:tavLst>
                                        <p:tav tm="0">
                                          <p:val>
                                            <p:strVal val="#ppt_y"/>
                                          </p:val>
                                        </p:tav>
                                        <p:tav tm="100000">
                                          <p:val>
                                            <p:strVal val="#ppt_y"/>
                                          </p:val>
                                        </p:tav>
                                      </p:tavLst>
                                    </p:anim>
                                    <p:anim calcmode="lin" valueType="num">
                                      <p:cBhvr>
                                        <p:cTn id="54" dur="500" fill="hold"/>
                                        <p:tgtEl>
                                          <p:spTgt spid="45092"/>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45092"/>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45092"/>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iterate type="lt">
                                    <p:tmPct val="10000"/>
                                  </p:iterate>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2"/>
                                        </p:tgtEl>
                                        <p:attrNameLst>
                                          <p:attrName>ppt_y</p:attrName>
                                        </p:attrNameLst>
                                      </p:cBhvr>
                                      <p:tavLst>
                                        <p:tav tm="0">
                                          <p:val>
                                            <p:strVal val="#ppt_y"/>
                                          </p:val>
                                        </p:tav>
                                        <p:tav tm="100000">
                                          <p:val>
                                            <p:strVal val="#ppt_y"/>
                                          </p:val>
                                        </p:tav>
                                      </p:tavLst>
                                    </p:anim>
                                    <p:anim calcmode="lin" valueType="num">
                                      <p:cBhvr>
                                        <p:cTn id="63"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45093"/>
                                        </p:tgtEl>
                                        <p:attrNameLst>
                                          <p:attrName>style.visibility</p:attrName>
                                        </p:attrNameLst>
                                      </p:cBhvr>
                                      <p:to>
                                        <p:strVal val="visible"/>
                                      </p:to>
                                    </p:set>
                                    <p:anim calcmode="lin" valueType="num">
                                      <p:cBhvr>
                                        <p:cTn id="70" dur="500" fill="hold"/>
                                        <p:tgtEl>
                                          <p:spTgt spid="45093"/>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5093"/>
                                        </p:tgtEl>
                                        <p:attrNameLst>
                                          <p:attrName>ppt_y</p:attrName>
                                        </p:attrNameLst>
                                      </p:cBhvr>
                                      <p:tavLst>
                                        <p:tav tm="0">
                                          <p:val>
                                            <p:strVal val="#ppt_y"/>
                                          </p:val>
                                        </p:tav>
                                        <p:tav tm="100000">
                                          <p:val>
                                            <p:strVal val="#ppt_y"/>
                                          </p:val>
                                        </p:tav>
                                      </p:tavLst>
                                    </p:anim>
                                    <p:anim calcmode="lin" valueType="num">
                                      <p:cBhvr>
                                        <p:cTn id="72" dur="500" fill="hold"/>
                                        <p:tgtEl>
                                          <p:spTgt spid="45093"/>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5093"/>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5093"/>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iterate type="lt">
                                    <p:tmPct val="10000"/>
                                  </p:iterate>
                                  <p:childTnLst>
                                    <p:set>
                                      <p:cBhvr>
                                        <p:cTn id="78" dur="1" fill="hold">
                                          <p:stCondLst>
                                            <p:cond delay="0"/>
                                          </p:stCondLst>
                                        </p:cTn>
                                        <p:tgtEl>
                                          <p:spTgt spid="45094"/>
                                        </p:tgtEl>
                                        <p:attrNameLst>
                                          <p:attrName>style.visibility</p:attrName>
                                        </p:attrNameLst>
                                      </p:cBhvr>
                                      <p:to>
                                        <p:strVal val="visible"/>
                                      </p:to>
                                    </p:set>
                                    <p:anim calcmode="lin" valueType="num">
                                      <p:cBhvr>
                                        <p:cTn id="79" dur="500" fill="hold"/>
                                        <p:tgtEl>
                                          <p:spTgt spid="45094"/>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45094"/>
                                        </p:tgtEl>
                                        <p:attrNameLst>
                                          <p:attrName>ppt_y</p:attrName>
                                        </p:attrNameLst>
                                      </p:cBhvr>
                                      <p:tavLst>
                                        <p:tav tm="0">
                                          <p:val>
                                            <p:strVal val="#ppt_y"/>
                                          </p:val>
                                        </p:tav>
                                        <p:tav tm="100000">
                                          <p:val>
                                            <p:strVal val="#ppt_y"/>
                                          </p:val>
                                        </p:tav>
                                      </p:tavLst>
                                    </p:anim>
                                    <p:anim calcmode="lin" valueType="num">
                                      <p:cBhvr>
                                        <p:cTn id="81" dur="500" fill="hold"/>
                                        <p:tgtEl>
                                          <p:spTgt spid="45094"/>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45094"/>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45094"/>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iterate type="lt">
                                    <p:tmPct val="10000"/>
                                  </p:iterate>
                                  <p:childTnLst>
                                    <p:set>
                                      <p:cBhvr>
                                        <p:cTn id="87" dur="1" fill="hold">
                                          <p:stCondLst>
                                            <p:cond delay="0"/>
                                          </p:stCondLst>
                                        </p:cTn>
                                        <p:tgtEl>
                                          <p:spTgt spid="23"/>
                                        </p:tgtEl>
                                        <p:attrNameLst>
                                          <p:attrName>style.visibility</p:attrName>
                                        </p:attrNameLst>
                                      </p:cBhvr>
                                      <p:to>
                                        <p:strVal val="visible"/>
                                      </p:to>
                                    </p:set>
                                    <p:anim calcmode="lin" valueType="num">
                                      <p:cBhvr>
                                        <p:cTn id="88"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23"/>
                                        </p:tgtEl>
                                        <p:attrNameLst>
                                          <p:attrName>ppt_y</p:attrName>
                                        </p:attrNameLst>
                                      </p:cBhvr>
                                      <p:tavLst>
                                        <p:tav tm="0">
                                          <p:val>
                                            <p:strVal val="#ppt_y"/>
                                          </p:val>
                                        </p:tav>
                                        <p:tav tm="100000">
                                          <p:val>
                                            <p:strVal val="#ppt_y"/>
                                          </p:val>
                                        </p:tav>
                                      </p:tavLst>
                                    </p:anim>
                                    <p:anim calcmode="lin" valueType="num">
                                      <p:cBhvr>
                                        <p:cTn id="90"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iterate type="lt">
                                    <p:tmPct val="10000"/>
                                  </p:iterate>
                                  <p:childTnLst>
                                    <p:set>
                                      <p:cBhvr>
                                        <p:cTn id="96" dur="1" fill="hold">
                                          <p:stCondLst>
                                            <p:cond delay="0"/>
                                          </p:stCondLst>
                                        </p:cTn>
                                        <p:tgtEl>
                                          <p:spTgt spid="45095"/>
                                        </p:tgtEl>
                                        <p:attrNameLst>
                                          <p:attrName>style.visibility</p:attrName>
                                        </p:attrNameLst>
                                      </p:cBhvr>
                                      <p:to>
                                        <p:strVal val="visible"/>
                                      </p:to>
                                    </p:set>
                                    <p:anim calcmode="lin" valueType="num">
                                      <p:cBhvr>
                                        <p:cTn id="97" dur="500" fill="hold"/>
                                        <p:tgtEl>
                                          <p:spTgt spid="45095"/>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45095"/>
                                        </p:tgtEl>
                                        <p:attrNameLst>
                                          <p:attrName>ppt_y</p:attrName>
                                        </p:attrNameLst>
                                      </p:cBhvr>
                                      <p:tavLst>
                                        <p:tav tm="0">
                                          <p:val>
                                            <p:strVal val="#ppt_y"/>
                                          </p:val>
                                        </p:tav>
                                        <p:tav tm="100000">
                                          <p:val>
                                            <p:strVal val="#ppt_y"/>
                                          </p:val>
                                        </p:tav>
                                      </p:tavLst>
                                    </p:anim>
                                    <p:anim calcmode="lin" valueType="num">
                                      <p:cBhvr>
                                        <p:cTn id="99" dur="500" fill="hold"/>
                                        <p:tgtEl>
                                          <p:spTgt spid="45095"/>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45095"/>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45095"/>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iterate type="lt">
                                    <p:tmPct val="10000"/>
                                  </p:iterate>
                                  <p:childTnLst>
                                    <p:set>
                                      <p:cBhvr>
                                        <p:cTn id="105" dur="1" fill="hold">
                                          <p:stCondLst>
                                            <p:cond delay="0"/>
                                          </p:stCondLst>
                                        </p:cTn>
                                        <p:tgtEl>
                                          <p:spTgt spid="45096"/>
                                        </p:tgtEl>
                                        <p:attrNameLst>
                                          <p:attrName>style.visibility</p:attrName>
                                        </p:attrNameLst>
                                      </p:cBhvr>
                                      <p:to>
                                        <p:strVal val="visible"/>
                                      </p:to>
                                    </p:set>
                                    <p:anim calcmode="lin" valueType="num">
                                      <p:cBhvr>
                                        <p:cTn id="106" dur="500" fill="hold"/>
                                        <p:tgtEl>
                                          <p:spTgt spid="45096"/>
                                        </p:tgtEl>
                                        <p:attrNameLst>
                                          <p:attrName>ppt_x</p:attrName>
                                        </p:attrNameLst>
                                      </p:cBhvr>
                                      <p:tavLst>
                                        <p:tav tm="0">
                                          <p:val>
                                            <p:strVal val="#ppt_x"/>
                                          </p:val>
                                        </p:tav>
                                        <p:tav tm="50000">
                                          <p:val>
                                            <p:strVal val="#ppt_x+.1"/>
                                          </p:val>
                                        </p:tav>
                                        <p:tav tm="100000">
                                          <p:val>
                                            <p:strVal val="#ppt_x"/>
                                          </p:val>
                                        </p:tav>
                                      </p:tavLst>
                                    </p:anim>
                                    <p:anim calcmode="lin" valueType="num">
                                      <p:cBhvr>
                                        <p:cTn id="107" dur="500" fill="hold"/>
                                        <p:tgtEl>
                                          <p:spTgt spid="45096"/>
                                        </p:tgtEl>
                                        <p:attrNameLst>
                                          <p:attrName>ppt_y</p:attrName>
                                        </p:attrNameLst>
                                      </p:cBhvr>
                                      <p:tavLst>
                                        <p:tav tm="0">
                                          <p:val>
                                            <p:strVal val="#ppt_y"/>
                                          </p:val>
                                        </p:tav>
                                        <p:tav tm="100000">
                                          <p:val>
                                            <p:strVal val="#ppt_y"/>
                                          </p:val>
                                        </p:tav>
                                      </p:tavLst>
                                    </p:anim>
                                    <p:anim calcmode="lin" valueType="num">
                                      <p:cBhvr>
                                        <p:cTn id="108" dur="500" fill="hold"/>
                                        <p:tgtEl>
                                          <p:spTgt spid="45096"/>
                                        </p:tgtEl>
                                        <p:attrNameLst>
                                          <p:attrName>ppt_h</p:attrName>
                                        </p:attrNameLst>
                                      </p:cBhvr>
                                      <p:tavLst>
                                        <p:tav tm="0">
                                          <p:val>
                                            <p:strVal val="#ppt_h/10"/>
                                          </p:val>
                                        </p:tav>
                                        <p:tav tm="50000">
                                          <p:val>
                                            <p:strVal val="#ppt_h+.01"/>
                                          </p:val>
                                        </p:tav>
                                        <p:tav tm="100000">
                                          <p:val>
                                            <p:strVal val="#ppt_h"/>
                                          </p:val>
                                        </p:tav>
                                      </p:tavLst>
                                    </p:anim>
                                    <p:anim calcmode="lin" valueType="num">
                                      <p:cBhvr>
                                        <p:cTn id="109" dur="500" fill="hold"/>
                                        <p:tgtEl>
                                          <p:spTgt spid="45096"/>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500" tmFilter="0,0; .5, 1; 1, 1"/>
                                        <p:tgtEl>
                                          <p:spTgt spid="45096"/>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iterate type="lt">
                                    <p:tmPct val="10000"/>
                                  </p:iterate>
                                  <p:childTnLst>
                                    <p:set>
                                      <p:cBhvr>
                                        <p:cTn id="114" dur="1" fill="hold">
                                          <p:stCondLst>
                                            <p:cond delay="0"/>
                                          </p:stCondLst>
                                        </p:cTn>
                                        <p:tgtEl>
                                          <p:spTgt spid="24"/>
                                        </p:tgtEl>
                                        <p:attrNameLst>
                                          <p:attrName>style.visibility</p:attrName>
                                        </p:attrNameLst>
                                      </p:cBhvr>
                                      <p:to>
                                        <p:strVal val="visible"/>
                                      </p:to>
                                    </p:set>
                                    <p:anim calcmode="lin" valueType="num">
                                      <p:cBhvr>
                                        <p:cTn id="115"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16" dur="500" fill="hold"/>
                                        <p:tgtEl>
                                          <p:spTgt spid="24"/>
                                        </p:tgtEl>
                                        <p:attrNameLst>
                                          <p:attrName>ppt_y</p:attrName>
                                        </p:attrNameLst>
                                      </p:cBhvr>
                                      <p:tavLst>
                                        <p:tav tm="0">
                                          <p:val>
                                            <p:strVal val="#ppt_y"/>
                                          </p:val>
                                        </p:tav>
                                        <p:tav tm="100000">
                                          <p:val>
                                            <p:strVal val="#ppt_y"/>
                                          </p:val>
                                        </p:tav>
                                      </p:tavLst>
                                    </p:anim>
                                    <p:anim calcmode="lin" valueType="num">
                                      <p:cBhvr>
                                        <p:cTn id="117"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18"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500" tmFilter="0,0; .5, 1; 1, 1"/>
                                        <p:tgtEl>
                                          <p:spTgt spid="24"/>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grpId="0" nodeType="clickEffect">
                                  <p:stCondLst>
                                    <p:cond delay="0"/>
                                  </p:stCondLst>
                                  <p:iterate type="lt">
                                    <p:tmPct val="10000"/>
                                  </p:iterate>
                                  <p:childTnLst>
                                    <p:set>
                                      <p:cBhvr>
                                        <p:cTn id="123" dur="1" fill="hold">
                                          <p:stCondLst>
                                            <p:cond delay="0"/>
                                          </p:stCondLst>
                                        </p:cTn>
                                        <p:tgtEl>
                                          <p:spTgt spid="45097"/>
                                        </p:tgtEl>
                                        <p:attrNameLst>
                                          <p:attrName>style.visibility</p:attrName>
                                        </p:attrNameLst>
                                      </p:cBhvr>
                                      <p:to>
                                        <p:strVal val="visible"/>
                                      </p:to>
                                    </p:set>
                                    <p:anim calcmode="lin" valueType="num">
                                      <p:cBhvr>
                                        <p:cTn id="124" dur="500" fill="hold"/>
                                        <p:tgtEl>
                                          <p:spTgt spid="45097"/>
                                        </p:tgtEl>
                                        <p:attrNameLst>
                                          <p:attrName>ppt_x</p:attrName>
                                        </p:attrNameLst>
                                      </p:cBhvr>
                                      <p:tavLst>
                                        <p:tav tm="0">
                                          <p:val>
                                            <p:strVal val="#ppt_x"/>
                                          </p:val>
                                        </p:tav>
                                        <p:tav tm="50000">
                                          <p:val>
                                            <p:strVal val="#ppt_x+.1"/>
                                          </p:val>
                                        </p:tav>
                                        <p:tav tm="100000">
                                          <p:val>
                                            <p:strVal val="#ppt_x"/>
                                          </p:val>
                                        </p:tav>
                                      </p:tavLst>
                                    </p:anim>
                                    <p:anim calcmode="lin" valueType="num">
                                      <p:cBhvr>
                                        <p:cTn id="125" dur="500" fill="hold"/>
                                        <p:tgtEl>
                                          <p:spTgt spid="45097"/>
                                        </p:tgtEl>
                                        <p:attrNameLst>
                                          <p:attrName>ppt_y</p:attrName>
                                        </p:attrNameLst>
                                      </p:cBhvr>
                                      <p:tavLst>
                                        <p:tav tm="0">
                                          <p:val>
                                            <p:strVal val="#ppt_y"/>
                                          </p:val>
                                        </p:tav>
                                        <p:tav tm="100000">
                                          <p:val>
                                            <p:strVal val="#ppt_y"/>
                                          </p:val>
                                        </p:tav>
                                      </p:tavLst>
                                    </p:anim>
                                    <p:anim calcmode="lin" valueType="num">
                                      <p:cBhvr>
                                        <p:cTn id="126" dur="500" fill="hold"/>
                                        <p:tgtEl>
                                          <p:spTgt spid="45097"/>
                                        </p:tgtEl>
                                        <p:attrNameLst>
                                          <p:attrName>ppt_h</p:attrName>
                                        </p:attrNameLst>
                                      </p:cBhvr>
                                      <p:tavLst>
                                        <p:tav tm="0">
                                          <p:val>
                                            <p:strVal val="#ppt_h/10"/>
                                          </p:val>
                                        </p:tav>
                                        <p:tav tm="50000">
                                          <p:val>
                                            <p:strVal val="#ppt_h+.01"/>
                                          </p:val>
                                        </p:tav>
                                        <p:tav tm="100000">
                                          <p:val>
                                            <p:strVal val="#ppt_h"/>
                                          </p:val>
                                        </p:tav>
                                      </p:tavLst>
                                    </p:anim>
                                    <p:anim calcmode="lin" valueType="num">
                                      <p:cBhvr>
                                        <p:cTn id="127" dur="500" fill="hold"/>
                                        <p:tgtEl>
                                          <p:spTgt spid="45097"/>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500" tmFilter="0,0; .5, 1; 1, 1"/>
                                        <p:tgtEl>
                                          <p:spTgt spid="45097"/>
                                        </p:tgtEl>
                                      </p:cBhvr>
                                    </p:animEffect>
                                  </p:childTnLst>
                                </p:cTn>
                              </p:par>
                            </p:childTnLst>
                          </p:cTn>
                        </p:par>
                      </p:childTnLst>
                    </p:cTn>
                  </p:par>
                  <p:par>
                    <p:cTn id="129" fill="hold">
                      <p:stCondLst>
                        <p:cond delay="indefinite"/>
                      </p:stCondLst>
                      <p:childTnLst>
                        <p:par>
                          <p:cTn id="130" fill="hold">
                            <p:stCondLst>
                              <p:cond delay="0"/>
                            </p:stCondLst>
                            <p:childTnLst>
                              <p:par>
                                <p:cTn id="131" presetID="41" presetClass="entr" presetSubtype="0" fill="hold" grpId="0" nodeType="clickEffect">
                                  <p:stCondLst>
                                    <p:cond delay="0"/>
                                  </p:stCondLst>
                                  <p:iterate type="lt">
                                    <p:tmPct val="10000"/>
                                  </p:iterate>
                                  <p:childTnLst>
                                    <p:set>
                                      <p:cBhvr>
                                        <p:cTn id="132" dur="1" fill="hold">
                                          <p:stCondLst>
                                            <p:cond delay="0"/>
                                          </p:stCondLst>
                                        </p:cTn>
                                        <p:tgtEl>
                                          <p:spTgt spid="45098"/>
                                        </p:tgtEl>
                                        <p:attrNameLst>
                                          <p:attrName>style.visibility</p:attrName>
                                        </p:attrNameLst>
                                      </p:cBhvr>
                                      <p:to>
                                        <p:strVal val="visible"/>
                                      </p:to>
                                    </p:set>
                                    <p:anim calcmode="lin" valueType="num">
                                      <p:cBhvr>
                                        <p:cTn id="133" dur="500" fill="hold"/>
                                        <p:tgtEl>
                                          <p:spTgt spid="45098"/>
                                        </p:tgtEl>
                                        <p:attrNameLst>
                                          <p:attrName>ppt_x</p:attrName>
                                        </p:attrNameLst>
                                      </p:cBhvr>
                                      <p:tavLst>
                                        <p:tav tm="0">
                                          <p:val>
                                            <p:strVal val="#ppt_x"/>
                                          </p:val>
                                        </p:tav>
                                        <p:tav tm="50000">
                                          <p:val>
                                            <p:strVal val="#ppt_x+.1"/>
                                          </p:val>
                                        </p:tav>
                                        <p:tav tm="100000">
                                          <p:val>
                                            <p:strVal val="#ppt_x"/>
                                          </p:val>
                                        </p:tav>
                                      </p:tavLst>
                                    </p:anim>
                                    <p:anim calcmode="lin" valueType="num">
                                      <p:cBhvr>
                                        <p:cTn id="134" dur="500" fill="hold"/>
                                        <p:tgtEl>
                                          <p:spTgt spid="45098"/>
                                        </p:tgtEl>
                                        <p:attrNameLst>
                                          <p:attrName>ppt_y</p:attrName>
                                        </p:attrNameLst>
                                      </p:cBhvr>
                                      <p:tavLst>
                                        <p:tav tm="0">
                                          <p:val>
                                            <p:strVal val="#ppt_y"/>
                                          </p:val>
                                        </p:tav>
                                        <p:tav tm="100000">
                                          <p:val>
                                            <p:strVal val="#ppt_y"/>
                                          </p:val>
                                        </p:tav>
                                      </p:tavLst>
                                    </p:anim>
                                    <p:anim calcmode="lin" valueType="num">
                                      <p:cBhvr>
                                        <p:cTn id="135" dur="500" fill="hold"/>
                                        <p:tgtEl>
                                          <p:spTgt spid="45098"/>
                                        </p:tgtEl>
                                        <p:attrNameLst>
                                          <p:attrName>ppt_h</p:attrName>
                                        </p:attrNameLst>
                                      </p:cBhvr>
                                      <p:tavLst>
                                        <p:tav tm="0">
                                          <p:val>
                                            <p:strVal val="#ppt_h/10"/>
                                          </p:val>
                                        </p:tav>
                                        <p:tav tm="50000">
                                          <p:val>
                                            <p:strVal val="#ppt_h+.01"/>
                                          </p:val>
                                        </p:tav>
                                        <p:tav tm="100000">
                                          <p:val>
                                            <p:strVal val="#ppt_h"/>
                                          </p:val>
                                        </p:tav>
                                      </p:tavLst>
                                    </p:anim>
                                    <p:anim calcmode="lin" valueType="num">
                                      <p:cBhvr>
                                        <p:cTn id="136" dur="500" fill="hold"/>
                                        <p:tgtEl>
                                          <p:spTgt spid="45098"/>
                                        </p:tgtEl>
                                        <p:attrNameLst>
                                          <p:attrName>ppt_w</p:attrName>
                                        </p:attrNameLst>
                                      </p:cBhvr>
                                      <p:tavLst>
                                        <p:tav tm="0">
                                          <p:val>
                                            <p:strVal val="#ppt_w/10"/>
                                          </p:val>
                                        </p:tav>
                                        <p:tav tm="50000">
                                          <p:val>
                                            <p:strVal val="#ppt_w+.01"/>
                                          </p:val>
                                        </p:tav>
                                        <p:tav tm="100000">
                                          <p:val>
                                            <p:strVal val="#ppt_w"/>
                                          </p:val>
                                        </p:tav>
                                      </p:tavLst>
                                    </p:anim>
                                    <p:animEffect transition="in" filter="fade">
                                      <p:cBhvr>
                                        <p:cTn id="137" dur="500" tmFilter="0,0; .5, 1; 1, 1"/>
                                        <p:tgtEl>
                                          <p:spTgt spid="45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9" grpId="0"/>
      <p:bldP spid="45090" grpId="0"/>
      <p:bldP spid="45091" grpId="0"/>
      <p:bldP spid="45092" grpId="0"/>
      <p:bldP spid="45093" grpId="0"/>
      <p:bldP spid="45094" grpId="0"/>
      <p:bldP spid="45095" grpId="0"/>
      <p:bldP spid="45096" grpId="0"/>
      <p:bldP spid="45097" grpId="0"/>
      <p:bldP spid="45098" grpId="0"/>
      <p:bldP spid="18" grpId="0"/>
      <p:bldP spid="21" grpId="0"/>
      <p:bldP spid="22" grpId="0"/>
      <p:bldP spid="23"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p:nvPr/>
        </p:nvSpPr>
        <p:spPr>
          <a:xfrm>
            <a:off x="152400" y="0"/>
            <a:ext cx="8713788" cy="1739900"/>
          </a:xfrm>
          <a:prstGeom prst="rect">
            <a:avLst/>
          </a:prstGeom>
          <a:noFill/>
          <a:ln w="9525">
            <a:noFill/>
          </a:ln>
        </p:spPr>
        <p:txBody>
          <a:bodyPr>
            <a:spAutoFit/>
          </a:bodyPr>
          <a:lstStyle/>
          <a:p>
            <a:pPr>
              <a:spcBef>
                <a:spcPct val="50000"/>
              </a:spcBef>
            </a:pPr>
            <a:r>
              <a:rPr lang="zh-CN" altLang="en-US" sz="3600" b="1" dirty="0">
                <a:latin typeface="+mn-ea"/>
              </a:rPr>
              <a:t>练习</a:t>
            </a:r>
            <a:r>
              <a:rPr lang="en-US" altLang="zh-CN" sz="3600" b="1" dirty="0">
                <a:latin typeface="+mn-ea"/>
              </a:rPr>
              <a:t>4</a:t>
            </a:r>
            <a:r>
              <a:rPr lang="zh-CN" altLang="en-US" sz="3600" b="1" dirty="0">
                <a:latin typeface="+mn-ea"/>
              </a:rPr>
              <a:t>、下图为进行有性生殖的同一种生物体内的有关细胞分裂图像。以下说法是否正确（             ）</a:t>
            </a:r>
          </a:p>
        </p:txBody>
      </p:sp>
      <p:pic>
        <p:nvPicPr>
          <p:cNvPr id="111619" name="Picture 3" descr="十月 18, 2003 (20)"/>
          <p:cNvPicPr>
            <a:picLocks noChangeAspect="1"/>
          </p:cNvPicPr>
          <p:nvPr/>
        </p:nvPicPr>
        <p:blipFill>
          <a:blip r:embed="rId2" cstate="print">
            <a:lum bright="-29999" contrast="78000"/>
          </a:blip>
          <a:srcRect l="3448" r="2586" b="10951"/>
          <a:stretch>
            <a:fillRect/>
          </a:stretch>
        </p:blipFill>
        <p:spPr>
          <a:xfrm>
            <a:off x="-11568" y="1957387"/>
            <a:ext cx="9144000" cy="2943225"/>
          </a:xfrm>
          <a:prstGeom prst="rect">
            <a:avLst/>
          </a:prstGeom>
          <a:noFill/>
          <a:ln w="9525">
            <a:noFill/>
          </a:ln>
        </p:spPr>
      </p:pic>
      <p:sp>
        <p:nvSpPr>
          <p:cNvPr id="111620" name="Text Box 4"/>
          <p:cNvSpPr txBox="1"/>
          <p:nvPr/>
        </p:nvSpPr>
        <p:spPr>
          <a:xfrm>
            <a:off x="262255" y="5039868"/>
            <a:ext cx="8839200" cy="1190625"/>
          </a:xfrm>
          <a:prstGeom prst="rect">
            <a:avLst/>
          </a:prstGeom>
          <a:noFill/>
          <a:ln w="9525">
            <a:noFill/>
          </a:ln>
        </p:spPr>
        <p:txBody>
          <a:bodyPr>
            <a:spAutoFit/>
          </a:bodyPr>
          <a:lstStyle/>
          <a:p>
            <a:pPr>
              <a:spcBef>
                <a:spcPct val="50000"/>
              </a:spcBef>
            </a:pPr>
            <a:r>
              <a:rPr lang="zh-CN" altLang="en-US" sz="3600" b="1" dirty="0">
                <a:latin typeface="宋体" panose="02010600030101010101" pitchFamily="2" charset="-122"/>
                <a:ea typeface="宋体" panose="02010600030101010101" pitchFamily="2" charset="-122"/>
              </a:rPr>
              <a:t>雄性动物体内，同时具有图①</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图⑤所示的细胞的器官是睾丸，而不可能是肝脏</a:t>
            </a:r>
          </a:p>
        </p:txBody>
      </p:sp>
      <p:sp>
        <p:nvSpPr>
          <p:cNvPr id="124933" name="Text Box 5"/>
          <p:cNvSpPr txBox="1"/>
          <p:nvPr/>
        </p:nvSpPr>
        <p:spPr>
          <a:xfrm>
            <a:off x="2339752" y="1119565"/>
            <a:ext cx="1524000" cy="641350"/>
          </a:xfrm>
          <a:prstGeom prst="rect">
            <a:avLst/>
          </a:prstGeom>
          <a:noFill/>
          <a:ln w="9525">
            <a:noFill/>
          </a:ln>
        </p:spPr>
        <p:txBody>
          <a:bodyPr>
            <a:spAutoFit/>
          </a:bodyPr>
          <a:lstStyle/>
          <a:p>
            <a:pPr>
              <a:spcBef>
                <a:spcPct val="50000"/>
              </a:spcBef>
            </a:pPr>
            <a:r>
              <a:rPr lang="zh-CN" altLang="en-US" sz="3600" b="1" dirty="0">
                <a:solidFill>
                  <a:srgbClr val="FF3300"/>
                </a:solidFill>
                <a:latin typeface="Arial" panose="020B0604020202020204" pitchFamily="34" charset="0"/>
              </a:rPr>
              <a:t>正确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calcmode="lin" valueType="num">
                                      <p:cBhvr additive="base">
                                        <p:cTn id="7" dur="500" fill="hold"/>
                                        <p:tgtEl>
                                          <p:spTgt spid="124933"/>
                                        </p:tgtEl>
                                        <p:attrNameLst>
                                          <p:attrName>ppt_x</p:attrName>
                                        </p:attrNameLst>
                                      </p:cBhvr>
                                      <p:tavLst>
                                        <p:tav tm="0">
                                          <p:val>
                                            <p:strVal val="#ppt_x"/>
                                          </p:val>
                                        </p:tav>
                                        <p:tav tm="100000">
                                          <p:val>
                                            <p:strVal val="#ppt_x"/>
                                          </p:val>
                                        </p:tav>
                                      </p:tavLst>
                                    </p:anim>
                                    <p:anim calcmode="lin" valueType="num">
                                      <p:cBhvr additive="base">
                                        <p:cTn id="8" dur="500" fill="hold"/>
                                        <p:tgtEl>
                                          <p:spTgt spid="1249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p:nvPr/>
        </p:nvSpPr>
        <p:spPr>
          <a:xfrm>
            <a:off x="0" y="1109687"/>
            <a:ext cx="8915400" cy="519113"/>
          </a:xfrm>
          <a:prstGeom prst="rect">
            <a:avLst/>
          </a:prstGeom>
          <a:noFill/>
          <a:ln w="9525">
            <a:noFill/>
          </a:ln>
        </p:spPr>
        <p:txBody>
          <a:bodyPr>
            <a:spAutoFit/>
          </a:bodyPr>
          <a:lstStyle/>
          <a:p>
            <a:pPr>
              <a:spcBef>
                <a:spcPct val="50000"/>
              </a:spcBef>
            </a:pPr>
            <a:r>
              <a:rPr lang="zh-CN" altLang="en-US" sz="2800" b="1" dirty="0">
                <a:latin typeface="+mn-ea"/>
              </a:rPr>
              <a:t>（</a:t>
            </a:r>
            <a:r>
              <a:rPr lang="en-US" altLang="zh-CN" sz="2800" b="1" dirty="0">
                <a:latin typeface="+mn-ea"/>
              </a:rPr>
              <a:t>1</a:t>
            </a:r>
            <a:r>
              <a:rPr lang="zh-CN" altLang="en-US" sz="2800" b="1" dirty="0">
                <a:latin typeface="+mn-ea"/>
              </a:rPr>
              <a:t>）存在同源染色体的细胞：</a:t>
            </a:r>
          </a:p>
        </p:txBody>
      </p:sp>
      <p:sp>
        <p:nvSpPr>
          <p:cNvPr id="141315" name="Text Box 3"/>
          <p:cNvSpPr txBox="1"/>
          <p:nvPr/>
        </p:nvSpPr>
        <p:spPr>
          <a:xfrm>
            <a:off x="381000" y="1608612"/>
            <a:ext cx="8305800" cy="946150"/>
          </a:xfrm>
          <a:prstGeom prst="rect">
            <a:avLst/>
          </a:prstGeom>
          <a:noFill/>
          <a:ln w="9525">
            <a:noFill/>
          </a:ln>
        </p:spPr>
        <p:txBody>
          <a:bodyPr>
            <a:spAutoFit/>
          </a:bodyPr>
          <a:lstStyle/>
          <a:p>
            <a:pPr>
              <a:spcBef>
                <a:spcPct val="50000"/>
              </a:spcBef>
            </a:pPr>
            <a:r>
              <a:rPr lang="zh-CN" altLang="en-US" sz="2800" b="1" dirty="0">
                <a:solidFill>
                  <a:srgbClr val="FF0000"/>
                </a:solidFill>
                <a:latin typeface="+mn-ea"/>
              </a:rPr>
              <a:t>体细胞、有丝分裂各时期的细胞、精（卵）原细胞、初级精（卵）母细胞。</a:t>
            </a:r>
          </a:p>
        </p:txBody>
      </p:sp>
      <p:sp>
        <p:nvSpPr>
          <p:cNvPr id="141316" name="Text Box 4"/>
          <p:cNvSpPr txBox="1"/>
          <p:nvPr/>
        </p:nvSpPr>
        <p:spPr>
          <a:xfrm>
            <a:off x="0" y="2523012"/>
            <a:ext cx="8458200" cy="519113"/>
          </a:xfrm>
          <a:prstGeom prst="rect">
            <a:avLst/>
          </a:prstGeom>
          <a:noFill/>
          <a:ln w="9525">
            <a:noFill/>
          </a:ln>
        </p:spPr>
        <p:txBody>
          <a:bodyPr>
            <a:spAutoFit/>
          </a:bodyPr>
          <a:lstStyle/>
          <a:p>
            <a:pPr>
              <a:spcBef>
                <a:spcPct val="50000"/>
              </a:spcBef>
            </a:pPr>
            <a:r>
              <a:rPr lang="zh-CN" altLang="en-US" sz="2800" b="1" dirty="0">
                <a:latin typeface="+mn-ea"/>
              </a:rPr>
              <a:t>（</a:t>
            </a:r>
            <a:r>
              <a:rPr lang="en-US" altLang="zh-CN" sz="2800" b="1" dirty="0">
                <a:latin typeface="+mn-ea"/>
              </a:rPr>
              <a:t>2</a:t>
            </a:r>
            <a:r>
              <a:rPr lang="zh-CN" altLang="en-US" sz="2800" b="1" dirty="0">
                <a:latin typeface="+mn-ea"/>
              </a:rPr>
              <a:t>）不存在同源染色体的细胞：</a:t>
            </a:r>
          </a:p>
        </p:txBody>
      </p:sp>
      <p:sp>
        <p:nvSpPr>
          <p:cNvPr id="141317" name="Text Box 5"/>
          <p:cNvSpPr txBox="1"/>
          <p:nvPr/>
        </p:nvSpPr>
        <p:spPr>
          <a:xfrm>
            <a:off x="457200" y="3056412"/>
            <a:ext cx="8686800" cy="946150"/>
          </a:xfrm>
          <a:prstGeom prst="rect">
            <a:avLst/>
          </a:prstGeom>
          <a:noFill/>
          <a:ln w="9525">
            <a:noFill/>
          </a:ln>
        </p:spPr>
        <p:txBody>
          <a:bodyPr>
            <a:spAutoFit/>
          </a:bodyPr>
          <a:lstStyle/>
          <a:p>
            <a:pPr>
              <a:spcBef>
                <a:spcPct val="50000"/>
              </a:spcBef>
            </a:pPr>
            <a:r>
              <a:rPr lang="zh-CN" altLang="en-US" sz="2800" b="1" dirty="0">
                <a:solidFill>
                  <a:srgbClr val="FF0000"/>
                </a:solidFill>
                <a:latin typeface="+mn-ea"/>
              </a:rPr>
              <a:t>次级精（卵）母细胞、精细胞、卵细胞、精子、极体、</a:t>
            </a:r>
            <a:r>
              <a:rPr lang="zh-CN" altLang="en-US" sz="2800" b="1" dirty="0">
                <a:solidFill>
                  <a:srgbClr val="FF3300"/>
                </a:solidFill>
                <a:latin typeface="+mn-ea"/>
              </a:rPr>
              <a:t>花粉粒</a:t>
            </a:r>
            <a:r>
              <a:rPr lang="zh-CN" altLang="en-US" sz="2800" b="1" dirty="0">
                <a:solidFill>
                  <a:srgbClr val="FF0000"/>
                </a:solidFill>
                <a:latin typeface="+mn-ea"/>
              </a:rPr>
              <a:t>。</a:t>
            </a:r>
          </a:p>
        </p:txBody>
      </p:sp>
      <p:sp>
        <p:nvSpPr>
          <p:cNvPr id="141318" name="Text Box 6"/>
          <p:cNvSpPr txBox="1"/>
          <p:nvPr/>
        </p:nvSpPr>
        <p:spPr>
          <a:xfrm>
            <a:off x="240133" y="4258740"/>
            <a:ext cx="8686800" cy="946150"/>
          </a:xfrm>
          <a:prstGeom prst="rect">
            <a:avLst/>
          </a:prstGeom>
          <a:noFill/>
          <a:ln w="9525">
            <a:noFill/>
          </a:ln>
        </p:spPr>
        <p:txBody>
          <a:bodyPr>
            <a:spAutoFit/>
          </a:bodyPr>
          <a:lstStyle/>
          <a:p>
            <a:pPr>
              <a:spcBef>
                <a:spcPct val="50000"/>
              </a:spcBef>
            </a:pPr>
            <a:r>
              <a:rPr lang="zh-CN" altLang="en-US" sz="2800" b="1" dirty="0">
                <a:latin typeface="+mn-ea"/>
              </a:rPr>
              <a:t>练习</a:t>
            </a:r>
            <a:r>
              <a:rPr lang="en-US" altLang="zh-CN" sz="2800" b="1" dirty="0">
                <a:latin typeface="+mn-ea"/>
              </a:rPr>
              <a:t>6</a:t>
            </a:r>
            <a:r>
              <a:rPr lang="zh-CN" altLang="en-US" sz="2800" b="1" dirty="0">
                <a:latin typeface="+mn-ea"/>
              </a:rPr>
              <a:t>：高等动、植物体内能够发生减数分裂的部位有                       哪些？</a:t>
            </a:r>
          </a:p>
        </p:txBody>
      </p:sp>
      <p:sp>
        <p:nvSpPr>
          <p:cNvPr id="141319" name="Text Box 7"/>
          <p:cNvSpPr txBox="1"/>
          <p:nvPr/>
        </p:nvSpPr>
        <p:spPr>
          <a:xfrm>
            <a:off x="773533" y="5325540"/>
            <a:ext cx="6019800" cy="1160463"/>
          </a:xfrm>
          <a:prstGeom prst="rect">
            <a:avLst/>
          </a:prstGeom>
          <a:noFill/>
          <a:ln w="9525">
            <a:noFill/>
          </a:ln>
        </p:spPr>
        <p:txBody>
          <a:bodyPr>
            <a:spAutoFit/>
          </a:bodyPr>
          <a:lstStyle/>
          <a:p>
            <a:pPr>
              <a:spcBef>
                <a:spcPct val="50000"/>
              </a:spcBef>
            </a:pPr>
            <a:r>
              <a:rPr lang="zh-CN" altLang="en-US" sz="2800" b="1" dirty="0">
                <a:solidFill>
                  <a:srgbClr val="FF0000"/>
                </a:solidFill>
                <a:latin typeface="+mn-ea"/>
              </a:rPr>
              <a:t>高等动物：精巢（睾丸）、卵巢</a:t>
            </a:r>
          </a:p>
          <a:p>
            <a:pPr>
              <a:spcBef>
                <a:spcPct val="50000"/>
              </a:spcBef>
            </a:pPr>
            <a:r>
              <a:rPr lang="zh-CN" altLang="en-US" sz="2800" b="1" dirty="0">
                <a:solidFill>
                  <a:srgbClr val="FF0000"/>
                </a:solidFill>
                <a:latin typeface="+mn-ea"/>
              </a:rPr>
              <a:t>高等植物：雄蕊的花药、雌蕊的胚珠</a:t>
            </a:r>
          </a:p>
        </p:txBody>
      </p:sp>
      <p:sp>
        <p:nvSpPr>
          <p:cNvPr id="114696" name="Text Box 8"/>
          <p:cNvSpPr txBox="1"/>
          <p:nvPr/>
        </p:nvSpPr>
        <p:spPr>
          <a:xfrm>
            <a:off x="250825" y="115888"/>
            <a:ext cx="8569325" cy="946150"/>
          </a:xfrm>
          <a:prstGeom prst="rect">
            <a:avLst/>
          </a:prstGeom>
          <a:noFill/>
          <a:ln w="9525">
            <a:noFill/>
          </a:ln>
        </p:spPr>
        <p:txBody>
          <a:bodyPr>
            <a:spAutoFit/>
          </a:bodyPr>
          <a:lstStyle/>
          <a:p>
            <a:pPr>
              <a:spcBef>
                <a:spcPct val="50000"/>
              </a:spcBef>
            </a:pPr>
            <a:r>
              <a:rPr lang="zh-CN" altLang="en-US" sz="2800" b="1" dirty="0">
                <a:latin typeface="+mn-ea"/>
              </a:rPr>
              <a:t>练习</a:t>
            </a:r>
            <a:r>
              <a:rPr lang="en-US" altLang="zh-CN" sz="2800" b="1" dirty="0">
                <a:latin typeface="+mn-ea"/>
              </a:rPr>
              <a:t>5</a:t>
            </a:r>
            <a:r>
              <a:rPr lang="zh-CN" altLang="en-US" sz="2800" b="1" dirty="0">
                <a:latin typeface="+mn-ea"/>
              </a:rPr>
              <a:t>：在二倍体生物中，有哪些细胞存在同源染色体？ 有哪些细胞不存在同源染色体？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additive="base">
                                        <p:cTn id="7" dur="500" fill="hold"/>
                                        <p:tgtEl>
                                          <p:spTgt spid="141314"/>
                                        </p:tgtEl>
                                        <p:attrNameLst>
                                          <p:attrName>ppt_x</p:attrName>
                                        </p:attrNameLst>
                                      </p:cBhvr>
                                      <p:tavLst>
                                        <p:tav tm="0">
                                          <p:val>
                                            <p:strVal val="0-#ppt_w/2"/>
                                          </p:val>
                                        </p:tav>
                                        <p:tav tm="100000">
                                          <p:val>
                                            <p:strVal val="#ppt_x"/>
                                          </p:val>
                                        </p:tav>
                                      </p:tavLst>
                                    </p:anim>
                                    <p:anim calcmode="lin" valueType="num">
                                      <p:cBhvr additive="base">
                                        <p:cTn id="8" dur="500" fill="hold"/>
                                        <p:tgtEl>
                                          <p:spTgt spid="141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41315"/>
                                        </p:tgtEl>
                                        <p:attrNameLst>
                                          <p:attrName>style.visibility</p:attrName>
                                        </p:attrNameLst>
                                      </p:cBhvr>
                                      <p:to>
                                        <p:strVal val="visible"/>
                                      </p:to>
                                    </p:set>
                                    <p:animEffect transition="in" filter="dissolve">
                                      <p:cBhvr>
                                        <p:cTn id="13" dur="500"/>
                                        <p:tgtEl>
                                          <p:spTgt spid="1413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1316"/>
                                        </p:tgtEl>
                                        <p:attrNameLst>
                                          <p:attrName>style.visibility</p:attrName>
                                        </p:attrNameLst>
                                      </p:cBhvr>
                                      <p:to>
                                        <p:strVal val="visible"/>
                                      </p:to>
                                    </p:set>
                                    <p:anim calcmode="lin" valueType="num">
                                      <p:cBhvr additive="base">
                                        <p:cTn id="18" dur="500" fill="hold"/>
                                        <p:tgtEl>
                                          <p:spTgt spid="141316"/>
                                        </p:tgtEl>
                                        <p:attrNameLst>
                                          <p:attrName>ppt_x</p:attrName>
                                        </p:attrNameLst>
                                      </p:cBhvr>
                                      <p:tavLst>
                                        <p:tav tm="0">
                                          <p:val>
                                            <p:strVal val="0-#ppt_w/2"/>
                                          </p:val>
                                        </p:tav>
                                        <p:tav tm="100000">
                                          <p:val>
                                            <p:strVal val="#ppt_x"/>
                                          </p:val>
                                        </p:tav>
                                      </p:tavLst>
                                    </p:anim>
                                    <p:anim calcmode="lin" valueType="num">
                                      <p:cBhvr additive="base">
                                        <p:cTn id="19"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41317"/>
                                        </p:tgtEl>
                                        <p:attrNameLst>
                                          <p:attrName>style.visibility</p:attrName>
                                        </p:attrNameLst>
                                      </p:cBhvr>
                                      <p:to>
                                        <p:strVal val="visible"/>
                                      </p:to>
                                    </p:set>
                                    <p:animEffect transition="in" filter="dissolve">
                                      <p:cBhvr>
                                        <p:cTn id="24" dur="500"/>
                                        <p:tgtEl>
                                          <p:spTgt spid="14131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1318"/>
                                        </p:tgtEl>
                                        <p:attrNameLst>
                                          <p:attrName>style.visibility</p:attrName>
                                        </p:attrNameLst>
                                      </p:cBhvr>
                                      <p:to>
                                        <p:strVal val="visible"/>
                                      </p:to>
                                    </p:set>
                                    <p:anim calcmode="lin" valueType="num">
                                      <p:cBhvr additive="base">
                                        <p:cTn id="29" dur="500" fill="hold"/>
                                        <p:tgtEl>
                                          <p:spTgt spid="141318"/>
                                        </p:tgtEl>
                                        <p:attrNameLst>
                                          <p:attrName>ppt_x</p:attrName>
                                        </p:attrNameLst>
                                      </p:cBhvr>
                                      <p:tavLst>
                                        <p:tav tm="0">
                                          <p:val>
                                            <p:strVal val="0-#ppt_w/2"/>
                                          </p:val>
                                        </p:tav>
                                        <p:tav tm="100000">
                                          <p:val>
                                            <p:strVal val="#ppt_x"/>
                                          </p:val>
                                        </p:tav>
                                      </p:tavLst>
                                    </p:anim>
                                    <p:anim calcmode="lin" valueType="num">
                                      <p:cBhvr additive="base">
                                        <p:cTn id="30" dur="500" fill="hold"/>
                                        <p:tgtEl>
                                          <p:spTgt spid="14131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1319"/>
                                        </p:tgtEl>
                                        <p:attrNameLst>
                                          <p:attrName>style.visibility</p:attrName>
                                        </p:attrNameLst>
                                      </p:cBhvr>
                                      <p:to>
                                        <p:strVal val="visible"/>
                                      </p:to>
                                    </p:set>
                                    <p:animEffect transition="in" filter="dissolve">
                                      <p:cBhvr>
                                        <p:cTn id="35"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p:bldP spid="141316" grpId="0"/>
      <p:bldP spid="141317" grpId="0"/>
      <p:bldP spid="141318" grpId="0"/>
      <p:bldP spid="14131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ext Box 2"/>
          <p:cNvSpPr txBox="1"/>
          <p:nvPr/>
        </p:nvSpPr>
        <p:spPr>
          <a:xfrm>
            <a:off x="250825" y="260350"/>
            <a:ext cx="8686800" cy="2228850"/>
          </a:xfrm>
          <a:prstGeom prst="rect">
            <a:avLst/>
          </a:prstGeom>
          <a:noFill/>
          <a:ln w="9525">
            <a:noFill/>
          </a:ln>
        </p:spPr>
        <p:txBody>
          <a:bodyPr>
            <a:spAutoFit/>
          </a:bodyPr>
          <a:lstStyle/>
          <a:p>
            <a:pPr eaLnBrk="1" hangingPunct="1">
              <a:spcBef>
                <a:spcPct val="50000"/>
              </a:spcBef>
            </a:pPr>
            <a:r>
              <a:rPr lang="en-US" altLang="zh-CN" sz="2800" b="1" dirty="0">
                <a:latin typeface="黑体" panose="02010609060101010101" pitchFamily="49" charset="-122"/>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、图为某哺乳动物的一个细胞示意图，它属于下列何种细胞？</a:t>
            </a:r>
          </a:p>
          <a:p>
            <a:pPr eaLnBrk="1" hangingPunct="1">
              <a:spcBef>
                <a:spcPct val="50000"/>
              </a:spcBef>
            </a:pP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肝细胞       </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初级卵母细胞</a:t>
            </a:r>
          </a:p>
          <a:p>
            <a:pPr eaLnBrk="1" hangingPunct="1">
              <a:spcBef>
                <a:spcPct val="50000"/>
              </a:spcBef>
            </a:pP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第一极体     </a:t>
            </a:r>
            <a:r>
              <a:rPr lang="en-US" altLang="zh-CN" sz="2800" b="1" dirty="0">
                <a:latin typeface="黑体" panose="02010609060101010101" pitchFamily="49" charset="-122"/>
                <a:ea typeface="黑体" panose="02010609060101010101" pitchFamily="49" charset="-122"/>
              </a:rPr>
              <a:t>D.</a:t>
            </a:r>
            <a:r>
              <a:rPr lang="zh-CN" altLang="en-US" sz="2800" b="1" dirty="0">
                <a:latin typeface="黑体" panose="02010609060101010101" pitchFamily="49" charset="-122"/>
                <a:ea typeface="黑体" panose="02010609060101010101" pitchFamily="49" charset="-122"/>
              </a:rPr>
              <a:t>卵细胞</a:t>
            </a:r>
          </a:p>
        </p:txBody>
      </p:sp>
      <p:pic>
        <p:nvPicPr>
          <p:cNvPr id="44035" name="Picture 3" descr="1"/>
          <p:cNvPicPr>
            <a:picLocks noChangeAspect="1"/>
          </p:cNvPicPr>
          <p:nvPr/>
        </p:nvPicPr>
        <p:blipFill>
          <a:blip r:embed="rId2" cstate="print"/>
          <a:srcRect l="19208" t="5643" r="16634" b="23927"/>
          <a:stretch>
            <a:fillRect/>
          </a:stretch>
        </p:blipFill>
        <p:spPr>
          <a:xfrm>
            <a:off x="6156325" y="908050"/>
            <a:ext cx="2305050" cy="2220913"/>
          </a:xfrm>
          <a:prstGeom prst="rect">
            <a:avLst/>
          </a:prstGeom>
          <a:noFill/>
          <a:ln w="76200" cap="flat" cmpd="tri">
            <a:solidFill>
              <a:schemeClr val="accent2"/>
            </a:solidFill>
            <a:prstDash val="solid"/>
            <a:miter/>
            <a:headEnd type="none" w="med" len="med"/>
            <a:tailEnd type="none" w="med" len="med"/>
          </a:ln>
        </p:spPr>
      </p:pic>
      <p:sp>
        <p:nvSpPr>
          <p:cNvPr id="44036" name="Text Box 4"/>
          <p:cNvSpPr txBox="1"/>
          <p:nvPr/>
        </p:nvSpPr>
        <p:spPr>
          <a:xfrm>
            <a:off x="228600" y="3725863"/>
            <a:ext cx="8686800" cy="2655887"/>
          </a:xfrm>
          <a:prstGeom prst="rect">
            <a:avLst/>
          </a:prstGeom>
          <a:noFill/>
          <a:ln w="9525">
            <a:noFill/>
          </a:ln>
        </p:spPr>
        <p:txBody>
          <a:bodyPr>
            <a:spAutoFit/>
          </a:bodyPr>
          <a:lstStyle/>
          <a:p>
            <a:pPr eaLnBrk="1" hangingPunct="1">
              <a:spcBef>
                <a:spcPct val="50000"/>
              </a:spcBef>
            </a:pPr>
            <a:r>
              <a:rPr lang="en-US" altLang="zh-CN" sz="2800" b="1" dirty="0">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、某一生物体的体细胞中含有</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条染色体，</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对同源染色体，那么下列细胞中，任何时期都不可能含</a:t>
            </a:r>
            <a:r>
              <a:rPr lang="en-US" altLang="zh-CN" sz="2800" b="1" dirty="0">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条染色体的是</a:t>
            </a:r>
          </a:p>
          <a:p>
            <a:pPr eaLnBrk="1" hangingPunct="1">
              <a:spcBef>
                <a:spcPct val="50000"/>
              </a:spcBef>
            </a:pP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精原细胞             </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初级精母细胞</a:t>
            </a:r>
          </a:p>
          <a:p>
            <a:pPr eaLnBrk="1" hangingPunct="1">
              <a:spcBef>
                <a:spcPct val="50000"/>
              </a:spcBef>
            </a:pP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次级精母细胞         </a:t>
            </a:r>
            <a:r>
              <a:rPr lang="en-US" altLang="zh-CN" sz="2800" b="1" dirty="0">
                <a:latin typeface="黑体" panose="02010609060101010101" pitchFamily="49" charset="-122"/>
                <a:ea typeface="黑体" panose="02010609060101010101" pitchFamily="49" charset="-122"/>
              </a:rPr>
              <a:t>D.</a:t>
            </a:r>
            <a:r>
              <a:rPr lang="zh-CN" altLang="en-US" sz="2800" b="1" dirty="0">
                <a:latin typeface="黑体" panose="02010609060101010101" pitchFamily="49" charset="-122"/>
                <a:ea typeface="黑体" panose="02010609060101010101" pitchFamily="49" charset="-122"/>
              </a:rPr>
              <a:t>精子细胞</a:t>
            </a:r>
          </a:p>
        </p:txBody>
      </p:sp>
      <p:sp>
        <p:nvSpPr>
          <p:cNvPr id="45061" name="Line 5"/>
          <p:cNvSpPr/>
          <p:nvPr/>
        </p:nvSpPr>
        <p:spPr>
          <a:xfrm>
            <a:off x="395288" y="2492375"/>
            <a:ext cx="1727200" cy="0"/>
          </a:xfrm>
          <a:prstGeom prst="line">
            <a:avLst/>
          </a:prstGeom>
          <a:ln w="38100" cap="flat" cmpd="sng">
            <a:solidFill>
              <a:srgbClr val="FF3300"/>
            </a:solidFill>
            <a:prstDash val="solid"/>
            <a:bevel/>
            <a:headEnd type="none" w="med" len="med"/>
            <a:tailEnd type="none" w="med" len="med"/>
          </a:ln>
        </p:spPr>
      </p:sp>
      <p:sp>
        <p:nvSpPr>
          <p:cNvPr id="45062" name="Line 6"/>
          <p:cNvSpPr/>
          <p:nvPr/>
        </p:nvSpPr>
        <p:spPr>
          <a:xfrm>
            <a:off x="4498975" y="6381750"/>
            <a:ext cx="1873250" cy="0"/>
          </a:xfrm>
          <a:prstGeom prst="line">
            <a:avLst/>
          </a:prstGeom>
          <a:ln w="38100" cap="flat" cmpd="sng">
            <a:solidFill>
              <a:srgbClr val="FF3300"/>
            </a:solidFill>
            <a:prstDash val="solid"/>
            <a:bevel/>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wipe(left)">
                                      <p:cBhvr>
                                        <p:cTn id="7" dur="500"/>
                                        <p:tgtEl>
                                          <p:spTgt spid="450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wipe(left)">
                                      <p:cBhvr>
                                        <p:cTn id="12"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ext Box 2"/>
          <p:cNvSpPr txBox="1"/>
          <p:nvPr/>
        </p:nvSpPr>
        <p:spPr>
          <a:xfrm>
            <a:off x="250825" y="908050"/>
            <a:ext cx="8640763" cy="5262563"/>
          </a:xfrm>
          <a:prstGeom prst="rect">
            <a:avLst/>
          </a:prstGeom>
          <a:noFill/>
          <a:ln w="9525">
            <a:noFill/>
          </a:ln>
        </p:spPr>
        <p:txBody>
          <a:bodyPr>
            <a:spAutoFit/>
          </a:bodyPr>
          <a:lstStyle/>
          <a:p>
            <a:pPr eaLnBrk="1" hangingPunct="1">
              <a:spcBef>
                <a:spcPct val="50000"/>
              </a:spcBef>
            </a:pPr>
            <a:r>
              <a:rPr lang="en-US" altLang="zh-CN" sz="2400" b="1" dirty="0">
                <a:latin typeface="Calibri" panose="020F0502020204030204" charset="0"/>
              </a:rPr>
              <a:t>9</a:t>
            </a:r>
            <a:r>
              <a:rPr lang="zh-CN" altLang="en-US" sz="2400" b="1" dirty="0">
                <a:latin typeface="Calibri" panose="020F0502020204030204" charset="0"/>
              </a:rPr>
              <a:t>、 </a:t>
            </a:r>
            <a:r>
              <a:rPr lang="en-US" altLang="zh-CN" sz="2400" b="1" dirty="0">
                <a:latin typeface="Calibri" panose="020F0502020204030204" charset="0"/>
              </a:rPr>
              <a:t>100</a:t>
            </a:r>
            <a:r>
              <a:rPr lang="zh-CN" altLang="en-US" sz="2400" b="1" dirty="0">
                <a:latin typeface="Calibri" panose="020F0502020204030204" charset="0"/>
              </a:rPr>
              <a:t>个卵原细胞与</a:t>
            </a:r>
            <a:r>
              <a:rPr lang="en-US" altLang="zh-CN" sz="2400" b="1" dirty="0">
                <a:latin typeface="Calibri" panose="020F0502020204030204" charset="0"/>
              </a:rPr>
              <a:t>100</a:t>
            </a:r>
            <a:r>
              <a:rPr lang="zh-CN" altLang="en-US" sz="2400" b="1" dirty="0">
                <a:latin typeface="Calibri" panose="020F0502020204030204" charset="0"/>
              </a:rPr>
              <a:t>个精原细胞形成的生殖细胞受精，能形成受精卵（　）个：</a:t>
            </a:r>
            <a:br>
              <a:rPr lang="zh-CN" altLang="en-US" sz="2400" b="1" dirty="0">
                <a:latin typeface="Calibri" panose="020F0502020204030204" charset="0"/>
              </a:rPr>
            </a:br>
            <a:r>
              <a:rPr lang="zh-CN" altLang="en-US" sz="2400" b="1" dirty="0">
                <a:latin typeface="Calibri" panose="020F0502020204030204" charset="0"/>
              </a:rPr>
              <a:t>　　Ａ、</a:t>
            </a:r>
            <a:r>
              <a:rPr lang="en-US" altLang="zh-CN" sz="2400" b="1" dirty="0">
                <a:latin typeface="Calibri" panose="020F0502020204030204" charset="0"/>
              </a:rPr>
              <a:t>100</a:t>
            </a:r>
            <a:r>
              <a:rPr lang="zh-CN" altLang="en-US" sz="2400" b="1" dirty="0">
                <a:latin typeface="Calibri" panose="020F0502020204030204" charset="0"/>
              </a:rPr>
              <a:t>个　　</a:t>
            </a:r>
            <a:r>
              <a:rPr lang="en-US" altLang="zh-CN" sz="2400" b="1" dirty="0">
                <a:latin typeface="Calibri" panose="020F0502020204030204" charset="0"/>
              </a:rPr>
              <a:t>B</a:t>
            </a:r>
            <a:r>
              <a:rPr lang="zh-CN" altLang="en-US" sz="2400" b="1" dirty="0">
                <a:latin typeface="Calibri" panose="020F0502020204030204" charset="0"/>
              </a:rPr>
              <a:t>、</a:t>
            </a:r>
            <a:r>
              <a:rPr lang="en-US" altLang="zh-CN" sz="2400" b="1" dirty="0">
                <a:latin typeface="Calibri" panose="020F0502020204030204" charset="0"/>
              </a:rPr>
              <a:t>200</a:t>
            </a:r>
            <a:r>
              <a:rPr lang="zh-CN" altLang="en-US" sz="2400" b="1" dirty="0">
                <a:latin typeface="Calibri" panose="020F0502020204030204" charset="0"/>
              </a:rPr>
              <a:t>个　　</a:t>
            </a:r>
            <a:r>
              <a:rPr lang="en-US" altLang="zh-CN" sz="2400" b="1" dirty="0">
                <a:latin typeface="Calibri" panose="020F0502020204030204" charset="0"/>
              </a:rPr>
              <a:t>C</a:t>
            </a:r>
            <a:r>
              <a:rPr lang="zh-CN" altLang="en-US" sz="2400" b="1" dirty="0">
                <a:latin typeface="Calibri" panose="020F0502020204030204" charset="0"/>
              </a:rPr>
              <a:t>、</a:t>
            </a:r>
            <a:r>
              <a:rPr lang="en-US" altLang="zh-CN" sz="2400" b="1" dirty="0">
                <a:latin typeface="Calibri" panose="020F0502020204030204" charset="0"/>
              </a:rPr>
              <a:t>300</a:t>
            </a:r>
            <a:r>
              <a:rPr lang="zh-CN" altLang="en-US" sz="2400" b="1" dirty="0">
                <a:latin typeface="Calibri" panose="020F0502020204030204" charset="0"/>
              </a:rPr>
              <a:t>个　　</a:t>
            </a:r>
            <a:r>
              <a:rPr lang="en-US" altLang="zh-CN" sz="2400" b="1" dirty="0">
                <a:latin typeface="Calibri" panose="020F0502020204030204" charset="0"/>
              </a:rPr>
              <a:t>D</a:t>
            </a:r>
            <a:r>
              <a:rPr lang="zh-CN" altLang="en-US" sz="2400" b="1" dirty="0">
                <a:latin typeface="Calibri" panose="020F0502020204030204" charset="0"/>
              </a:rPr>
              <a:t>、</a:t>
            </a:r>
            <a:r>
              <a:rPr lang="en-US" altLang="zh-CN" sz="2400" b="1" dirty="0">
                <a:latin typeface="Calibri" panose="020F0502020204030204" charset="0"/>
              </a:rPr>
              <a:t>400</a:t>
            </a:r>
            <a:r>
              <a:rPr lang="zh-CN" altLang="en-US" sz="2400" b="1" dirty="0">
                <a:latin typeface="Calibri" panose="020F0502020204030204" charset="0"/>
              </a:rPr>
              <a:t>个</a:t>
            </a:r>
          </a:p>
          <a:p>
            <a:pPr eaLnBrk="1" hangingPunct="1">
              <a:spcBef>
                <a:spcPct val="50000"/>
              </a:spcBef>
            </a:pPr>
            <a:r>
              <a:rPr lang="en-US" altLang="zh-CN" sz="2400" b="1" dirty="0">
                <a:latin typeface="Calibri" panose="020F0502020204030204" charset="0"/>
              </a:rPr>
              <a:t>10</a:t>
            </a:r>
            <a:r>
              <a:rPr lang="zh-CN" altLang="en-US" sz="2400" b="1" dirty="0">
                <a:latin typeface="Calibri" panose="020F0502020204030204" charset="0"/>
              </a:rPr>
              <a:t>、一种动物的体细胞在有丝分裂后期有</a:t>
            </a:r>
            <a:r>
              <a:rPr lang="en-US" altLang="zh-CN" sz="2400" b="1" dirty="0">
                <a:latin typeface="Calibri" panose="020F0502020204030204" charset="0"/>
              </a:rPr>
              <a:t>32</a:t>
            </a:r>
            <a:r>
              <a:rPr lang="zh-CN" altLang="en-US" sz="2400" b="1" dirty="0">
                <a:latin typeface="Calibri" panose="020F0502020204030204" charset="0"/>
              </a:rPr>
              <a:t>条染色体，它的体细胞、精原细胞、初级精母细胞、次级精母细胞、及精子中</a:t>
            </a:r>
            <a:r>
              <a:rPr lang="en-US" altLang="zh-CN" sz="2400" b="1" dirty="0">
                <a:latin typeface="Calibri" panose="020F0502020204030204" charset="0"/>
              </a:rPr>
              <a:t>DNA</a:t>
            </a:r>
            <a:r>
              <a:rPr lang="zh-CN" altLang="en-US" sz="2400" b="1" dirty="0">
                <a:latin typeface="Calibri" panose="020F0502020204030204" charset="0"/>
              </a:rPr>
              <a:t>分子数为（　）：</a:t>
            </a:r>
            <a:br>
              <a:rPr lang="zh-CN" altLang="en-US" sz="2400" b="1" dirty="0">
                <a:latin typeface="Calibri" panose="020F0502020204030204" charset="0"/>
              </a:rPr>
            </a:br>
            <a:r>
              <a:rPr lang="zh-CN" altLang="en-US" sz="2400" b="1" dirty="0">
                <a:latin typeface="Calibri" panose="020F0502020204030204" charset="0"/>
              </a:rPr>
              <a:t>　　</a:t>
            </a:r>
            <a:r>
              <a:rPr lang="en-US" altLang="zh-CN" sz="2400" b="1" dirty="0">
                <a:latin typeface="Calibri" panose="020F0502020204030204" charset="0"/>
              </a:rPr>
              <a:t>A</a:t>
            </a:r>
            <a:r>
              <a:rPr lang="zh-CN" altLang="en-US" sz="2400" b="1" dirty="0">
                <a:latin typeface="Calibri" panose="020F0502020204030204" charset="0"/>
              </a:rPr>
              <a:t>、</a:t>
            </a:r>
            <a:r>
              <a:rPr lang="en-US" altLang="zh-CN" sz="2400" b="1" dirty="0">
                <a:latin typeface="Calibri" panose="020F0502020204030204" charset="0"/>
              </a:rPr>
              <a:t>32</a:t>
            </a:r>
            <a:r>
              <a:rPr lang="zh-CN" altLang="en-US" sz="2400" b="1" dirty="0">
                <a:latin typeface="Calibri" panose="020F0502020204030204" charset="0"/>
              </a:rPr>
              <a:t>，</a:t>
            </a:r>
            <a:r>
              <a:rPr lang="en-US" altLang="zh-CN" sz="2400" b="1" dirty="0">
                <a:latin typeface="Calibri" panose="020F0502020204030204" charset="0"/>
              </a:rPr>
              <a:t>32</a:t>
            </a:r>
            <a:r>
              <a:rPr lang="zh-CN" altLang="en-US" sz="2400" b="1" dirty="0">
                <a:latin typeface="Calibri" panose="020F0502020204030204" charset="0"/>
              </a:rPr>
              <a:t>，</a:t>
            </a:r>
            <a:r>
              <a:rPr lang="en-US" altLang="zh-CN" sz="2400" b="1" dirty="0">
                <a:latin typeface="Calibri" panose="020F0502020204030204" charset="0"/>
              </a:rPr>
              <a:t>64</a:t>
            </a:r>
            <a:r>
              <a:rPr lang="zh-CN" altLang="en-US" sz="2400" b="1" dirty="0">
                <a:latin typeface="Calibri" panose="020F0502020204030204" charset="0"/>
              </a:rPr>
              <a:t>，</a:t>
            </a:r>
            <a:r>
              <a:rPr lang="en-US" altLang="zh-CN" sz="2400" b="1" dirty="0">
                <a:latin typeface="Calibri" panose="020F0502020204030204" charset="0"/>
              </a:rPr>
              <a:t>32</a:t>
            </a:r>
            <a:r>
              <a:rPr lang="zh-CN" altLang="en-US" sz="2400" b="1" dirty="0">
                <a:latin typeface="Calibri" panose="020F0502020204030204" charset="0"/>
              </a:rPr>
              <a:t>，</a:t>
            </a:r>
            <a:r>
              <a:rPr lang="en-US" altLang="zh-CN" sz="2400" b="1" dirty="0">
                <a:latin typeface="Calibri" panose="020F0502020204030204" charset="0"/>
              </a:rPr>
              <a:t>16</a:t>
            </a:r>
            <a:r>
              <a:rPr lang="zh-CN" altLang="en-US" sz="2400" b="1" dirty="0">
                <a:latin typeface="Calibri" panose="020F0502020204030204" charset="0"/>
              </a:rPr>
              <a:t>　　Ｂ、</a:t>
            </a:r>
            <a:r>
              <a:rPr lang="en-US" altLang="zh-CN" sz="2400" b="1" dirty="0">
                <a:latin typeface="Calibri" panose="020F0502020204030204" charset="0"/>
              </a:rPr>
              <a:t>16</a:t>
            </a:r>
            <a:r>
              <a:rPr lang="zh-CN" altLang="en-US" sz="2400" b="1" dirty="0">
                <a:latin typeface="Calibri" panose="020F0502020204030204" charset="0"/>
              </a:rPr>
              <a:t>，</a:t>
            </a:r>
            <a:r>
              <a:rPr lang="en-US" altLang="zh-CN" sz="2400" b="1" dirty="0">
                <a:latin typeface="Calibri" panose="020F0502020204030204" charset="0"/>
              </a:rPr>
              <a:t>16</a:t>
            </a:r>
            <a:r>
              <a:rPr lang="zh-CN" altLang="en-US" sz="2400" b="1" dirty="0">
                <a:latin typeface="Calibri" panose="020F0502020204030204" charset="0"/>
              </a:rPr>
              <a:t>，</a:t>
            </a:r>
            <a:r>
              <a:rPr lang="en-US" altLang="zh-CN" sz="2400" b="1" dirty="0">
                <a:latin typeface="Calibri" panose="020F0502020204030204" charset="0"/>
              </a:rPr>
              <a:t>32</a:t>
            </a:r>
            <a:r>
              <a:rPr lang="zh-CN" altLang="en-US" sz="2400" b="1" dirty="0">
                <a:latin typeface="Calibri" panose="020F0502020204030204" charset="0"/>
              </a:rPr>
              <a:t>，</a:t>
            </a:r>
            <a:r>
              <a:rPr lang="en-US" altLang="zh-CN" sz="2400" b="1" dirty="0">
                <a:latin typeface="Calibri" panose="020F0502020204030204" charset="0"/>
              </a:rPr>
              <a:t>16</a:t>
            </a:r>
            <a:r>
              <a:rPr lang="zh-CN" altLang="en-US" sz="2400" b="1" dirty="0">
                <a:latin typeface="Calibri" panose="020F0502020204030204" charset="0"/>
              </a:rPr>
              <a:t>，</a:t>
            </a:r>
            <a:r>
              <a:rPr lang="en-US" altLang="zh-CN" sz="2400" b="1" dirty="0">
                <a:latin typeface="Calibri" panose="020F0502020204030204" charset="0"/>
              </a:rPr>
              <a:t>8</a:t>
            </a:r>
            <a:br>
              <a:rPr lang="en-US" altLang="zh-CN" sz="2400" b="1" dirty="0">
                <a:latin typeface="Calibri" panose="020F0502020204030204" charset="0"/>
                <a:hlinkClick r:id="" action="ppaction://noaction">
                  <a:snd r:embed="rId2" name="applause.wav"/>
                </a:hlinkClick>
              </a:rPr>
            </a:br>
            <a:r>
              <a:rPr lang="zh-CN" altLang="en-US" sz="2400" b="1" dirty="0">
                <a:latin typeface="Calibri" panose="020F0502020204030204" charset="0"/>
              </a:rPr>
              <a:t>　　</a:t>
            </a:r>
            <a:r>
              <a:rPr lang="en-US" altLang="zh-CN" sz="2400" b="1" dirty="0">
                <a:latin typeface="Calibri" panose="020F0502020204030204" charset="0"/>
              </a:rPr>
              <a:t>C</a:t>
            </a:r>
            <a:r>
              <a:rPr lang="zh-CN" altLang="en-US" sz="2400" b="1" dirty="0">
                <a:latin typeface="Calibri" panose="020F0502020204030204" charset="0"/>
              </a:rPr>
              <a:t>、</a:t>
            </a:r>
            <a:r>
              <a:rPr lang="en-US" altLang="zh-CN" sz="2400" b="1" dirty="0">
                <a:latin typeface="Calibri" panose="020F0502020204030204" charset="0"/>
              </a:rPr>
              <a:t>32</a:t>
            </a:r>
            <a:r>
              <a:rPr lang="zh-CN" altLang="en-US" sz="2400" b="1" dirty="0">
                <a:latin typeface="Calibri" panose="020F0502020204030204" charset="0"/>
              </a:rPr>
              <a:t>，</a:t>
            </a:r>
            <a:r>
              <a:rPr lang="en-US" altLang="zh-CN" sz="2400" b="1" dirty="0">
                <a:latin typeface="Calibri" panose="020F0502020204030204" charset="0"/>
              </a:rPr>
              <a:t>32</a:t>
            </a:r>
            <a:r>
              <a:rPr lang="zh-CN" altLang="en-US" sz="2400" b="1" dirty="0">
                <a:latin typeface="Calibri" panose="020F0502020204030204" charset="0"/>
              </a:rPr>
              <a:t>，</a:t>
            </a:r>
            <a:r>
              <a:rPr lang="en-US" altLang="zh-CN" sz="2400" b="1" dirty="0">
                <a:latin typeface="Calibri" panose="020F0502020204030204" charset="0"/>
              </a:rPr>
              <a:t>32</a:t>
            </a:r>
            <a:r>
              <a:rPr lang="zh-CN" altLang="en-US" sz="2400" b="1" dirty="0">
                <a:latin typeface="Calibri" panose="020F0502020204030204" charset="0"/>
              </a:rPr>
              <a:t>，</a:t>
            </a:r>
            <a:r>
              <a:rPr lang="en-US" altLang="zh-CN" sz="2400" b="1" dirty="0">
                <a:latin typeface="Calibri" panose="020F0502020204030204" charset="0"/>
              </a:rPr>
              <a:t>16</a:t>
            </a:r>
            <a:r>
              <a:rPr lang="zh-CN" altLang="en-US" sz="2400" b="1" dirty="0">
                <a:latin typeface="Calibri" panose="020F0502020204030204" charset="0"/>
              </a:rPr>
              <a:t>，  </a:t>
            </a:r>
            <a:r>
              <a:rPr lang="en-US" altLang="zh-CN" sz="2400" b="1" dirty="0">
                <a:latin typeface="Calibri" panose="020F0502020204030204" charset="0"/>
              </a:rPr>
              <a:t>8</a:t>
            </a:r>
            <a:r>
              <a:rPr lang="zh-CN" altLang="en-US" sz="2400" b="1" dirty="0">
                <a:latin typeface="Calibri" panose="020F0502020204030204" charset="0"/>
              </a:rPr>
              <a:t>　　Ｄ、</a:t>
            </a:r>
            <a:r>
              <a:rPr lang="en-US" altLang="zh-CN" sz="2400" b="1" dirty="0">
                <a:latin typeface="Calibri" panose="020F0502020204030204" charset="0"/>
              </a:rPr>
              <a:t>16</a:t>
            </a:r>
            <a:r>
              <a:rPr lang="zh-CN" altLang="en-US" sz="2400" b="1" dirty="0">
                <a:latin typeface="Calibri" panose="020F0502020204030204" charset="0"/>
              </a:rPr>
              <a:t>，</a:t>
            </a:r>
            <a:r>
              <a:rPr lang="en-US" altLang="zh-CN" sz="2400" b="1" dirty="0">
                <a:latin typeface="Calibri" panose="020F0502020204030204" charset="0"/>
              </a:rPr>
              <a:t>16</a:t>
            </a:r>
            <a:r>
              <a:rPr lang="zh-CN" altLang="en-US" sz="2400" b="1" dirty="0">
                <a:latin typeface="Calibri" panose="020F0502020204030204" charset="0"/>
              </a:rPr>
              <a:t>，</a:t>
            </a:r>
            <a:r>
              <a:rPr lang="en-US" altLang="zh-CN" sz="2400" b="1" dirty="0">
                <a:latin typeface="Calibri" panose="020F0502020204030204" charset="0"/>
              </a:rPr>
              <a:t>16</a:t>
            </a:r>
            <a:r>
              <a:rPr lang="zh-CN" altLang="en-US" sz="2400" b="1" dirty="0">
                <a:latin typeface="Calibri" panose="020F0502020204030204" charset="0"/>
              </a:rPr>
              <a:t>，</a:t>
            </a:r>
            <a:r>
              <a:rPr lang="en-US" altLang="zh-CN" sz="2400" b="1" dirty="0">
                <a:latin typeface="Calibri" panose="020F0502020204030204" charset="0"/>
              </a:rPr>
              <a:t>16</a:t>
            </a:r>
            <a:r>
              <a:rPr lang="zh-CN" altLang="en-US" sz="2400" b="1" dirty="0">
                <a:latin typeface="Calibri" panose="020F0502020204030204" charset="0"/>
              </a:rPr>
              <a:t>，</a:t>
            </a:r>
            <a:r>
              <a:rPr lang="en-US" altLang="zh-CN" sz="2400" b="1" dirty="0">
                <a:latin typeface="Calibri" panose="020F0502020204030204" charset="0"/>
              </a:rPr>
              <a:t>16</a:t>
            </a:r>
          </a:p>
          <a:p>
            <a:pPr eaLnBrk="1" hangingPunct="1">
              <a:spcBef>
                <a:spcPct val="50000"/>
              </a:spcBef>
            </a:pPr>
            <a:r>
              <a:rPr lang="en-US" altLang="zh-CN" sz="2400" b="1" dirty="0">
                <a:latin typeface="Calibri" panose="020F0502020204030204" charset="0"/>
              </a:rPr>
              <a:t>11</a:t>
            </a:r>
            <a:r>
              <a:rPr lang="zh-CN" altLang="en-US" sz="2400" b="1" dirty="0">
                <a:latin typeface="Calibri" panose="020F0502020204030204" charset="0"/>
              </a:rPr>
              <a:t>、人的卵细胞内有</a:t>
            </a:r>
            <a:r>
              <a:rPr lang="en-US" altLang="zh-CN" sz="2400" b="1" dirty="0">
                <a:latin typeface="Calibri" panose="020F0502020204030204" charset="0"/>
              </a:rPr>
              <a:t>23</a:t>
            </a:r>
            <a:r>
              <a:rPr lang="zh-CN" altLang="en-US" sz="2400" b="1" dirty="0">
                <a:latin typeface="Calibri" panose="020F0502020204030204" charset="0"/>
              </a:rPr>
              <a:t>条染色体，一个初级卵母细胞在减数第一次分裂前期生成的四分体及减数第一次分裂后期细胞内的染色体数、姐妹染色单体数依次是（　）</a:t>
            </a:r>
            <a:br>
              <a:rPr lang="zh-CN" altLang="en-US" sz="2400" b="1" dirty="0">
                <a:latin typeface="Calibri" panose="020F0502020204030204" charset="0"/>
              </a:rPr>
            </a:br>
            <a:r>
              <a:rPr lang="zh-CN" altLang="en-US" sz="2400" b="1" dirty="0">
                <a:latin typeface="Calibri" panose="020F0502020204030204" charset="0"/>
              </a:rPr>
              <a:t>　　Ａ、</a:t>
            </a:r>
            <a:r>
              <a:rPr lang="en-US" altLang="zh-CN" sz="2400" b="1" dirty="0">
                <a:latin typeface="Calibri" panose="020F0502020204030204" charset="0"/>
              </a:rPr>
              <a:t>23</a:t>
            </a:r>
            <a:r>
              <a:rPr lang="zh-CN" altLang="en-US" sz="2400" b="1" dirty="0">
                <a:latin typeface="Calibri" panose="020F0502020204030204" charset="0"/>
              </a:rPr>
              <a:t>，</a:t>
            </a:r>
            <a:r>
              <a:rPr lang="en-US" altLang="zh-CN" sz="2400" b="1" dirty="0">
                <a:latin typeface="Calibri" panose="020F0502020204030204" charset="0"/>
              </a:rPr>
              <a:t>46</a:t>
            </a:r>
            <a:r>
              <a:rPr lang="zh-CN" altLang="en-US" sz="2400" b="1" dirty="0">
                <a:latin typeface="Calibri" panose="020F0502020204030204" charset="0"/>
              </a:rPr>
              <a:t>，</a:t>
            </a:r>
            <a:r>
              <a:rPr lang="en-US" altLang="zh-CN" sz="2400" b="1" dirty="0">
                <a:latin typeface="Calibri" panose="020F0502020204030204" charset="0"/>
              </a:rPr>
              <a:t>23</a:t>
            </a:r>
            <a:r>
              <a:rPr lang="zh-CN" altLang="en-US" sz="2400" b="1" dirty="0">
                <a:latin typeface="Calibri" panose="020F0502020204030204" charset="0"/>
              </a:rPr>
              <a:t>　　Ｂ、</a:t>
            </a:r>
            <a:r>
              <a:rPr lang="en-US" altLang="zh-CN" sz="2400" b="1" dirty="0">
                <a:latin typeface="Calibri" panose="020F0502020204030204" charset="0"/>
              </a:rPr>
              <a:t>23</a:t>
            </a:r>
            <a:r>
              <a:rPr lang="zh-CN" altLang="en-US" sz="2400" b="1" dirty="0">
                <a:latin typeface="Calibri" panose="020F0502020204030204" charset="0"/>
              </a:rPr>
              <a:t>，</a:t>
            </a:r>
            <a:r>
              <a:rPr lang="en-US" altLang="zh-CN" sz="2400" b="1" dirty="0">
                <a:latin typeface="Calibri" panose="020F0502020204030204" charset="0"/>
              </a:rPr>
              <a:t>46</a:t>
            </a:r>
            <a:r>
              <a:rPr lang="zh-CN" altLang="en-US" sz="2400" b="1" dirty="0">
                <a:latin typeface="Calibri" panose="020F0502020204030204" charset="0"/>
              </a:rPr>
              <a:t>，</a:t>
            </a:r>
            <a:r>
              <a:rPr lang="en-US" altLang="zh-CN" sz="2400" b="1" dirty="0">
                <a:latin typeface="Calibri" panose="020F0502020204030204" charset="0"/>
              </a:rPr>
              <a:t>0</a:t>
            </a:r>
            <a:br>
              <a:rPr lang="en-US" altLang="zh-CN" sz="2400" b="1" dirty="0">
                <a:latin typeface="Calibri" panose="020F0502020204030204" charset="0"/>
              </a:rPr>
            </a:br>
            <a:r>
              <a:rPr lang="zh-CN" altLang="en-US" sz="2400" b="1" dirty="0">
                <a:latin typeface="Calibri" panose="020F0502020204030204" charset="0"/>
              </a:rPr>
              <a:t>　　Ｃ、</a:t>
            </a:r>
            <a:r>
              <a:rPr lang="en-US" altLang="zh-CN" sz="2400" b="1" dirty="0">
                <a:latin typeface="Calibri" panose="020F0502020204030204" charset="0"/>
              </a:rPr>
              <a:t>46</a:t>
            </a:r>
            <a:r>
              <a:rPr lang="zh-CN" altLang="en-US" sz="2400" b="1" dirty="0">
                <a:latin typeface="Calibri" panose="020F0502020204030204" charset="0"/>
              </a:rPr>
              <a:t>，</a:t>
            </a:r>
            <a:r>
              <a:rPr lang="en-US" altLang="zh-CN" sz="2400" b="1" dirty="0">
                <a:latin typeface="Calibri" panose="020F0502020204030204" charset="0"/>
              </a:rPr>
              <a:t>46</a:t>
            </a:r>
            <a:r>
              <a:rPr lang="zh-CN" altLang="en-US" sz="2400" b="1" dirty="0">
                <a:latin typeface="Calibri" panose="020F0502020204030204" charset="0"/>
              </a:rPr>
              <a:t>，</a:t>
            </a:r>
            <a:r>
              <a:rPr lang="en-US" altLang="zh-CN" sz="2400" b="1" dirty="0">
                <a:latin typeface="Calibri" panose="020F0502020204030204" charset="0"/>
              </a:rPr>
              <a:t>23</a:t>
            </a:r>
            <a:r>
              <a:rPr lang="zh-CN" altLang="en-US" sz="2400" b="1" dirty="0">
                <a:latin typeface="Calibri" panose="020F0502020204030204" charset="0"/>
              </a:rPr>
              <a:t>　　Ｄ、</a:t>
            </a:r>
            <a:r>
              <a:rPr lang="en-US" altLang="zh-CN" sz="2400" b="1" dirty="0">
                <a:latin typeface="Calibri" panose="020F0502020204030204" charset="0"/>
              </a:rPr>
              <a:t>23</a:t>
            </a:r>
            <a:r>
              <a:rPr lang="zh-CN" altLang="en-US" sz="2400" b="1" dirty="0">
                <a:latin typeface="Calibri" panose="020F0502020204030204" charset="0"/>
              </a:rPr>
              <a:t>，</a:t>
            </a:r>
            <a:r>
              <a:rPr lang="en-US" altLang="zh-CN" sz="2400" b="1" dirty="0">
                <a:latin typeface="Calibri" panose="020F0502020204030204" charset="0"/>
              </a:rPr>
              <a:t>46</a:t>
            </a:r>
            <a:r>
              <a:rPr lang="zh-CN" altLang="en-US" sz="2400" b="1" dirty="0">
                <a:latin typeface="Calibri" panose="020F0502020204030204" charset="0"/>
              </a:rPr>
              <a:t>，</a:t>
            </a:r>
            <a:r>
              <a:rPr lang="en-US" altLang="zh-CN" sz="2400" b="1" dirty="0">
                <a:latin typeface="Calibri" panose="020F0502020204030204" charset="0"/>
              </a:rPr>
              <a:t>92</a:t>
            </a:r>
          </a:p>
        </p:txBody>
      </p:sp>
      <p:sp>
        <p:nvSpPr>
          <p:cNvPr id="38915" name="Line 8"/>
          <p:cNvSpPr/>
          <p:nvPr/>
        </p:nvSpPr>
        <p:spPr>
          <a:xfrm>
            <a:off x="914400" y="2057400"/>
            <a:ext cx="1143000" cy="0"/>
          </a:xfrm>
          <a:prstGeom prst="line">
            <a:avLst/>
          </a:prstGeom>
          <a:ln w="38100" cap="flat" cmpd="sng">
            <a:solidFill>
              <a:srgbClr val="FF3300"/>
            </a:solidFill>
            <a:prstDash val="solid"/>
            <a:bevel/>
            <a:headEnd type="none" w="med" len="med"/>
            <a:tailEnd type="none" w="med" len="med"/>
          </a:ln>
        </p:spPr>
      </p:sp>
      <p:sp>
        <p:nvSpPr>
          <p:cNvPr id="38916" name="Line 9"/>
          <p:cNvSpPr/>
          <p:nvPr/>
        </p:nvSpPr>
        <p:spPr>
          <a:xfrm>
            <a:off x="5229225" y="3671888"/>
            <a:ext cx="2819400" cy="0"/>
          </a:xfrm>
          <a:prstGeom prst="line">
            <a:avLst/>
          </a:prstGeom>
          <a:ln w="38100" cap="flat" cmpd="sng">
            <a:solidFill>
              <a:srgbClr val="FF3300"/>
            </a:solidFill>
            <a:prstDash val="solid"/>
            <a:bevel/>
            <a:headEnd type="none" w="med" len="med"/>
            <a:tailEnd type="none" w="med" len="med"/>
          </a:ln>
        </p:spPr>
      </p:sp>
      <p:sp>
        <p:nvSpPr>
          <p:cNvPr id="38917" name="Line 10"/>
          <p:cNvSpPr/>
          <p:nvPr/>
        </p:nvSpPr>
        <p:spPr>
          <a:xfrm>
            <a:off x="4225925" y="6034088"/>
            <a:ext cx="1727200" cy="0"/>
          </a:xfrm>
          <a:prstGeom prst="line">
            <a:avLst/>
          </a:prstGeom>
          <a:ln w="38100" cap="flat" cmpd="sng">
            <a:solidFill>
              <a:srgbClr val="FF3300"/>
            </a:solidFill>
            <a:prstDash val="solid"/>
            <a:bevel/>
            <a:headEnd type="none" w="med" len="med"/>
            <a:tailEnd type="none" w="med" len="med"/>
          </a:ln>
        </p:spPr>
      </p:sp>
    </p:spTree>
    <p:extLst>
      <p:ext uri="{BB962C8B-B14F-4D97-AF65-F5344CB8AC3E}">
        <p14:creationId xmlns:p14="http://schemas.microsoft.com/office/powerpoint/2010/main" val="1037183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left)">
                                      <p:cBhvr>
                                        <p:cTn id="12" dur="5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wipe(left)">
                                      <p:cBhvr>
                                        <p:cTn id="1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ext Box 2"/>
          <p:cNvSpPr txBox="1"/>
          <p:nvPr/>
        </p:nvSpPr>
        <p:spPr>
          <a:xfrm>
            <a:off x="296863" y="233363"/>
            <a:ext cx="8505825" cy="5216525"/>
          </a:xfrm>
          <a:prstGeom prst="rect">
            <a:avLst/>
          </a:prstGeom>
          <a:noFill/>
          <a:ln w="9525">
            <a:noFill/>
          </a:ln>
        </p:spPr>
        <p:txBody>
          <a:bodyPr>
            <a:spAutoFit/>
          </a:bodyPr>
          <a:lstStyle/>
          <a:p>
            <a:pPr eaLnBrk="1" hangingPunct="1">
              <a:spcBef>
                <a:spcPct val="50000"/>
              </a:spcBef>
            </a:pPr>
            <a:r>
              <a:rPr lang="en-US" altLang="zh-CN" sz="2800" b="1" dirty="0">
                <a:latin typeface="Calibri" panose="020F0502020204030204" charset="0"/>
              </a:rPr>
              <a:t>12</a:t>
            </a:r>
            <a:r>
              <a:rPr lang="zh-CN" altLang="en-US" sz="2800" b="1" dirty="0">
                <a:latin typeface="Calibri" panose="020F0502020204030204" charset="0"/>
              </a:rPr>
              <a:t>、在精子形成的过程中，ＤＮＡ分子数目由２</a:t>
            </a:r>
            <a:r>
              <a:rPr lang="en-US" altLang="zh-CN" sz="2800" b="1" dirty="0">
                <a:latin typeface="Calibri" panose="020F0502020204030204" charset="0"/>
              </a:rPr>
              <a:t>n</a:t>
            </a:r>
            <a:r>
              <a:rPr lang="zh-CN" altLang="en-US" sz="2800" b="1" dirty="0">
                <a:latin typeface="Calibri" panose="020F0502020204030204" charset="0"/>
              </a:rPr>
              <a:t>变成４</a:t>
            </a:r>
            <a:r>
              <a:rPr lang="en-US" altLang="zh-CN" sz="2800" b="1" dirty="0">
                <a:latin typeface="Calibri" panose="020F0502020204030204" charset="0"/>
              </a:rPr>
              <a:t>n</a:t>
            </a:r>
            <a:r>
              <a:rPr lang="zh-CN" altLang="en-US" sz="2800" b="1" dirty="0">
                <a:latin typeface="Calibri" panose="020F0502020204030204" charset="0"/>
              </a:rPr>
              <a:t>及由４</a:t>
            </a:r>
            <a:r>
              <a:rPr lang="en-US" altLang="zh-CN" sz="2800" b="1" dirty="0">
                <a:latin typeface="Calibri" panose="020F0502020204030204" charset="0"/>
              </a:rPr>
              <a:t>n</a:t>
            </a:r>
            <a:r>
              <a:rPr lang="zh-CN" altLang="en-US" sz="2800" b="1" dirty="0">
                <a:latin typeface="Calibri" panose="020F0502020204030204" charset="0"/>
              </a:rPr>
              <a:t>变成２</a:t>
            </a:r>
            <a:r>
              <a:rPr lang="en-US" altLang="zh-CN" sz="2800" b="1" dirty="0">
                <a:latin typeface="Calibri" panose="020F0502020204030204" charset="0"/>
              </a:rPr>
              <a:t>n</a:t>
            </a:r>
            <a:r>
              <a:rPr lang="zh-CN" altLang="en-US" sz="2800" b="1" dirty="0">
                <a:latin typeface="Calibri" panose="020F0502020204030204" charset="0"/>
              </a:rPr>
              <a:t>是在（ ）</a:t>
            </a:r>
            <a:br>
              <a:rPr lang="zh-CN" altLang="en-US" sz="2800" b="1" dirty="0">
                <a:latin typeface="Calibri" panose="020F0502020204030204" charset="0"/>
              </a:rPr>
            </a:br>
            <a:r>
              <a:rPr lang="zh-CN" altLang="en-US" sz="2800" b="1" dirty="0">
                <a:latin typeface="Calibri" panose="020F0502020204030204" charset="0"/>
              </a:rPr>
              <a:t>　　Ａ</a:t>
            </a:r>
            <a:r>
              <a:rPr lang="en-US" altLang="zh-CN" sz="2800" b="1" dirty="0">
                <a:latin typeface="Calibri" panose="020F0502020204030204" charset="0"/>
              </a:rPr>
              <a:t>.</a:t>
            </a:r>
            <a:r>
              <a:rPr lang="zh-CN" altLang="en-US" sz="2800" b="1" dirty="0">
                <a:latin typeface="Calibri" panose="020F0502020204030204" charset="0"/>
              </a:rPr>
              <a:t>前期</a:t>
            </a:r>
            <a:r>
              <a:rPr lang="en-US" altLang="zh-CN" sz="2800" b="1" dirty="0">
                <a:latin typeface="宋体" panose="02010600030101010101" pitchFamily="2" charset="-122"/>
              </a:rPr>
              <a:t>I</a:t>
            </a:r>
            <a:r>
              <a:rPr lang="zh-CN" altLang="en-US" sz="2800" b="1" dirty="0">
                <a:latin typeface="Calibri" panose="020F0502020204030204" charset="0"/>
              </a:rPr>
              <a:t>和后期</a:t>
            </a:r>
            <a:r>
              <a:rPr lang="en-US" altLang="zh-CN" sz="2800" b="1" dirty="0">
                <a:latin typeface="宋体" panose="02010600030101010101" pitchFamily="2" charset="-122"/>
              </a:rPr>
              <a:t>I</a:t>
            </a:r>
            <a:r>
              <a:rPr lang="en-US" altLang="zh-CN" sz="2800" b="1" dirty="0">
                <a:latin typeface="Calibri" panose="020F0502020204030204" charset="0"/>
              </a:rPr>
              <a:t> </a:t>
            </a:r>
            <a:r>
              <a:rPr lang="zh-CN" altLang="en-US" sz="2800" b="1" dirty="0">
                <a:latin typeface="Calibri" panose="020F0502020204030204" charset="0"/>
              </a:rPr>
              <a:t>　　Ｂ</a:t>
            </a:r>
            <a:r>
              <a:rPr lang="en-US" altLang="zh-CN" sz="2800" b="1" dirty="0">
                <a:latin typeface="Calibri" panose="020F0502020204030204" charset="0"/>
              </a:rPr>
              <a:t>.</a:t>
            </a:r>
            <a:r>
              <a:rPr lang="zh-CN" altLang="en-US" sz="2800" b="1" dirty="0">
                <a:latin typeface="Calibri" panose="020F0502020204030204" charset="0"/>
              </a:rPr>
              <a:t>中期</a:t>
            </a:r>
            <a:r>
              <a:rPr lang="en-US" altLang="zh-CN" sz="2800" b="1" dirty="0">
                <a:latin typeface="宋体" panose="02010600030101010101" pitchFamily="2" charset="-122"/>
              </a:rPr>
              <a:t>I</a:t>
            </a:r>
            <a:r>
              <a:rPr lang="zh-CN" altLang="en-US" sz="2800" b="1" dirty="0">
                <a:latin typeface="Calibri" panose="020F0502020204030204" charset="0"/>
              </a:rPr>
              <a:t>和后期</a:t>
            </a:r>
            <a:r>
              <a:rPr lang="en-US" altLang="zh-CN" sz="2800" b="1" dirty="0">
                <a:latin typeface="宋体" panose="02010600030101010101" pitchFamily="2" charset="-122"/>
              </a:rPr>
              <a:t>I</a:t>
            </a:r>
            <a:r>
              <a:rPr lang="en-US" altLang="zh-CN" sz="2800" b="1" dirty="0">
                <a:latin typeface="Calibri" panose="020F0502020204030204" charset="0"/>
              </a:rPr>
              <a:t> </a:t>
            </a:r>
            <a:br>
              <a:rPr lang="en-US" altLang="zh-CN" sz="2800" b="1" dirty="0">
                <a:latin typeface="Calibri" panose="020F0502020204030204" charset="0"/>
              </a:rPr>
            </a:br>
            <a:r>
              <a:rPr lang="zh-CN" altLang="en-US" sz="2800" b="1" dirty="0">
                <a:latin typeface="Calibri" panose="020F0502020204030204" charset="0"/>
              </a:rPr>
              <a:t>　　Ｃ</a:t>
            </a:r>
            <a:r>
              <a:rPr lang="en-US" altLang="zh-CN" sz="2800" b="1" dirty="0">
                <a:latin typeface="Calibri" panose="020F0502020204030204" charset="0"/>
              </a:rPr>
              <a:t>.</a:t>
            </a:r>
            <a:r>
              <a:rPr lang="zh-CN" altLang="en-US" sz="2800" b="1" dirty="0">
                <a:latin typeface="Calibri" panose="020F0502020204030204" charset="0"/>
              </a:rPr>
              <a:t>前期</a:t>
            </a:r>
            <a:r>
              <a:rPr lang="en-US" altLang="zh-CN" sz="2800" b="1" dirty="0">
                <a:latin typeface="Calibri" panose="020F0502020204030204" charset="0"/>
              </a:rPr>
              <a:t>II</a:t>
            </a:r>
            <a:r>
              <a:rPr lang="zh-CN" altLang="en-US" sz="2800" b="1" dirty="0">
                <a:latin typeface="Calibri" panose="020F0502020204030204" charset="0"/>
              </a:rPr>
              <a:t>和末期</a:t>
            </a:r>
            <a:r>
              <a:rPr lang="en-US" altLang="zh-CN" sz="2800" b="1" dirty="0">
                <a:latin typeface="宋体" panose="02010600030101010101" pitchFamily="2" charset="-122"/>
              </a:rPr>
              <a:t>II</a:t>
            </a:r>
            <a:r>
              <a:rPr lang="en-US" altLang="zh-CN" sz="2800" b="1" dirty="0">
                <a:latin typeface="Calibri" panose="020F0502020204030204" charset="0"/>
              </a:rPr>
              <a:t> </a:t>
            </a:r>
            <a:r>
              <a:rPr lang="zh-CN" altLang="en-US" sz="2800" b="1" dirty="0">
                <a:latin typeface="Calibri" panose="020F0502020204030204" charset="0"/>
              </a:rPr>
              <a:t>　　Ｄ</a:t>
            </a:r>
            <a:r>
              <a:rPr lang="en-US" altLang="zh-CN" sz="2800" b="1" dirty="0">
                <a:latin typeface="Calibri" panose="020F0502020204030204" charset="0"/>
              </a:rPr>
              <a:t>.</a:t>
            </a:r>
            <a:r>
              <a:rPr lang="zh-CN" altLang="en-US" sz="2800" b="1" dirty="0">
                <a:latin typeface="Calibri" panose="020F0502020204030204" charset="0"/>
              </a:rPr>
              <a:t>间期和末期</a:t>
            </a:r>
            <a:r>
              <a:rPr lang="en-US" altLang="zh-CN" sz="2800" b="1" dirty="0">
                <a:latin typeface="宋体" panose="02010600030101010101" pitchFamily="2" charset="-122"/>
              </a:rPr>
              <a:t>I</a:t>
            </a:r>
            <a:br>
              <a:rPr lang="en-US" altLang="zh-CN" sz="2800" b="1" dirty="0">
                <a:latin typeface="宋体" panose="02010600030101010101" pitchFamily="2" charset="-122"/>
              </a:rPr>
            </a:br>
            <a:r>
              <a:rPr lang="en-US" altLang="zh-CN" sz="2800" b="1" dirty="0">
                <a:latin typeface="Calibri" panose="020F0502020204030204" charset="0"/>
              </a:rPr>
              <a:t>13</a:t>
            </a:r>
            <a:r>
              <a:rPr lang="zh-CN" altLang="en-US" sz="2800" b="1" dirty="0">
                <a:latin typeface="Calibri" panose="020F0502020204030204" charset="0"/>
              </a:rPr>
              <a:t>、在精子形成过程中，染色体数目减少一半发生在（  ）</a:t>
            </a:r>
            <a:br>
              <a:rPr lang="zh-CN" altLang="en-US" sz="2800" b="1" dirty="0">
                <a:latin typeface="Calibri" panose="020F0502020204030204" charset="0"/>
              </a:rPr>
            </a:br>
            <a:r>
              <a:rPr lang="zh-CN" altLang="en-US" sz="2800" b="1" dirty="0">
                <a:latin typeface="Calibri" panose="020F0502020204030204" charset="0"/>
              </a:rPr>
              <a:t>　　Ａ</a:t>
            </a:r>
            <a:r>
              <a:rPr lang="en-US" altLang="zh-CN" sz="2800" b="1" dirty="0">
                <a:latin typeface="Calibri" panose="020F0502020204030204" charset="0"/>
              </a:rPr>
              <a:t>.</a:t>
            </a:r>
            <a:r>
              <a:rPr lang="zh-CN" altLang="en-US" sz="2800" b="1" dirty="0">
                <a:latin typeface="Calibri" panose="020F0502020204030204" charset="0"/>
              </a:rPr>
              <a:t>后期</a:t>
            </a:r>
            <a:r>
              <a:rPr lang="en-US" altLang="zh-CN" sz="2800" b="1" dirty="0">
                <a:latin typeface="宋体" panose="02010600030101010101" pitchFamily="2" charset="-122"/>
              </a:rPr>
              <a:t>II </a:t>
            </a:r>
            <a:r>
              <a:rPr lang="zh-CN" altLang="en-US" sz="2800" b="1" dirty="0">
                <a:latin typeface="Calibri" panose="020F0502020204030204" charset="0"/>
              </a:rPr>
              <a:t>　Ｂ</a:t>
            </a:r>
            <a:r>
              <a:rPr lang="en-US" altLang="zh-CN" sz="2800" b="1" dirty="0">
                <a:latin typeface="Calibri" panose="020F0502020204030204" charset="0"/>
              </a:rPr>
              <a:t>.</a:t>
            </a:r>
            <a:r>
              <a:rPr lang="zh-CN" altLang="en-US" sz="2800" b="1" dirty="0">
                <a:latin typeface="Calibri" panose="020F0502020204030204" charset="0"/>
              </a:rPr>
              <a:t>末期</a:t>
            </a:r>
            <a:r>
              <a:rPr lang="en-US" altLang="zh-CN" sz="2800" b="1" dirty="0">
                <a:latin typeface="宋体" panose="02010600030101010101" pitchFamily="2" charset="-122"/>
              </a:rPr>
              <a:t>I</a:t>
            </a:r>
            <a:r>
              <a:rPr lang="en-US" altLang="zh-CN" sz="2800" b="1" dirty="0">
                <a:latin typeface="Calibri" panose="020F0502020204030204" charset="0"/>
              </a:rPr>
              <a:t> </a:t>
            </a:r>
            <a:r>
              <a:rPr lang="zh-CN" altLang="en-US" sz="2800" b="1" dirty="0">
                <a:latin typeface="Calibri" panose="020F0502020204030204" charset="0"/>
              </a:rPr>
              <a:t>　Ｃ</a:t>
            </a:r>
            <a:r>
              <a:rPr lang="en-US" altLang="zh-CN" sz="2800" b="1" dirty="0">
                <a:latin typeface="Calibri" panose="020F0502020204030204" charset="0"/>
              </a:rPr>
              <a:t>.</a:t>
            </a:r>
            <a:r>
              <a:rPr lang="zh-CN" altLang="en-US" sz="2800" b="1" dirty="0">
                <a:latin typeface="Calibri" panose="020F0502020204030204" charset="0"/>
              </a:rPr>
              <a:t>后期</a:t>
            </a:r>
            <a:r>
              <a:rPr lang="en-US" altLang="zh-CN" sz="2800" b="1" dirty="0">
                <a:latin typeface="宋体" panose="02010600030101010101" pitchFamily="2" charset="-122"/>
              </a:rPr>
              <a:t>I</a:t>
            </a:r>
            <a:r>
              <a:rPr lang="en-US" altLang="zh-CN" sz="2800" b="1" dirty="0">
                <a:latin typeface="Calibri" panose="020F0502020204030204" charset="0"/>
              </a:rPr>
              <a:t> </a:t>
            </a:r>
            <a:r>
              <a:rPr lang="zh-CN" altLang="en-US" sz="2800" b="1" dirty="0">
                <a:latin typeface="Calibri" panose="020F0502020204030204" charset="0"/>
              </a:rPr>
              <a:t>　Ｄ</a:t>
            </a:r>
            <a:r>
              <a:rPr lang="en-US" altLang="zh-CN" sz="2800" b="1" dirty="0">
                <a:latin typeface="Calibri" panose="020F0502020204030204" charset="0"/>
              </a:rPr>
              <a:t>.</a:t>
            </a:r>
            <a:r>
              <a:rPr lang="zh-CN" altLang="en-US" sz="2800" b="1" dirty="0">
                <a:latin typeface="Calibri" panose="020F0502020204030204" charset="0"/>
              </a:rPr>
              <a:t>中期</a:t>
            </a:r>
            <a:r>
              <a:rPr lang="en-US" altLang="zh-CN" sz="2800" b="1" dirty="0">
                <a:latin typeface="宋体" panose="02010600030101010101" pitchFamily="2" charset="-122"/>
              </a:rPr>
              <a:t>II</a:t>
            </a:r>
            <a:br>
              <a:rPr lang="en-US" altLang="zh-CN" sz="2800" b="1" dirty="0">
                <a:latin typeface="Calibri" panose="020F0502020204030204" charset="0"/>
              </a:rPr>
            </a:br>
            <a:r>
              <a:rPr lang="en-US" altLang="zh-CN" sz="2800" b="1" dirty="0">
                <a:latin typeface="Calibri" panose="020F0502020204030204" charset="0"/>
              </a:rPr>
              <a:t>14</a:t>
            </a:r>
            <a:r>
              <a:rPr lang="zh-CN" altLang="en-US" sz="2800" b="1" dirty="0">
                <a:latin typeface="Calibri" panose="020F0502020204030204" charset="0"/>
              </a:rPr>
              <a:t>、同源染色体联会形成四分体发生在</a:t>
            </a:r>
            <a:br>
              <a:rPr lang="zh-CN" altLang="en-US" sz="2800" b="1" dirty="0">
                <a:latin typeface="Calibri" panose="020F0502020204030204" charset="0"/>
              </a:rPr>
            </a:br>
            <a:r>
              <a:rPr lang="zh-CN" altLang="en-US" sz="2800" b="1" dirty="0">
                <a:latin typeface="Calibri" panose="020F0502020204030204" charset="0"/>
              </a:rPr>
              <a:t>　　Ａ</a:t>
            </a:r>
            <a:r>
              <a:rPr lang="en-US" altLang="zh-CN" sz="2800" b="1" dirty="0">
                <a:latin typeface="Calibri" panose="020F0502020204030204" charset="0"/>
              </a:rPr>
              <a:t>.</a:t>
            </a:r>
            <a:r>
              <a:rPr lang="zh-CN" altLang="en-US" sz="2800" b="1" dirty="0">
                <a:latin typeface="Calibri" panose="020F0502020204030204" charset="0"/>
              </a:rPr>
              <a:t>间期　Ｂ</a:t>
            </a:r>
            <a:r>
              <a:rPr lang="en-US" altLang="zh-CN" sz="2800" b="1" dirty="0">
                <a:latin typeface="Calibri" panose="020F0502020204030204" charset="0"/>
              </a:rPr>
              <a:t>.</a:t>
            </a:r>
            <a:r>
              <a:rPr lang="zh-CN" altLang="en-US" sz="2800" b="1" dirty="0">
                <a:latin typeface="Calibri" panose="020F0502020204030204" charset="0"/>
              </a:rPr>
              <a:t>前期</a:t>
            </a:r>
            <a:r>
              <a:rPr lang="en-US" altLang="zh-CN" sz="2800" b="1" dirty="0">
                <a:latin typeface="宋体" panose="02010600030101010101" pitchFamily="2" charset="-122"/>
              </a:rPr>
              <a:t>I</a:t>
            </a:r>
            <a:r>
              <a:rPr lang="en-US" altLang="zh-CN" sz="2800" b="1" dirty="0">
                <a:latin typeface="Calibri" panose="020F0502020204030204" charset="0"/>
              </a:rPr>
              <a:t> </a:t>
            </a:r>
            <a:r>
              <a:rPr lang="zh-CN" altLang="en-US" sz="2800" b="1" dirty="0">
                <a:latin typeface="Calibri" panose="020F0502020204030204" charset="0"/>
              </a:rPr>
              <a:t>　Ｃ</a:t>
            </a:r>
            <a:r>
              <a:rPr lang="en-US" altLang="zh-CN" sz="2800" b="1" dirty="0">
                <a:latin typeface="Calibri" panose="020F0502020204030204" charset="0"/>
              </a:rPr>
              <a:t>.</a:t>
            </a:r>
            <a:r>
              <a:rPr lang="zh-CN" altLang="en-US" sz="2800" b="1" dirty="0">
                <a:latin typeface="Calibri" panose="020F0502020204030204" charset="0"/>
              </a:rPr>
              <a:t>前期</a:t>
            </a:r>
            <a:r>
              <a:rPr lang="en-US" altLang="zh-CN" sz="2800" b="1" dirty="0">
                <a:latin typeface="宋体" panose="02010600030101010101" pitchFamily="2" charset="-122"/>
              </a:rPr>
              <a:t>II</a:t>
            </a:r>
            <a:r>
              <a:rPr lang="en-US" altLang="zh-CN" sz="2800" b="1" dirty="0">
                <a:latin typeface="Calibri" panose="020F0502020204030204" charset="0"/>
              </a:rPr>
              <a:t> </a:t>
            </a:r>
            <a:r>
              <a:rPr lang="zh-CN" altLang="en-US" sz="2800" b="1" dirty="0">
                <a:latin typeface="Calibri" panose="020F0502020204030204" charset="0"/>
              </a:rPr>
              <a:t>　Ｄ</a:t>
            </a:r>
            <a:r>
              <a:rPr lang="en-US" altLang="zh-CN" sz="2800" b="1" dirty="0">
                <a:latin typeface="Calibri" panose="020F0502020204030204" charset="0"/>
              </a:rPr>
              <a:t>.</a:t>
            </a:r>
            <a:r>
              <a:rPr lang="zh-CN" altLang="en-US" sz="2800" b="1" dirty="0">
                <a:latin typeface="Calibri" panose="020F0502020204030204" charset="0"/>
              </a:rPr>
              <a:t>中期</a:t>
            </a:r>
            <a:r>
              <a:rPr lang="en-US" altLang="zh-CN" sz="2800" b="1" dirty="0">
                <a:latin typeface="宋体" panose="02010600030101010101" pitchFamily="2" charset="-122"/>
              </a:rPr>
              <a:t>I</a:t>
            </a:r>
            <a:r>
              <a:rPr lang="en-US" altLang="zh-CN" sz="2800" b="1" dirty="0">
                <a:latin typeface="Calibri" panose="020F0502020204030204" charset="0"/>
              </a:rPr>
              <a:t> </a:t>
            </a:r>
            <a:br>
              <a:rPr lang="en-US" altLang="zh-CN" sz="2800" b="1" dirty="0">
                <a:latin typeface="Calibri" panose="020F0502020204030204" charset="0"/>
              </a:rPr>
            </a:br>
            <a:r>
              <a:rPr lang="en-US" altLang="zh-CN" sz="2800" b="1" dirty="0">
                <a:latin typeface="Calibri" panose="020F0502020204030204" charset="0"/>
              </a:rPr>
              <a:t>15</a:t>
            </a:r>
            <a:r>
              <a:rPr lang="zh-CN" altLang="en-US" sz="2800" b="1" dirty="0">
                <a:latin typeface="Calibri" panose="020F0502020204030204" charset="0"/>
              </a:rPr>
              <a:t>、人的体细胞内有</a:t>
            </a:r>
            <a:r>
              <a:rPr lang="en-US" altLang="zh-CN" sz="2800" b="1" dirty="0">
                <a:latin typeface="Calibri" panose="020F0502020204030204" charset="0"/>
              </a:rPr>
              <a:t>46</a:t>
            </a:r>
            <a:r>
              <a:rPr lang="zh-CN" altLang="en-US" sz="2800" b="1" dirty="0">
                <a:latin typeface="Calibri" panose="020F0502020204030204" charset="0"/>
              </a:rPr>
              <a:t>条染色体，在减数分裂时能形成四分体（  ）个。</a:t>
            </a:r>
            <a:br>
              <a:rPr lang="zh-CN" altLang="en-US" sz="2800" b="1" dirty="0">
                <a:latin typeface="Calibri" panose="020F0502020204030204" charset="0"/>
              </a:rPr>
            </a:br>
            <a:r>
              <a:rPr lang="zh-CN" altLang="en-US" sz="2800" b="1" dirty="0">
                <a:latin typeface="Calibri" panose="020F0502020204030204" charset="0"/>
              </a:rPr>
              <a:t>　　Ａ</a:t>
            </a:r>
            <a:r>
              <a:rPr lang="en-US" altLang="zh-CN" sz="2800" b="1" dirty="0">
                <a:latin typeface="Calibri" panose="020F0502020204030204" charset="0"/>
              </a:rPr>
              <a:t>.46</a:t>
            </a:r>
            <a:r>
              <a:rPr lang="zh-CN" altLang="en-US" sz="2800" b="1" dirty="0">
                <a:latin typeface="Calibri" panose="020F0502020204030204" charset="0"/>
              </a:rPr>
              <a:t>个　Ｂ</a:t>
            </a:r>
            <a:r>
              <a:rPr lang="en-US" altLang="zh-CN" sz="2800" b="1" dirty="0">
                <a:latin typeface="Calibri" panose="020F0502020204030204" charset="0"/>
              </a:rPr>
              <a:t>.92</a:t>
            </a:r>
            <a:r>
              <a:rPr lang="zh-CN" altLang="en-US" sz="2800" b="1" dirty="0">
                <a:latin typeface="Calibri" panose="020F0502020204030204" charset="0"/>
              </a:rPr>
              <a:t>个　　</a:t>
            </a:r>
            <a:r>
              <a:rPr lang="en-US" altLang="zh-CN" sz="2800" b="1" dirty="0">
                <a:latin typeface="Calibri" panose="020F0502020204030204" charset="0"/>
              </a:rPr>
              <a:t>C.23</a:t>
            </a:r>
            <a:r>
              <a:rPr lang="zh-CN" altLang="en-US" sz="2800" b="1" dirty="0">
                <a:latin typeface="Calibri" panose="020F0502020204030204" charset="0"/>
              </a:rPr>
              <a:t>个　　</a:t>
            </a:r>
            <a:r>
              <a:rPr lang="en-US" altLang="zh-CN" sz="2800" b="1" dirty="0">
                <a:latin typeface="Calibri" panose="020F0502020204030204" charset="0"/>
              </a:rPr>
              <a:t>D.23</a:t>
            </a:r>
            <a:r>
              <a:rPr lang="zh-CN" altLang="en-US" sz="2800" b="1" dirty="0">
                <a:latin typeface="Calibri" panose="020F0502020204030204" charset="0"/>
              </a:rPr>
              <a:t>对</a:t>
            </a:r>
          </a:p>
        </p:txBody>
      </p:sp>
      <p:sp>
        <p:nvSpPr>
          <p:cNvPr id="39939" name="Line 3"/>
          <p:cNvSpPr/>
          <p:nvPr/>
        </p:nvSpPr>
        <p:spPr>
          <a:xfrm>
            <a:off x="4953000" y="1981200"/>
            <a:ext cx="2438400" cy="0"/>
          </a:xfrm>
          <a:prstGeom prst="line">
            <a:avLst/>
          </a:prstGeom>
          <a:ln w="38100" cap="flat" cmpd="sng">
            <a:solidFill>
              <a:srgbClr val="FF3300"/>
            </a:solidFill>
            <a:prstDash val="solid"/>
            <a:bevel/>
            <a:headEnd type="none" w="med" len="med"/>
            <a:tailEnd type="none" w="med" len="med"/>
          </a:ln>
        </p:spPr>
      </p:sp>
      <p:sp>
        <p:nvSpPr>
          <p:cNvPr id="39940" name="Line 4"/>
          <p:cNvSpPr/>
          <p:nvPr/>
        </p:nvSpPr>
        <p:spPr>
          <a:xfrm flipV="1">
            <a:off x="3228975" y="3206750"/>
            <a:ext cx="1524000" cy="0"/>
          </a:xfrm>
          <a:prstGeom prst="line">
            <a:avLst/>
          </a:prstGeom>
          <a:ln w="38100" cap="flat" cmpd="sng">
            <a:solidFill>
              <a:srgbClr val="FF3300"/>
            </a:solidFill>
            <a:prstDash val="solid"/>
            <a:bevel/>
            <a:headEnd type="none" w="med" len="med"/>
            <a:tailEnd type="none" w="med" len="med"/>
          </a:ln>
        </p:spPr>
      </p:sp>
      <p:sp>
        <p:nvSpPr>
          <p:cNvPr id="39941" name="Line 5"/>
          <p:cNvSpPr/>
          <p:nvPr/>
        </p:nvSpPr>
        <p:spPr>
          <a:xfrm>
            <a:off x="2743200" y="4114800"/>
            <a:ext cx="1371600" cy="0"/>
          </a:xfrm>
          <a:prstGeom prst="line">
            <a:avLst/>
          </a:prstGeom>
          <a:ln w="38100" cap="flat" cmpd="sng">
            <a:solidFill>
              <a:srgbClr val="FF3300"/>
            </a:solidFill>
            <a:prstDash val="solid"/>
            <a:bevel/>
            <a:headEnd type="none" w="med" len="med"/>
            <a:tailEnd type="none" w="med" len="med"/>
          </a:ln>
        </p:spPr>
      </p:sp>
      <p:sp>
        <p:nvSpPr>
          <p:cNvPr id="39942" name="Line 6"/>
          <p:cNvSpPr/>
          <p:nvPr/>
        </p:nvSpPr>
        <p:spPr>
          <a:xfrm>
            <a:off x="4572000" y="5486400"/>
            <a:ext cx="990600" cy="0"/>
          </a:xfrm>
          <a:prstGeom prst="line">
            <a:avLst/>
          </a:prstGeom>
          <a:ln w="38100" cap="flat" cmpd="sng">
            <a:solidFill>
              <a:srgbClr val="FF3300"/>
            </a:solidFill>
            <a:prstDash val="solid"/>
            <a:bevel/>
            <a:headEnd type="none" w="med" len="med"/>
            <a:tailEnd type="none" w="med" len="med"/>
          </a:ln>
        </p:spPr>
      </p:sp>
    </p:spTree>
    <p:extLst>
      <p:ext uri="{BB962C8B-B14F-4D97-AF65-F5344CB8AC3E}">
        <p14:creationId xmlns:p14="http://schemas.microsoft.com/office/powerpoint/2010/main" val="587568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1"/>
                                        </p:tgtEl>
                                        <p:attrNameLst>
                                          <p:attrName>style.visibility</p:attrName>
                                        </p:attrNameLst>
                                      </p:cBhvr>
                                      <p:to>
                                        <p:strVal val="visible"/>
                                      </p:to>
                                    </p:set>
                                    <p:animEffect transition="in" filter="wipe(left)">
                                      <p:cBhvr>
                                        <p:cTn id="17" dur="500"/>
                                        <p:tgtEl>
                                          <p:spTgt spid="39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42"/>
                                        </p:tgtEl>
                                        <p:attrNameLst>
                                          <p:attrName>style.visibility</p:attrName>
                                        </p:attrNameLst>
                                      </p:cBhvr>
                                      <p:to>
                                        <p:strVal val="visible"/>
                                      </p:to>
                                    </p:set>
                                    <p:animEffect transition="in" filter="wipe(left)">
                                      <p:cBhvr>
                                        <p:cTn id="22"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1840" y="509771"/>
            <a:ext cx="2659702" cy="830997"/>
          </a:xfrm>
          <a:prstGeom prst="rect">
            <a:avLst/>
          </a:prstGeom>
          <a:noFill/>
        </p:spPr>
        <p:txBody>
          <a:bodyPr wrap="none" rtlCol="0">
            <a:spAutoFit/>
          </a:bodyPr>
          <a:lstStyle/>
          <a:p>
            <a:pPr algn="ctr"/>
            <a:r>
              <a:rPr lang="zh-CN" altLang="en-US" sz="4800" b="1" dirty="0">
                <a:latin typeface="楷体" pitchFamily="49" charset="-122"/>
                <a:ea typeface="楷体" pitchFamily="49" charset="-122"/>
              </a:rPr>
              <a:t>教学提纲</a:t>
            </a:r>
          </a:p>
        </p:txBody>
      </p:sp>
      <p:sp>
        <p:nvSpPr>
          <p:cNvPr id="6" name="Text Box 6"/>
          <p:cNvSpPr txBox="1">
            <a:spLocks noChangeArrowheads="1"/>
          </p:cNvSpPr>
          <p:nvPr/>
        </p:nvSpPr>
        <p:spPr bwMode="auto">
          <a:xfrm>
            <a:off x="894441" y="1696637"/>
            <a:ext cx="77665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600" b="1" dirty="0">
                <a:latin typeface="Times New Roman" pitchFamily="18" charset="0"/>
                <a:ea typeface="华文新魏" pitchFamily="2" charset="-122"/>
              </a:rPr>
              <a:t>一、减数分裂</a:t>
            </a:r>
            <a:r>
              <a:rPr lang="zh-CN" altLang="en-US" sz="3600" b="1" dirty="0">
                <a:solidFill>
                  <a:srgbClr val="FF0000"/>
                </a:solidFill>
                <a:latin typeface="Times New Roman" pitchFamily="18" charset="0"/>
                <a:ea typeface="华文新魏" pitchFamily="2" charset="-122"/>
              </a:rPr>
              <a:t>染色体</a:t>
            </a:r>
            <a:r>
              <a:rPr lang="zh-CN" altLang="en-US" sz="3600" b="1" dirty="0">
                <a:solidFill>
                  <a:srgbClr val="0000FF"/>
                </a:solidFill>
                <a:latin typeface="Times New Roman" pitchFamily="18" charset="0"/>
                <a:ea typeface="华文新魏" pitchFamily="2" charset="-122"/>
              </a:rPr>
              <a:t>和</a:t>
            </a:r>
            <a:r>
              <a:rPr lang="en-US" altLang="zh-CN" sz="3600" b="1" dirty="0">
                <a:solidFill>
                  <a:srgbClr val="FF0000"/>
                </a:solidFill>
                <a:latin typeface="Times New Roman" pitchFamily="18" charset="0"/>
                <a:ea typeface="华文新魏" pitchFamily="2" charset="-122"/>
              </a:rPr>
              <a:t>DNA</a:t>
            </a:r>
            <a:r>
              <a:rPr lang="zh-CN" altLang="en-US" sz="3600" b="1" dirty="0">
                <a:solidFill>
                  <a:srgbClr val="0000FF"/>
                </a:solidFill>
                <a:latin typeface="Times New Roman" pitchFamily="18" charset="0"/>
                <a:ea typeface="华文新魏" pitchFamily="2" charset="-122"/>
              </a:rPr>
              <a:t>数目</a:t>
            </a:r>
            <a:r>
              <a:rPr lang="zh-CN" altLang="en-US" sz="3600" b="1" dirty="0">
                <a:latin typeface="Times New Roman" pitchFamily="18" charset="0"/>
                <a:ea typeface="华文新魏" pitchFamily="2" charset="-122"/>
              </a:rPr>
              <a:t>变化</a:t>
            </a:r>
          </a:p>
        </p:txBody>
      </p:sp>
      <p:sp>
        <p:nvSpPr>
          <p:cNvPr id="9" name="Text Box 6"/>
          <p:cNvSpPr txBox="1">
            <a:spLocks noChangeArrowheads="1"/>
          </p:cNvSpPr>
          <p:nvPr/>
        </p:nvSpPr>
        <p:spPr bwMode="auto">
          <a:xfrm>
            <a:off x="894441" y="2717406"/>
            <a:ext cx="75659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600" b="1" dirty="0">
                <a:latin typeface="Times New Roman" pitchFamily="18" charset="0"/>
                <a:ea typeface="华文新魏" pitchFamily="2" charset="-122"/>
              </a:rPr>
              <a:t>二、</a:t>
            </a:r>
            <a:r>
              <a:rPr lang="zh-CN" altLang="en-US" sz="3600" b="1" dirty="0">
                <a:solidFill>
                  <a:srgbClr val="0000FF"/>
                </a:solidFill>
                <a:latin typeface="Times New Roman" pitchFamily="18" charset="0"/>
                <a:ea typeface="华文新魏" pitchFamily="2" charset="-122"/>
              </a:rPr>
              <a:t>精子</a:t>
            </a:r>
            <a:r>
              <a:rPr lang="zh-CN" altLang="en-US" sz="3600" b="1" dirty="0">
                <a:latin typeface="Times New Roman" pitchFamily="18" charset="0"/>
                <a:ea typeface="华文新魏" pitchFamily="2" charset="-122"/>
              </a:rPr>
              <a:t>与</a:t>
            </a:r>
            <a:r>
              <a:rPr lang="zh-CN" altLang="en-US" sz="3600" b="1" dirty="0">
                <a:solidFill>
                  <a:srgbClr val="0000FF"/>
                </a:solidFill>
                <a:latin typeface="Times New Roman" pitchFamily="18" charset="0"/>
                <a:ea typeface="华文新魏" pitchFamily="2" charset="-122"/>
              </a:rPr>
              <a:t>卵细胞</a:t>
            </a:r>
            <a:r>
              <a:rPr lang="zh-CN" altLang="en-US" sz="3600" b="1" dirty="0">
                <a:latin typeface="Times New Roman" pitchFamily="18" charset="0"/>
                <a:ea typeface="华文新魏" pitchFamily="2" charset="-122"/>
              </a:rPr>
              <a:t>的产生和</a:t>
            </a:r>
            <a:r>
              <a:rPr lang="zh-CN" altLang="en-US" sz="3600" b="1" dirty="0">
                <a:solidFill>
                  <a:srgbClr val="0000FF"/>
                </a:solidFill>
                <a:latin typeface="Times New Roman" pitchFamily="18" charset="0"/>
                <a:ea typeface="华文新魏" pitchFamily="2" charset="-122"/>
              </a:rPr>
              <a:t>受精</a:t>
            </a:r>
            <a:endParaRPr lang="zh-CN" altLang="en-US" sz="3600" b="1" dirty="0">
              <a:latin typeface="Times New Roman" pitchFamily="18" charset="0"/>
              <a:ea typeface="华文新魏" pitchFamily="2" charset="-122"/>
            </a:endParaRPr>
          </a:p>
        </p:txBody>
      </p:sp>
      <p:sp>
        <p:nvSpPr>
          <p:cNvPr id="11" name="Text Box 6">
            <a:extLst>
              <a:ext uri="{FF2B5EF4-FFF2-40B4-BE49-F238E27FC236}">
                <a16:creationId xmlns:a16="http://schemas.microsoft.com/office/drawing/2014/main" id="{B31718FC-0028-46AB-B991-F3962B9306CC}"/>
              </a:ext>
            </a:extLst>
          </p:cNvPr>
          <p:cNvSpPr txBox="1">
            <a:spLocks noChangeArrowheads="1"/>
          </p:cNvSpPr>
          <p:nvPr/>
        </p:nvSpPr>
        <p:spPr bwMode="auto">
          <a:xfrm>
            <a:off x="888360" y="3738175"/>
            <a:ext cx="67687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600" b="1" dirty="0">
                <a:latin typeface="Times New Roman" pitchFamily="18" charset="0"/>
                <a:ea typeface="华文新魏" pitchFamily="2" charset="-122"/>
              </a:rPr>
              <a:t>三、</a:t>
            </a:r>
            <a:r>
              <a:rPr lang="zh-CN" altLang="en-US" sz="3600" b="1" dirty="0">
                <a:solidFill>
                  <a:srgbClr val="0000FF"/>
                </a:solidFill>
                <a:latin typeface="Times New Roman" pitchFamily="18" charset="0"/>
                <a:ea typeface="华文新魏" pitchFamily="2" charset="-122"/>
              </a:rPr>
              <a:t>减数分裂</a:t>
            </a:r>
            <a:r>
              <a:rPr lang="zh-CN" altLang="en-US" sz="3600" b="1" dirty="0">
                <a:latin typeface="Times New Roman" pitchFamily="18" charset="0"/>
                <a:ea typeface="华文新魏" pitchFamily="2" charset="-122"/>
              </a:rPr>
              <a:t>的意义</a:t>
            </a:r>
          </a:p>
        </p:txBody>
      </p:sp>
    </p:spTree>
    <p:extLst>
      <p:ext uri="{BB962C8B-B14F-4D97-AF65-F5344CB8AC3E}">
        <p14:creationId xmlns:p14="http://schemas.microsoft.com/office/powerpoint/2010/main" val="122109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Line 2">
            <a:extLst>
              <a:ext uri="{FF2B5EF4-FFF2-40B4-BE49-F238E27FC236}">
                <a16:creationId xmlns:a16="http://schemas.microsoft.com/office/drawing/2014/main" id="{6BFE3D85-94D2-4A60-94E2-0DC3A2DFECA6}"/>
              </a:ext>
            </a:extLst>
          </p:cNvPr>
          <p:cNvSpPr>
            <a:spLocks noChangeShapeType="1"/>
          </p:cNvSpPr>
          <p:nvPr/>
        </p:nvSpPr>
        <p:spPr bwMode="auto">
          <a:xfrm>
            <a:off x="298767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6" name="Line 3">
            <a:extLst>
              <a:ext uri="{FF2B5EF4-FFF2-40B4-BE49-F238E27FC236}">
                <a16:creationId xmlns:a16="http://schemas.microsoft.com/office/drawing/2014/main" id="{49F42A61-0AAF-4694-8707-E2083F8B5125}"/>
              </a:ext>
            </a:extLst>
          </p:cNvPr>
          <p:cNvSpPr>
            <a:spLocks noChangeShapeType="1"/>
          </p:cNvSpPr>
          <p:nvPr/>
        </p:nvSpPr>
        <p:spPr bwMode="auto">
          <a:xfrm>
            <a:off x="4140200"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 name="Line 4">
            <a:extLst>
              <a:ext uri="{FF2B5EF4-FFF2-40B4-BE49-F238E27FC236}">
                <a16:creationId xmlns:a16="http://schemas.microsoft.com/office/drawing/2014/main" id="{B32F718D-3DDB-4962-AB06-EB1247E8289F}"/>
              </a:ext>
            </a:extLst>
          </p:cNvPr>
          <p:cNvSpPr>
            <a:spLocks noChangeShapeType="1"/>
          </p:cNvSpPr>
          <p:nvPr/>
        </p:nvSpPr>
        <p:spPr bwMode="auto">
          <a:xfrm>
            <a:off x="637222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 name="Line 5">
            <a:extLst>
              <a:ext uri="{FF2B5EF4-FFF2-40B4-BE49-F238E27FC236}">
                <a16:creationId xmlns:a16="http://schemas.microsoft.com/office/drawing/2014/main" id="{1B48A5DA-B171-46EF-9875-7987D511DE51}"/>
              </a:ext>
            </a:extLst>
          </p:cNvPr>
          <p:cNvSpPr>
            <a:spLocks noChangeShapeType="1"/>
          </p:cNvSpPr>
          <p:nvPr/>
        </p:nvSpPr>
        <p:spPr bwMode="auto">
          <a:xfrm>
            <a:off x="5364163"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9" name="Line 6">
            <a:extLst>
              <a:ext uri="{FF2B5EF4-FFF2-40B4-BE49-F238E27FC236}">
                <a16:creationId xmlns:a16="http://schemas.microsoft.com/office/drawing/2014/main" id="{85968799-28B4-468B-A7DB-A956D80DAC2A}"/>
              </a:ext>
            </a:extLst>
          </p:cNvPr>
          <p:cNvSpPr>
            <a:spLocks noChangeShapeType="1"/>
          </p:cNvSpPr>
          <p:nvPr/>
        </p:nvSpPr>
        <p:spPr bwMode="auto">
          <a:xfrm>
            <a:off x="745172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9" name="Line 7">
            <a:extLst>
              <a:ext uri="{FF2B5EF4-FFF2-40B4-BE49-F238E27FC236}">
                <a16:creationId xmlns:a16="http://schemas.microsoft.com/office/drawing/2014/main" id="{ECEABF55-F9D7-4CAB-9215-EF26EB7FE670}"/>
              </a:ext>
            </a:extLst>
          </p:cNvPr>
          <p:cNvSpPr>
            <a:spLocks noChangeShapeType="1"/>
          </p:cNvSpPr>
          <p:nvPr/>
        </p:nvSpPr>
        <p:spPr bwMode="auto">
          <a:xfrm>
            <a:off x="5334000" y="1998663"/>
            <a:ext cx="0" cy="1439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Line 8">
            <a:extLst>
              <a:ext uri="{FF2B5EF4-FFF2-40B4-BE49-F238E27FC236}">
                <a16:creationId xmlns:a16="http://schemas.microsoft.com/office/drawing/2014/main" id="{A8C40CEE-32C7-4212-977D-52937131F650}"/>
              </a:ext>
            </a:extLst>
          </p:cNvPr>
          <p:cNvSpPr>
            <a:spLocks noChangeShapeType="1"/>
          </p:cNvSpPr>
          <p:nvPr/>
        </p:nvSpPr>
        <p:spPr bwMode="auto">
          <a:xfrm>
            <a:off x="7452320" y="1990725"/>
            <a:ext cx="0" cy="14398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Rectangle 9">
            <a:extLst>
              <a:ext uri="{FF2B5EF4-FFF2-40B4-BE49-F238E27FC236}">
                <a16:creationId xmlns:a16="http://schemas.microsoft.com/office/drawing/2014/main" id="{DFBA79E9-93F0-4240-99F7-FA14182D5AD7}"/>
              </a:ext>
            </a:extLst>
          </p:cNvPr>
          <p:cNvSpPr>
            <a:spLocks noChangeArrowheads="1"/>
          </p:cNvSpPr>
          <p:nvPr/>
        </p:nvSpPr>
        <p:spPr bwMode="auto">
          <a:xfrm>
            <a:off x="685800" y="4495800"/>
            <a:ext cx="503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00"/>
              </a:solidFill>
            </a:endParaRPr>
          </a:p>
          <a:p>
            <a:r>
              <a:rPr lang="zh-CN" altLang="en-US">
                <a:solidFill>
                  <a:srgbClr val="FFFF00"/>
                </a:solidFill>
              </a:rPr>
              <a:t>  </a:t>
            </a:r>
            <a:r>
              <a:rPr lang="en-US" altLang="zh-CN"/>
              <a:t>0</a:t>
            </a:r>
          </a:p>
        </p:txBody>
      </p:sp>
      <p:sp>
        <p:nvSpPr>
          <p:cNvPr id="57353" name="Rectangle 10">
            <a:extLst>
              <a:ext uri="{FF2B5EF4-FFF2-40B4-BE49-F238E27FC236}">
                <a16:creationId xmlns:a16="http://schemas.microsoft.com/office/drawing/2014/main" id="{AA78D771-E5C6-4013-A824-BF53BEF10365}"/>
              </a:ext>
            </a:extLst>
          </p:cNvPr>
          <p:cNvSpPr>
            <a:spLocks noChangeArrowheads="1"/>
          </p:cNvSpPr>
          <p:nvPr/>
        </p:nvSpPr>
        <p:spPr bwMode="auto">
          <a:xfrm>
            <a:off x="1106487" y="821313"/>
            <a:ext cx="62849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latin typeface="黑体" panose="02010609060101010101" pitchFamily="49" charset="-122"/>
                <a:ea typeface="黑体" panose="02010609060101010101" pitchFamily="49" charset="-122"/>
              </a:rPr>
              <a:t>每个细胞内</a:t>
            </a:r>
            <a:r>
              <a:rPr lang="zh-CN" altLang="zh-CN" sz="3600" b="1" dirty="0">
                <a:solidFill>
                  <a:srgbClr val="FF0000"/>
                </a:solidFill>
                <a:latin typeface="黑体" panose="02010609060101010101" pitchFamily="49" charset="-122"/>
                <a:ea typeface="黑体" panose="02010609060101010101" pitchFamily="49" charset="-122"/>
              </a:rPr>
              <a:t>染色体</a:t>
            </a:r>
            <a:r>
              <a:rPr lang="zh-CN" altLang="zh-CN" sz="3600" b="1" dirty="0">
                <a:latin typeface="黑体" panose="02010609060101010101" pitchFamily="49" charset="-122"/>
                <a:ea typeface="黑体" panose="02010609060101010101" pitchFamily="49" charset="-122"/>
              </a:rPr>
              <a:t>变化规律</a:t>
            </a:r>
          </a:p>
        </p:txBody>
      </p:sp>
      <p:sp>
        <p:nvSpPr>
          <p:cNvPr id="33803" name="Line 11">
            <a:extLst>
              <a:ext uri="{FF2B5EF4-FFF2-40B4-BE49-F238E27FC236}">
                <a16:creationId xmlns:a16="http://schemas.microsoft.com/office/drawing/2014/main" id="{DA43B0A9-CF51-47BE-AADB-ABF78629752A}"/>
              </a:ext>
            </a:extLst>
          </p:cNvPr>
          <p:cNvSpPr>
            <a:spLocks noChangeShapeType="1"/>
          </p:cNvSpPr>
          <p:nvPr/>
        </p:nvSpPr>
        <p:spPr bwMode="auto">
          <a:xfrm flipV="1">
            <a:off x="7465640" y="3429000"/>
            <a:ext cx="106680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2">
            <a:extLst>
              <a:ext uri="{FF2B5EF4-FFF2-40B4-BE49-F238E27FC236}">
                <a16:creationId xmlns:a16="http://schemas.microsoft.com/office/drawing/2014/main" id="{04CF8184-97F4-42E0-90DC-40A13650FFCA}"/>
              </a:ext>
            </a:extLst>
          </p:cNvPr>
          <p:cNvSpPr>
            <a:spLocks noChangeShapeType="1"/>
          </p:cNvSpPr>
          <p:nvPr/>
        </p:nvSpPr>
        <p:spPr bwMode="auto">
          <a:xfrm flipV="1">
            <a:off x="1036638" y="3438525"/>
            <a:ext cx="4321175"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33805" name="Line 13">
            <a:extLst>
              <a:ext uri="{FF2B5EF4-FFF2-40B4-BE49-F238E27FC236}">
                <a16:creationId xmlns:a16="http://schemas.microsoft.com/office/drawing/2014/main" id="{8414EAFF-6398-4640-AAE6-9A69C51508E0}"/>
              </a:ext>
            </a:extLst>
          </p:cNvPr>
          <p:cNvSpPr>
            <a:spLocks noChangeShapeType="1"/>
          </p:cNvSpPr>
          <p:nvPr/>
        </p:nvSpPr>
        <p:spPr bwMode="auto">
          <a:xfrm flipV="1">
            <a:off x="5333999" y="1989138"/>
            <a:ext cx="21129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Line 14">
            <a:extLst>
              <a:ext uri="{FF2B5EF4-FFF2-40B4-BE49-F238E27FC236}">
                <a16:creationId xmlns:a16="http://schemas.microsoft.com/office/drawing/2014/main" id="{18723856-96BE-4C20-B887-82C14C6920B5}"/>
              </a:ext>
            </a:extLst>
          </p:cNvPr>
          <p:cNvSpPr>
            <a:spLocks noChangeShapeType="1"/>
          </p:cNvSpPr>
          <p:nvPr/>
        </p:nvSpPr>
        <p:spPr bwMode="auto">
          <a:xfrm flipV="1">
            <a:off x="990600" y="4800600"/>
            <a:ext cx="7839075" cy="14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8" name="Text Box 15">
            <a:extLst>
              <a:ext uri="{FF2B5EF4-FFF2-40B4-BE49-F238E27FC236}">
                <a16:creationId xmlns:a16="http://schemas.microsoft.com/office/drawing/2014/main" id="{349CB904-C592-4D17-91EA-137373044E36}"/>
              </a:ext>
            </a:extLst>
          </p:cNvPr>
          <p:cNvSpPr txBox="1">
            <a:spLocks noChangeArrowheads="1"/>
          </p:cNvSpPr>
          <p:nvPr/>
        </p:nvSpPr>
        <p:spPr bwMode="auto">
          <a:xfrm>
            <a:off x="468313" y="1638300"/>
            <a:ext cx="53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b="1" dirty="0">
                <a:latin typeface="黑体" panose="02010609060101010101" pitchFamily="49" charset="-122"/>
                <a:ea typeface="黑体" panose="02010609060101010101" pitchFamily="49" charset="-122"/>
              </a:rPr>
              <a:t>4n</a:t>
            </a:r>
          </a:p>
        </p:txBody>
      </p:sp>
      <p:sp>
        <p:nvSpPr>
          <p:cNvPr id="57359" name="Rectangle 16">
            <a:extLst>
              <a:ext uri="{FF2B5EF4-FFF2-40B4-BE49-F238E27FC236}">
                <a16:creationId xmlns:a16="http://schemas.microsoft.com/office/drawing/2014/main" id="{C4ED5FC0-8E26-4671-B05C-4F42420E0091}"/>
              </a:ext>
            </a:extLst>
          </p:cNvPr>
          <p:cNvSpPr>
            <a:spLocks noChangeArrowheads="1"/>
          </p:cNvSpPr>
          <p:nvPr/>
        </p:nvSpPr>
        <p:spPr bwMode="auto">
          <a:xfrm>
            <a:off x="498475" y="3011488"/>
            <a:ext cx="49274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r>
              <a:rPr lang="en-US" altLang="zh-CN" sz="2400" b="1" dirty="0">
                <a:latin typeface="黑体" panose="02010609060101010101" pitchFamily="49" charset="-122"/>
                <a:ea typeface="黑体" panose="02010609060101010101" pitchFamily="49" charset="-122"/>
              </a:rPr>
              <a:t>2n</a:t>
            </a:r>
          </a:p>
        </p:txBody>
      </p:sp>
      <p:sp>
        <p:nvSpPr>
          <p:cNvPr id="57361" name="Rectangle 18">
            <a:extLst>
              <a:ext uri="{FF2B5EF4-FFF2-40B4-BE49-F238E27FC236}">
                <a16:creationId xmlns:a16="http://schemas.microsoft.com/office/drawing/2014/main" id="{1625DA48-FCD8-43E7-B68A-4689FD97C488}"/>
              </a:ext>
            </a:extLst>
          </p:cNvPr>
          <p:cNvSpPr>
            <a:spLocks noChangeArrowheads="1"/>
          </p:cNvSpPr>
          <p:nvPr/>
        </p:nvSpPr>
        <p:spPr bwMode="auto">
          <a:xfrm>
            <a:off x="1323975" y="6005513"/>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间期 </a:t>
            </a:r>
          </a:p>
        </p:txBody>
      </p:sp>
      <p:sp>
        <p:nvSpPr>
          <p:cNvPr id="57368" name="Rectangle 25">
            <a:extLst>
              <a:ext uri="{FF2B5EF4-FFF2-40B4-BE49-F238E27FC236}">
                <a16:creationId xmlns:a16="http://schemas.microsoft.com/office/drawing/2014/main" id="{469AD09C-D945-4056-8392-3AC8B097617D}"/>
              </a:ext>
            </a:extLst>
          </p:cNvPr>
          <p:cNvSpPr>
            <a:spLocks noChangeArrowheads="1"/>
          </p:cNvSpPr>
          <p:nvPr/>
        </p:nvSpPr>
        <p:spPr bwMode="auto">
          <a:xfrm>
            <a:off x="2979738" y="6005513"/>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前期 </a:t>
            </a:r>
          </a:p>
        </p:txBody>
      </p:sp>
      <p:sp>
        <p:nvSpPr>
          <p:cNvPr id="57369" name="Rectangle 26">
            <a:extLst>
              <a:ext uri="{FF2B5EF4-FFF2-40B4-BE49-F238E27FC236}">
                <a16:creationId xmlns:a16="http://schemas.microsoft.com/office/drawing/2014/main" id="{676E6B64-25CE-4630-B59F-E5CEC0DB6D25}"/>
              </a:ext>
            </a:extLst>
          </p:cNvPr>
          <p:cNvSpPr>
            <a:spLocks noChangeArrowheads="1"/>
          </p:cNvSpPr>
          <p:nvPr/>
        </p:nvSpPr>
        <p:spPr bwMode="auto">
          <a:xfrm>
            <a:off x="4278313" y="6005513"/>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中期 </a:t>
            </a:r>
          </a:p>
        </p:txBody>
      </p:sp>
      <p:sp>
        <p:nvSpPr>
          <p:cNvPr id="57370" name="Rectangle 27">
            <a:extLst>
              <a:ext uri="{FF2B5EF4-FFF2-40B4-BE49-F238E27FC236}">
                <a16:creationId xmlns:a16="http://schemas.microsoft.com/office/drawing/2014/main" id="{7701B078-8CA6-4904-AA6D-B7086B27F9AC}"/>
              </a:ext>
            </a:extLst>
          </p:cNvPr>
          <p:cNvSpPr>
            <a:spLocks noChangeArrowheads="1"/>
          </p:cNvSpPr>
          <p:nvPr/>
        </p:nvSpPr>
        <p:spPr bwMode="auto">
          <a:xfrm>
            <a:off x="5286375" y="6030913"/>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后期 </a:t>
            </a:r>
          </a:p>
        </p:txBody>
      </p:sp>
      <p:sp>
        <p:nvSpPr>
          <p:cNvPr id="57371" name="Rectangle 28">
            <a:extLst>
              <a:ext uri="{FF2B5EF4-FFF2-40B4-BE49-F238E27FC236}">
                <a16:creationId xmlns:a16="http://schemas.microsoft.com/office/drawing/2014/main" id="{833DBCA7-AAD5-40A9-BC94-7A0A3313112C}"/>
              </a:ext>
            </a:extLst>
          </p:cNvPr>
          <p:cNvSpPr>
            <a:spLocks noChangeArrowheads="1"/>
          </p:cNvSpPr>
          <p:nvPr/>
        </p:nvSpPr>
        <p:spPr bwMode="auto">
          <a:xfrm>
            <a:off x="6365875" y="6030913"/>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末期 </a:t>
            </a:r>
          </a:p>
        </p:txBody>
      </p:sp>
      <p:sp>
        <p:nvSpPr>
          <p:cNvPr id="57372" name="Line 29">
            <a:extLst>
              <a:ext uri="{FF2B5EF4-FFF2-40B4-BE49-F238E27FC236}">
                <a16:creationId xmlns:a16="http://schemas.microsoft.com/office/drawing/2014/main" id="{7191391D-B0DE-4E27-ABE3-CC539F0051B4}"/>
              </a:ext>
            </a:extLst>
          </p:cNvPr>
          <p:cNvSpPr>
            <a:spLocks noChangeShapeType="1"/>
          </p:cNvSpPr>
          <p:nvPr/>
        </p:nvSpPr>
        <p:spPr bwMode="auto">
          <a:xfrm flipV="1">
            <a:off x="990600" y="990600"/>
            <a:ext cx="0" cy="3810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3" name="Text Box 30">
            <a:extLst>
              <a:ext uri="{FF2B5EF4-FFF2-40B4-BE49-F238E27FC236}">
                <a16:creationId xmlns:a16="http://schemas.microsoft.com/office/drawing/2014/main" id="{A9A07248-4876-4FCE-A723-EAB1ACB214D6}"/>
              </a:ext>
            </a:extLst>
          </p:cNvPr>
          <p:cNvSpPr txBox="1">
            <a:spLocks noChangeArrowheads="1"/>
          </p:cNvSpPr>
          <p:nvPr/>
        </p:nvSpPr>
        <p:spPr bwMode="auto">
          <a:xfrm>
            <a:off x="273050" y="322263"/>
            <a:ext cx="15605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3600" b="1">
                <a:solidFill>
                  <a:srgbClr val="0000CC"/>
                </a:solidFill>
                <a:latin typeface="黑体" panose="02010609060101010101" pitchFamily="49" charset="-122"/>
                <a:ea typeface="黑体" panose="02010609060101010101" pitchFamily="49" charset="-122"/>
              </a:rPr>
              <a:t>图像：</a:t>
            </a:r>
          </a:p>
        </p:txBody>
      </p:sp>
      <p:sp>
        <p:nvSpPr>
          <p:cNvPr id="57374" name="Line 31">
            <a:extLst>
              <a:ext uri="{FF2B5EF4-FFF2-40B4-BE49-F238E27FC236}">
                <a16:creationId xmlns:a16="http://schemas.microsoft.com/office/drawing/2014/main" id="{37F544E8-47AF-40EC-A35F-0D2A22028FAB}"/>
              </a:ext>
            </a:extLst>
          </p:cNvPr>
          <p:cNvSpPr>
            <a:spLocks noChangeShapeType="1"/>
          </p:cNvSpPr>
          <p:nvPr/>
        </p:nvSpPr>
        <p:spPr bwMode="auto">
          <a:xfrm flipV="1">
            <a:off x="914400" y="3429000"/>
            <a:ext cx="76200" cy="7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32">
            <a:extLst>
              <a:ext uri="{FF2B5EF4-FFF2-40B4-BE49-F238E27FC236}">
                <a16:creationId xmlns:a16="http://schemas.microsoft.com/office/drawing/2014/main" id="{D55F9457-3624-4D73-9F6C-FE265F569DC3}"/>
              </a:ext>
            </a:extLst>
          </p:cNvPr>
          <p:cNvSpPr>
            <a:spLocks noChangeShapeType="1"/>
          </p:cNvSpPr>
          <p:nvPr/>
        </p:nvSpPr>
        <p:spPr bwMode="auto">
          <a:xfrm flipV="1">
            <a:off x="914400" y="1905000"/>
            <a:ext cx="76200" cy="7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文本框 32">
            <a:extLst>
              <a:ext uri="{FF2B5EF4-FFF2-40B4-BE49-F238E27FC236}">
                <a16:creationId xmlns:a16="http://schemas.microsoft.com/office/drawing/2014/main" id="{9E5EFD3B-BF2C-4802-9B0F-14FC442D7450}"/>
              </a:ext>
            </a:extLst>
          </p:cNvPr>
          <p:cNvSpPr txBox="1"/>
          <p:nvPr/>
        </p:nvSpPr>
        <p:spPr>
          <a:xfrm>
            <a:off x="3453425" y="43086"/>
            <a:ext cx="2448106" cy="769441"/>
          </a:xfrm>
          <a:prstGeom prst="rect">
            <a:avLst/>
          </a:prstGeom>
          <a:noFill/>
        </p:spPr>
        <p:txBody>
          <a:bodyPr wrap="none" rtlCol="0">
            <a:spAutoFit/>
          </a:bodyPr>
          <a:lstStyle/>
          <a:p>
            <a:r>
              <a:rPr lang="zh-CN" altLang="en-US" sz="4400" b="1" dirty="0">
                <a:solidFill>
                  <a:srgbClr val="0000FF"/>
                </a:solidFill>
              </a:rPr>
              <a:t>有丝分裂</a:t>
            </a:r>
          </a:p>
        </p:txBody>
      </p:sp>
      <p:pic>
        <p:nvPicPr>
          <p:cNvPr id="2" name="图片 1">
            <a:extLst>
              <a:ext uri="{FF2B5EF4-FFF2-40B4-BE49-F238E27FC236}">
                <a16:creationId xmlns:a16="http://schemas.microsoft.com/office/drawing/2014/main" id="{0A071DE5-EA19-409A-8025-6EFA526F9472}"/>
              </a:ext>
            </a:extLst>
          </p:cNvPr>
          <p:cNvPicPr>
            <a:picLocks noChangeAspect="1"/>
          </p:cNvPicPr>
          <p:nvPr/>
        </p:nvPicPr>
        <p:blipFill>
          <a:blip r:embed="rId2"/>
          <a:stretch>
            <a:fillRect/>
          </a:stretch>
        </p:blipFill>
        <p:spPr>
          <a:xfrm>
            <a:off x="1355539" y="4868615"/>
            <a:ext cx="1158999" cy="1188267"/>
          </a:xfrm>
          <a:prstGeom prst="rect">
            <a:avLst/>
          </a:prstGeom>
        </p:spPr>
      </p:pic>
      <p:pic>
        <p:nvPicPr>
          <p:cNvPr id="3" name="图片 2">
            <a:extLst>
              <a:ext uri="{FF2B5EF4-FFF2-40B4-BE49-F238E27FC236}">
                <a16:creationId xmlns:a16="http://schemas.microsoft.com/office/drawing/2014/main" id="{44C2FCEA-6FE3-4302-A0C4-8D784E6C0B48}"/>
              </a:ext>
            </a:extLst>
          </p:cNvPr>
          <p:cNvPicPr>
            <a:picLocks noChangeAspect="1"/>
          </p:cNvPicPr>
          <p:nvPr/>
        </p:nvPicPr>
        <p:blipFill>
          <a:blip r:embed="rId3"/>
          <a:stretch>
            <a:fillRect/>
          </a:stretch>
        </p:blipFill>
        <p:spPr>
          <a:xfrm>
            <a:off x="2991641" y="4878388"/>
            <a:ext cx="1123952" cy="1135421"/>
          </a:xfrm>
          <a:prstGeom prst="rect">
            <a:avLst/>
          </a:prstGeom>
        </p:spPr>
      </p:pic>
      <p:pic>
        <p:nvPicPr>
          <p:cNvPr id="4" name="图片 3">
            <a:extLst>
              <a:ext uri="{FF2B5EF4-FFF2-40B4-BE49-F238E27FC236}">
                <a16:creationId xmlns:a16="http://schemas.microsoft.com/office/drawing/2014/main" id="{C90E73C9-F751-487B-9759-DC1FCCF95B5C}"/>
              </a:ext>
            </a:extLst>
          </p:cNvPr>
          <p:cNvPicPr>
            <a:picLocks noChangeAspect="1"/>
          </p:cNvPicPr>
          <p:nvPr/>
        </p:nvPicPr>
        <p:blipFill>
          <a:blip r:embed="rId4"/>
          <a:stretch>
            <a:fillRect/>
          </a:stretch>
        </p:blipFill>
        <p:spPr>
          <a:xfrm>
            <a:off x="4211960" y="4869160"/>
            <a:ext cx="1120119" cy="1166309"/>
          </a:xfrm>
          <a:prstGeom prst="rect">
            <a:avLst/>
          </a:prstGeom>
        </p:spPr>
      </p:pic>
      <p:pic>
        <p:nvPicPr>
          <p:cNvPr id="5" name="图片 4">
            <a:extLst>
              <a:ext uri="{FF2B5EF4-FFF2-40B4-BE49-F238E27FC236}">
                <a16:creationId xmlns:a16="http://schemas.microsoft.com/office/drawing/2014/main" id="{48893FCA-BE8C-49C0-B6D0-4DDFEEBE167F}"/>
              </a:ext>
            </a:extLst>
          </p:cNvPr>
          <p:cNvPicPr>
            <a:picLocks noChangeAspect="1"/>
          </p:cNvPicPr>
          <p:nvPr/>
        </p:nvPicPr>
        <p:blipFill>
          <a:blip r:embed="rId5"/>
          <a:stretch>
            <a:fillRect/>
          </a:stretch>
        </p:blipFill>
        <p:spPr>
          <a:xfrm>
            <a:off x="5392404" y="5032375"/>
            <a:ext cx="969677" cy="642938"/>
          </a:xfrm>
          <a:prstGeom prst="rect">
            <a:avLst/>
          </a:prstGeom>
        </p:spPr>
      </p:pic>
      <p:pic>
        <p:nvPicPr>
          <p:cNvPr id="6" name="图片 5">
            <a:extLst>
              <a:ext uri="{FF2B5EF4-FFF2-40B4-BE49-F238E27FC236}">
                <a16:creationId xmlns:a16="http://schemas.microsoft.com/office/drawing/2014/main" id="{0B0AFBB9-409A-4D13-9048-CD04723323C4}"/>
              </a:ext>
            </a:extLst>
          </p:cNvPr>
          <p:cNvPicPr>
            <a:picLocks noChangeAspect="1"/>
          </p:cNvPicPr>
          <p:nvPr/>
        </p:nvPicPr>
        <p:blipFill>
          <a:blip r:embed="rId6"/>
          <a:stretch>
            <a:fillRect/>
          </a:stretch>
        </p:blipFill>
        <p:spPr>
          <a:xfrm>
            <a:off x="6408823" y="5036491"/>
            <a:ext cx="1056817" cy="638822"/>
          </a:xfrm>
          <a:prstGeom prst="rect">
            <a:avLst/>
          </a:prstGeom>
        </p:spPr>
      </p:pic>
      <p:pic>
        <p:nvPicPr>
          <p:cNvPr id="39" name="图片 38">
            <a:extLst>
              <a:ext uri="{FF2B5EF4-FFF2-40B4-BE49-F238E27FC236}">
                <a16:creationId xmlns:a16="http://schemas.microsoft.com/office/drawing/2014/main" id="{9343695A-62F7-41BB-8AB3-500651FCA3A1}"/>
              </a:ext>
            </a:extLst>
          </p:cNvPr>
          <p:cNvPicPr>
            <a:picLocks noChangeAspect="1"/>
          </p:cNvPicPr>
          <p:nvPr/>
        </p:nvPicPr>
        <p:blipFill>
          <a:blip r:embed="rId2"/>
          <a:stretch>
            <a:fillRect/>
          </a:stretch>
        </p:blipFill>
        <p:spPr>
          <a:xfrm>
            <a:off x="7502237" y="4879437"/>
            <a:ext cx="1158999" cy="1188267"/>
          </a:xfrm>
          <a:prstGeom prst="rect">
            <a:avLst/>
          </a:prstGeom>
        </p:spPr>
      </p:pic>
      <p:sp>
        <p:nvSpPr>
          <p:cNvPr id="7" name="矩形 6">
            <a:extLst>
              <a:ext uri="{FF2B5EF4-FFF2-40B4-BE49-F238E27FC236}">
                <a16:creationId xmlns:a16="http://schemas.microsoft.com/office/drawing/2014/main" id="{5EE2ACEC-4F51-4E5E-BA86-909D75329D6C}"/>
              </a:ext>
            </a:extLst>
          </p:cNvPr>
          <p:cNvSpPr/>
          <p:nvPr/>
        </p:nvSpPr>
        <p:spPr>
          <a:xfrm>
            <a:off x="6888039" y="599710"/>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sp>
        <p:nvSpPr>
          <p:cNvPr id="34" name="矩形 33">
            <a:extLst>
              <a:ext uri="{FF2B5EF4-FFF2-40B4-BE49-F238E27FC236}">
                <a16:creationId xmlns:a16="http://schemas.microsoft.com/office/drawing/2014/main" id="{34AAD054-ACB3-44C5-B74C-ADEB06A7E8F8}"/>
              </a:ext>
            </a:extLst>
          </p:cNvPr>
          <p:cNvSpPr/>
          <p:nvPr/>
        </p:nvSpPr>
        <p:spPr>
          <a:xfrm>
            <a:off x="1013798" y="3015165"/>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35" name="矩形 34">
            <a:extLst>
              <a:ext uri="{FF2B5EF4-FFF2-40B4-BE49-F238E27FC236}">
                <a16:creationId xmlns:a16="http://schemas.microsoft.com/office/drawing/2014/main" id="{288AB19E-8D26-4533-8BB8-E189BCFE753C}"/>
              </a:ext>
            </a:extLst>
          </p:cNvPr>
          <p:cNvSpPr/>
          <p:nvPr/>
        </p:nvSpPr>
        <p:spPr>
          <a:xfrm>
            <a:off x="1013798" y="1628800"/>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804"/>
                                        </p:tgtEl>
                                        <p:attrNameLst>
                                          <p:attrName>style.visibility</p:attrName>
                                        </p:attrNameLst>
                                      </p:cBhvr>
                                      <p:to>
                                        <p:strVal val="visible"/>
                                      </p:to>
                                    </p:set>
                                    <p:animEffect transition="in" filter="wipe(left)">
                                      <p:cBhvr>
                                        <p:cTn id="7" dur="500"/>
                                        <p:tgtEl>
                                          <p:spTgt spid="33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wipe(down)">
                                      <p:cBhvr>
                                        <p:cTn id="12" dur="500"/>
                                        <p:tgtEl>
                                          <p:spTgt spid="33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805"/>
                                        </p:tgtEl>
                                        <p:attrNameLst>
                                          <p:attrName>style.visibility</p:attrName>
                                        </p:attrNameLst>
                                      </p:cBhvr>
                                      <p:to>
                                        <p:strVal val="visible"/>
                                      </p:to>
                                    </p:set>
                                    <p:animEffect transition="in" filter="wipe(left)">
                                      <p:cBhvr>
                                        <p:cTn id="17" dur="500"/>
                                        <p:tgtEl>
                                          <p:spTgt spid="338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3800"/>
                                        </p:tgtEl>
                                        <p:attrNameLst>
                                          <p:attrName>style.visibility</p:attrName>
                                        </p:attrNameLst>
                                      </p:cBhvr>
                                      <p:to>
                                        <p:strVal val="visible"/>
                                      </p:to>
                                    </p:set>
                                    <p:animEffect transition="in" filter="wipe(up)">
                                      <p:cBhvr>
                                        <p:cTn id="22" dur="500"/>
                                        <p:tgtEl>
                                          <p:spTgt spid="33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803"/>
                                        </p:tgtEl>
                                        <p:attrNameLst>
                                          <p:attrName>style.visibility</p:attrName>
                                        </p:attrNameLst>
                                      </p:cBhvr>
                                      <p:to>
                                        <p:strVal val="visible"/>
                                      </p:to>
                                    </p:set>
                                    <p:animEffect transition="in" filter="wipe(left)">
                                      <p:cBhvr>
                                        <p:cTn id="27" dur="500"/>
                                        <p:tgtEl>
                                          <p:spTgt spid="3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222E6411-B984-4A3E-8BBE-68B7C8BA5BF9}"/>
              </a:ext>
            </a:extLst>
          </p:cNvPr>
          <p:cNvSpPr>
            <a:spLocks noChangeShapeType="1"/>
          </p:cNvSpPr>
          <p:nvPr/>
        </p:nvSpPr>
        <p:spPr bwMode="auto">
          <a:xfrm>
            <a:off x="298767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3">
            <a:extLst>
              <a:ext uri="{FF2B5EF4-FFF2-40B4-BE49-F238E27FC236}">
                <a16:creationId xmlns:a16="http://schemas.microsoft.com/office/drawing/2014/main" id="{FE9749F0-283A-4E7A-A9A6-6746ED47499F}"/>
              </a:ext>
            </a:extLst>
          </p:cNvPr>
          <p:cNvSpPr>
            <a:spLocks noChangeShapeType="1"/>
          </p:cNvSpPr>
          <p:nvPr/>
        </p:nvSpPr>
        <p:spPr bwMode="auto">
          <a:xfrm>
            <a:off x="4140200"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4">
            <a:extLst>
              <a:ext uri="{FF2B5EF4-FFF2-40B4-BE49-F238E27FC236}">
                <a16:creationId xmlns:a16="http://schemas.microsoft.com/office/drawing/2014/main" id="{07E33A4F-7CD8-4E6E-A9F8-E0A3066AABC3}"/>
              </a:ext>
            </a:extLst>
          </p:cNvPr>
          <p:cNvSpPr>
            <a:spLocks noChangeShapeType="1"/>
          </p:cNvSpPr>
          <p:nvPr/>
        </p:nvSpPr>
        <p:spPr bwMode="auto">
          <a:xfrm>
            <a:off x="637222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a:extLst>
              <a:ext uri="{FF2B5EF4-FFF2-40B4-BE49-F238E27FC236}">
                <a16:creationId xmlns:a16="http://schemas.microsoft.com/office/drawing/2014/main" id="{B275FAB0-FA18-4A74-A5B4-F909015F0212}"/>
              </a:ext>
            </a:extLst>
          </p:cNvPr>
          <p:cNvSpPr>
            <a:spLocks noChangeShapeType="1"/>
          </p:cNvSpPr>
          <p:nvPr/>
        </p:nvSpPr>
        <p:spPr bwMode="auto">
          <a:xfrm>
            <a:off x="745172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a:extLst>
              <a:ext uri="{FF2B5EF4-FFF2-40B4-BE49-F238E27FC236}">
                <a16:creationId xmlns:a16="http://schemas.microsoft.com/office/drawing/2014/main" id="{5F229822-AD02-44EA-822E-534D381C93F3}"/>
              </a:ext>
            </a:extLst>
          </p:cNvPr>
          <p:cNvSpPr>
            <a:spLocks noChangeShapeType="1"/>
          </p:cNvSpPr>
          <p:nvPr/>
        </p:nvSpPr>
        <p:spPr bwMode="auto">
          <a:xfrm>
            <a:off x="5364163"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a:extLst>
              <a:ext uri="{FF2B5EF4-FFF2-40B4-BE49-F238E27FC236}">
                <a16:creationId xmlns:a16="http://schemas.microsoft.com/office/drawing/2014/main" id="{415B362E-8071-4FDA-8A12-4227A19E8685}"/>
              </a:ext>
            </a:extLst>
          </p:cNvPr>
          <p:cNvSpPr>
            <a:spLocks noChangeShapeType="1"/>
          </p:cNvSpPr>
          <p:nvPr/>
        </p:nvSpPr>
        <p:spPr bwMode="auto">
          <a:xfrm>
            <a:off x="762000" y="4800600"/>
            <a:ext cx="815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id="{4B8663E1-D09A-4F82-8863-DEB0D314F8A7}"/>
              </a:ext>
            </a:extLst>
          </p:cNvPr>
          <p:cNvSpPr>
            <a:spLocks noChangeShapeType="1"/>
          </p:cNvSpPr>
          <p:nvPr/>
        </p:nvSpPr>
        <p:spPr bwMode="auto">
          <a:xfrm flipH="1" flipV="1">
            <a:off x="762000" y="1143000"/>
            <a:ext cx="3175" cy="36718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9">
            <a:extLst>
              <a:ext uri="{FF2B5EF4-FFF2-40B4-BE49-F238E27FC236}">
                <a16:creationId xmlns:a16="http://schemas.microsoft.com/office/drawing/2014/main" id="{C0EE4669-76A7-4539-85A7-61D60687DC29}"/>
              </a:ext>
            </a:extLst>
          </p:cNvPr>
          <p:cNvSpPr>
            <a:spLocks noChangeArrowheads="1"/>
          </p:cNvSpPr>
          <p:nvPr/>
        </p:nvSpPr>
        <p:spPr bwMode="auto">
          <a:xfrm>
            <a:off x="1330325" y="5995988"/>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dirty="0">
                <a:latin typeface="黑体" panose="02010609060101010101" pitchFamily="49" charset="-122"/>
                <a:ea typeface="黑体" panose="02010609060101010101" pitchFamily="49" charset="-122"/>
              </a:rPr>
              <a:t> 间期 </a:t>
            </a:r>
          </a:p>
        </p:txBody>
      </p:sp>
      <p:sp>
        <p:nvSpPr>
          <p:cNvPr id="12" name="Rectangle 10">
            <a:extLst>
              <a:ext uri="{FF2B5EF4-FFF2-40B4-BE49-F238E27FC236}">
                <a16:creationId xmlns:a16="http://schemas.microsoft.com/office/drawing/2014/main" id="{C19759B1-7979-4B96-A658-E8B7FF585909}"/>
              </a:ext>
            </a:extLst>
          </p:cNvPr>
          <p:cNvSpPr>
            <a:spLocks noChangeArrowheads="1"/>
          </p:cNvSpPr>
          <p:nvPr/>
        </p:nvSpPr>
        <p:spPr bwMode="auto">
          <a:xfrm>
            <a:off x="533400" y="4572000"/>
            <a:ext cx="503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00"/>
              </a:solidFill>
            </a:endParaRPr>
          </a:p>
          <a:p>
            <a:r>
              <a:rPr lang="zh-CN" altLang="en-US">
                <a:solidFill>
                  <a:srgbClr val="FFFF00"/>
                </a:solidFill>
              </a:rPr>
              <a:t>  </a:t>
            </a:r>
            <a:r>
              <a:rPr lang="en-US" altLang="zh-CN"/>
              <a:t>0</a:t>
            </a:r>
          </a:p>
        </p:txBody>
      </p:sp>
      <p:sp>
        <p:nvSpPr>
          <p:cNvPr id="13" name="Line 11">
            <a:extLst>
              <a:ext uri="{FF2B5EF4-FFF2-40B4-BE49-F238E27FC236}">
                <a16:creationId xmlns:a16="http://schemas.microsoft.com/office/drawing/2014/main" id="{85F7ABF7-C4FA-4786-AD11-053C42BA1AA4}"/>
              </a:ext>
            </a:extLst>
          </p:cNvPr>
          <p:cNvSpPr>
            <a:spLocks noChangeShapeType="1"/>
          </p:cNvSpPr>
          <p:nvPr/>
        </p:nvSpPr>
        <p:spPr bwMode="auto">
          <a:xfrm>
            <a:off x="762001" y="3428999"/>
            <a:ext cx="1001712" cy="791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14" name="Line 12">
            <a:extLst>
              <a:ext uri="{FF2B5EF4-FFF2-40B4-BE49-F238E27FC236}">
                <a16:creationId xmlns:a16="http://schemas.microsoft.com/office/drawing/2014/main" id="{B0292A28-FD30-44A8-83D2-FAF3B28A42F8}"/>
              </a:ext>
            </a:extLst>
          </p:cNvPr>
          <p:cNvSpPr>
            <a:spLocks noChangeShapeType="1"/>
          </p:cNvSpPr>
          <p:nvPr/>
        </p:nvSpPr>
        <p:spPr bwMode="auto">
          <a:xfrm flipH="1">
            <a:off x="1741123" y="1989138"/>
            <a:ext cx="886661" cy="14493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a:extLst>
              <a:ext uri="{FF2B5EF4-FFF2-40B4-BE49-F238E27FC236}">
                <a16:creationId xmlns:a16="http://schemas.microsoft.com/office/drawing/2014/main" id="{A9E4598B-A194-4793-9A01-5255E4CC5FC6}"/>
              </a:ext>
            </a:extLst>
          </p:cNvPr>
          <p:cNvSpPr>
            <a:spLocks noChangeShapeType="1"/>
          </p:cNvSpPr>
          <p:nvPr/>
        </p:nvSpPr>
        <p:spPr bwMode="auto">
          <a:xfrm flipV="1">
            <a:off x="2627785" y="1981200"/>
            <a:ext cx="482394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id="{140344F1-4C57-47F6-A22E-20E0C4E73307}"/>
              </a:ext>
            </a:extLst>
          </p:cNvPr>
          <p:cNvSpPr>
            <a:spLocks noChangeShapeType="1"/>
          </p:cNvSpPr>
          <p:nvPr/>
        </p:nvSpPr>
        <p:spPr bwMode="auto">
          <a:xfrm>
            <a:off x="7465640" y="1981200"/>
            <a:ext cx="0" cy="1524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15">
            <a:extLst>
              <a:ext uri="{FF2B5EF4-FFF2-40B4-BE49-F238E27FC236}">
                <a16:creationId xmlns:a16="http://schemas.microsoft.com/office/drawing/2014/main" id="{6CF014A4-E45E-42FD-ABF5-DD0807D240CD}"/>
              </a:ext>
            </a:extLst>
          </p:cNvPr>
          <p:cNvSpPr>
            <a:spLocks noChangeArrowheads="1"/>
          </p:cNvSpPr>
          <p:nvPr/>
        </p:nvSpPr>
        <p:spPr bwMode="auto">
          <a:xfrm>
            <a:off x="115443" y="665994"/>
            <a:ext cx="7183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latin typeface="黑体" panose="02010609060101010101" pitchFamily="49" charset="-122"/>
                <a:ea typeface="黑体" panose="02010609060101010101" pitchFamily="49" charset="-122"/>
              </a:rPr>
              <a:t>每个细胞中</a:t>
            </a:r>
            <a:r>
              <a:rPr lang="zh-CN" altLang="en-US" sz="3600" b="1" dirty="0">
                <a:solidFill>
                  <a:srgbClr val="FF0000"/>
                </a:solidFill>
                <a:latin typeface="黑体" panose="02010609060101010101" pitchFamily="49" charset="-122"/>
                <a:ea typeface="黑体" panose="02010609060101010101" pitchFamily="49" charset="-122"/>
              </a:rPr>
              <a:t>核</a:t>
            </a:r>
            <a:r>
              <a:rPr lang="en-US" altLang="zh-CN" sz="3600" b="1" dirty="0">
                <a:solidFill>
                  <a:srgbClr val="FF0000"/>
                </a:solidFill>
                <a:latin typeface="黑体" panose="02010609060101010101" pitchFamily="49" charset="-122"/>
                <a:ea typeface="黑体" panose="02010609060101010101" pitchFamily="49" charset="-122"/>
              </a:rPr>
              <a:t>DNA</a:t>
            </a:r>
            <a:r>
              <a:rPr lang="zh-CN" altLang="en-US" sz="3600" b="1" dirty="0">
                <a:latin typeface="黑体" panose="02010609060101010101" pitchFamily="49" charset="-122"/>
                <a:ea typeface="黑体" panose="02010609060101010101" pitchFamily="49" charset="-122"/>
              </a:rPr>
              <a:t>数目变化规律</a:t>
            </a:r>
          </a:p>
        </p:txBody>
      </p:sp>
      <p:sp>
        <p:nvSpPr>
          <p:cNvPr id="18" name="Line 25">
            <a:extLst>
              <a:ext uri="{FF2B5EF4-FFF2-40B4-BE49-F238E27FC236}">
                <a16:creationId xmlns:a16="http://schemas.microsoft.com/office/drawing/2014/main" id="{E13052F5-E3BB-48CF-A741-73F7B4F6B8EF}"/>
              </a:ext>
            </a:extLst>
          </p:cNvPr>
          <p:cNvSpPr>
            <a:spLocks noChangeShapeType="1"/>
          </p:cNvSpPr>
          <p:nvPr/>
        </p:nvSpPr>
        <p:spPr bwMode="auto">
          <a:xfrm>
            <a:off x="7465640" y="3505200"/>
            <a:ext cx="1066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26">
            <a:extLst>
              <a:ext uri="{FF2B5EF4-FFF2-40B4-BE49-F238E27FC236}">
                <a16:creationId xmlns:a16="http://schemas.microsoft.com/office/drawing/2014/main" id="{F12706F7-3069-4F7D-8A24-0075BAA41058}"/>
              </a:ext>
            </a:extLst>
          </p:cNvPr>
          <p:cNvSpPr>
            <a:spLocks noChangeArrowheads="1"/>
          </p:cNvSpPr>
          <p:nvPr/>
        </p:nvSpPr>
        <p:spPr bwMode="auto">
          <a:xfrm>
            <a:off x="2986088" y="5995988"/>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前期 </a:t>
            </a:r>
          </a:p>
        </p:txBody>
      </p:sp>
      <p:sp>
        <p:nvSpPr>
          <p:cNvPr id="20" name="Rectangle 27">
            <a:extLst>
              <a:ext uri="{FF2B5EF4-FFF2-40B4-BE49-F238E27FC236}">
                <a16:creationId xmlns:a16="http://schemas.microsoft.com/office/drawing/2014/main" id="{F1023A40-24F0-413A-8257-38E2607C472E}"/>
              </a:ext>
            </a:extLst>
          </p:cNvPr>
          <p:cNvSpPr>
            <a:spLocks noChangeArrowheads="1"/>
          </p:cNvSpPr>
          <p:nvPr/>
        </p:nvSpPr>
        <p:spPr bwMode="auto">
          <a:xfrm>
            <a:off x="4284663" y="5995988"/>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中期 </a:t>
            </a:r>
          </a:p>
        </p:txBody>
      </p:sp>
      <p:sp>
        <p:nvSpPr>
          <p:cNvPr id="21" name="Rectangle 28">
            <a:extLst>
              <a:ext uri="{FF2B5EF4-FFF2-40B4-BE49-F238E27FC236}">
                <a16:creationId xmlns:a16="http://schemas.microsoft.com/office/drawing/2014/main" id="{22E66DE2-997F-46C5-8B8F-EE9BD09D284D}"/>
              </a:ext>
            </a:extLst>
          </p:cNvPr>
          <p:cNvSpPr>
            <a:spLocks noChangeArrowheads="1"/>
          </p:cNvSpPr>
          <p:nvPr/>
        </p:nvSpPr>
        <p:spPr bwMode="auto">
          <a:xfrm>
            <a:off x="5219700" y="6021388"/>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后期 </a:t>
            </a:r>
          </a:p>
        </p:txBody>
      </p:sp>
      <p:sp>
        <p:nvSpPr>
          <p:cNvPr id="22" name="Rectangle 29">
            <a:extLst>
              <a:ext uri="{FF2B5EF4-FFF2-40B4-BE49-F238E27FC236}">
                <a16:creationId xmlns:a16="http://schemas.microsoft.com/office/drawing/2014/main" id="{5474CEFD-8D86-4A32-B09C-0FFF835CAACD}"/>
              </a:ext>
            </a:extLst>
          </p:cNvPr>
          <p:cNvSpPr>
            <a:spLocks noChangeArrowheads="1"/>
          </p:cNvSpPr>
          <p:nvPr/>
        </p:nvSpPr>
        <p:spPr bwMode="auto">
          <a:xfrm>
            <a:off x="6300788" y="6021388"/>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末期 </a:t>
            </a:r>
          </a:p>
        </p:txBody>
      </p:sp>
      <p:sp>
        <p:nvSpPr>
          <p:cNvPr id="23" name="Line 30">
            <a:extLst>
              <a:ext uri="{FF2B5EF4-FFF2-40B4-BE49-F238E27FC236}">
                <a16:creationId xmlns:a16="http://schemas.microsoft.com/office/drawing/2014/main" id="{54C151D7-B366-4FBE-A736-D09A51D548B3}"/>
              </a:ext>
            </a:extLst>
          </p:cNvPr>
          <p:cNvSpPr>
            <a:spLocks noChangeShapeType="1"/>
          </p:cNvSpPr>
          <p:nvPr/>
        </p:nvSpPr>
        <p:spPr bwMode="auto">
          <a:xfrm flipV="1">
            <a:off x="685800" y="3429000"/>
            <a:ext cx="76200" cy="7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1">
            <a:extLst>
              <a:ext uri="{FF2B5EF4-FFF2-40B4-BE49-F238E27FC236}">
                <a16:creationId xmlns:a16="http://schemas.microsoft.com/office/drawing/2014/main" id="{24AFF8B4-F578-448A-B4D8-18F56294F321}"/>
              </a:ext>
            </a:extLst>
          </p:cNvPr>
          <p:cNvSpPr>
            <a:spLocks noChangeShapeType="1"/>
          </p:cNvSpPr>
          <p:nvPr/>
        </p:nvSpPr>
        <p:spPr bwMode="auto">
          <a:xfrm flipV="1">
            <a:off x="685800" y="1981200"/>
            <a:ext cx="76200" cy="7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 name="Group 16">
            <a:extLst>
              <a:ext uri="{FF2B5EF4-FFF2-40B4-BE49-F238E27FC236}">
                <a16:creationId xmlns:a16="http://schemas.microsoft.com/office/drawing/2014/main" id="{6F761559-0B54-4979-ABE0-3B5A8F440615}"/>
              </a:ext>
            </a:extLst>
          </p:cNvPr>
          <p:cNvGrpSpPr>
            <a:grpSpLocks/>
          </p:cNvGrpSpPr>
          <p:nvPr/>
        </p:nvGrpSpPr>
        <p:grpSpPr bwMode="auto">
          <a:xfrm>
            <a:off x="144595" y="1783992"/>
            <a:ext cx="536575" cy="1849438"/>
            <a:chOff x="0" y="0"/>
            <a:chExt cx="338" cy="1165"/>
          </a:xfrm>
        </p:grpSpPr>
        <p:sp>
          <p:nvSpPr>
            <p:cNvPr id="28" name="Text Box 17">
              <a:extLst>
                <a:ext uri="{FF2B5EF4-FFF2-40B4-BE49-F238E27FC236}">
                  <a16:creationId xmlns:a16="http://schemas.microsoft.com/office/drawing/2014/main" id="{BB920BB8-6129-4895-A3E3-ED009AF7F4A9}"/>
                </a:ext>
              </a:extLst>
            </p:cNvPr>
            <p:cNvSpPr txBox="1">
              <a:spLocks noChangeArrowheads="1"/>
            </p:cNvSpPr>
            <p:nvPr/>
          </p:nvSpPr>
          <p:spPr bwMode="auto">
            <a:xfrm>
              <a:off x="0" y="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dirty="0"/>
                <a:t>4n</a:t>
              </a:r>
            </a:p>
          </p:txBody>
        </p:sp>
        <p:sp>
          <p:nvSpPr>
            <p:cNvPr id="29" name="Rectangle 18">
              <a:extLst>
                <a:ext uri="{FF2B5EF4-FFF2-40B4-BE49-F238E27FC236}">
                  <a16:creationId xmlns:a16="http://schemas.microsoft.com/office/drawing/2014/main" id="{04A6FDCB-6560-4653-A9FB-5DACC1C1E0D8}"/>
                </a:ext>
              </a:extLst>
            </p:cNvPr>
            <p:cNvSpPr>
              <a:spLocks noChangeArrowheads="1"/>
            </p:cNvSpPr>
            <p:nvPr/>
          </p:nvSpPr>
          <p:spPr bwMode="auto">
            <a:xfrm>
              <a:off x="0" y="912"/>
              <a:ext cx="28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r>
                <a:rPr lang="en-US" altLang="zh-CN" sz="2000" b="1" dirty="0"/>
                <a:t>2n</a:t>
              </a:r>
            </a:p>
          </p:txBody>
        </p:sp>
      </p:grpSp>
      <p:sp>
        <p:nvSpPr>
          <p:cNvPr id="36" name="文本框 35">
            <a:extLst>
              <a:ext uri="{FF2B5EF4-FFF2-40B4-BE49-F238E27FC236}">
                <a16:creationId xmlns:a16="http://schemas.microsoft.com/office/drawing/2014/main" id="{362A96B0-7D05-435C-A0CB-7B296FAE6ADC}"/>
              </a:ext>
            </a:extLst>
          </p:cNvPr>
          <p:cNvSpPr txBox="1"/>
          <p:nvPr/>
        </p:nvSpPr>
        <p:spPr>
          <a:xfrm>
            <a:off x="3453425" y="43086"/>
            <a:ext cx="2448106" cy="769441"/>
          </a:xfrm>
          <a:prstGeom prst="rect">
            <a:avLst/>
          </a:prstGeom>
          <a:noFill/>
        </p:spPr>
        <p:txBody>
          <a:bodyPr wrap="none" rtlCol="0">
            <a:spAutoFit/>
          </a:bodyPr>
          <a:lstStyle/>
          <a:p>
            <a:r>
              <a:rPr lang="zh-CN" altLang="en-US" sz="4400" b="1" dirty="0">
                <a:solidFill>
                  <a:srgbClr val="0000FF"/>
                </a:solidFill>
              </a:rPr>
              <a:t>有丝分裂</a:t>
            </a:r>
          </a:p>
        </p:txBody>
      </p:sp>
      <p:pic>
        <p:nvPicPr>
          <p:cNvPr id="37" name="图片 36">
            <a:extLst>
              <a:ext uri="{FF2B5EF4-FFF2-40B4-BE49-F238E27FC236}">
                <a16:creationId xmlns:a16="http://schemas.microsoft.com/office/drawing/2014/main" id="{A49522EC-AD50-444D-A369-E5ECF9F9F8C9}"/>
              </a:ext>
            </a:extLst>
          </p:cNvPr>
          <p:cNvPicPr>
            <a:picLocks noChangeAspect="1"/>
          </p:cNvPicPr>
          <p:nvPr/>
        </p:nvPicPr>
        <p:blipFill>
          <a:blip r:embed="rId2"/>
          <a:stretch>
            <a:fillRect/>
          </a:stretch>
        </p:blipFill>
        <p:spPr>
          <a:xfrm>
            <a:off x="1355539" y="4868615"/>
            <a:ext cx="1158999" cy="1188267"/>
          </a:xfrm>
          <a:prstGeom prst="rect">
            <a:avLst/>
          </a:prstGeom>
        </p:spPr>
      </p:pic>
      <p:pic>
        <p:nvPicPr>
          <p:cNvPr id="38" name="图片 37">
            <a:extLst>
              <a:ext uri="{FF2B5EF4-FFF2-40B4-BE49-F238E27FC236}">
                <a16:creationId xmlns:a16="http://schemas.microsoft.com/office/drawing/2014/main" id="{FB574A3D-4A9C-47D0-8C6F-1324181F3C27}"/>
              </a:ext>
            </a:extLst>
          </p:cNvPr>
          <p:cNvPicPr>
            <a:picLocks noChangeAspect="1"/>
          </p:cNvPicPr>
          <p:nvPr/>
        </p:nvPicPr>
        <p:blipFill>
          <a:blip r:embed="rId3"/>
          <a:stretch>
            <a:fillRect/>
          </a:stretch>
        </p:blipFill>
        <p:spPr>
          <a:xfrm>
            <a:off x="2991641" y="4878388"/>
            <a:ext cx="1123952" cy="1135421"/>
          </a:xfrm>
          <a:prstGeom prst="rect">
            <a:avLst/>
          </a:prstGeom>
        </p:spPr>
      </p:pic>
      <p:pic>
        <p:nvPicPr>
          <p:cNvPr id="39" name="图片 38">
            <a:extLst>
              <a:ext uri="{FF2B5EF4-FFF2-40B4-BE49-F238E27FC236}">
                <a16:creationId xmlns:a16="http://schemas.microsoft.com/office/drawing/2014/main" id="{68DE2453-AC38-45CD-B64F-A79C3F0F33CB}"/>
              </a:ext>
            </a:extLst>
          </p:cNvPr>
          <p:cNvPicPr>
            <a:picLocks noChangeAspect="1"/>
          </p:cNvPicPr>
          <p:nvPr/>
        </p:nvPicPr>
        <p:blipFill>
          <a:blip r:embed="rId4"/>
          <a:stretch>
            <a:fillRect/>
          </a:stretch>
        </p:blipFill>
        <p:spPr>
          <a:xfrm>
            <a:off x="4211960" y="4869160"/>
            <a:ext cx="1120119" cy="1166309"/>
          </a:xfrm>
          <a:prstGeom prst="rect">
            <a:avLst/>
          </a:prstGeom>
        </p:spPr>
      </p:pic>
      <p:pic>
        <p:nvPicPr>
          <p:cNvPr id="40" name="图片 39">
            <a:extLst>
              <a:ext uri="{FF2B5EF4-FFF2-40B4-BE49-F238E27FC236}">
                <a16:creationId xmlns:a16="http://schemas.microsoft.com/office/drawing/2014/main" id="{AE8ED50F-B202-4865-B505-F0DD805EFF27}"/>
              </a:ext>
            </a:extLst>
          </p:cNvPr>
          <p:cNvPicPr>
            <a:picLocks noChangeAspect="1"/>
          </p:cNvPicPr>
          <p:nvPr/>
        </p:nvPicPr>
        <p:blipFill>
          <a:blip r:embed="rId5"/>
          <a:stretch>
            <a:fillRect/>
          </a:stretch>
        </p:blipFill>
        <p:spPr>
          <a:xfrm>
            <a:off x="5392404" y="5032375"/>
            <a:ext cx="969677" cy="642938"/>
          </a:xfrm>
          <a:prstGeom prst="rect">
            <a:avLst/>
          </a:prstGeom>
        </p:spPr>
      </p:pic>
      <p:pic>
        <p:nvPicPr>
          <p:cNvPr id="41" name="图片 40">
            <a:extLst>
              <a:ext uri="{FF2B5EF4-FFF2-40B4-BE49-F238E27FC236}">
                <a16:creationId xmlns:a16="http://schemas.microsoft.com/office/drawing/2014/main" id="{DAE56979-15D5-48E5-813C-0810293AE945}"/>
              </a:ext>
            </a:extLst>
          </p:cNvPr>
          <p:cNvPicPr>
            <a:picLocks noChangeAspect="1"/>
          </p:cNvPicPr>
          <p:nvPr/>
        </p:nvPicPr>
        <p:blipFill>
          <a:blip r:embed="rId6"/>
          <a:stretch>
            <a:fillRect/>
          </a:stretch>
        </p:blipFill>
        <p:spPr>
          <a:xfrm>
            <a:off x="6408823" y="5036491"/>
            <a:ext cx="1056817" cy="638822"/>
          </a:xfrm>
          <a:prstGeom prst="rect">
            <a:avLst/>
          </a:prstGeom>
        </p:spPr>
      </p:pic>
      <p:pic>
        <p:nvPicPr>
          <p:cNvPr id="42" name="图片 41">
            <a:extLst>
              <a:ext uri="{FF2B5EF4-FFF2-40B4-BE49-F238E27FC236}">
                <a16:creationId xmlns:a16="http://schemas.microsoft.com/office/drawing/2014/main" id="{FE1F5CA6-BDC2-4D60-BB32-136B51B45C2B}"/>
              </a:ext>
            </a:extLst>
          </p:cNvPr>
          <p:cNvPicPr>
            <a:picLocks noChangeAspect="1"/>
          </p:cNvPicPr>
          <p:nvPr/>
        </p:nvPicPr>
        <p:blipFill>
          <a:blip r:embed="rId2"/>
          <a:stretch>
            <a:fillRect/>
          </a:stretch>
        </p:blipFill>
        <p:spPr>
          <a:xfrm>
            <a:off x="7502237" y="4879437"/>
            <a:ext cx="1158999" cy="1188267"/>
          </a:xfrm>
          <a:prstGeom prst="rect">
            <a:avLst/>
          </a:prstGeom>
        </p:spPr>
      </p:pic>
      <p:sp>
        <p:nvSpPr>
          <p:cNvPr id="33" name="矩形 32">
            <a:extLst>
              <a:ext uri="{FF2B5EF4-FFF2-40B4-BE49-F238E27FC236}">
                <a16:creationId xmlns:a16="http://schemas.microsoft.com/office/drawing/2014/main" id="{06A73AF8-D34C-4F70-BC22-ED597B0360FD}"/>
              </a:ext>
            </a:extLst>
          </p:cNvPr>
          <p:cNvSpPr/>
          <p:nvPr/>
        </p:nvSpPr>
        <p:spPr>
          <a:xfrm>
            <a:off x="6888039" y="599710"/>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sp>
        <p:nvSpPr>
          <p:cNvPr id="34" name="矩形 33">
            <a:extLst>
              <a:ext uri="{FF2B5EF4-FFF2-40B4-BE49-F238E27FC236}">
                <a16:creationId xmlns:a16="http://schemas.microsoft.com/office/drawing/2014/main" id="{9D041E16-BBA2-4C41-BF40-38325495FA67}"/>
              </a:ext>
            </a:extLst>
          </p:cNvPr>
          <p:cNvSpPr/>
          <p:nvPr/>
        </p:nvSpPr>
        <p:spPr>
          <a:xfrm>
            <a:off x="755576" y="3087173"/>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35" name="矩形 34">
            <a:extLst>
              <a:ext uri="{FF2B5EF4-FFF2-40B4-BE49-F238E27FC236}">
                <a16:creationId xmlns:a16="http://schemas.microsoft.com/office/drawing/2014/main" id="{7965463B-67E2-4CBB-9E08-F8BAE8C8580B}"/>
              </a:ext>
            </a:extLst>
          </p:cNvPr>
          <p:cNvSpPr/>
          <p:nvPr/>
        </p:nvSpPr>
        <p:spPr>
          <a:xfrm>
            <a:off x="755576" y="1700808"/>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222E6411-B984-4A3E-8BBE-68B7C8BA5BF9}"/>
              </a:ext>
            </a:extLst>
          </p:cNvPr>
          <p:cNvSpPr>
            <a:spLocks noChangeShapeType="1"/>
          </p:cNvSpPr>
          <p:nvPr/>
        </p:nvSpPr>
        <p:spPr bwMode="auto">
          <a:xfrm>
            <a:off x="298767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3">
            <a:extLst>
              <a:ext uri="{FF2B5EF4-FFF2-40B4-BE49-F238E27FC236}">
                <a16:creationId xmlns:a16="http://schemas.microsoft.com/office/drawing/2014/main" id="{FE9749F0-283A-4E7A-A9A6-6746ED47499F}"/>
              </a:ext>
            </a:extLst>
          </p:cNvPr>
          <p:cNvSpPr>
            <a:spLocks noChangeShapeType="1"/>
          </p:cNvSpPr>
          <p:nvPr/>
        </p:nvSpPr>
        <p:spPr bwMode="auto">
          <a:xfrm>
            <a:off x="4140200"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4">
            <a:extLst>
              <a:ext uri="{FF2B5EF4-FFF2-40B4-BE49-F238E27FC236}">
                <a16:creationId xmlns:a16="http://schemas.microsoft.com/office/drawing/2014/main" id="{07E33A4F-7CD8-4E6E-A9F8-E0A3066AABC3}"/>
              </a:ext>
            </a:extLst>
          </p:cNvPr>
          <p:cNvSpPr>
            <a:spLocks noChangeShapeType="1"/>
          </p:cNvSpPr>
          <p:nvPr/>
        </p:nvSpPr>
        <p:spPr bwMode="auto">
          <a:xfrm>
            <a:off x="637222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a:extLst>
              <a:ext uri="{FF2B5EF4-FFF2-40B4-BE49-F238E27FC236}">
                <a16:creationId xmlns:a16="http://schemas.microsoft.com/office/drawing/2014/main" id="{B275FAB0-FA18-4A74-A5B4-F909015F0212}"/>
              </a:ext>
            </a:extLst>
          </p:cNvPr>
          <p:cNvSpPr>
            <a:spLocks noChangeShapeType="1"/>
          </p:cNvSpPr>
          <p:nvPr/>
        </p:nvSpPr>
        <p:spPr bwMode="auto">
          <a:xfrm>
            <a:off x="7451725"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a:extLst>
              <a:ext uri="{FF2B5EF4-FFF2-40B4-BE49-F238E27FC236}">
                <a16:creationId xmlns:a16="http://schemas.microsoft.com/office/drawing/2014/main" id="{5F229822-AD02-44EA-822E-534D381C93F3}"/>
              </a:ext>
            </a:extLst>
          </p:cNvPr>
          <p:cNvSpPr>
            <a:spLocks noChangeShapeType="1"/>
          </p:cNvSpPr>
          <p:nvPr/>
        </p:nvSpPr>
        <p:spPr bwMode="auto">
          <a:xfrm>
            <a:off x="5364163" y="1989138"/>
            <a:ext cx="0" cy="424815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a:extLst>
              <a:ext uri="{FF2B5EF4-FFF2-40B4-BE49-F238E27FC236}">
                <a16:creationId xmlns:a16="http://schemas.microsoft.com/office/drawing/2014/main" id="{415B362E-8071-4FDA-8A12-4227A19E8685}"/>
              </a:ext>
            </a:extLst>
          </p:cNvPr>
          <p:cNvSpPr>
            <a:spLocks noChangeShapeType="1"/>
          </p:cNvSpPr>
          <p:nvPr/>
        </p:nvSpPr>
        <p:spPr bwMode="auto">
          <a:xfrm>
            <a:off x="762000" y="4800600"/>
            <a:ext cx="815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id="{4B8663E1-D09A-4F82-8863-DEB0D314F8A7}"/>
              </a:ext>
            </a:extLst>
          </p:cNvPr>
          <p:cNvSpPr>
            <a:spLocks noChangeShapeType="1"/>
          </p:cNvSpPr>
          <p:nvPr/>
        </p:nvSpPr>
        <p:spPr bwMode="auto">
          <a:xfrm flipH="1" flipV="1">
            <a:off x="762000" y="1143000"/>
            <a:ext cx="3175" cy="36718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9">
            <a:extLst>
              <a:ext uri="{FF2B5EF4-FFF2-40B4-BE49-F238E27FC236}">
                <a16:creationId xmlns:a16="http://schemas.microsoft.com/office/drawing/2014/main" id="{C0EE4669-76A7-4539-85A7-61D60687DC29}"/>
              </a:ext>
            </a:extLst>
          </p:cNvPr>
          <p:cNvSpPr>
            <a:spLocks noChangeArrowheads="1"/>
          </p:cNvSpPr>
          <p:nvPr/>
        </p:nvSpPr>
        <p:spPr bwMode="auto">
          <a:xfrm>
            <a:off x="1330325" y="5995988"/>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dirty="0">
                <a:latin typeface="黑体" panose="02010609060101010101" pitchFamily="49" charset="-122"/>
                <a:ea typeface="黑体" panose="02010609060101010101" pitchFamily="49" charset="-122"/>
              </a:rPr>
              <a:t> 间期 </a:t>
            </a:r>
          </a:p>
        </p:txBody>
      </p:sp>
      <p:sp>
        <p:nvSpPr>
          <p:cNvPr id="12" name="Rectangle 10">
            <a:extLst>
              <a:ext uri="{FF2B5EF4-FFF2-40B4-BE49-F238E27FC236}">
                <a16:creationId xmlns:a16="http://schemas.microsoft.com/office/drawing/2014/main" id="{C19759B1-7979-4B96-A658-E8B7FF585909}"/>
              </a:ext>
            </a:extLst>
          </p:cNvPr>
          <p:cNvSpPr>
            <a:spLocks noChangeArrowheads="1"/>
          </p:cNvSpPr>
          <p:nvPr/>
        </p:nvSpPr>
        <p:spPr bwMode="auto">
          <a:xfrm>
            <a:off x="533400" y="4572000"/>
            <a:ext cx="503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FFFF00"/>
              </a:solidFill>
            </a:endParaRPr>
          </a:p>
          <a:p>
            <a:r>
              <a:rPr lang="zh-CN" altLang="en-US">
                <a:solidFill>
                  <a:srgbClr val="FFFF00"/>
                </a:solidFill>
              </a:rPr>
              <a:t>  </a:t>
            </a:r>
            <a:r>
              <a:rPr lang="en-US" altLang="zh-CN"/>
              <a:t>0</a:t>
            </a:r>
          </a:p>
        </p:txBody>
      </p:sp>
      <p:sp>
        <p:nvSpPr>
          <p:cNvPr id="14" name="Line 12">
            <a:extLst>
              <a:ext uri="{FF2B5EF4-FFF2-40B4-BE49-F238E27FC236}">
                <a16:creationId xmlns:a16="http://schemas.microsoft.com/office/drawing/2014/main" id="{B0292A28-FD30-44A8-83D2-FAF3B28A42F8}"/>
              </a:ext>
            </a:extLst>
          </p:cNvPr>
          <p:cNvSpPr>
            <a:spLocks noChangeShapeType="1"/>
          </p:cNvSpPr>
          <p:nvPr/>
        </p:nvSpPr>
        <p:spPr bwMode="auto">
          <a:xfrm flipH="1">
            <a:off x="1423638" y="1989138"/>
            <a:ext cx="1240184" cy="281377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a:extLst>
              <a:ext uri="{FF2B5EF4-FFF2-40B4-BE49-F238E27FC236}">
                <a16:creationId xmlns:a16="http://schemas.microsoft.com/office/drawing/2014/main" id="{A9E4598B-A194-4793-9A01-5255E4CC5FC6}"/>
              </a:ext>
            </a:extLst>
          </p:cNvPr>
          <p:cNvSpPr>
            <a:spLocks noChangeShapeType="1"/>
          </p:cNvSpPr>
          <p:nvPr/>
        </p:nvSpPr>
        <p:spPr bwMode="auto">
          <a:xfrm flipV="1">
            <a:off x="2627785" y="1981200"/>
            <a:ext cx="2764619"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id="{140344F1-4C57-47F6-A22E-20E0C4E73307}"/>
              </a:ext>
            </a:extLst>
          </p:cNvPr>
          <p:cNvSpPr>
            <a:spLocks noChangeShapeType="1"/>
          </p:cNvSpPr>
          <p:nvPr/>
        </p:nvSpPr>
        <p:spPr bwMode="auto">
          <a:xfrm flipH="1">
            <a:off x="5396193" y="1989138"/>
            <a:ext cx="0" cy="27914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15">
            <a:extLst>
              <a:ext uri="{FF2B5EF4-FFF2-40B4-BE49-F238E27FC236}">
                <a16:creationId xmlns:a16="http://schemas.microsoft.com/office/drawing/2014/main" id="{6CF014A4-E45E-42FD-ABF5-DD0807D240CD}"/>
              </a:ext>
            </a:extLst>
          </p:cNvPr>
          <p:cNvSpPr>
            <a:spLocks noChangeArrowheads="1"/>
          </p:cNvSpPr>
          <p:nvPr/>
        </p:nvSpPr>
        <p:spPr bwMode="auto">
          <a:xfrm>
            <a:off x="115443" y="665994"/>
            <a:ext cx="7183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latin typeface="黑体" panose="02010609060101010101" pitchFamily="49" charset="-122"/>
                <a:ea typeface="黑体" panose="02010609060101010101" pitchFamily="49" charset="-122"/>
              </a:rPr>
              <a:t>每个细胞中</a:t>
            </a:r>
            <a:r>
              <a:rPr lang="zh-CN" altLang="en-US" sz="3600" b="1" dirty="0">
                <a:solidFill>
                  <a:srgbClr val="FF0000"/>
                </a:solidFill>
                <a:latin typeface="黑体" panose="02010609060101010101" pitchFamily="49" charset="-122"/>
                <a:ea typeface="黑体" panose="02010609060101010101" pitchFamily="49" charset="-122"/>
              </a:rPr>
              <a:t>染色单体</a:t>
            </a:r>
            <a:r>
              <a:rPr lang="zh-CN" altLang="en-US" sz="3600" b="1" dirty="0">
                <a:latin typeface="黑体" panose="02010609060101010101" pitchFamily="49" charset="-122"/>
                <a:ea typeface="黑体" panose="02010609060101010101" pitchFamily="49" charset="-122"/>
              </a:rPr>
              <a:t>数目变化规律</a:t>
            </a:r>
          </a:p>
        </p:txBody>
      </p:sp>
      <p:sp>
        <p:nvSpPr>
          <p:cNvPr id="18" name="Line 25">
            <a:extLst>
              <a:ext uri="{FF2B5EF4-FFF2-40B4-BE49-F238E27FC236}">
                <a16:creationId xmlns:a16="http://schemas.microsoft.com/office/drawing/2014/main" id="{E13052F5-E3BB-48CF-A741-73F7B4F6B8EF}"/>
              </a:ext>
            </a:extLst>
          </p:cNvPr>
          <p:cNvSpPr>
            <a:spLocks noChangeShapeType="1"/>
          </p:cNvSpPr>
          <p:nvPr/>
        </p:nvSpPr>
        <p:spPr bwMode="auto">
          <a:xfrm>
            <a:off x="5368131" y="4794849"/>
            <a:ext cx="201374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26">
            <a:extLst>
              <a:ext uri="{FF2B5EF4-FFF2-40B4-BE49-F238E27FC236}">
                <a16:creationId xmlns:a16="http://schemas.microsoft.com/office/drawing/2014/main" id="{F12706F7-3069-4F7D-8A24-0075BAA41058}"/>
              </a:ext>
            </a:extLst>
          </p:cNvPr>
          <p:cNvSpPr>
            <a:spLocks noChangeArrowheads="1"/>
          </p:cNvSpPr>
          <p:nvPr/>
        </p:nvSpPr>
        <p:spPr bwMode="auto">
          <a:xfrm>
            <a:off x="2986088" y="5995988"/>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前期 </a:t>
            </a:r>
          </a:p>
        </p:txBody>
      </p:sp>
      <p:sp>
        <p:nvSpPr>
          <p:cNvPr id="20" name="Rectangle 27">
            <a:extLst>
              <a:ext uri="{FF2B5EF4-FFF2-40B4-BE49-F238E27FC236}">
                <a16:creationId xmlns:a16="http://schemas.microsoft.com/office/drawing/2014/main" id="{F1023A40-24F0-413A-8257-38E2607C472E}"/>
              </a:ext>
            </a:extLst>
          </p:cNvPr>
          <p:cNvSpPr>
            <a:spLocks noChangeArrowheads="1"/>
          </p:cNvSpPr>
          <p:nvPr/>
        </p:nvSpPr>
        <p:spPr bwMode="auto">
          <a:xfrm>
            <a:off x="4284663" y="5995988"/>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中期 </a:t>
            </a:r>
          </a:p>
        </p:txBody>
      </p:sp>
      <p:sp>
        <p:nvSpPr>
          <p:cNvPr id="21" name="Rectangle 28">
            <a:extLst>
              <a:ext uri="{FF2B5EF4-FFF2-40B4-BE49-F238E27FC236}">
                <a16:creationId xmlns:a16="http://schemas.microsoft.com/office/drawing/2014/main" id="{22E66DE2-997F-46C5-8B8F-EE9BD09D284D}"/>
              </a:ext>
            </a:extLst>
          </p:cNvPr>
          <p:cNvSpPr>
            <a:spLocks noChangeArrowheads="1"/>
          </p:cNvSpPr>
          <p:nvPr/>
        </p:nvSpPr>
        <p:spPr bwMode="auto">
          <a:xfrm>
            <a:off x="5219700" y="6021388"/>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后期 </a:t>
            </a:r>
          </a:p>
        </p:txBody>
      </p:sp>
      <p:sp>
        <p:nvSpPr>
          <p:cNvPr id="22" name="Rectangle 29">
            <a:extLst>
              <a:ext uri="{FF2B5EF4-FFF2-40B4-BE49-F238E27FC236}">
                <a16:creationId xmlns:a16="http://schemas.microsoft.com/office/drawing/2014/main" id="{5474CEFD-8D86-4A32-B09C-0FFF835CAACD}"/>
              </a:ext>
            </a:extLst>
          </p:cNvPr>
          <p:cNvSpPr>
            <a:spLocks noChangeArrowheads="1"/>
          </p:cNvSpPr>
          <p:nvPr/>
        </p:nvSpPr>
        <p:spPr bwMode="auto">
          <a:xfrm>
            <a:off x="6300788" y="6021388"/>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latin typeface="黑体" panose="02010609060101010101" pitchFamily="49" charset="-122"/>
                <a:ea typeface="黑体" panose="02010609060101010101" pitchFamily="49" charset="-122"/>
              </a:rPr>
              <a:t> 末期 </a:t>
            </a:r>
          </a:p>
        </p:txBody>
      </p:sp>
      <p:sp>
        <p:nvSpPr>
          <p:cNvPr id="23" name="Line 30">
            <a:extLst>
              <a:ext uri="{FF2B5EF4-FFF2-40B4-BE49-F238E27FC236}">
                <a16:creationId xmlns:a16="http://schemas.microsoft.com/office/drawing/2014/main" id="{54C151D7-B366-4FBE-A736-D09A51D548B3}"/>
              </a:ext>
            </a:extLst>
          </p:cNvPr>
          <p:cNvSpPr>
            <a:spLocks noChangeShapeType="1"/>
          </p:cNvSpPr>
          <p:nvPr/>
        </p:nvSpPr>
        <p:spPr bwMode="auto">
          <a:xfrm flipV="1">
            <a:off x="685800" y="3429000"/>
            <a:ext cx="76200" cy="7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1">
            <a:extLst>
              <a:ext uri="{FF2B5EF4-FFF2-40B4-BE49-F238E27FC236}">
                <a16:creationId xmlns:a16="http://schemas.microsoft.com/office/drawing/2014/main" id="{24AFF8B4-F578-448A-B4D8-18F56294F321}"/>
              </a:ext>
            </a:extLst>
          </p:cNvPr>
          <p:cNvSpPr>
            <a:spLocks noChangeShapeType="1"/>
          </p:cNvSpPr>
          <p:nvPr/>
        </p:nvSpPr>
        <p:spPr bwMode="auto">
          <a:xfrm flipV="1">
            <a:off x="685800" y="1981200"/>
            <a:ext cx="76200" cy="79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 name="Group 16">
            <a:extLst>
              <a:ext uri="{FF2B5EF4-FFF2-40B4-BE49-F238E27FC236}">
                <a16:creationId xmlns:a16="http://schemas.microsoft.com/office/drawing/2014/main" id="{6F761559-0B54-4979-ABE0-3B5A8F440615}"/>
              </a:ext>
            </a:extLst>
          </p:cNvPr>
          <p:cNvGrpSpPr>
            <a:grpSpLocks/>
          </p:cNvGrpSpPr>
          <p:nvPr/>
        </p:nvGrpSpPr>
        <p:grpSpPr bwMode="auto">
          <a:xfrm>
            <a:off x="144595" y="1783992"/>
            <a:ext cx="536575" cy="1849438"/>
            <a:chOff x="0" y="0"/>
            <a:chExt cx="338" cy="1165"/>
          </a:xfrm>
        </p:grpSpPr>
        <p:sp>
          <p:nvSpPr>
            <p:cNvPr id="28" name="Text Box 17">
              <a:extLst>
                <a:ext uri="{FF2B5EF4-FFF2-40B4-BE49-F238E27FC236}">
                  <a16:creationId xmlns:a16="http://schemas.microsoft.com/office/drawing/2014/main" id="{BB920BB8-6129-4895-A3E3-ED009AF7F4A9}"/>
                </a:ext>
              </a:extLst>
            </p:cNvPr>
            <p:cNvSpPr txBox="1">
              <a:spLocks noChangeArrowheads="1"/>
            </p:cNvSpPr>
            <p:nvPr/>
          </p:nvSpPr>
          <p:spPr bwMode="auto">
            <a:xfrm>
              <a:off x="0" y="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dirty="0"/>
                <a:t>4n</a:t>
              </a:r>
            </a:p>
          </p:txBody>
        </p:sp>
        <p:sp>
          <p:nvSpPr>
            <p:cNvPr id="29" name="Rectangle 18">
              <a:extLst>
                <a:ext uri="{FF2B5EF4-FFF2-40B4-BE49-F238E27FC236}">
                  <a16:creationId xmlns:a16="http://schemas.microsoft.com/office/drawing/2014/main" id="{04A6FDCB-6560-4653-A9FB-5DACC1C1E0D8}"/>
                </a:ext>
              </a:extLst>
            </p:cNvPr>
            <p:cNvSpPr>
              <a:spLocks noChangeArrowheads="1"/>
            </p:cNvSpPr>
            <p:nvPr/>
          </p:nvSpPr>
          <p:spPr bwMode="auto">
            <a:xfrm>
              <a:off x="0" y="912"/>
              <a:ext cx="28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r>
                <a:rPr lang="en-US" altLang="zh-CN" sz="2000" b="1" dirty="0"/>
                <a:t>2n</a:t>
              </a:r>
            </a:p>
          </p:txBody>
        </p:sp>
      </p:grpSp>
      <p:sp>
        <p:nvSpPr>
          <p:cNvPr id="36" name="文本框 35">
            <a:extLst>
              <a:ext uri="{FF2B5EF4-FFF2-40B4-BE49-F238E27FC236}">
                <a16:creationId xmlns:a16="http://schemas.microsoft.com/office/drawing/2014/main" id="{362A96B0-7D05-435C-A0CB-7B296FAE6ADC}"/>
              </a:ext>
            </a:extLst>
          </p:cNvPr>
          <p:cNvSpPr txBox="1"/>
          <p:nvPr/>
        </p:nvSpPr>
        <p:spPr>
          <a:xfrm>
            <a:off x="3453425" y="43086"/>
            <a:ext cx="2448106" cy="769441"/>
          </a:xfrm>
          <a:prstGeom prst="rect">
            <a:avLst/>
          </a:prstGeom>
          <a:noFill/>
        </p:spPr>
        <p:txBody>
          <a:bodyPr wrap="none" rtlCol="0">
            <a:spAutoFit/>
          </a:bodyPr>
          <a:lstStyle/>
          <a:p>
            <a:r>
              <a:rPr lang="zh-CN" altLang="en-US" sz="4400" b="1" dirty="0">
                <a:solidFill>
                  <a:srgbClr val="0000FF"/>
                </a:solidFill>
              </a:rPr>
              <a:t>有丝分裂</a:t>
            </a:r>
          </a:p>
        </p:txBody>
      </p:sp>
      <p:pic>
        <p:nvPicPr>
          <p:cNvPr id="37" name="图片 36">
            <a:extLst>
              <a:ext uri="{FF2B5EF4-FFF2-40B4-BE49-F238E27FC236}">
                <a16:creationId xmlns:a16="http://schemas.microsoft.com/office/drawing/2014/main" id="{A49522EC-AD50-444D-A369-E5ECF9F9F8C9}"/>
              </a:ext>
            </a:extLst>
          </p:cNvPr>
          <p:cNvPicPr>
            <a:picLocks noChangeAspect="1"/>
          </p:cNvPicPr>
          <p:nvPr/>
        </p:nvPicPr>
        <p:blipFill>
          <a:blip r:embed="rId2"/>
          <a:stretch>
            <a:fillRect/>
          </a:stretch>
        </p:blipFill>
        <p:spPr>
          <a:xfrm>
            <a:off x="1355539" y="4868615"/>
            <a:ext cx="1158999" cy="1188267"/>
          </a:xfrm>
          <a:prstGeom prst="rect">
            <a:avLst/>
          </a:prstGeom>
        </p:spPr>
      </p:pic>
      <p:pic>
        <p:nvPicPr>
          <p:cNvPr id="38" name="图片 37">
            <a:extLst>
              <a:ext uri="{FF2B5EF4-FFF2-40B4-BE49-F238E27FC236}">
                <a16:creationId xmlns:a16="http://schemas.microsoft.com/office/drawing/2014/main" id="{FB574A3D-4A9C-47D0-8C6F-1324181F3C27}"/>
              </a:ext>
            </a:extLst>
          </p:cNvPr>
          <p:cNvPicPr>
            <a:picLocks noChangeAspect="1"/>
          </p:cNvPicPr>
          <p:nvPr/>
        </p:nvPicPr>
        <p:blipFill>
          <a:blip r:embed="rId3"/>
          <a:stretch>
            <a:fillRect/>
          </a:stretch>
        </p:blipFill>
        <p:spPr>
          <a:xfrm>
            <a:off x="2991641" y="4878388"/>
            <a:ext cx="1123952" cy="1135421"/>
          </a:xfrm>
          <a:prstGeom prst="rect">
            <a:avLst/>
          </a:prstGeom>
        </p:spPr>
      </p:pic>
      <p:pic>
        <p:nvPicPr>
          <p:cNvPr id="39" name="图片 38">
            <a:extLst>
              <a:ext uri="{FF2B5EF4-FFF2-40B4-BE49-F238E27FC236}">
                <a16:creationId xmlns:a16="http://schemas.microsoft.com/office/drawing/2014/main" id="{68DE2453-AC38-45CD-B64F-A79C3F0F33CB}"/>
              </a:ext>
            </a:extLst>
          </p:cNvPr>
          <p:cNvPicPr>
            <a:picLocks noChangeAspect="1"/>
          </p:cNvPicPr>
          <p:nvPr/>
        </p:nvPicPr>
        <p:blipFill>
          <a:blip r:embed="rId4"/>
          <a:stretch>
            <a:fillRect/>
          </a:stretch>
        </p:blipFill>
        <p:spPr>
          <a:xfrm>
            <a:off x="4211960" y="4869160"/>
            <a:ext cx="1120119" cy="1166309"/>
          </a:xfrm>
          <a:prstGeom prst="rect">
            <a:avLst/>
          </a:prstGeom>
        </p:spPr>
      </p:pic>
      <p:pic>
        <p:nvPicPr>
          <p:cNvPr id="40" name="图片 39">
            <a:extLst>
              <a:ext uri="{FF2B5EF4-FFF2-40B4-BE49-F238E27FC236}">
                <a16:creationId xmlns:a16="http://schemas.microsoft.com/office/drawing/2014/main" id="{AE8ED50F-B202-4865-B505-F0DD805EFF27}"/>
              </a:ext>
            </a:extLst>
          </p:cNvPr>
          <p:cNvPicPr>
            <a:picLocks noChangeAspect="1"/>
          </p:cNvPicPr>
          <p:nvPr/>
        </p:nvPicPr>
        <p:blipFill>
          <a:blip r:embed="rId5"/>
          <a:stretch>
            <a:fillRect/>
          </a:stretch>
        </p:blipFill>
        <p:spPr>
          <a:xfrm>
            <a:off x="5392404" y="5032375"/>
            <a:ext cx="969677" cy="642938"/>
          </a:xfrm>
          <a:prstGeom prst="rect">
            <a:avLst/>
          </a:prstGeom>
        </p:spPr>
      </p:pic>
      <p:pic>
        <p:nvPicPr>
          <p:cNvPr id="41" name="图片 40">
            <a:extLst>
              <a:ext uri="{FF2B5EF4-FFF2-40B4-BE49-F238E27FC236}">
                <a16:creationId xmlns:a16="http://schemas.microsoft.com/office/drawing/2014/main" id="{DAE56979-15D5-48E5-813C-0810293AE945}"/>
              </a:ext>
            </a:extLst>
          </p:cNvPr>
          <p:cNvPicPr>
            <a:picLocks noChangeAspect="1"/>
          </p:cNvPicPr>
          <p:nvPr/>
        </p:nvPicPr>
        <p:blipFill>
          <a:blip r:embed="rId6"/>
          <a:stretch>
            <a:fillRect/>
          </a:stretch>
        </p:blipFill>
        <p:spPr>
          <a:xfrm>
            <a:off x="6408823" y="5036491"/>
            <a:ext cx="1056817" cy="638822"/>
          </a:xfrm>
          <a:prstGeom prst="rect">
            <a:avLst/>
          </a:prstGeom>
        </p:spPr>
      </p:pic>
      <p:pic>
        <p:nvPicPr>
          <p:cNvPr id="42" name="图片 41">
            <a:extLst>
              <a:ext uri="{FF2B5EF4-FFF2-40B4-BE49-F238E27FC236}">
                <a16:creationId xmlns:a16="http://schemas.microsoft.com/office/drawing/2014/main" id="{FE1F5CA6-BDC2-4D60-BB32-136B51B45C2B}"/>
              </a:ext>
            </a:extLst>
          </p:cNvPr>
          <p:cNvPicPr>
            <a:picLocks noChangeAspect="1"/>
          </p:cNvPicPr>
          <p:nvPr/>
        </p:nvPicPr>
        <p:blipFill>
          <a:blip r:embed="rId2"/>
          <a:stretch>
            <a:fillRect/>
          </a:stretch>
        </p:blipFill>
        <p:spPr>
          <a:xfrm>
            <a:off x="7502237" y="4879437"/>
            <a:ext cx="1158999" cy="1188267"/>
          </a:xfrm>
          <a:prstGeom prst="rect">
            <a:avLst/>
          </a:prstGeom>
        </p:spPr>
      </p:pic>
      <p:sp>
        <p:nvSpPr>
          <p:cNvPr id="33" name="矩形 32">
            <a:extLst>
              <a:ext uri="{FF2B5EF4-FFF2-40B4-BE49-F238E27FC236}">
                <a16:creationId xmlns:a16="http://schemas.microsoft.com/office/drawing/2014/main" id="{600A2FA1-C66B-4EC7-B3C3-2F489FD5EAA8}"/>
              </a:ext>
            </a:extLst>
          </p:cNvPr>
          <p:cNvSpPr/>
          <p:nvPr/>
        </p:nvSpPr>
        <p:spPr>
          <a:xfrm>
            <a:off x="7037219" y="321341"/>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sp>
        <p:nvSpPr>
          <p:cNvPr id="34" name="矩形 33">
            <a:extLst>
              <a:ext uri="{FF2B5EF4-FFF2-40B4-BE49-F238E27FC236}">
                <a16:creationId xmlns:a16="http://schemas.microsoft.com/office/drawing/2014/main" id="{7C916A14-DD5A-4761-9C3F-53E88F73DA0C}"/>
              </a:ext>
            </a:extLst>
          </p:cNvPr>
          <p:cNvSpPr/>
          <p:nvPr/>
        </p:nvSpPr>
        <p:spPr>
          <a:xfrm>
            <a:off x="755576" y="3087173"/>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35" name="矩形 34">
            <a:extLst>
              <a:ext uri="{FF2B5EF4-FFF2-40B4-BE49-F238E27FC236}">
                <a16:creationId xmlns:a16="http://schemas.microsoft.com/office/drawing/2014/main" id="{8A90C832-9B2D-4892-8CBC-5BD4890601A9}"/>
              </a:ext>
            </a:extLst>
          </p:cNvPr>
          <p:cNvSpPr/>
          <p:nvPr/>
        </p:nvSpPr>
        <p:spPr>
          <a:xfrm>
            <a:off x="755576" y="1700808"/>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sp>
        <p:nvSpPr>
          <p:cNvPr id="43" name="Rectangle 15">
            <a:extLst>
              <a:ext uri="{FF2B5EF4-FFF2-40B4-BE49-F238E27FC236}">
                <a16:creationId xmlns:a16="http://schemas.microsoft.com/office/drawing/2014/main" id="{EAF1EC56-6FE4-4821-B869-F00376CF96CF}"/>
              </a:ext>
            </a:extLst>
          </p:cNvPr>
          <p:cNvSpPr>
            <a:spLocks noChangeArrowheads="1"/>
          </p:cNvSpPr>
          <p:nvPr/>
        </p:nvSpPr>
        <p:spPr bwMode="auto">
          <a:xfrm>
            <a:off x="251518" y="6237312"/>
            <a:ext cx="79208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solidFill>
                  <a:srgbClr val="0000FF"/>
                </a:solidFill>
                <a:latin typeface="黑体" panose="02010609060101010101" pitchFamily="49" charset="-122"/>
                <a:ea typeface="黑体" panose="02010609060101010101" pitchFamily="49" charset="-122"/>
              </a:rPr>
              <a:t>一条染色体上的</a:t>
            </a:r>
            <a:r>
              <a:rPr lang="en-US" altLang="zh-CN" sz="3600" b="1" dirty="0">
                <a:solidFill>
                  <a:srgbClr val="0000FF"/>
                </a:solidFill>
                <a:latin typeface="黑体" panose="02010609060101010101" pitchFamily="49" charset="-122"/>
                <a:ea typeface="黑体" panose="02010609060101010101" pitchFamily="49" charset="-122"/>
              </a:rPr>
              <a:t>DNA</a:t>
            </a:r>
            <a:r>
              <a:rPr lang="zh-CN" altLang="en-US" sz="3600" b="1" dirty="0">
                <a:latin typeface="黑体" panose="02010609060101010101" pitchFamily="49" charset="-122"/>
                <a:ea typeface="黑体" panose="02010609060101010101" pitchFamily="49" charset="-122"/>
              </a:rPr>
              <a:t>（有无染色单体）</a:t>
            </a:r>
          </a:p>
        </p:txBody>
      </p:sp>
    </p:spTree>
    <p:extLst>
      <p:ext uri="{BB962C8B-B14F-4D97-AF65-F5344CB8AC3E}">
        <p14:creationId xmlns:p14="http://schemas.microsoft.com/office/powerpoint/2010/main" val="236265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E1FF94FE-E636-4F93-8F01-A6CA11850750}"/>
              </a:ext>
            </a:extLst>
          </p:cNvPr>
          <p:cNvGrpSpPr/>
          <p:nvPr/>
        </p:nvGrpSpPr>
        <p:grpSpPr>
          <a:xfrm>
            <a:off x="144595" y="260648"/>
            <a:ext cx="8999405" cy="6618765"/>
            <a:chOff x="144595" y="260648"/>
            <a:chExt cx="8999405" cy="6618765"/>
          </a:xfrm>
        </p:grpSpPr>
        <p:grpSp>
          <p:nvGrpSpPr>
            <p:cNvPr id="2" name="组合 1">
              <a:extLst>
                <a:ext uri="{FF2B5EF4-FFF2-40B4-BE49-F238E27FC236}">
                  <a16:creationId xmlns:a16="http://schemas.microsoft.com/office/drawing/2014/main" id="{8C943624-3D87-4653-BDF4-6E5225D9C3BC}"/>
                </a:ext>
              </a:extLst>
            </p:cNvPr>
            <p:cNvGrpSpPr/>
            <p:nvPr/>
          </p:nvGrpSpPr>
          <p:grpSpPr>
            <a:xfrm>
              <a:off x="144595" y="260648"/>
              <a:ext cx="8999405" cy="5625731"/>
              <a:chOff x="144595" y="467565"/>
              <a:chExt cx="8999405" cy="5625731"/>
            </a:xfrm>
          </p:grpSpPr>
          <p:pic>
            <p:nvPicPr>
              <p:cNvPr id="18434" name="Picture 2">
                <a:extLst>
                  <a:ext uri="{FF2B5EF4-FFF2-40B4-BE49-F238E27FC236}">
                    <a16:creationId xmlns:a16="http://schemas.microsoft.com/office/drawing/2014/main" id="{16B4B6B8-AA2D-4D40-BD19-521494377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89" y="1196752"/>
                <a:ext cx="8961411"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5">
                <a:extLst>
                  <a:ext uri="{FF2B5EF4-FFF2-40B4-BE49-F238E27FC236}">
                    <a16:creationId xmlns:a16="http://schemas.microsoft.com/office/drawing/2014/main" id="{A72C5596-08AD-4D21-AF84-284EB595E1CA}"/>
                  </a:ext>
                </a:extLst>
              </p:cNvPr>
              <p:cNvSpPr>
                <a:spLocks noChangeArrowheads="1"/>
              </p:cNvSpPr>
              <p:nvPr/>
            </p:nvSpPr>
            <p:spPr bwMode="auto">
              <a:xfrm>
                <a:off x="144595" y="467565"/>
                <a:ext cx="7183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latin typeface="黑体" panose="02010609060101010101" pitchFamily="49" charset="-122"/>
                    <a:ea typeface="黑体" panose="02010609060101010101" pitchFamily="49" charset="-122"/>
                  </a:rPr>
                  <a:t>每个细胞中相关数目变化规律</a:t>
                </a:r>
              </a:p>
            </p:txBody>
          </p:sp>
        </p:grpSp>
        <p:pic>
          <p:nvPicPr>
            <p:cNvPr id="13" name="图片 12">
              <a:extLst>
                <a:ext uri="{FF2B5EF4-FFF2-40B4-BE49-F238E27FC236}">
                  <a16:creationId xmlns:a16="http://schemas.microsoft.com/office/drawing/2014/main" id="{A61F474A-B53C-4E44-BB5F-05E9F411A3C0}"/>
                </a:ext>
              </a:extLst>
            </p:cNvPr>
            <p:cNvPicPr>
              <a:picLocks noChangeAspect="1"/>
            </p:cNvPicPr>
            <p:nvPr/>
          </p:nvPicPr>
          <p:blipFill>
            <a:blip r:embed="rId3"/>
            <a:stretch>
              <a:fillRect/>
            </a:stretch>
          </p:blipFill>
          <p:spPr>
            <a:xfrm>
              <a:off x="1571563" y="5691146"/>
              <a:ext cx="1158999" cy="1188267"/>
            </a:xfrm>
            <a:prstGeom prst="rect">
              <a:avLst/>
            </a:prstGeom>
          </p:spPr>
        </p:pic>
        <p:pic>
          <p:nvPicPr>
            <p:cNvPr id="14" name="图片 13">
              <a:extLst>
                <a:ext uri="{FF2B5EF4-FFF2-40B4-BE49-F238E27FC236}">
                  <a16:creationId xmlns:a16="http://schemas.microsoft.com/office/drawing/2014/main" id="{7D1281B1-9F94-467E-BD21-0B9183776518}"/>
                </a:ext>
              </a:extLst>
            </p:cNvPr>
            <p:cNvPicPr>
              <a:picLocks noChangeAspect="1"/>
            </p:cNvPicPr>
            <p:nvPr/>
          </p:nvPicPr>
          <p:blipFill>
            <a:blip r:embed="rId4"/>
            <a:stretch>
              <a:fillRect/>
            </a:stretch>
          </p:blipFill>
          <p:spPr>
            <a:xfrm>
              <a:off x="3207665" y="5700919"/>
              <a:ext cx="1123952" cy="1135421"/>
            </a:xfrm>
            <a:prstGeom prst="rect">
              <a:avLst/>
            </a:prstGeom>
          </p:spPr>
        </p:pic>
        <p:pic>
          <p:nvPicPr>
            <p:cNvPr id="15" name="图片 14">
              <a:extLst>
                <a:ext uri="{FF2B5EF4-FFF2-40B4-BE49-F238E27FC236}">
                  <a16:creationId xmlns:a16="http://schemas.microsoft.com/office/drawing/2014/main" id="{0335D66B-1804-4F8B-89C9-49E1041412BB}"/>
                </a:ext>
              </a:extLst>
            </p:cNvPr>
            <p:cNvPicPr>
              <a:picLocks noChangeAspect="1"/>
            </p:cNvPicPr>
            <p:nvPr/>
          </p:nvPicPr>
          <p:blipFill>
            <a:blip r:embed="rId5"/>
            <a:stretch>
              <a:fillRect/>
            </a:stretch>
          </p:blipFill>
          <p:spPr>
            <a:xfrm>
              <a:off x="4427984" y="5691691"/>
              <a:ext cx="1120119" cy="1166309"/>
            </a:xfrm>
            <a:prstGeom prst="rect">
              <a:avLst/>
            </a:prstGeom>
          </p:spPr>
        </p:pic>
        <p:pic>
          <p:nvPicPr>
            <p:cNvPr id="16" name="图片 15">
              <a:extLst>
                <a:ext uri="{FF2B5EF4-FFF2-40B4-BE49-F238E27FC236}">
                  <a16:creationId xmlns:a16="http://schemas.microsoft.com/office/drawing/2014/main" id="{32EDA7F3-1A66-465B-AFBE-1E4496F6689B}"/>
                </a:ext>
              </a:extLst>
            </p:cNvPr>
            <p:cNvPicPr>
              <a:picLocks noChangeAspect="1"/>
            </p:cNvPicPr>
            <p:nvPr/>
          </p:nvPicPr>
          <p:blipFill>
            <a:blip r:embed="rId6"/>
            <a:stretch>
              <a:fillRect/>
            </a:stretch>
          </p:blipFill>
          <p:spPr>
            <a:xfrm>
              <a:off x="5690555" y="5854906"/>
              <a:ext cx="969677" cy="642938"/>
            </a:xfrm>
            <a:prstGeom prst="rect">
              <a:avLst/>
            </a:prstGeom>
          </p:spPr>
        </p:pic>
        <p:pic>
          <p:nvPicPr>
            <p:cNvPr id="17" name="图片 16">
              <a:extLst>
                <a:ext uri="{FF2B5EF4-FFF2-40B4-BE49-F238E27FC236}">
                  <a16:creationId xmlns:a16="http://schemas.microsoft.com/office/drawing/2014/main" id="{D97BFF1B-BB60-4B9B-95E1-541EA840C911}"/>
                </a:ext>
              </a:extLst>
            </p:cNvPr>
            <p:cNvPicPr>
              <a:picLocks noChangeAspect="1"/>
            </p:cNvPicPr>
            <p:nvPr/>
          </p:nvPicPr>
          <p:blipFill>
            <a:blip r:embed="rId7"/>
            <a:stretch>
              <a:fillRect/>
            </a:stretch>
          </p:blipFill>
          <p:spPr>
            <a:xfrm>
              <a:off x="6732240" y="5859022"/>
              <a:ext cx="1056817" cy="638822"/>
            </a:xfrm>
            <a:prstGeom prst="rect">
              <a:avLst/>
            </a:prstGeom>
          </p:spPr>
        </p:pic>
        <p:pic>
          <p:nvPicPr>
            <p:cNvPr id="18" name="图片 17">
              <a:extLst>
                <a:ext uri="{FF2B5EF4-FFF2-40B4-BE49-F238E27FC236}">
                  <a16:creationId xmlns:a16="http://schemas.microsoft.com/office/drawing/2014/main" id="{5A08C043-87C0-46C1-BA29-EE1E3310CD77}"/>
                </a:ext>
              </a:extLst>
            </p:cNvPr>
            <p:cNvPicPr>
              <a:picLocks noChangeAspect="1"/>
            </p:cNvPicPr>
            <p:nvPr/>
          </p:nvPicPr>
          <p:blipFill>
            <a:blip r:embed="rId3"/>
            <a:stretch>
              <a:fillRect/>
            </a:stretch>
          </p:blipFill>
          <p:spPr>
            <a:xfrm>
              <a:off x="7812360" y="5733256"/>
              <a:ext cx="979130" cy="1003856"/>
            </a:xfrm>
            <a:prstGeom prst="rect">
              <a:avLst/>
            </a:prstGeom>
          </p:spPr>
        </p:pic>
      </p:grpSp>
      <p:sp>
        <p:nvSpPr>
          <p:cNvPr id="20" name="Line 7">
            <a:extLst>
              <a:ext uri="{FF2B5EF4-FFF2-40B4-BE49-F238E27FC236}">
                <a16:creationId xmlns:a16="http://schemas.microsoft.com/office/drawing/2014/main" id="{64ED1ECB-1CC0-4055-83B1-3200D854CF46}"/>
              </a:ext>
            </a:extLst>
          </p:cNvPr>
          <p:cNvSpPr>
            <a:spLocks noChangeShapeType="1"/>
          </p:cNvSpPr>
          <p:nvPr/>
        </p:nvSpPr>
        <p:spPr bwMode="auto">
          <a:xfrm>
            <a:off x="5508104" y="2708920"/>
            <a:ext cx="0" cy="12238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3">
            <a:extLst>
              <a:ext uri="{FF2B5EF4-FFF2-40B4-BE49-F238E27FC236}">
                <a16:creationId xmlns:a16="http://schemas.microsoft.com/office/drawing/2014/main" id="{E636C249-68D9-4E0B-A8C4-2637ACD61295}"/>
              </a:ext>
            </a:extLst>
          </p:cNvPr>
          <p:cNvSpPr>
            <a:spLocks noChangeShapeType="1"/>
          </p:cNvSpPr>
          <p:nvPr/>
        </p:nvSpPr>
        <p:spPr bwMode="auto">
          <a:xfrm flipV="1">
            <a:off x="5508104" y="2731236"/>
            <a:ext cx="22809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7">
            <a:extLst>
              <a:ext uri="{FF2B5EF4-FFF2-40B4-BE49-F238E27FC236}">
                <a16:creationId xmlns:a16="http://schemas.microsoft.com/office/drawing/2014/main" id="{0DEA1BC4-EFD2-4AC6-83D1-9E8FD6C949D9}"/>
              </a:ext>
            </a:extLst>
          </p:cNvPr>
          <p:cNvSpPr>
            <a:spLocks noChangeShapeType="1"/>
          </p:cNvSpPr>
          <p:nvPr/>
        </p:nvSpPr>
        <p:spPr bwMode="auto">
          <a:xfrm>
            <a:off x="7734726" y="2708920"/>
            <a:ext cx="0" cy="1296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1">
            <a:extLst>
              <a:ext uri="{FF2B5EF4-FFF2-40B4-BE49-F238E27FC236}">
                <a16:creationId xmlns:a16="http://schemas.microsoft.com/office/drawing/2014/main" id="{1814ED09-1A52-4C2D-B46E-EB8658875C6A}"/>
              </a:ext>
            </a:extLst>
          </p:cNvPr>
          <p:cNvSpPr>
            <a:spLocks noChangeShapeType="1"/>
          </p:cNvSpPr>
          <p:nvPr/>
        </p:nvSpPr>
        <p:spPr bwMode="auto">
          <a:xfrm flipV="1">
            <a:off x="7734726" y="3965349"/>
            <a:ext cx="1066800" cy="9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矩形 23">
            <a:extLst>
              <a:ext uri="{FF2B5EF4-FFF2-40B4-BE49-F238E27FC236}">
                <a16:creationId xmlns:a16="http://schemas.microsoft.com/office/drawing/2014/main" id="{21364494-B0D2-4A33-A6D6-8FE5B98F7296}"/>
              </a:ext>
            </a:extLst>
          </p:cNvPr>
          <p:cNvSpPr/>
          <p:nvPr/>
        </p:nvSpPr>
        <p:spPr>
          <a:xfrm>
            <a:off x="6910372" y="363526"/>
            <a:ext cx="2089033" cy="646331"/>
          </a:xfrm>
          <a:prstGeom prst="rect">
            <a:avLst/>
          </a:prstGeom>
        </p:spPr>
        <p:txBody>
          <a:bodyPr wrap="none">
            <a:spAutoFit/>
          </a:bodyPr>
          <a:lstStyle/>
          <a:p>
            <a:r>
              <a:rPr lang="en-US" altLang="zh-CN" sz="3600" b="1" dirty="0">
                <a:solidFill>
                  <a:srgbClr val="0000FF"/>
                </a:solidFill>
                <a:latin typeface="Times New Roman" panose="02020603050405020304" pitchFamily="18" charset="0"/>
                <a:ea typeface="隶书" pitchFamily="49" charset="-122"/>
              </a:rPr>
              <a:t>2n=4</a:t>
            </a:r>
            <a:r>
              <a:rPr lang="zh-CN" altLang="en-US" sz="3600" b="1" dirty="0">
                <a:solidFill>
                  <a:srgbClr val="0000FF"/>
                </a:solidFill>
                <a:latin typeface="Times New Roman" panose="02020603050405020304" pitchFamily="18" charset="0"/>
                <a:ea typeface="隶书" pitchFamily="49" charset="-122"/>
              </a:rPr>
              <a:t>为例</a:t>
            </a:r>
            <a:endParaRPr lang="zh-CN" altLang="en-US" sz="3600" dirty="0"/>
          </a:p>
        </p:txBody>
      </p:sp>
      <p:sp>
        <p:nvSpPr>
          <p:cNvPr id="25" name="矩形 24">
            <a:extLst>
              <a:ext uri="{FF2B5EF4-FFF2-40B4-BE49-F238E27FC236}">
                <a16:creationId xmlns:a16="http://schemas.microsoft.com/office/drawing/2014/main" id="{DBF57A62-40FA-48B4-87A5-05D2FBC30E2B}"/>
              </a:ext>
            </a:extLst>
          </p:cNvPr>
          <p:cNvSpPr/>
          <p:nvPr/>
        </p:nvSpPr>
        <p:spPr>
          <a:xfrm>
            <a:off x="827584" y="3448414"/>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4</a:t>
            </a:r>
            <a:endParaRPr lang="zh-CN" altLang="en-US" sz="3200" dirty="0"/>
          </a:p>
        </p:txBody>
      </p:sp>
      <p:sp>
        <p:nvSpPr>
          <p:cNvPr id="26" name="矩形 25">
            <a:extLst>
              <a:ext uri="{FF2B5EF4-FFF2-40B4-BE49-F238E27FC236}">
                <a16:creationId xmlns:a16="http://schemas.microsoft.com/office/drawing/2014/main" id="{930C85F7-9D08-4B38-AED7-C6B86DE98116}"/>
              </a:ext>
            </a:extLst>
          </p:cNvPr>
          <p:cNvSpPr/>
          <p:nvPr/>
        </p:nvSpPr>
        <p:spPr>
          <a:xfrm>
            <a:off x="827584" y="2206065"/>
            <a:ext cx="389850"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ea typeface="隶书" pitchFamily="49" charset="-122"/>
              </a:rPr>
              <a:t>8</a:t>
            </a:r>
            <a:endParaRPr lang="zh-CN" altLang="en-US" sz="3200" dirty="0"/>
          </a:p>
        </p:txBody>
      </p:sp>
    </p:spTree>
    <p:extLst>
      <p:ext uri="{BB962C8B-B14F-4D97-AF65-F5344CB8AC3E}">
        <p14:creationId xmlns:p14="http://schemas.microsoft.com/office/powerpoint/2010/main" val="331225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2769">
            <a:extLst>
              <a:ext uri="{FF2B5EF4-FFF2-40B4-BE49-F238E27FC236}">
                <a16:creationId xmlns:a16="http://schemas.microsoft.com/office/drawing/2014/main" id="{8AFE9FE5-4EE9-443E-A9F5-400E1C63ECD0}"/>
              </a:ext>
            </a:extLst>
          </p:cNvPr>
          <p:cNvSpPr>
            <a:spLocks noGrp="1" noChangeArrowheads="1"/>
          </p:cNvSpPr>
          <p:nvPr>
            <p:ph type="title"/>
          </p:nvPr>
        </p:nvSpPr>
        <p:spPr>
          <a:xfrm>
            <a:off x="77788" y="205693"/>
            <a:ext cx="7772400" cy="1206500"/>
          </a:xfrm>
        </p:spPr>
        <p:txBody>
          <a:bodyPr>
            <a:normAutofit fontScale="90000"/>
          </a:bodyPr>
          <a:lstStyle/>
          <a:p>
            <a:r>
              <a:rPr lang="zh-CN" altLang="en-US" sz="3200" b="1" dirty="0">
                <a:solidFill>
                  <a:srgbClr val="FF0000"/>
                </a:solidFill>
              </a:rPr>
              <a:t>减数分裂过程中一个细胞中的染色体数、</a:t>
            </a:r>
            <a:r>
              <a:rPr lang="en-US" altLang="zh-CN" sz="3200" b="1" dirty="0">
                <a:solidFill>
                  <a:srgbClr val="FF0000"/>
                </a:solidFill>
              </a:rPr>
              <a:t>DNA</a:t>
            </a:r>
            <a:r>
              <a:rPr lang="zh-CN" altLang="en-US" sz="3200" b="1" dirty="0">
                <a:solidFill>
                  <a:srgbClr val="FF0000"/>
                </a:solidFill>
              </a:rPr>
              <a:t>数、染色单体数和同源染色体数的数量变化</a:t>
            </a:r>
          </a:p>
        </p:txBody>
      </p:sp>
      <p:graphicFrame>
        <p:nvGraphicFramePr>
          <p:cNvPr id="32860" name="内容占位符 32859">
            <a:extLst>
              <a:ext uri="{FF2B5EF4-FFF2-40B4-BE49-F238E27FC236}">
                <a16:creationId xmlns:a16="http://schemas.microsoft.com/office/drawing/2014/main" id="{8F151FB6-7BC7-494B-8877-274707797FDE}"/>
              </a:ext>
            </a:extLst>
          </p:cNvPr>
          <p:cNvGraphicFramePr>
            <a:graphicFrameLocks noGrp="1"/>
          </p:cNvGraphicFramePr>
          <p:nvPr>
            <p:ph idx="4294967295"/>
          </p:nvPr>
        </p:nvGraphicFramePr>
        <p:xfrm>
          <a:off x="179388" y="1484313"/>
          <a:ext cx="8785225" cy="5115079"/>
        </p:xfrm>
        <a:graphic>
          <a:graphicData uri="http://schemas.openxmlformats.org/drawingml/2006/table">
            <a:tbl>
              <a:tblPr/>
              <a:tblGrid>
                <a:gridCol w="877888">
                  <a:extLst>
                    <a:ext uri="{9D8B030D-6E8A-4147-A177-3AD203B41FA5}">
                      <a16:colId xmlns:a16="http://schemas.microsoft.com/office/drawing/2014/main" val="20000"/>
                    </a:ext>
                  </a:extLst>
                </a:gridCol>
                <a:gridCol w="993775">
                  <a:extLst>
                    <a:ext uri="{9D8B030D-6E8A-4147-A177-3AD203B41FA5}">
                      <a16:colId xmlns:a16="http://schemas.microsoft.com/office/drawing/2014/main" val="20001"/>
                    </a:ext>
                  </a:extLst>
                </a:gridCol>
                <a:gridCol w="763587">
                  <a:extLst>
                    <a:ext uri="{9D8B030D-6E8A-4147-A177-3AD203B41FA5}">
                      <a16:colId xmlns:a16="http://schemas.microsoft.com/office/drawing/2014/main" val="20002"/>
                    </a:ext>
                  </a:extLst>
                </a:gridCol>
                <a:gridCol w="879475">
                  <a:extLst>
                    <a:ext uri="{9D8B030D-6E8A-4147-A177-3AD203B41FA5}">
                      <a16:colId xmlns:a16="http://schemas.microsoft.com/office/drawing/2014/main" val="20003"/>
                    </a:ext>
                  </a:extLst>
                </a:gridCol>
                <a:gridCol w="877888">
                  <a:extLst>
                    <a:ext uri="{9D8B030D-6E8A-4147-A177-3AD203B41FA5}">
                      <a16:colId xmlns:a16="http://schemas.microsoft.com/office/drawing/2014/main" val="20004"/>
                    </a:ext>
                  </a:extLst>
                </a:gridCol>
                <a:gridCol w="877887">
                  <a:extLst>
                    <a:ext uri="{9D8B030D-6E8A-4147-A177-3AD203B41FA5}">
                      <a16:colId xmlns:a16="http://schemas.microsoft.com/office/drawing/2014/main" val="20005"/>
                    </a:ext>
                  </a:extLst>
                </a:gridCol>
                <a:gridCol w="879475">
                  <a:extLst>
                    <a:ext uri="{9D8B030D-6E8A-4147-A177-3AD203B41FA5}">
                      <a16:colId xmlns:a16="http://schemas.microsoft.com/office/drawing/2014/main" val="20006"/>
                    </a:ext>
                  </a:extLst>
                </a:gridCol>
                <a:gridCol w="877888">
                  <a:extLst>
                    <a:ext uri="{9D8B030D-6E8A-4147-A177-3AD203B41FA5}">
                      <a16:colId xmlns:a16="http://schemas.microsoft.com/office/drawing/2014/main" val="20007"/>
                    </a:ext>
                  </a:extLst>
                </a:gridCol>
                <a:gridCol w="879475">
                  <a:extLst>
                    <a:ext uri="{9D8B030D-6E8A-4147-A177-3AD203B41FA5}">
                      <a16:colId xmlns:a16="http://schemas.microsoft.com/office/drawing/2014/main" val="20008"/>
                    </a:ext>
                  </a:extLst>
                </a:gridCol>
                <a:gridCol w="877887">
                  <a:extLst>
                    <a:ext uri="{9D8B030D-6E8A-4147-A177-3AD203B41FA5}">
                      <a16:colId xmlns:a16="http://schemas.microsoft.com/office/drawing/2014/main" val="20009"/>
                    </a:ext>
                  </a:extLst>
                </a:gridCol>
              </a:tblGrid>
              <a:tr h="757191">
                <a:tc rowSpan="2">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比较项目</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5">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b="1" dirty="0"/>
                        <a:t>减数分裂第一次分裂</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4">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b="1" dirty="0"/>
                        <a:t>减数分裂第二次分裂</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576226">
                <a:tc vMerge="1">
                  <a:txBody>
                    <a:bodyPr/>
                    <a:lstStyle/>
                    <a:p>
                      <a:endParaRPr 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间期</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前期</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中期</a:t>
                      </a:r>
                      <a:endParaRPr lang="zh-CN" altLang="en-US" sz="2000" b="1"/>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后期</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末期</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前期</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中期</a:t>
                      </a:r>
                      <a:endParaRPr lang="zh-CN" altLang="en-US" sz="2000" b="1"/>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后期</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末期</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734">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染色体数</a:t>
                      </a:r>
                    </a:p>
                    <a:p>
                      <a:pPr marL="0" lvl="0" indent="0">
                        <a:buNone/>
                      </a:pPr>
                      <a:endParaRPr lang="zh-CN" altLang="en-US" sz="2000" b="1" dirty="0"/>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en-US" altLang="zh-CN" sz="2000" b="1" dirty="0"/>
                    </a:p>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99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1" dirty="0"/>
                        <a:t>DNA</a:t>
                      </a:r>
                      <a:r>
                        <a:rPr lang="zh-CN" altLang="en-US" sz="2000" b="1" dirty="0"/>
                        <a:t>数</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80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染色单体数</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577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000" b="1" dirty="0"/>
                        <a:t>同源染色体数</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843" name="矩形 32842">
            <a:extLst>
              <a:ext uri="{FF2B5EF4-FFF2-40B4-BE49-F238E27FC236}">
                <a16:creationId xmlns:a16="http://schemas.microsoft.com/office/drawing/2014/main" id="{DBE155FC-E090-44B1-B8B6-E029F6F93B9B}"/>
              </a:ext>
            </a:extLst>
          </p:cNvPr>
          <p:cNvSpPr>
            <a:spLocks noChangeArrowheads="1"/>
          </p:cNvSpPr>
          <p:nvPr/>
        </p:nvSpPr>
        <p:spPr bwMode="auto">
          <a:xfrm>
            <a:off x="1258888" y="2997200"/>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2N=4</a:t>
            </a:r>
          </a:p>
        </p:txBody>
      </p:sp>
      <p:sp>
        <p:nvSpPr>
          <p:cNvPr id="32845" name="矩形 32844">
            <a:extLst>
              <a:ext uri="{FF2B5EF4-FFF2-40B4-BE49-F238E27FC236}">
                <a16:creationId xmlns:a16="http://schemas.microsoft.com/office/drawing/2014/main" id="{6730D3C9-202C-425B-82D1-EC9F5C2125F3}"/>
              </a:ext>
            </a:extLst>
          </p:cNvPr>
          <p:cNvSpPr>
            <a:spLocks noChangeArrowheads="1"/>
          </p:cNvSpPr>
          <p:nvPr/>
        </p:nvSpPr>
        <p:spPr bwMode="auto">
          <a:xfrm>
            <a:off x="2124075" y="2997200"/>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2N=4</a:t>
            </a:r>
          </a:p>
        </p:txBody>
      </p:sp>
      <p:sp>
        <p:nvSpPr>
          <p:cNvPr id="32847" name="矩形 32846">
            <a:extLst>
              <a:ext uri="{FF2B5EF4-FFF2-40B4-BE49-F238E27FC236}">
                <a16:creationId xmlns:a16="http://schemas.microsoft.com/office/drawing/2014/main" id="{7DB3C741-C1DB-47D2-9EF8-A72948FBAB07}"/>
              </a:ext>
            </a:extLst>
          </p:cNvPr>
          <p:cNvSpPr>
            <a:spLocks noChangeArrowheads="1"/>
          </p:cNvSpPr>
          <p:nvPr/>
        </p:nvSpPr>
        <p:spPr bwMode="auto">
          <a:xfrm>
            <a:off x="2915816" y="2997200"/>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2N=4</a:t>
            </a:r>
          </a:p>
        </p:txBody>
      </p:sp>
      <p:sp>
        <p:nvSpPr>
          <p:cNvPr id="32849" name="矩形 32848">
            <a:extLst>
              <a:ext uri="{FF2B5EF4-FFF2-40B4-BE49-F238E27FC236}">
                <a16:creationId xmlns:a16="http://schemas.microsoft.com/office/drawing/2014/main" id="{9E896469-732D-4DE7-9BA0-C2A974BFBE01}"/>
              </a:ext>
            </a:extLst>
          </p:cNvPr>
          <p:cNvSpPr>
            <a:spLocks noChangeArrowheads="1"/>
          </p:cNvSpPr>
          <p:nvPr/>
        </p:nvSpPr>
        <p:spPr bwMode="auto">
          <a:xfrm>
            <a:off x="3779912" y="2997200"/>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2N=4</a:t>
            </a:r>
          </a:p>
        </p:txBody>
      </p:sp>
      <p:sp>
        <p:nvSpPr>
          <p:cNvPr id="32853" name="矩形 32852">
            <a:extLst>
              <a:ext uri="{FF2B5EF4-FFF2-40B4-BE49-F238E27FC236}">
                <a16:creationId xmlns:a16="http://schemas.microsoft.com/office/drawing/2014/main" id="{81B435E2-EEB8-4553-801B-613FD06C018A}"/>
              </a:ext>
            </a:extLst>
          </p:cNvPr>
          <p:cNvSpPr>
            <a:spLocks noChangeArrowheads="1"/>
          </p:cNvSpPr>
          <p:nvPr/>
        </p:nvSpPr>
        <p:spPr bwMode="auto">
          <a:xfrm>
            <a:off x="5617119" y="2997200"/>
            <a:ext cx="611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N=2</a:t>
            </a:r>
          </a:p>
        </p:txBody>
      </p:sp>
      <p:sp>
        <p:nvSpPr>
          <p:cNvPr id="32855" name="矩形 32854">
            <a:extLst>
              <a:ext uri="{FF2B5EF4-FFF2-40B4-BE49-F238E27FC236}">
                <a16:creationId xmlns:a16="http://schemas.microsoft.com/office/drawing/2014/main" id="{4F03DA1F-9382-49C6-8737-C43CA156BBF1}"/>
              </a:ext>
            </a:extLst>
          </p:cNvPr>
          <p:cNvSpPr>
            <a:spLocks noChangeArrowheads="1"/>
          </p:cNvSpPr>
          <p:nvPr/>
        </p:nvSpPr>
        <p:spPr bwMode="auto">
          <a:xfrm>
            <a:off x="6444208" y="2997200"/>
            <a:ext cx="611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N=2</a:t>
            </a:r>
          </a:p>
        </p:txBody>
      </p:sp>
      <p:sp>
        <p:nvSpPr>
          <p:cNvPr id="32857" name="矩形 32856">
            <a:extLst>
              <a:ext uri="{FF2B5EF4-FFF2-40B4-BE49-F238E27FC236}">
                <a16:creationId xmlns:a16="http://schemas.microsoft.com/office/drawing/2014/main" id="{C5E6C1EA-D1F1-41A8-8014-2AAB889BBF84}"/>
              </a:ext>
            </a:extLst>
          </p:cNvPr>
          <p:cNvSpPr>
            <a:spLocks noChangeArrowheads="1"/>
          </p:cNvSpPr>
          <p:nvPr/>
        </p:nvSpPr>
        <p:spPr bwMode="auto">
          <a:xfrm>
            <a:off x="7287476" y="2997200"/>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2N=4</a:t>
            </a:r>
          </a:p>
        </p:txBody>
      </p:sp>
      <p:sp>
        <p:nvSpPr>
          <p:cNvPr id="32864" name="矩形 32863">
            <a:extLst>
              <a:ext uri="{FF2B5EF4-FFF2-40B4-BE49-F238E27FC236}">
                <a16:creationId xmlns:a16="http://schemas.microsoft.com/office/drawing/2014/main" id="{5237F092-50A7-4346-A180-F75C1B64C902}"/>
              </a:ext>
            </a:extLst>
          </p:cNvPr>
          <p:cNvSpPr>
            <a:spLocks noChangeArrowheads="1"/>
          </p:cNvSpPr>
          <p:nvPr/>
        </p:nvSpPr>
        <p:spPr bwMode="auto">
          <a:xfrm>
            <a:off x="2124075" y="3933825"/>
            <a:ext cx="710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4n=8</a:t>
            </a:r>
          </a:p>
        </p:txBody>
      </p:sp>
      <p:sp>
        <p:nvSpPr>
          <p:cNvPr id="32866" name="矩形 32865">
            <a:extLst>
              <a:ext uri="{FF2B5EF4-FFF2-40B4-BE49-F238E27FC236}">
                <a16:creationId xmlns:a16="http://schemas.microsoft.com/office/drawing/2014/main" id="{04D08114-91B5-4C50-9495-751A12E8CA19}"/>
              </a:ext>
            </a:extLst>
          </p:cNvPr>
          <p:cNvSpPr>
            <a:spLocks noChangeArrowheads="1"/>
          </p:cNvSpPr>
          <p:nvPr/>
        </p:nvSpPr>
        <p:spPr bwMode="auto">
          <a:xfrm>
            <a:off x="2936666" y="3964994"/>
            <a:ext cx="710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4n=8</a:t>
            </a:r>
          </a:p>
        </p:txBody>
      </p:sp>
      <p:sp>
        <p:nvSpPr>
          <p:cNvPr id="32868" name="矩形 32867">
            <a:extLst>
              <a:ext uri="{FF2B5EF4-FFF2-40B4-BE49-F238E27FC236}">
                <a16:creationId xmlns:a16="http://schemas.microsoft.com/office/drawing/2014/main" id="{D7B80DCA-B505-4660-8E04-1A21E1683E2B}"/>
              </a:ext>
            </a:extLst>
          </p:cNvPr>
          <p:cNvSpPr>
            <a:spLocks noChangeArrowheads="1"/>
          </p:cNvSpPr>
          <p:nvPr/>
        </p:nvSpPr>
        <p:spPr bwMode="auto">
          <a:xfrm>
            <a:off x="3779912" y="3964994"/>
            <a:ext cx="710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4n=8</a:t>
            </a:r>
          </a:p>
        </p:txBody>
      </p:sp>
      <p:sp>
        <p:nvSpPr>
          <p:cNvPr id="32872" name="矩形 32871">
            <a:extLst>
              <a:ext uri="{FF2B5EF4-FFF2-40B4-BE49-F238E27FC236}">
                <a16:creationId xmlns:a16="http://schemas.microsoft.com/office/drawing/2014/main" id="{3609B537-ECF7-4057-9E89-8080DBACB829}"/>
              </a:ext>
            </a:extLst>
          </p:cNvPr>
          <p:cNvSpPr>
            <a:spLocks noChangeArrowheads="1"/>
          </p:cNvSpPr>
          <p:nvPr/>
        </p:nvSpPr>
        <p:spPr bwMode="auto">
          <a:xfrm>
            <a:off x="5580063" y="3933825"/>
            <a:ext cx="710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2n=4</a:t>
            </a:r>
          </a:p>
        </p:txBody>
      </p:sp>
      <p:sp>
        <p:nvSpPr>
          <p:cNvPr id="32874" name="矩形 32873">
            <a:extLst>
              <a:ext uri="{FF2B5EF4-FFF2-40B4-BE49-F238E27FC236}">
                <a16:creationId xmlns:a16="http://schemas.microsoft.com/office/drawing/2014/main" id="{F7271C4B-6A32-4D13-8A81-83269CCCA6C8}"/>
              </a:ext>
            </a:extLst>
          </p:cNvPr>
          <p:cNvSpPr>
            <a:spLocks noChangeArrowheads="1"/>
          </p:cNvSpPr>
          <p:nvPr/>
        </p:nvSpPr>
        <p:spPr bwMode="auto">
          <a:xfrm>
            <a:off x="6444208" y="3933825"/>
            <a:ext cx="710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2n=4</a:t>
            </a:r>
          </a:p>
        </p:txBody>
      </p:sp>
      <p:sp>
        <p:nvSpPr>
          <p:cNvPr id="32876" name="矩形 32875">
            <a:extLst>
              <a:ext uri="{FF2B5EF4-FFF2-40B4-BE49-F238E27FC236}">
                <a16:creationId xmlns:a16="http://schemas.microsoft.com/office/drawing/2014/main" id="{1CE4E133-1A75-4428-BA27-471D3384E521}"/>
              </a:ext>
            </a:extLst>
          </p:cNvPr>
          <p:cNvSpPr>
            <a:spLocks noChangeArrowheads="1"/>
          </p:cNvSpPr>
          <p:nvPr/>
        </p:nvSpPr>
        <p:spPr bwMode="auto">
          <a:xfrm>
            <a:off x="7308304" y="3933825"/>
            <a:ext cx="710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2n=4</a:t>
            </a:r>
          </a:p>
        </p:txBody>
      </p:sp>
      <p:sp>
        <p:nvSpPr>
          <p:cNvPr id="32882" name="矩形 32881">
            <a:extLst>
              <a:ext uri="{FF2B5EF4-FFF2-40B4-BE49-F238E27FC236}">
                <a16:creationId xmlns:a16="http://schemas.microsoft.com/office/drawing/2014/main" id="{41055A76-5684-4301-9FDF-72A14606009B}"/>
              </a:ext>
            </a:extLst>
          </p:cNvPr>
          <p:cNvSpPr>
            <a:spLocks noChangeArrowheads="1"/>
          </p:cNvSpPr>
          <p:nvPr/>
        </p:nvSpPr>
        <p:spPr bwMode="auto">
          <a:xfrm>
            <a:off x="2051720" y="4797425"/>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4N=8</a:t>
            </a:r>
          </a:p>
        </p:txBody>
      </p:sp>
      <p:sp>
        <p:nvSpPr>
          <p:cNvPr id="32884" name="矩形 32883">
            <a:extLst>
              <a:ext uri="{FF2B5EF4-FFF2-40B4-BE49-F238E27FC236}">
                <a16:creationId xmlns:a16="http://schemas.microsoft.com/office/drawing/2014/main" id="{1207AA36-BE6F-4955-8D6D-093D54B98FFC}"/>
              </a:ext>
            </a:extLst>
          </p:cNvPr>
          <p:cNvSpPr>
            <a:spLocks noChangeArrowheads="1"/>
          </p:cNvSpPr>
          <p:nvPr/>
        </p:nvSpPr>
        <p:spPr bwMode="auto">
          <a:xfrm>
            <a:off x="2915816" y="4797425"/>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4N=8</a:t>
            </a:r>
          </a:p>
        </p:txBody>
      </p:sp>
      <p:sp>
        <p:nvSpPr>
          <p:cNvPr id="32886" name="矩形 32885">
            <a:extLst>
              <a:ext uri="{FF2B5EF4-FFF2-40B4-BE49-F238E27FC236}">
                <a16:creationId xmlns:a16="http://schemas.microsoft.com/office/drawing/2014/main" id="{701E74E6-66D2-4A60-9627-9888A079874D}"/>
              </a:ext>
            </a:extLst>
          </p:cNvPr>
          <p:cNvSpPr>
            <a:spLocks noChangeArrowheads="1"/>
          </p:cNvSpPr>
          <p:nvPr/>
        </p:nvSpPr>
        <p:spPr bwMode="auto">
          <a:xfrm>
            <a:off x="3779912" y="4797425"/>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4N=8</a:t>
            </a:r>
          </a:p>
        </p:txBody>
      </p:sp>
      <p:sp>
        <p:nvSpPr>
          <p:cNvPr id="32890" name="矩形 32889">
            <a:extLst>
              <a:ext uri="{FF2B5EF4-FFF2-40B4-BE49-F238E27FC236}">
                <a16:creationId xmlns:a16="http://schemas.microsoft.com/office/drawing/2014/main" id="{9D91D51D-D8C9-4F40-9E00-ACEE2EC636EA}"/>
              </a:ext>
            </a:extLst>
          </p:cNvPr>
          <p:cNvSpPr>
            <a:spLocks noChangeArrowheads="1"/>
          </p:cNvSpPr>
          <p:nvPr/>
        </p:nvSpPr>
        <p:spPr bwMode="auto">
          <a:xfrm>
            <a:off x="5508625" y="4797425"/>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2N=4</a:t>
            </a:r>
          </a:p>
        </p:txBody>
      </p:sp>
      <p:sp>
        <p:nvSpPr>
          <p:cNvPr id="32892" name="矩形 32891">
            <a:extLst>
              <a:ext uri="{FF2B5EF4-FFF2-40B4-BE49-F238E27FC236}">
                <a16:creationId xmlns:a16="http://schemas.microsoft.com/office/drawing/2014/main" id="{C2969A5F-01F3-4477-921B-96CFEB5A1EAE}"/>
              </a:ext>
            </a:extLst>
          </p:cNvPr>
          <p:cNvSpPr>
            <a:spLocks noChangeArrowheads="1"/>
          </p:cNvSpPr>
          <p:nvPr/>
        </p:nvSpPr>
        <p:spPr bwMode="auto">
          <a:xfrm>
            <a:off x="6444208" y="4797425"/>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2N=4</a:t>
            </a:r>
          </a:p>
        </p:txBody>
      </p:sp>
      <p:sp>
        <p:nvSpPr>
          <p:cNvPr id="32894" name="矩形 32893">
            <a:extLst>
              <a:ext uri="{FF2B5EF4-FFF2-40B4-BE49-F238E27FC236}">
                <a16:creationId xmlns:a16="http://schemas.microsoft.com/office/drawing/2014/main" id="{C314FD2E-BCA5-4192-9884-89ADF3E53860}"/>
              </a:ext>
            </a:extLst>
          </p:cNvPr>
          <p:cNvSpPr>
            <a:spLocks noChangeArrowheads="1"/>
          </p:cNvSpPr>
          <p:nvPr/>
        </p:nvSpPr>
        <p:spPr bwMode="auto">
          <a:xfrm>
            <a:off x="7451725" y="4797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a:t>0</a:t>
            </a:r>
          </a:p>
        </p:txBody>
      </p:sp>
      <p:sp>
        <p:nvSpPr>
          <p:cNvPr id="32895" name="矩形 32894">
            <a:extLst>
              <a:ext uri="{FF2B5EF4-FFF2-40B4-BE49-F238E27FC236}">
                <a16:creationId xmlns:a16="http://schemas.microsoft.com/office/drawing/2014/main" id="{5A702315-40C3-425B-857B-0A1DC289E753}"/>
              </a:ext>
            </a:extLst>
          </p:cNvPr>
          <p:cNvSpPr>
            <a:spLocks noChangeArrowheads="1"/>
          </p:cNvSpPr>
          <p:nvPr/>
        </p:nvSpPr>
        <p:spPr bwMode="auto">
          <a:xfrm>
            <a:off x="8316913" y="47974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a:t>0</a:t>
            </a:r>
          </a:p>
        </p:txBody>
      </p:sp>
      <p:sp>
        <p:nvSpPr>
          <p:cNvPr id="32896" name="矩形 32895">
            <a:extLst>
              <a:ext uri="{FF2B5EF4-FFF2-40B4-BE49-F238E27FC236}">
                <a16:creationId xmlns:a16="http://schemas.microsoft.com/office/drawing/2014/main" id="{D7676A4B-8F2D-4530-8923-A0607679E478}"/>
              </a:ext>
            </a:extLst>
          </p:cNvPr>
          <p:cNvSpPr>
            <a:spLocks noChangeArrowheads="1"/>
          </p:cNvSpPr>
          <p:nvPr/>
        </p:nvSpPr>
        <p:spPr bwMode="auto">
          <a:xfrm>
            <a:off x="5724525" y="58054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a:t>0</a:t>
            </a:r>
          </a:p>
        </p:txBody>
      </p:sp>
      <p:sp>
        <p:nvSpPr>
          <p:cNvPr id="32897" name="矩形 32896">
            <a:extLst>
              <a:ext uri="{FF2B5EF4-FFF2-40B4-BE49-F238E27FC236}">
                <a16:creationId xmlns:a16="http://schemas.microsoft.com/office/drawing/2014/main" id="{79D983BC-4057-4772-A152-D8B9B4FD2225}"/>
              </a:ext>
            </a:extLst>
          </p:cNvPr>
          <p:cNvSpPr>
            <a:spLocks noChangeArrowheads="1"/>
          </p:cNvSpPr>
          <p:nvPr/>
        </p:nvSpPr>
        <p:spPr bwMode="auto">
          <a:xfrm>
            <a:off x="4644008" y="5909210"/>
            <a:ext cx="749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altLang="zh-CN" sz="2000" b="1" dirty="0">
                <a:sym typeface="Wingdings" panose="05000000000000000000" pitchFamily="2" charset="2"/>
              </a:rPr>
              <a:t>2 </a:t>
            </a:r>
            <a:r>
              <a:rPr lang="en-US" altLang="zh-CN" sz="2000" b="1" dirty="0"/>
              <a:t>0</a:t>
            </a:r>
          </a:p>
        </p:txBody>
      </p:sp>
      <p:sp>
        <p:nvSpPr>
          <p:cNvPr id="32898" name="矩形 32897">
            <a:extLst>
              <a:ext uri="{FF2B5EF4-FFF2-40B4-BE49-F238E27FC236}">
                <a16:creationId xmlns:a16="http://schemas.microsoft.com/office/drawing/2014/main" id="{6E04E4A9-9725-41C0-A99A-7A170C1EB6EB}"/>
              </a:ext>
            </a:extLst>
          </p:cNvPr>
          <p:cNvSpPr>
            <a:spLocks noChangeArrowheads="1"/>
          </p:cNvSpPr>
          <p:nvPr/>
        </p:nvSpPr>
        <p:spPr bwMode="auto">
          <a:xfrm>
            <a:off x="7524750" y="58054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a:t>0</a:t>
            </a:r>
          </a:p>
        </p:txBody>
      </p:sp>
      <p:sp>
        <p:nvSpPr>
          <p:cNvPr id="32899" name="矩形 32898">
            <a:extLst>
              <a:ext uri="{FF2B5EF4-FFF2-40B4-BE49-F238E27FC236}">
                <a16:creationId xmlns:a16="http://schemas.microsoft.com/office/drawing/2014/main" id="{3B1C37CC-8837-401F-AB19-40EE2237EDF3}"/>
              </a:ext>
            </a:extLst>
          </p:cNvPr>
          <p:cNvSpPr>
            <a:spLocks noChangeArrowheads="1"/>
          </p:cNvSpPr>
          <p:nvPr/>
        </p:nvSpPr>
        <p:spPr bwMode="auto">
          <a:xfrm>
            <a:off x="6588125" y="58054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a:t>0</a:t>
            </a:r>
          </a:p>
        </p:txBody>
      </p:sp>
      <p:sp>
        <p:nvSpPr>
          <p:cNvPr id="32900" name="矩形 32899">
            <a:extLst>
              <a:ext uri="{FF2B5EF4-FFF2-40B4-BE49-F238E27FC236}">
                <a16:creationId xmlns:a16="http://schemas.microsoft.com/office/drawing/2014/main" id="{4CC42060-3502-42C2-B756-BF40FC642D6E}"/>
              </a:ext>
            </a:extLst>
          </p:cNvPr>
          <p:cNvSpPr>
            <a:spLocks noChangeArrowheads="1"/>
          </p:cNvSpPr>
          <p:nvPr/>
        </p:nvSpPr>
        <p:spPr bwMode="auto">
          <a:xfrm>
            <a:off x="8316913" y="58054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sz="2000" b="1"/>
              <a:t>0</a:t>
            </a:r>
          </a:p>
        </p:txBody>
      </p:sp>
      <p:sp>
        <p:nvSpPr>
          <p:cNvPr id="32902" name="矩形 32901">
            <a:extLst>
              <a:ext uri="{FF2B5EF4-FFF2-40B4-BE49-F238E27FC236}">
                <a16:creationId xmlns:a16="http://schemas.microsoft.com/office/drawing/2014/main" id="{FA5BA288-9DB2-4F74-8410-792C499756BD}"/>
              </a:ext>
            </a:extLst>
          </p:cNvPr>
          <p:cNvSpPr>
            <a:spLocks noChangeArrowheads="1"/>
          </p:cNvSpPr>
          <p:nvPr/>
        </p:nvSpPr>
        <p:spPr bwMode="auto">
          <a:xfrm>
            <a:off x="3887365" y="5874373"/>
            <a:ext cx="611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N=2</a:t>
            </a:r>
          </a:p>
        </p:txBody>
      </p:sp>
      <p:sp>
        <p:nvSpPr>
          <p:cNvPr id="32904" name="矩形 32903">
            <a:extLst>
              <a:ext uri="{FF2B5EF4-FFF2-40B4-BE49-F238E27FC236}">
                <a16:creationId xmlns:a16="http://schemas.microsoft.com/office/drawing/2014/main" id="{A5E162A5-9CBD-45D1-BB6F-AC5E32CC9D08}"/>
              </a:ext>
            </a:extLst>
          </p:cNvPr>
          <p:cNvSpPr>
            <a:spLocks noChangeArrowheads="1"/>
          </p:cNvSpPr>
          <p:nvPr/>
        </p:nvSpPr>
        <p:spPr bwMode="auto">
          <a:xfrm>
            <a:off x="2952055" y="5881579"/>
            <a:ext cx="918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altLang="zh-CN" sz="2000" b="1" dirty="0"/>
              <a:t>N=2</a:t>
            </a:r>
          </a:p>
        </p:txBody>
      </p:sp>
      <p:sp>
        <p:nvSpPr>
          <p:cNvPr id="32905" name="矩形 32904">
            <a:extLst>
              <a:ext uri="{FF2B5EF4-FFF2-40B4-BE49-F238E27FC236}">
                <a16:creationId xmlns:a16="http://schemas.microsoft.com/office/drawing/2014/main" id="{B93BD659-10A3-497B-AC24-B16A362F551C}"/>
              </a:ext>
            </a:extLst>
          </p:cNvPr>
          <p:cNvSpPr>
            <a:spLocks noChangeArrowheads="1"/>
          </p:cNvSpPr>
          <p:nvPr/>
        </p:nvSpPr>
        <p:spPr bwMode="auto">
          <a:xfrm>
            <a:off x="2123728" y="5874373"/>
            <a:ext cx="9353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altLang="zh-CN" sz="2000" b="1" dirty="0"/>
              <a:t>N=2</a:t>
            </a:r>
          </a:p>
        </p:txBody>
      </p:sp>
      <p:sp>
        <p:nvSpPr>
          <p:cNvPr id="32906" name="矩形 32905">
            <a:extLst>
              <a:ext uri="{FF2B5EF4-FFF2-40B4-BE49-F238E27FC236}">
                <a16:creationId xmlns:a16="http://schemas.microsoft.com/office/drawing/2014/main" id="{7A6FF169-ED37-4B52-82FC-D0D5E196A1DF}"/>
              </a:ext>
            </a:extLst>
          </p:cNvPr>
          <p:cNvSpPr>
            <a:spLocks noChangeArrowheads="1"/>
          </p:cNvSpPr>
          <p:nvPr/>
        </p:nvSpPr>
        <p:spPr bwMode="auto">
          <a:xfrm>
            <a:off x="1241773" y="5864356"/>
            <a:ext cx="791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altLang="zh-CN" sz="2000" b="1" dirty="0"/>
              <a:t>N=2</a:t>
            </a:r>
          </a:p>
        </p:txBody>
      </p:sp>
      <p:grpSp>
        <p:nvGrpSpPr>
          <p:cNvPr id="6" name="组合 5">
            <a:extLst>
              <a:ext uri="{FF2B5EF4-FFF2-40B4-BE49-F238E27FC236}">
                <a16:creationId xmlns:a16="http://schemas.microsoft.com/office/drawing/2014/main" id="{A775D92A-CA32-49C0-A78E-0E10E915D7FB}"/>
              </a:ext>
            </a:extLst>
          </p:cNvPr>
          <p:cNvGrpSpPr/>
          <p:nvPr/>
        </p:nvGrpSpPr>
        <p:grpSpPr>
          <a:xfrm>
            <a:off x="1125191" y="3861048"/>
            <a:ext cx="971741" cy="708184"/>
            <a:chOff x="1125191" y="3861048"/>
            <a:chExt cx="971741" cy="708184"/>
          </a:xfrm>
        </p:grpSpPr>
        <p:sp>
          <p:nvSpPr>
            <p:cNvPr id="32862" name="矩形 32861">
              <a:extLst>
                <a:ext uri="{FF2B5EF4-FFF2-40B4-BE49-F238E27FC236}">
                  <a16:creationId xmlns:a16="http://schemas.microsoft.com/office/drawing/2014/main" id="{A7CF5312-55B1-403B-93F9-0D4941A9DDB7}"/>
                </a:ext>
              </a:extLst>
            </p:cNvPr>
            <p:cNvSpPr>
              <a:spLocks noChangeArrowheads="1"/>
            </p:cNvSpPr>
            <p:nvPr/>
          </p:nvSpPr>
          <p:spPr bwMode="auto">
            <a:xfrm>
              <a:off x="1125191" y="3861048"/>
              <a:ext cx="9717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a:t>
              </a:r>
              <a:r>
                <a:rPr lang="en-US" altLang="zh-CN" sz="2000" b="1" dirty="0">
                  <a:sym typeface="Wingdings" panose="05000000000000000000" pitchFamily="2" charset="2"/>
                </a:rPr>
                <a:t>4n</a:t>
              </a:r>
            </a:p>
          </p:txBody>
        </p:sp>
        <p:sp>
          <p:nvSpPr>
            <p:cNvPr id="56" name="矩形 55">
              <a:extLst>
                <a:ext uri="{FF2B5EF4-FFF2-40B4-BE49-F238E27FC236}">
                  <a16:creationId xmlns:a16="http://schemas.microsoft.com/office/drawing/2014/main" id="{955DED47-A462-43E1-B841-4ED4A9995AE0}"/>
                </a:ext>
              </a:extLst>
            </p:cNvPr>
            <p:cNvSpPr>
              <a:spLocks noChangeArrowheads="1"/>
            </p:cNvSpPr>
            <p:nvPr/>
          </p:nvSpPr>
          <p:spPr bwMode="auto">
            <a:xfrm>
              <a:off x="1211680" y="4169122"/>
              <a:ext cx="696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sym typeface="Wingdings" panose="05000000000000000000" pitchFamily="2" charset="2"/>
                </a:rPr>
                <a:t>48</a:t>
              </a:r>
            </a:p>
          </p:txBody>
        </p:sp>
      </p:grpSp>
      <p:grpSp>
        <p:nvGrpSpPr>
          <p:cNvPr id="9" name="组合 8">
            <a:extLst>
              <a:ext uri="{FF2B5EF4-FFF2-40B4-BE49-F238E27FC236}">
                <a16:creationId xmlns:a16="http://schemas.microsoft.com/office/drawing/2014/main" id="{786AA5B7-1455-4FF2-8764-AB5F26195F68}"/>
              </a:ext>
            </a:extLst>
          </p:cNvPr>
          <p:cNvGrpSpPr/>
          <p:nvPr/>
        </p:nvGrpSpPr>
        <p:grpSpPr>
          <a:xfrm>
            <a:off x="4520820" y="3933056"/>
            <a:ext cx="971741" cy="719856"/>
            <a:chOff x="4520820" y="3933056"/>
            <a:chExt cx="971741" cy="719856"/>
          </a:xfrm>
        </p:grpSpPr>
        <p:sp>
          <p:nvSpPr>
            <p:cNvPr id="53" name="矩形 52">
              <a:extLst>
                <a:ext uri="{FF2B5EF4-FFF2-40B4-BE49-F238E27FC236}">
                  <a16:creationId xmlns:a16="http://schemas.microsoft.com/office/drawing/2014/main" id="{F6B3447A-E5D5-44CD-943A-BDA939B11A87}"/>
                </a:ext>
              </a:extLst>
            </p:cNvPr>
            <p:cNvSpPr>
              <a:spLocks noChangeArrowheads="1"/>
            </p:cNvSpPr>
            <p:nvPr/>
          </p:nvSpPr>
          <p:spPr bwMode="auto">
            <a:xfrm>
              <a:off x="4520820" y="3933056"/>
              <a:ext cx="9717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4n</a:t>
              </a:r>
              <a:r>
                <a:rPr lang="en-US" altLang="zh-CN" sz="2000" b="1" dirty="0">
                  <a:sym typeface="Wingdings" panose="05000000000000000000" pitchFamily="2" charset="2"/>
                </a:rPr>
                <a:t>2n</a:t>
              </a:r>
            </a:p>
          </p:txBody>
        </p:sp>
        <p:sp>
          <p:nvSpPr>
            <p:cNvPr id="57" name="矩形 56">
              <a:extLst>
                <a:ext uri="{FF2B5EF4-FFF2-40B4-BE49-F238E27FC236}">
                  <a16:creationId xmlns:a16="http://schemas.microsoft.com/office/drawing/2014/main" id="{EEDB90A3-3248-4ED7-BA6C-23AAAF018980}"/>
                </a:ext>
              </a:extLst>
            </p:cNvPr>
            <p:cNvSpPr>
              <a:spLocks noChangeArrowheads="1"/>
            </p:cNvSpPr>
            <p:nvPr/>
          </p:nvSpPr>
          <p:spPr bwMode="auto">
            <a:xfrm>
              <a:off x="4647457" y="4252802"/>
              <a:ext cx="696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sym typeface="Wingdings" panose="05000000000000000000" pitchFamily="2" charset="2"/>
                </a:rPr>
                <a:t>84</a:t>
              </a:r>
            </a:p>
          </p:txBody>
        </p:sp>
      </p:grpSp>
      <p:grpSp>
        <p:nvGrpSpPr>
          <p:cNvPr id="12" name="组合 11">
            <a:extLst>
              <a:ext uri="{FF2B5EF4-FFF2-40B4-BE49-F238E27FC236}">
                <a16:creationId xmlns:a16="http://schemas.microsoft.com/office/drawing/2014/main" id="{CF152767-D0E3-4693-BE9E-B1512DCE5A7F}"/>
              </a:ext>
            </a:extLst>
          </p:cNvPr>
          <p:cNvGrpSpPr/>
          <p:nvPr/>
        </p:nvGrpSpPr>
        <p:grpSpPr>
          <a:xfrm>
            <a:off x="8063949" y="3892986"/>
            <a:ext cx="841897" cy="719143"/>
            <a:chOff x="8063949" y="3892986"/>
            <a:chExt cx="841897" cy="719143"/>
          </a:xfrm>
        </p:grpSpPr>
        <p:sp>
          <p:nvSpPr>
            <p:cNvPr id="54" name="矩形 53">
              <a:extLst>
                <a:ext uri="{FF2B5EF4-FFF2-40B4-BE49-F238E27FC236}">
                  <a16:creationId xmlns:a16="http://schemas.microsoft.com/office/drawing/2014/main" id="{4F693E5B-4020-43A2-88AF-5F831A03B160}"/>
                </a:ext>
              </a:extLst>
            </p:cNvPr>
            <p:cNvSpPr>
              <a:spLocks noChangeArrowheads="1"/>
            </p:cNvSpPr>
            <p:nvPr/>
          </p:nvSpPr>
          <p:spPr bwMode="auto">
            <a:xfrm>
              <a:off x="8063949" y="3892986"/>
              <a:ext cx="841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a:t>
              </a:r>
              <a:r>
                <a:rPr lang="en-US" altLang="zh-CN" sz="2000" b="1" dirty="0">
                  <a:sym typeface="Wingdings" panose="05000000000000000000" pitchFamily="2" charset="2"/>
                </a:rPr>
                <a:t>n</a:t>
              </a:r>
            </a:p>
          </p:txBody>
        </p:sp>
        <p:sp>
          <p:nvSpPr>
            <p:cNvPr id="58" name="矩形 57">
              <a:extLst>
                <a:ext uri="{FF2B5EF4-FFF2-40B4-BE49-F238E27FC236}">
                  <a16:creationId xmlns:a16="http://schemas.microsoft.com/office/drawing/2014/main" id="{83CE5BE2-B53C-4E06-9EF9-E3E01D77CE68}"/>
                </a:ext>
              </a:extLst>
            </p:cNvPr>
            <p:cNvSpPr>
              <a:spLocks noChangeArrowheads="1"/>
            </p:cNvSpPr>
            <p:nvPr/>
          </p:nvSpPr>
          <p:spPr bwMode="auto">
            <a:xfrm>
              <a:off x="8125664" y="4212019"/>
              <a:ext cx="696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sym typeface="Wingdings" panose="05000000000000000000" pitchFamily="2" charset="2"/>
                </a:rPr>
                <a:t>42</a:t>
              </a:r>
            </a:p>
          </p:txBody>
        </p:sp>
      </p:grpSp>
      <p:grpSp>
        <p:nvGrpSpPr>
          <p:cNvPr id="8" name="组合 7">
            <a:extLst>
              <a:ext uri="{FF2B5EF4-FFF2-40B4-BE49-F238E27FC236}">
                <a16:creationId xmlns:a16="http://schemas.microsoft.com/office/drawing/2014/main" id="{3C9389E9-7474-4987-80EF-6C826CE84330}"/>
              </a:ext>
            </a:extLst>
          </p:cNvPr>
          <p:cNvGrpSpPr/>
          <p:nvPr/>
        </p:nvGrpSpPr>
        <p:grpSpPr>
          <a:xfrm>
            <a:off x="4526702" y="2996952"/>
            <a:ext cx="981402" cy="828650"/>
            <a:chOff x="4526702" y="2996952"/>
            <a:chExt cx="981402" cy="828650"/>
          </a:xfrm>
        </p:grpSpPr>
        <p:grpSp>
          <p:nvGrpSpPr>
            <p:cNvPr id="5" name="组合 4">
              <a:extLst>
                <a:ext uri="{FF2B5EF4-FFF2-40B4-BE49-F238E27FC236}">
                  <a16:creationId xmlns:a16="http://schemas.microsoft.com/office/drawing/2014/main" id="{C812787B-2AE2-472C-95A2-E2E222507A31}"/>
                </a:ext>
              </a:extLst>
            </p:cNvPr>
            <p:cNvGrpSpPr/>
            <p:nvPr/>
          </p:nvGrpSpPr>
          <p:grpSpPr>
            <a:xfrm>
              <a:off x="4526702" y="2996952"/>
              <a:ext cx="981402" cy="396875"/>
              <a:chOff x="4526702" y="3004566"/>
              <a:chExt cx="981402" cy="396875"/>
            </a:xfrm>
          </p:grpSpPr>
          <p:sp>
            <p:nvSpPr>
              <p:cNvPr id="32851" name="矩形 32850">
                <a:extLst>
                  <a:ext uri="{FF2B5EF4-FFF2-40B4-BE49-F238E27FC236}">
                    <a16:creationId xmlns:a16="http://schemas.microsoft.com/office/drawing/2014/main" id="{D9376DA4-8B4E-472C-81CE-A00B5F8EE409}"/>
                  </a:ext>
                </a:extLst>
              </p:cNvPr>
              <p:cNvSpPr>
                <a:spLocks noChangeArrowheads="1"/>
              </p:cNvSpPr>
              <p:nvPr/>
            </p:nvSpPr>
            <p:spPr bwMode="auto">
              <a:xfrm>
                <a:off x="5139804" y="3004566"/>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N</a:t>
                </a:r>
              </a:p>
            </p:txBody>
          </p:sp>
          <p:sp>
            <p:nvSpPr>
              <p:cNvPr id="40" name="矩形 39">
                <a:extLst>
                  <a:ext uri="{FF2B5EF4-FFF2-40B4-BE49-F238E27FC236}">
                    <a16:creationId xmlns:a16="http://schemas.microsoft.com/office/drawing/2014/main" id="{CD2C072B-E59E-4177-910E-76D43042727B}"/>
                  </a:ext>
                </a:extLst>
              </p:cNvPr>
              <p:cNvSpPr>
                <a:spLocks noChangeArrowheads="1"/>
              </p:cNvSpPr>
              <p:nvPr/>
            </p:nvSpPr>
            <p:spPr bwMode="auto">
              <a:xfrm>
                <a:off x="4526702" y="3004566"/>
                <a:ext cx="50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a:t>
                </a:r>
              </a:p>
            </p:txBody>
          </p:sp>
          <p:cxnSp>
            <p:nvCxnSpPr>
              <p:cNvPr id="3" name="直接箭头连接符 2">
                <a:extLst>
                  <a:ext uri="{FF2B5EF4-FFF2-40B4-BE49-F238E27FC236}">
                    <a16:creationId xmlns:a16="http://schemas.microsoft.com/office/drawing/2014/main" id="{58429B50-6924-47A2-9764-48C0CB7C958A}"/>
                  </a:ext>
                </a:extLst>
              </p:cNvPr>
              <p:cNvCxnSpPr>
                <a:cxnSpLocks/>
              </p:cNvCxnSpPr>
              <p:nvPr/>
            </p:nvCxnSpPr>
            <p:spPr>
              <a:xfrm>
                <a:off x="4932408" y="3205610"/>
                <a:ext cx="287664" cy="73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59" name="矩形 58">
              <a:extLst>
                <a:ext uri="{FF2B5EF4-FFF2-40B4-BE49-F238E27FC236}">
                  <a16:creationId xmlns:a16="http://schemas.microsoft.com/office/drawing/2014/main" id="{22448080-1589-459D-A201-F81733352F69}"/>
                </a:ext>
              </a:extLst>
            </p:cNvPr>
            <p:cNvSpPr>
              <a:spLocks noChangeArrowheads="1"/>
            </p:cNvSpPr>
            <p:nvPr/>
          </p:nvSpPr>
          <p:spPr bwMode="auto">
            <a:xfrm>
              <a:off x="4602607" y="3425492"/>
              <a:ext cx="696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sym typeface="Wingdings" panose="05000000000000000000" pitchFamily="2" charset="2"/>
                </a:rPr>
                <a:t>42</a:t>
              </a:r>
            </a:p>
          </p:txBody>
        </p:sp>
      </p:grpSp>
      <p:grpSp>
        <p:nvGrpSpPr>
          <p:cNvPr id="11" name="组合 10">
            <a:extLst>
              <a:ext uri="{FF2B5EF4-FFF2-40B4-BE49-F238E27FC236}">
                <a16:creationId xmlns:a16="http://schemas.microsoft.com/office/drawing/2014/main" id="{EB676A8B-4EC9-40DC-88EF-AFAB54B9D405}"/>
              </a:ext>
            </a:extLst>
          </p:cNvPr>
          <p:cNvGrpSpPr/>
          <p:nvPr/>
        </p:nvGrpSpPr>
        <p:grpSpPr>
          <a:xfrm>
            <a:off x="8044805" y="3032125"/>
            <a:ext cx="981402" cy="782226"/>
            <a:chOff x="8044805" y="3032125"/>
            <a:chExt cx="981402" cy="782226"/>
          </a:xfrm>
        </p:grpSpPr>
        <p:grpSp>
          <p:nvGrpSpPr>
            <p:cNvPr id="45" name="组合 44">
              <a:extLst>
                <a:ext uri="{FF2B5EF4-FFF2-40B4-BE49-F238E27FC236}">
                  <a16:creationId xmlns:a16="http://schemas.microsoft.com/office/drawing/2014/main" id="{5E728394-7F15-429C-B5DF-92B770F45CA5}"/>
                </a:ext>
              </a:extLst>
            </p:cNvPr>
            <p:cNvGrpSpPr/>
            <p:nvPr/>
          </p:nvGrpSpPr>
          <p:grpSpPr>
            <a:xfrm>
              <a:off x="8044805" y="3032125"/>
              <a:ext cx="981402" cy="396875"/>
              <a:chOff x="4526702" y="3004566"/>
              <a:chExt cx="981402" cy="396875"/>
            </a:xfrm>
          </p:grpSpPr>
          <p:sp>
            <p:nvSpPr>
              <p:cNvPr id="46" name="矩形 45">
                <a:extLst>
                  <a:ext uri="{FF2B5EF4-FFF2-40B4-BE49-F238E27FC236}">
                    <a16:creationId xmlns:a16="http://schemas.microsoft.com/office/drawing/2014/main" id="{448D6649-F4CE-47F7-8891-61B4D6417F75}"/>
                  </a:ext>
                </a:extLst>
              </p:cNvPr>
              <p:cNvSpPr>
                <a:spLocks noChangeArrowheads="1"/>
              </p:cNvSpPr>
              <p:nvPr/>
            </p:nvSpPr>
            <p:spPr bwMode="auto">
              <a:xfrm>
                <a:off x="5139804" y="3004566"/>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t>N</a:t>
                </a:r>
              </a:p>
            </p:txBody>
          </p:sp>
          <p:sp>
            <p:nvSpPr>
              <p:cNvPr id="47" name="矩形 46">
                <a:extLst>
                  <a:ext uri="{FF2B5EF4-FFF2-40B4-BE49-F238E27FC236}">
                    <a16:creationId xmlns:a16="http://schemas.microsoft.com/office/drawing/2014/main" id="{95CBE678-15D5-48B3-9A96-EC30465092E5}"/>
                  </a:ext>
                </a:extLst>
              </p:cNvPr>
              <p:cNvSpPr>
                <a:spLocks noChangeArrowheads="1"/>
              </p:cNvSpPr>
              <p:nvPr/>
            </p:nvSpPr>
            <p:spPr bwMode="auto">
              <a:xfrm>
                <a:off x="4526702" y="3004566"/>
                <a:ext cx="50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2N</a:t>
                </a:r>
              </a:p>
            </p:txBody>
          </p:sp>
          <p:cxnSp>
            <p:nvCxnSpPr>
              <p:cNvPr id="48" name="直接箭头连接符 47">
                <a:extLst>
                  <a:ext uri="{FF2B5EF4-FFF2-40B4-BE49-F238E27FC236}">
                    <a16:creationId xmlns:a16="http://schemas.microsoft.com/office/drawing/2014/main" id="{5125445C-6977-4805-A6C9-4D0BACA7F2C6}"/>
                  </a:ext>
                </a:extLst>
              </p:cNvPr>
              <p:cNvCxnSpPr>
                <a:cxnSpLocks/>
              </p:cNvCxnSpPr>
              <p:nvPr/>
            </p:nvCxnSpPr>
            <p:spPr>
              <a:xfrm>
                <a:off x="4932408" y="3205610"/>
                <a:ext cx="287664" cy="73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60" name="矩形 59">
              <a:extLst>
                <a:ext uri="{FF2B5EF4-FFF2-40B4-BE49-F238E27FC236}">
                  <a16:creationId xmlns:a16="http://schemas.microsoft.com/office/drawing/2014/main" id="{0CE6FBC9-1280-43A5-AD6E-F0049995A779}"/>
                </a:ext>
              </a:extLst>
            </p:cNvPr>
            <p:cNvSpPr>
              <a:spLocks noChangeArrowheads="1"/>
            </p:cNvSpPr>
            <p:nvPr/>
          </p:nvSpPr>
          <p:spPr bwMode="auto">
            <a:xfrm>
              <a:off x="8185422" y="3414241"/>
              <a:ext cx="696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sym typeface="Wingdings" panose="05000000000000000000" pitchFamily="2" charset="2"/>
                </a:rPr>
                <a:t>42</a:t>
              </a:r>
            </a:p>
          </p:txBody>
        </p:sp>
      </p:grpSp>
      <p:grpSp>
        <p:nvGrpSpPr>
          <p:cNvPr id="7" name="组合 6">
            <a:extLst>
              <a:ext uri="{FF2B5EF4-FFF2-40B4-BE49-F238E27FC236}">
                <a16:creationId xmlns:a16="http://schemas.microsoft.com/office/drawing/2014/main" id="{4D132CF3-F009-48AE-94BF-38DABE078340}"/>
              </a:ext>
            </a:extLst>
          </p:cNvPr>
          <p:cNvGrpSpPr/>
          <p:nvPr/>
        </p:nvGrpSpPr>
        <p:grpSpPr>
          <a:xfrm>
            <a:off x="1116013" y="4797425"/>
            <a:ext cx="900112" cy="749317"/>
            <a:chOff x="1116013" y="4797425"/>
            <a:chExt cx="900112" cy="749317"/>
          </a:xfrm>
        </p:grpSpPr>
        <p:sp>
          <p:nvSpPr>
            <p:cNvPr id="32880" name="矩形 32879">
              <a:extLst>
                <a:ext uri="{FF2B5EF4-FFF2-40B4-BE49-F238E27FC236}">
                  <a16:creationId xmlns:a16="http://schemas.microsoft.com/office/drawing/2014/main" id="{F1ECFF8B-E8F4-43FC-984A-A93268286414}"/>
                </a:ext>
              </a:extLst>
            </p:cNvPr>
            <p:cNvSpPr>
              <a:spLocks noChangeArrowheads="1"/>
            </p:cNvSpPr>
            <p:nvPr/>
          </p:nvSpPr>
          <p:spPr bwMode="auto">
            <a:xfrm>
              <a:off x="1116013" y="4797425"/>
              <a:ext cx="900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t>0</a:t>
              </a:r>
              <a:r>
                <a:rPr lang="en-US" altLang="zh-CN" sz="2000" b="1" dirty="0">
                  <a:sym typeface="Wingdings" panose="05000000000000000000" pitchFamily="2" charset="2"/>
                </a:rPr>
                <a:t>4N</a:t>
              </a:r>
            </a:p>
          </p:txBody>
        </p:sp>
        <p:sp>
          <p:nvSpPr>
            <p:cNvPr id="61" name="矩形 60">
              <a:extLst>
                <a:ext uri="{FF2B5EF4-FFF2-40B4-BE49-F238E27FC236}">
                  <a16:creationId xmlns:a16="http://schemas.microsoft.com/office/drawing/2014/main" id="{F5D80F34-A467-4D83-9A04-93CF79EF2C17}"/>
                </a:ext>
              </a:extLst>
            </p:cNvPr>
            <p:cNvSpPr>
              <a:spLocks noChangeArrowheads="1"/>
            </p:cNvSpPr>
            <p:nvPr/>
          </p:nvSpPr>
          <p:spPr bwMode="auto">
            <a:xfrm>
              <a:off x="1211680" y="5146632"/>
              <a:ext cx="696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sym typeface="Wingdings" panose="05000000000000000000" pitchFamily="2" charset="2"/>
                </a:rPr>
                <a:t>08</a:t>
              </a:r>
            </a:p>
          </p:txBody>
        </p:sp>
      </p:grpSp>
      <p:grpSp>
        <p:nvGrpSpPr>
          <p:cNvPr id="10" name="组合 9">
            <a:extLst>
              <a:ext uri="{FF2B5EF4-FFF2-40B4-BE49-F238E27FC236}">
                <a16:creationId xmlns:a16="http://schemas.microsoft.com/office/drawing/2014/main" id="{A91AE3A2-ECEF-4525-BE58-934A4E379290}"/>
              </a:ext>
            </a:extLst>
          </p:cNvPr>
          <p:cNvGrpSpPr/>
          <p:nvPr/>
        </p:nvGrpSpPr>
        <p:grpSpPr>
          <a:xfrm>
            <a:off x="4504327" y="4797152"/>
            <a:ext cx="1032655" cy="776590"/>
            <a:chOff x="4504327" y="4797152"/>
            <a:chExt cx="1032655" cy="776590"/>
          </a:xfrm>
        </p:grpSpPr>
        <p:sp>
          <p:nvSpPr>
            <p:cNvPr id="55" name="矩形 54">
              <a:extLst>
                <a:ext uri="{FF2B5EF4-FFF2-40B4-BE49-F238E27FC236}">
                  <a16:creationId xmlns:a16="http://schemas.microsoft.com/office/drawing/2014/main" id="{C9D4C54B-00C2-411D-90F1-E75995F8869D}"/>
                </a:ext>
              </a:extLst>
            </p:cNvPr>
            <p:cNvSpPr>
              <a:spLocks noChangeArrowheads="1"/>
            </p:cNvSpPr>
            <p:nvPr/>
          </p:nvSpPr>
          <p:spPr bwMode="auto">
            <a:xfrm>
              <a:off x="4504327" y="4797152"/>
              <a:ext cx="10326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sym typeface="Wingdings" panose="05000000000000000000" pitchFamily="2" charset="2"/>
                </a:rPr>
                <a:t>4N2N</a:t>
              </a:r>
            </a:p>
          </p:txBody>
        </p:sp>
        <p:sp>
          <p:nvSpPr>
            <p:cNvPr id="62" name="矩形 61">
              <a:extLst>
                <a:ext uri="{FF2B5EF4-FFF2-40B4-BE49-F238E27FC236}">
                  <a16:creationId xmlns:a16="http://schemas.microsoft.com/office/drawing/2014/main" id="{8486FB9F-218E-46DC-B98E-97B170852D7E}"/>
                </a:ext>
              </a:extLst>
            </p:cNvPr>
            <p:cNvSpPr>
              <a:spLocks noChangeArrowheads="1"/>
            </p:cNvSpPr>
            <p:nvPr/>
          </p:nvSpPr>
          <p:spPr bwMode="auto">
            <a:xfrm>
              <a:off x="4615822" y="5173632"/>
              <a:ext cx="696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2000" b="1" dirty="0">
                  <a:sym typeface="Wingdings" panose="05000000000000000000" pitchFamily="2" charset="2"/>
                </a:rPr>
                <a:t>84</a:t>
              </a:r>
            </a:p>
          </p:txBody>
        </p:sp>
      </p:grpSp>
      <p:sp>
        <p:nvSpPr>
          <p:cNvPr id="63" name="矩形 62">
            <a:extLst>
              <a:ext uri="{FF2B5EF4-FFF2-40B4-BE49-F238E27FC236}">
                <a16:creationId xmlns:a16="http://schemas.microsoft.com/office/drawing/2014/main" id="{E86167D3-8D82-48A7-B5FD-B2DA6607A389}"/>
              </a:ext>
            </a:extLst>
          </p:cNvPr>
          <p:cNvSpPr/>
          <p:nvPr/>
        </p:nvSpPr>
        <p:spPr>
          <a:xfrm>
            <a:off x="7671457" y="623299"/>
            <a:ext cx="1454244" cy="461665"/>
          </a:xfrm>
          <a:prstGeom prst="rect">
            <a:avLst/>
          </a:prstGeom>
        </p:spPr>
        <p:txBody>
          <a:bodyPr wrap="none">
            <a:spAutoFit/>
          </a:bodyPr>
          <a:lstStyle/>
          <a:p>
            <a:r>
              <a:rPr lang="en-US" altLang="zh-CN" sz="2400" b="1" dirty="0">
                <a:solidFill>
                  <a:srgbClr val="0000FF"/>
                </a:solidFill>
                <a:latin typeface="Times New Roman" panose="02020603050405020304" pitchFamily="18" charset="0"/>
                <a:ea typeface="隶书" pitchFamily="49" charset="-122"/>
              </a:rPr>
              <a:t>2n=4</a:t>
            </a:r>
            <a:r>
              <a:rPr lang="zh-CN" altLang="en-US" sz="2400" b="1" dirty="0">
                <a:solidFill>
                  <a:srgbClr val="0000FF"/>
                </a:solidFill>
                <a:latin typeface="Times New Roman" panose="02020603050405020304" pitchFamily="18" charset="0"/>
                <a:ea typeface="隶书" pitchFamily="49" charset="-122"/>
              </a:rPr>
              <a:t>为例</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843"/>
                                        </p:tgtEl>
                                        <p:attrNameLst>
                                          <p:attrName>style.visibility</p:attrName>
                                        </p:attrNameLst>
                                      </p:cBhvr>
                                      <p:to>
                                        <p:strVal val="visible"/>
                                      </p:to>
                                    </p:set>
                                    <p:animEffect transition="in" filter="wipe(down)">
                                      <p:cBhvr>
                                        <p:cTn id="7" dur="500"/>
                                        <p:tgtEl>
                                          <p:spTgt spid="32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845"/>
                                        </p:tgtEl>
                                        <p:attrNameLst>
                                          <p:attrName>style.visibility</p:attrName>
                                        </p:attrNameLst>
                                      </p:cBhvr>
                                      <p:to>
                                        <p:strVal val="visible"/>
                                      </p:to>
                                    </p:set>
                                    <p:animEffect transition="in" filter="wipe(down)">
                                      <p:cBhvr>
                                        <p:cTn id="12" dur="500"/>
                                        <p:tgtEl>
                                          <p:spTgt spid="32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847"/>
                                        </p:tgtEl>
                                        <p:attrNameLst>
                                          <p:attrName>style.visibility</p:attrName>
                                        </p:attrNameLst>
                                      </p:cBhvr>
                                      <p:to>
                                        <p:strVal val="visible"/>
                                      </p:to>
                                    </p:set>
                                    <p:animEffect transition="in" filter="wipe(down)">
                                      <p:cBhvr>
                                        <p:cTn id="17" dur="500"/>
                                        <p:tgtEl>
                                          <p:spTgt spid="32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2849"/>
                                        </p:tgtEl>
                                        <p:attrNameLst>
                                          <p:attrName>style.visibility</p:attrName>
                                        </p:attrNameLst>
                                      </p:cBhvr>
                                      <p:to>
                                        <p:strVal val="visible"/>
                                      </p:to>
                                    </p:set>
                                    <p:anim calcmode="lin" valueType="num">
                                      <p:cBhvr additive="base">
                                        <p:cTn id="22" dur="500" fill="hold"/>
                                        <p:tgtEl>
                                          <p:spTgt spid="32849"/>
                                        </p:tgtEl>
                                        <p:attrNameLst>
                                          <p:attrName>ppt_x</p:attrName>
                                        </p:attrNameLst>
                                      </p:cBhvr>
                                      <p:tavLst>
                                        <p:tav tm="0">
                                          <p:val>
                                            <p:strVal val="#ppt_x"/>
                                          </p:val>
                                        </p:tav>
                                        <p:tav tm="100000">
                                          <p:val>
                                            <p:strVal val="#ppt_x"/>
                                          </p:val>
                                        </p:tav>
                                      </p:tavLst>
                                    </p:anim>
                                    <p:anim calcmode="lin" valueType="num">
                                      <p:cBhvr additive="base">
                                        <p:cTn id="23" dur="500" fill="hold"/>
                                        <p:tgtEl>
                                          <p:spTgt spid="3284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2853"/>
                                        </p:tgtEl>
                                        <p:attrNameLst>
                                          <p:attrName>style.visibility</p:attrName>
                                        </p:attrNameLst>
                                      </p:cBhvr>
                                      <p:to>
                                        <p:strVal val="visible"/>
                                      </p:to>
                                    </p:set>
                                    <p:animEffect transition="in" filter="wipe(down)">
                                      <p:cBhvr>
                                        <p:cTn id="28" dur="500"/>
                                        <p:tgtEl>
                                          <p:spTgt spid="328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2855"/>
                                        </p:tgtEl>
                                        <p:attrNameLst>
                                          <p:attrName>style.visibility</p:attrName>
                                        </p:attrNameLst>
                                      </p:cBhvr>
                                      <p:to>
                                        <p:strVal val="visible"/>
                                      </p:to>
                                    </p:set>
                                    <p:animEffect transition="in" filter="wipe(down)">
                                      <p:cBhvr>
                                        <p:cTn id="33" dur="500"/>
                                        <p:tgtEl>
                                          <p:spTgt spid="3285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2857"/>
                                        </p:tgtEl>
                                        <p:attrNameLst>
                                          <p:attrName>style.visibility</p:attrName>
                                        </p:attrNameLst>
                                      </p:cBhvr>
                                      <p:to>
                                        <p:strVal val="visible"/>
                                      </p:to>
                                    </p:set>
                                    <p:animEffect transition="in" filter="wipe(down)">
                                      <p:cBhvr>
                                        <p:cTn id="38" dur="500"/>
                                        <p:tgtEl>
                                          <p:spTgt spid="328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2864">
                                            <p:txEl>
                                              <p:pRg st="0" end="0"/>
                                            </p:txEl>
                                          </p:spTgt>
                                        </p:tgtEl>
                                        <p:attrNameLst>
                                          <p:attrName>style.visibility</p:attrName>
                                        </p:attrNameLst>
                                      </p:cBhvr>
                                      <p:to>
                                        <p:strVal val="visible"/>
                                      </p:to>
                                    </p:set>
                                    <p:animEffect transition="in" filter="wipe(down)">
                                      <p:cBhvr>
                                        <p:cTn id="49" dur="500"/>
                                        <p:tgtEl>
                                          <p:spTgt spid="3286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2866"/>
                                        </p:tgtEl>
                                        <p:attrNameLst>
                                          <p:attrName>style.visibility</p:attrName>
                                        </p:attrNameLst>
                                      </p:cBhvr>
                                      <p:to>
                                        <p:strVal val="visible"/>
                                      </p:to>
                                    </p:set>
                                    <p:animEffect transition="in" filter="wipe(down)">
                                      <p:cBhvr>
                                        <p:cTn id="54" dur="500"/>
                                        <p:tgtEl>
                                          <p:spTgt spid="328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2868"/>
                                        </p:tgtEl>
                                        <p:attrNameLst>
                                          <p:attrName>style.visibility</p:attrName>
                                        </p:attrNameLst>
                                      </p:cBhvr>
                                      <p:to>
                                        <p:strVal val="visible"/>
                                      </p:to>
                                    </p:set>
                                    <p:animEffect transition="in" filter="wipe(down)">
                                      <p:cBhvr>
                                        <p:cTn id="59" dur="500"/>
                                        <p:tgtEl>
                                          <p:spTgt spid="3286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2872"/>
                                        </p:tgtEl>
                                        <p:attrNameLst>
                                          <p:attrName>style.visibility</p:attrName>
                                        </p:attrNameLst>
                                      </p:cBhvr>
                                      <p:to>
                                        <p:strVal val="visible"/>
                                      </p:to>
                                    </p:set>
                                    <p:animEffect transition="in" filter="wipe(down)">
                                      <p:cBhvr>
                                        <p:cTn id="64" dur="500"/>
                                        <p:tgtEl>
                                          <p:spTgt spid="3287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2874"/>
                                        </p:tgtEl>
                                        <p:attrNameLst>
                                          <p:attrName>style.visibility</p:attrName>
                                        </p:attrNameLst>
                                      </p:cBhvr>
                                      <p:to>
                                        <p:strVal val="visible"/>
                                      </p:to>
                                    </p:set>
                                    <p:animEffect transition="in" filter="wipe(down)">
                                      <p:cBhvr>
                                        <p:cTn id="69" dur="500"/>
                                        <p:tgtEl>
                                          <p:spTgt spid="3287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2876"/>
                                        </p:tgtEl>
                                        <p:attrNameLst>
                                          <p:attrName>style.visibility</p:attrName>
                                        </p:attrNameLst>
                                      </p:cBhvr>
                                      <p:to>
                                        <p:strVal val="visible"/>
                                      </p:to>
                                    </p:set>
                                    <p:animEffect transition="in" filter="wipe(down)">
                                      <p:cBhvr>
                                        <p:cTn id="74" dur="500"/>
                                        <p:tgtEl>
                                          <p:spTgt spid="32876"/>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ppt_x"/>
                                          </p:val>
                                        </p:tav>
                                        <p:tav tm="100000">
                                          <p:val>
                                            <p:strVal val="#ppt_x"/>
                                          </p:val>
                                        </p:tav>
                                      </p:tavLst>
                                    </p:anim>
                                    <p:anim calcmode="lin" valueType="num">
                                      <p:cBhvr additive="base">
                                        <p:cTn id="8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2882"/>
                                        </p:tgtEl>
                                        <p:attrNameLst>
                                          <p:attrName>style.visibility</p:attrName>
                                        </p:attrNameLst>
                                      </p:cBhvr>
                                      <p:to>
                                        <p:strVal val="visible"/>
                                      </p:to>
                                    </p:set>
                                    <p:animEffect transition="in" filter="wipe(down)">
                                      <p:cBhvr>
                                        <p:cTn id="85" dur="500"/>
                                        <p:tgtEl>
                                          <p:spTgt spid="3288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2884"/>
                                        </p:tgtEl>
                                        <p:attrNameLst>
                                          <p:attrName>style.visibility</p:attrName>
                                        </p:attrNameLst>
                                      </p:cBhvr>
                                      <p:to>
                                        <p:strVal val="visible"/>
                                      </p:to>
                                    </p:set>
                                    <p:animEffect transition="in" filter="wipe(down)">
                                      <p:cBhvr>
                                        <p:cTn id="90" dur="500"/>
                                        <p:tgtEl>
                                          <p:spTgt spid="3288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32886"/>
                                        </p:tgtEl>
                                        <p:attrNameLst>
                                          <p:attrName>style.visibility</p:attrName>
                                        </p:attrNameLst>
                                      </p:cBhvr>
                                      <p:to>
                                        <p:strVal val="visible"/>
                                      </p:to>
                                    </p:set>
                                    <p:animEffect transition="in" filter="wipe(down)">
                                      <p:cBhvr>
                                        <p:cTn id="95" dur="500"/>
                                        <p:tgtEl>
                                          <p:spTgt spid="3288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2890"/>
                                        </p:tgtEl>
                                        <p:attrNameLst>
                                          <p:attrName>style.visibility</p:attrName>
                                        </p:attrNameLst>
                                      </p:cBhvr>
                                      <p:to>
                                        <p:strVal val="visible"/>
                                      </p:to>
                                    </p:set>
                                    <p:animEffect transition="in" filter="wipe(down)">
                                      <p:cBhvr>
                                        <p:cTn id="100" dur="500"/>
                                        <p:tgtEl>
                                          <p:spTgt spid="3289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2892"/>
                                        </p:tgtEl>
                                        <p:attrNameLst>
                                          <p:attrName>style.visibility</p:attrName>
                                        </p:attrNameLst>
                                      </p:cBhvr>
                                      <p:to>
                                        <p:strVal val="visible"/>
                                      </p:to>
                                    </p:set>
                                    <p:animEffect transition="in" filter="wipe(down)">
                                      <p:cBhvr>
                                        <p:cTn id="105" dur="500"/>
                                        <p:tgtEl>
                                          <p:spTgt spid="3289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32894"/>
                                        </p:tgtEl>
                                        <p:attrNameLst>
                                          <p:attrName>style.visibility</p:attrName>
                                        </p:attrNameLst>
                                      </p:cBhvr>
                                      <p:to>
                                        <p:strVal val="visible"/>
                                      </p:to>
                                    </p:set>
                                    <p:animEffect transition="in" filter="wipe(down)">
                                      <p:cBhvr>
                                        <p:cTn id="110" dur="500"/>
                                        <p:tgtEl>
                                          <p:spTgt spid="3289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32895"/>
                                        </p:tgtEl>
                                        <p:attrNameLst>
                                          <p:attrName>style.visibility</p:attrName>
                                        </p:attrNameLst>
                                      </p:cBhvr>
                                      <p:to>
                                        <p:strVal val="visible"/>
                                      </p:to>
                                    </p:set>
                                    <p:animEffect transition="in" filter="wipe(down)">
                                      <p:cBhvr>
                                        <p:cTn id="115" dur="500"/>
                                        <p:tgtEl>
                                          <p:spTgt spid="32895"/>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32906"/>
                                        </p:tgtEl>
                                        <p:attrNameLst>
                                          <p:attrName>style.visibility</p:attrName>
                                        </p:attrNameLst>
                                      </p:cBhvr>
                                      <p:to>
                                        <p:strVal val="visible"/>
                                      </p:to>
                                    </p:set>
                                    <p:animEffect transition="in" filter="wipe(down)">
                                      <p:cBhvr>
                                        <p:cTn id="120" dur="500"/>
                                        <p:tgtEl>
                                          <p:spTgt spid="32906"/>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2905"/>
                                        </p:tgtEl>
                                        <p:attrNameLst>
                                          <p:attrName>style.visibility</p:attrName>
                                        </p:attrNameLst>
                                      </p:cBhvr>
                                      <p:to>
                                        <p:strVal val="visible"/>
                                      </p:to>
                                    </p:set>
                                    <p:animEffect transition="in" filter="wipe(down)">
                                      <p:cBhvr>
                                        <p:cTn id="125" dur="500"/>
                                        <p:tgtEl>
                                          <p:spTgt spid="3290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32904"/>
                                        </p:tgtEl>
                                        <p:attrNameLst>
                                          <p:attrName>style.visibility</p:attrName>
                                        </p:attrNameLst>
                                      </p:cBhvr>
                                      <p:to>
                                        <p:strVal val="visible"/>
                                      </p:to>
                                    </p:set>
                                    <p:animEffect transition="in" filter="wipe(down)">
                                      <p:cBhvr>
                                        <p:cTn id="130" dur="500"/>
                                        <p:tgtEl>
                                          <p:spTgt spid="3290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32902"/>
                                        </p:tgtEl>
                                        <p:attrNameLst>
                                          <p:attrName>style.visibility</p:attrName>
                                        </p:attrNameLst>
                                      </p:cBhvr>
                                      <p:to>
                                        <p:strVal val="visible"/>
                                      </p:to>
                                    </p:set>
                                    <p:animEffect transition="in" filter="wipe(down)">
                                      <p:cBhvr>
                                        <p:cTn id="135" dur="500"/>
                                        <p:tgtEl>
                                          <p:spTgt spid="3290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32896"/>
                                        </p:tgtEl>
                                        <p:attrNameLst>
                                          <p:attrName>style.visibility</p:attrName>
                                        </p:attrNameLst>
                                      </p:cBhvr>
                                      <p:to>
                                        <p:strVal val="visible"/>
                                      </p:to>
                                    </p:set>
                                    <p:animEffect transition="in" filter="wipe(down)">
                                      <p:cBhvr>
                                        <p:cTn id="140" dur="500"/>
                                        <p:tgtEl>
                                          <p:spTgt spid="32896"/>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32899"/>
                                        </p:tgtEl>
                                        <p:attrNameLst>
                                          <p:attrName>style.visibility</p:attrName>
                                        </p:attrNameLst>
                                      </p:cBhvr>
                                      <p:to>
                                        <p:strVal val="visible"/>
                                      </p:to>
                                    </p:set>
                                    <p:animEffect transition="in" filter="wipe(down)">
                                      <p:cBhvr>
                                        <p:cTn id="145" dur="500"/>
                                        <p:tgtEl>
                                          <p:spTgt spid="3289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32898"/>
                                        </p:tgtEl>
                                        <p:attrNameLst>
                                          <p:attrName>style.visibility</p:attrName>
                                        </p:attrNameLst>
                                      </p:cBhvr>
                                      <p:to>
                                        <p:strVal val="visible"/>
                                      </p:to>
                                    </p:set>
                                    <p:animEffect transition="in" filter="wipe(down)">
                                      <p:cBhvr>
                                        <p:cTn id="150" dur="500"/>
                                        <p:tgtEl>
                                          <p:spTgt spid="32898"/>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2900"/>
                                        </p:tgtEl>
                                        <p:attrNameLst>
                                          <p:attrName>style.visibility</p:attrName>
                                        </p:attrNameLst>
                                      </p:cBhvr>
                                      <p:to>
                                        <p:strVal val="visible"/>
                                      </p:to>
                                    </p:set>
                                    <p:animEffect transition="in" filter="wipe(down)">
                                      <p:cBhvr>
                                        <p:cTn id="155" dur="500"/>
                                        <p:tgtEl>
                                          <p:spTgt spid="32900"/>
                                        </p:tgtEl>
                                      </p:cBhvr>
                                    </p:animEffect>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nodeType="clickEffect">
                                  <p:stCondLst>
                                    <p:cond delay="0"/>
                                  </p:stCondLst>
                                  <p:childTnLst>
                                    <p:set>
                                      <p:cBhvr>
                                        <p:cTn id="159" dur="1" fill="hold">
                                          <p:stCondLst>
                                            <p:cond delay="0"/>
                                          </p:stCondLst>
                                        </p:cTn>
                                        <p:tgtEl>
                                          <p:spTgt spid="8"/>
                                        </p:tgtEl>
                                        <p:attrNameLst>
                                          <p:attrName>style.visibility</p:attrName>
                                        </p:attrNameLst>
                                      </p:cBhvr>
                                      <p:to>
                                        <p:strVal val="visible"/>
                                      </p:to>
                                    </p:set>
                                    <p:anim calcmode="lin" valueType="num">
                                      <p:cBhvr additive="base">
                                        <p:cTn id="160" dur="500" fill="hold"/>
                                        <p:tgtEl>
                                          <p:spTgt spid="8"/>
                                        </p:tgtEl>
                                        <p:attrNameLst>
                                          <p:attrName>ppt_x</p:attrName>
                                        </p:attrNameLst>
                                      </p:cBhvr>
                                      <p:tavLst>
                                        <p:tav tm="0">
                                          <p:val>
                                            <p:strVal val="#ppt_x"/>
                                          </p:val>
                                        </p:tav>
                                        <p:tav tm="100000">
                                          <p:val>
                                            <p:strVal val="#ppt_x"/>
                                          </p:val>
                                        </p:tav>
                                      </p:tavLst>
                                    </p:anim>
                                    <p:anim calcmode="lin" valueType="num">
                                      <p:cBhvr additive="base">
                                        <p:cTn id="16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entr" presetSubtype="0" fill="hold" nodeType="clickEffect">
                                  <p:stCondLst>
                                    <p:cond delay="0"/>
                                  </p:stCondLst>
                                  <p:childTnLst>
                                    <p:set>
                                      <p:cBhvr>
                                        <p:cTn id="165" dur="1" fill="hold">
                                          <p:stCondLst>
                                            <p:cond delay="0"/>
                                          </p:stCondLst>
                                        </p:cTn>
                                        <p:tgtEl>
                                          <p:spTgt spid="11"/>
                                        </p:tgtEl>
                                        <p:attrNameLst>
                                          <p:attrName>style.visibility</p:attrName>
                                        </p:attrNameLst>
                                      </p:cBhvr>
                                      <p:to>
                                        <p:strVal val="visible"/>
                                      </p:to>
                                    </p:set>
                                    <p:animEffect transition="in" filter="fade">
                                      <p:cBhvr>
                                        <p:cTn id="166" dur="1000"/>
                                        <p:tgtEl>
                                          <p:spTgt spid="11"/>
                                        </p:tgtEl>
                                      </p:cBhvr>
                                    </p:animEffect>
                                    <p:anim calcmode="lin" valueType="num">
                                      <p:cBhvr>
                                        <p:cTn id="167" dur="1000" fill="hold"/>
                                        <p:tgtEl>
                                          <p:spTgt spid="11"/>
                                        </p:tgtEl>
                                        <p:attrNameLst>
                                          <p:attrName>ppt_x</p:attrName>
                                        </p:attrNameLst>
                                      </p:cBhvr>
                                      <p:tavLst>
                                        <p:tav tm="0">
                                          <p:val>
                                            <p:strVal val="#ppt_x"/>
                                          </p:val>
                                        </p:tav>
                                        <p:tav tm="100000">
                                          <p:val>
                                            <p:strVal val="#ppt_x"/>
                                          </p:val>
                                        </p:tav>
                                      </p:tavLst>
                                    </p:anim>
                                    <p:anim calcmode="lin" valueType="num">
                                      <p:cBhvr>
                                        <p:cTn id="16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nodeType="clickEffect">
                                  <p:stCondLst>
                                    <p:cond delay="0"/>
                                  </p:stCondLst>
                                  <p:childTnLst>
                                    <p:set>
                                      <p:cBhvr>
                                        <p:cTn id="172" dur="1" fill="hold">
                                          <p:stCondLst>
                                            <p:cond delay="0"/>
                                          </p:stCondLst>
                                        </p:cTn>
                                        <p:tgtEl>
                                          <p:spTgt spid="9"/>
                                        </p:tgtEl>
                                        <p:attrNameLst>
                                          <p:attrName>style.visibility</p:attrName>
                                        </p:attrNameLst>
                                      </p:cBhvr>
                                      <p:to>
                                        <p:strVal val="visible"/>
                                      </p:to>
                                    </p:set>
                                    <p:animEffect transition="in" filter="fade">
                                      <p:cBhvr>
                                        <p:cTn id="173" dur="1000"/>
                                        <p:tgtEl>
                                          <p:spTgt spid="9"/>
                                        </p:tgtEl>
                                      </p:cBhvr>
                                    </p:animEffect>
                                    <p:anim calcmode="lin" valueType="num">
                                      <p:cBhvr>
                                        <p:cTn id="174" dur="1000" fill="hold"/>
                                        <p:tgtEl>
                                          <p:spTgt spid="9"/>
                                        </p:tgtEl>
                                        <p:attrNameLst>
                                          <p:attrName>ppt_x</p:attrName>
                                        </p:attrNameLst>
                                      </p:cBhvr>
                                      <p:tavLst>
                                        <p:tav tm="0">
                                          <p:val>
                                            <p:strVal val="#ppt_x"/>
                                          </p:val>
                                        </p:tav>
                                        <p:tav tm="100000">
                                          <p:val>
                                            <p:strVal val="#ppt_x"/>
                                          </p:val>
                                        </p:tav>
                                      </p:tavLst>
                                    </p:anim>
                                    <p:anim calcmode="lin" valueType="num">
                                      <p:cBhvr>
                                        <p:cTn id="17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nodeType="clickEffect">
                                  <p:stCondLst>
                                    <p:cond delay="0"/>
                                  </p:stCondLst>
                                  <p:childTnLst>
                                    <p:set>
                                      <p:cBhvr>
                                        <p:cTn id="179" dur="1" fill="hold">
                                          <p:stCondLst>
                                            <p:cond delay="0"/>
                                          </p:stCondLst>
                                        </p:cTn>
                                        <p:tgtEl>
                                          <p:spTgt spid="12"/>
                                        </p:tgtEl>
                                        <p:attrNameLst>
                                          <p:attrName>style.visibility</p:attrName>
                                        </p:attrNameLst>
                                      </p:cBhvr>
                                      <p:to>
                                        <p:strVal val="visible"/>
                                      </p:to>
                                    </p:set>
                                    <p:anim calcmode="lin" valueType="num">
                                      <p:cBhvr additive="base">
                                        <p:cTn id="180" dur="500" fill="hold"/>
                                        <p:tgtEl>
                                          <p:spTgt spid="12"/>
                                        </p:tgtEl>
                                        <p:attrNameLst>
                                          <p:attrName>ppt_x</p:attrName>
                                        </p:attrNameLst>
                                      </p:cBhvr>
                                      <p:tavLst>
                                        <p:tav tm="0">
                                          <p:val>
                                            <p:strVal val="#ppt_x"/>
                                          </p:val>
                                        </p:tav>
                                        <p:tav tm="100000">
                                          <p:val>
                                            <p:strVal val="#ppt_x"/>
                                          </p:val>
                                        </p:tav>
                                      </p:tavLst>
                                    </p:anim>
                                    <p:anim calcmode="lin" valueType="num">
                                      <p:cBhvr additive="base">
                                        <p:cTn id="18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nodeType="clickEffect">
                                  <p:stCondLst>
                                    <p:cond delay="0"/>
                                  </p:stCondLst>
                                  <p:childTnLst>
                                    <p:set>
                                      <p:cBhvr>
                                        <p:cTn id="185" dur="1" fill="hold">
                                          <p:stCondLst>
                                            <p:cond delay="0"/>
                                          </p:stCondLst>
                                        </p:cTn>
                                        <p:tgtEl>
                                          <p:spTgt spid="10"/>
                                        </p:tgtEl>
                                        <p:attrNameLst>
                                          <p:attrName>style.visibility</p:attrName>
                                        </p:attrNameLst>
                                      </p:cBhvr>
                                      <p:to>
                                        <p:strVal val="visible"/>
                                      </p:to>
                                    </p:set>
                                    <p:animEffect transition="in" filter="fade">
                                      <p:cBhvr>
                                        <p:cTn id="186" dur="1000"/>
                                        <p:tgtEl>
                                          <p:spTgt spid="10"/>
                                        </p:tgtEl>
                                      </p:cBhvr>
                                    </p:animEffect>
                                    <p:anim calcmode="lin" valueType="num">
                                      <p:cBhvr>
                                        <p:cTn id="187" dur="1000" fill="hold"/>
                                        <p:tgtEl>
                                          <p:spTgt spid="10"/>
                                        </p:tgtEl>
                                        <p:attrNameLst>
                                          <p:attrName>ppt_x</p:attrName>
                                        </p:attrNameLst>
                                      </p:cBhvr>
                                      <p:tavLst>
                                        <p:tav tm="0">
                                          <p:val>
                                            <p:strVal val="#ppt_x"/>
                                          </p:val>
                                        </p:tav>
                                        <p:tav tm="100000">
                                          <p:val>
                                            <p:strVal val="#ppt_x"/>
                                          </p:val>
                                        </p:tav>
                                      </p:tavLst>
                                    </p:anim>
                                    <p:anim calcmode="lin" valueType="num">
                                      <p:cBhvr>
                                        <p:cTn id="18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32897"/>
                                        </p:tgtEl>
                                        <p:attrNameLst>
                                          <p:attrName>style.visibility</p:attrName>
                                        </p:attrNameLst>
                                      </p:cBhvr>
                                      <p:to>
                                        <p:strVal val="visible"/>
                                      </p:to>
                                    </p:set>
                                    <p:anim calcmode="lin" valueType="num">
                                      <p:cBhvr additive="base">
                                        <p:cTn id="193" dur="500" fill="hold"/>
                                        <p:tgtEl>
                                          <p:spTgt spid="32897"/>
                                        </p:tgtEl>
                                        <p:attrNameLst>
                                          <p:attrName>ppt_x</p:attrName>
                                        </p:attrNameLst>
                                      </p:cBhvr>
                                      <p:tavLst>
                                        <p:tav tm="0">
                                          <p:val>
                                            <p:strVal val="#ppt_x"/>
                                          </p:val>
                                        </p:tav>
                                        <p:tav tm="100000">
                                          <p:val>
                                            <p:strVal val="#ppt_x"/>
                                          </p:val>
                                        </p:tav>
                                      </p:tavLst>
                                    </p:anim>
                                    <p:anim calcmode="lin" valueType="num">
                                      <p:cBhvr additive="base">
                                        <p:cTn id="194" dur="500" fill="hold"/>
                                        <p:tgtEl>
                                          <p:spTgt spid="32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43" grpId="0"/>
      <p:bldP spid="32845" grpId="0"/>
      <p:bldP spid="32847" grpId="0"/>
      <p:bldP spid="32849" grpId="0"/>
      <p:bldP spid="32853" grpId="0"/>
      <p:bldP spid="32855" grpId="0"/>
      <p:bldP spid="32857" grpId="0"/>
      <p:bldP spid="32866" grpId="0"/>
      <p:bldP spid="32868" grpId="0"/>
      <p:bldP spid="32872" grpId="0"/>
      <p:bldP spid="32874" grpId="0"/>
      <p:bldP spid="32876" grpId="0"/>
      <p:bldP spid="32882" grpId="0"/>
      <p:bldP spid="32884" grpId="0"/>
      <p:bldP spid="32886" grpId="0"/>
      <p:bldP spid="32890" grpId="0"/>
      <p:bldP spid="32892" grpId="0"/>
      <p:bldP spid="32894" grpId="0"/>
      <p:bldP spid="32895" grpId="0"/>
      <p:bldP spid="32896" grpId="0"/>
      <p:bldP spid="32897" grpId="0"/>
      <p:bldP spid="32898" grpId="0"/>
      <p:bldP spid="32899" grpId="0"/>
      <p:bldP spid="32900" grpId="0"/>
      <p:bldP spid="32902" grpId="0"/>
      <p:bldP spid="32904" grpId="0"/>
      <p:bldP spid="32905" grpId="0"/>
      <p:bldP spid="3290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5794</TotalTime>
  <Words>2212</Words>
  <Application>Microsoft Office PowerPoint</Application>
  <PresentationFormat>全屏显示(4:3)</PresentationFormat>
  <Paragraphs>441</Paragraphs>
  <Slides>34</Slides>
  <Notes>4</Notes>
  <HiddenSlides>3</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8" baseType="lpstr">
      <vt:lpstr>黑体</vt:lpstr>
      <vt:lpstr>华文中宋</vt:lpstr>
      <vt:lpstr>楷体</vt:lpstr>
      <vt:lpstr>楷体_GB2312</vt:lpstr>
      <vt:lpstr>迷你简准圆</vt:lpstr>
      <vt:lpstr>宋体</vt:lpstr>
      <vt:lpstr>Arial</vt:lpstr>
      <vt:lpstr>Calibri</vt:lpstr>
      <vt:lpstr>Tahoma</vt:lpstr>
      <vt:lpstr>Times New Roman</vt:lpstr>
      <vt:lpstr>Verdana</vt:lpstr>
      <vt:lpstr>Wingdings</vt:lpstr>
      <vt:lpstr>Office 主题​​</vt:lpstr>
      <vt:lpstr>Photoshop.Image.6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减数分裂过程中一个细胞中的染色体数、DNA数、染色单体数和同源染色体数的数量变化</vt:lpstr>
      <vt:lpstr>PowerPoint 演示文稿</vt:lpstr>
      <vt:lpstr>PowerPoint 演示文稿</vt:lpstr>
      <vt:lpstr>PowerPoint 演示文稿</vt:lpstr>
      <vt:lpstr>PowerPoint 演示文稿</vt:lpstr>
      <vt:lpstr>PowerPoint 演示文稿</vt:lpstr>
      <vt:lpstr>PowerPoint 演示文稿</vt:lpstr>
      <vt:lpstr>A组 </vt:lpstr>
      <vt:lpstr>B组</vt:lpstr>
      <vt:lpstr>C组</vt:lpstr>
      <vt:lpstr>PowerPoint 演示文稿</vt:lpstr>
      <vt:lpstr>PowerPoint 演示文稿</vt:lpstr>
      <vt:lpstr>PowerPoint 演示文稿</vt:lpstr>
      <vt:lpstr>PowerPoint 演示文稿</vt:lpstr>
      <vt:lpstr>归纳：有丝分裂与减数分裂图像的区分</vt:lpstr>
      <vt:lpstr>PowerPoint 演示文稿</vt:lpstr>
      <vt:lpstr>PowerPoint 演示文稿</vt:lpstr>
      <vt:lpstr>配子种类计算 （不考虑交叉互换）</vt:lpstr>
      <vt:lpstr>PowerPoint 演示文稿</vt:lpstr>
      <vt:lpstr>PowerPoint 演示文稿</vt:lpstr>
      <vt:lpstr>练习3：判断下列细胞分别属于何种分裂的什么时期，形成的子细胞是什么？ </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石 磊</cp:lastModifiedBy>
  <cp:revision>324</cp:revision>
  <dcterms:created xsi:type="dcterms:W3CDTF">2019-12-06T02:52:22Z</dcterms:created>
  <dcterms:modified xsi:type="dcterms:W3CDTF">2020-03-05T06:58:49Z</dcterms:modified>
</cp:coreProperties>
</file>