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58" r:id="rId4"/>
    <p:sldId id="259" r:id="rId5"/>
    <p:sldId id="278" r:id="rId6"/>
    <p:sldId id="260" r:id="rId7"/>
    <p:sldId id="261" r:id="rId8"/>
    <p:sldId id="262" r:id="rId9"/>
    <p:sldId id="263" r:id="rId10"/>
    <p:sldId id="264" r:id="rId11"/>
    <p:sldId id="265" r:id="rId12"/>
    <p:sldId id="266" r:id="rId13"/>
    <p:sldId id="267" r:id="rId14"/>
    <p:sldId id="268" r:id="rId15"/>
    <p:sldId id="269" r:id="rId16"/>
    <p:sldId id="277" r:id="rId17"/>
    <p:sldId id="270" r:id="rId18"/>
    <p:sldId id="271" r:id="rId19"/>
    <p:sldId id="272" r:id="rId20"/>
    <p:sldId id="273" r:id="rId21"/>
    <p:sldId id="274" r:id="rId22"/>
    <p:sldId id="27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08"/>
    <p:restoredTop sz="94663"/>
  </p:normalViewPr>
  <p:slideViewPr>
    <p:cSldViewPr snapToGrid="0" snapToObjects="1">
      <p:cViewPr varScale="1">
        <p:scale>
          <a:sx n="164" d="100"/>
          <a:sy n="164" d="100"/>
        </p:scale>
        <p:origin x="200"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4FCE1C-6952-2C4E-83E0-587F6D934E35}" type="datetimeFigureOut">
              <a:rPr kumimoji="1" lang="zh-CN" altLang="en-US" smtClean="0"/>
              <a:t>2017/9/21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CA4ABC-C673-404D-B8DB-BB84A774BBD4}" type="slidenum">
              <a:rPr kumimoji="1" lang="zh-CN" altLang="en-US" smtClean="0"/>
              <a:t>‹#›</a:t>
            </a:fld>
            <a:endParaRPr kumimoji="1" lang="zh-CN" altLang="en-US"/>
          </a:p>
        </p:txBody>
      </p:sp>
    </p:spTree>
    <p:extLst>
      <p:ext uri="{BB962C8B-B14F-4D97-AF65-F5344CB8AC3E}">
        <p14:creationId xmlns:p14="http://schemas.microsoft.com/office/powerpoint/2010/main" val="924983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ACA4ABC-C673-404D-B8DB-BB84A774BBD4}" type="slidenum">
              <a:rPr kumimoji="1" lang="zh-CN" altLang="en-US" smtClean="0"/>
              <a:t>2</a:t>
            </a:fld>
            <a:endParaRPr kumimoji="1" lang="zh-CN" altLang="en-US"/>
          </a:p>
        </p:txBody>
      </p:sp>
    </p:spTree>
    <p:extLst>
      <p:ext uri="{BB962C8B-B14F-4D97-AF65-F5344CB8AC3E}">
        <p14:creationId xmlns:p14="http://schemas.microsoft.com/office/powerpoint/2010/main" val="949570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事实上，原告真正诉求著作权保护的是音乐喷泉编排中由舞美设计、编曲造型、灯光配合等构成的在特定音乐背景下喷泉喷射表演效果，摄制只是将该效果固定的一种方式。</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5ACA4ABC-C673-404D-B8DB-BB84A774BBD4}" type="slidenum">
              <a:rPr kumimoji="1" lang="zh-CN" altLang="en-US" smtClean="0"/>
              <a:t>3</a:t>
            </a:fld>
            <a:endParaRPr kumimoji="1" lang="zh-CN" altLang="en-US"/>
          </a:p>
        </p:txBody>
      </p:sp>
    </p:spTree>
    <p:extLst>
      <p:ext uri="{BB962C8B-B14F-4D97-AF65-F5344CB8AC3E}">
        <p14:creationId xmlns:p14="http://schemas.microsoft.com/office/powerpoint/2010/main" val="570958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国际法层面上出现了激烈的争论。反对计算机程序纳入著作权体系的主要理由在于计算机程序表现为机器代码，与一般的文学作品差异相当大</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而且，一般文学作品的保护期相对于计算机程序而言显得过长，会破坏著作权体系原有的利益平衡。赞成者认为，计算机程序也是智力创作的成果之一，也是作者思想的具体表达</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而且，机器代码这一表现形式不应成为其被排除出版权保护客体的原因之一。</a:t>
            </a:r>
            <a:r>
              <a:rPr lang="zh-CN"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5ACA4ABC-C673-404D-B8DB-BB84A774BBD4}" type="slidenum">
              <a:rPr kumimoji="1" lang="zh-CN" altLang="en-US" smtClean="0"/>
              <a:t>12</a:t>
            </a:fld>
            <a:endParaRPr kumimoji="1" lang="zh-CN" altLang="en-US"/>
          </a:p>
        </p:txBody>
      </p:sp>
    </p:spTree>
    <p:extLst>
      <p:ext uri="{BB962C8B-B14F-4D97-AF65-F5344CB8AC3E}">
        <p14:creationId xmlns:p14="http://schemas.microsoft.com/office/powerpoint/2010/main" val="1917596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ACA4ABC-C673-404D-B8DB-BB84A774BBD4}" type="slidenum">
              <a:rPr kumimoji="1" lang="zh-CN" altLang="en-US" smtClean="0"/>
              <a:t>17</a:t>
            </a:fld>
            <a:endParaRPr kumimoji="1" lang="zh-CN" altLang="en-US"/>
          </a:p>
        </p:txBody>
      </p:sp>
    </p:spTree>
    <p:extLst>
      <p:ext uri="{BB962C8B-B14F-4D97-AF65-F5344CB8AC3E}">
        <p14:creationId xmlns:p14="http://schemas.microsoft.com/office/powerpoint/2010/main" val="1257306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9/21/17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9/21/17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9/21/17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9/21/17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0EBB0C4-6273-4C6E-B9BD-2EDC30F1CD52}" type="datetimeFigureOut">
              <a:rPr lang="en-US" dirty="0"/>
              <a:t>9/21/17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9/21/17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9/21/17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9/21/17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9/21/17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9/21/17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9CAD897-D46E-4AD2-BD9B-49DD3E640873}" type="datetimeFigureOut">
              <a:rPr lang="en-US" dirty="0"/>
              <a:t>9/21/17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9/21/17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tif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zh-CN" b="1" dirty="0"/>
              <a:t>著作权客体的扩张</a:t>
            </a:r>
            <a:r>
              <a:rPr lang="zh-CN" altLang="zh-CN" dirty="0"/>
              <a:t> </a:t>
            </a:r>
            <a:endParaRPr kumimoji="1" lang="zh-CN" altLang="en-US" dirty="0"/>
          </a:p>
        </p:txBody>
      </p:sp>
      <p:sp>
        <p:nvSpPr>
          <p:cNvPr id="3" name="副标题 2"/>
          <p:cNvSpPr>
            <a:spLocks noGrp="1"/>
          </p:cNvSpPr>
          <p:nvPr>
            <p:ph type="subTitle" idx="1"/>
          </p:nvPr>
        </p:nvSpPr>
        <p:spPr>
          <a:xfrm>
            <a:off x="1097280" y="4568636"/>
            <a:ext cx="10058400" cy="1143000"/>
          </a:xfrm>
        </p:spPr>
        <p:txBody>
          <a:bodyPr/>
          <a:lstStyle/>
          <a:p>
            <a:pPr algn="ctr"/>
            <a:r>
              <a:rPr kumimoji="1" lang="zh-CN" altLang="en-US" dirty="0" smtClean="0"/>
              <a:t>主讲人：刘文琦</a:t>
            </a:r>
            <a:endParaRPr kumimoji="1" lang="zh-CN" altLang="en-US" dirty="0"/>
          </a:p>
        </p:txBody>
      </p:sp>
    </p:spTree>
    <p:extLst>
      <p:ext uri="{BB962C8B-B14F-4D97-AF65-F5344CB8AC3E}">
        <p14:creationId xmlns:p14="http://schemas.microsoft.com/office/powerpoint/2010/main" val="195165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bg2">
              <a:lumMod val="75000"/>
            </a:schemeClr>
          </a:solidFill>
        </p:spPr>
        <p:txBody>
          <a:bodyPr/>
          <a:lstStyle/>
          <a:p>
            <a:r>
              <a:rPr lang="zh-CN" altLang="en-US" b="1" dirty="0" smtClean="0"/>
              <a:t>国际</a:t>
            </a:r>
            <a:r>
              <a:rPr lang="zh-CN" altLang="zh-CN" b="1" dirty="0" smtClean="0"/>
              <a:t>视阈</a:t>
            </a:r>
            <a:r>
              <a:rPr lang="zh-CN" altLang="zh-CN" b="1" dirty="0"/>
              <a:t>下著作权客体扩张的</a:t>
            </a:r>
            <a:r>
              <a:rPr lang="zh-CN" altLang="zh-CN" b="1" dirty="0" smtClean="0"/>
              <a:t>演进</a:t>
            </a:r>
            <a:endParaRPr kumimoji="1" lang="zh-CN" altLang="en-US" dirty="0"/>
          </a:p>
        </p:txBody>
      </p:sp>
      <p:sp>
        <p:nvSpPr>
          <p:cNvPr id="3" name="内容占位符 2"/>
          <p:cNvSpPr>
            <a:spLocks noGrp="1"/>
          </p:cNvSpPr>
          <p:nvPr>
            <p:ph idx="1"/>
          </p:nvPr>
        </p:nvSpPr>
        <p:spPr/>
        <p:txBody>
          <a:bodyPr/>
          <a:lstStyle/>
          <a:p>
            <a:pPr>
              <a:lnSpc>
                <a:spcPct val="120000"/>
              </a:lnSpc>
              <a:buFont typeface="Wingdings" charset="2"/>
              <a:buChar char="l"/>
            </a:pPr>
            <a:r>
              <a:rPr lang="zh-CN" altLang="en-US" dirty="0" smtClean="0"/>
              <a:t>  </a:t>
            </a:r>
            <a:r>
              <a:rPr lang="zh-CN" altLang="zh-CN" sz="2400" dirty="0" smtClean="0"/>
              <a:t>国际法</a:t>
            </a:r>
            <a:r>
              <a:rPr lang="zh-CN" altLang="zh-CN" sz="2400" dirty="0"/>
              <a:t>层面著作权客体的演进 </a:t>
            </a:r>
            <a:endParaRPr lang="en-US" altLang="zh-CN" sz="2400" dirty="0" smtClean="0"/>
          </a:p>
          <a:p>
            <a:pPr>
              <a:lnSpc>
                <a:spcPct val="120000"/>
              </a:lnSpc>
              <a:buFont typeface="Wingdings" charset="2"/>
              <a:buChar char="l"/>
            </a:pPr>
            <a:r>
              <a:rPr lang="zh-CN" altLang="zh-CN" sz="2400" dirty="0"/>
              <a:t>《伯尔尼公约》第</a:t>
            </a:r>
            <a:r>
              <a:rPr lang="en-GB" altLang="zh-CN" sz="2400" dirty="0"/>
              <a:t>2</a:t>
            </a:r>
            <a:r>
              <a:rPr lang="zh-CN" altLang="zh-CN" sz="2400" dirty="0"/>
              <a:t>条第</a:t>
            </a:r>
            <a:r>
              <a:rPr lang="en-GB" altLang="zh-CN" sz="2400" dirty="0"/>
              <a:t>1</a:t>
            </a:r>
            <a:r>
              <a:rPr lang="zh-CN" altLang="zh-CN" sz="2400" dirty="0"/>
              <a:t>款的规定，“</a:t>
            </a:r>
            <a:r>
              <a:rPr lang="en-GB" altLang="zh-CN" sz="2400" dirty="0"/>
              <a:t>‘</a:t>
            </a:r>
            <a:r>
              <a:rPr lang="zh-CN" altLang="zh-CN" sz="2400" dirty="0"/>
              <a:t>文学与艺术作品</a:t>
            </a:r>
            <a:r>
              <a:rPr lang="en-GB" altLang="zh-CN" sz="2400" dirty="0"/>
              <a:t>’</a:t>
            </a:r>
            <a:r>
              <a:rPr lang="zh-CN" altLang="zh-CN" sz="2400" dirty="0"/>
              <a:t>一词包括科学和文学艺术领域内的一切作品，不论其表达方式或形式如何</a:t>
            </a:r>
            <a:r>
              <a:rPr lang="zh-CN" altLang="zh-CN" sz="2400" dirty="0" smtClean="0"/>
              <a:t>，</a:t>
            </a:r>
            <a:r>
              <a:rPr lang="zh-CN" altLang="zh-CN" sz="2400" dirty="0"/>
              <a:t>诸如书籍、小册子及其他著作；讲课、演讲、讲道及其他同类性质作品；戏剧或音乐戏剧作品；舞蹈艺术作品及哑剧作品；配词或未配词的乐曲；电影作品或以电影摄影技术类似的方法创作的作品；图画、油画、建筑、雕塑、雕刻及版画；摄影作品及以与摄影类似的方法创作的作品；实用美术作品；插图、地图；与地理、地形、建筑或科学有关的设计图、草图及造型作品。” </a:t>
            </a:r>
            <a:endParaRPr kumimoji="1" lang="zh-CN" altLang="en-US" sz="2400" dirty="0"/>
          </a:p>
        </p:txBody>
      </p:sp>
    </p:spTree>
    <p:extLst>
      <p:ext uri="{BB962C8B-B14F-4D97-AF65-F5344CB8AC3E}">
        <p14:creationId xmlns:p14="http://schemas.microsoft.com/office/powerpoint/2010/main" val="1754812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各国立法模式</a:t>
            </a:r>
            <a:endParaRPr kumimoji="1" lang="zh-CN" altLang="en-US" dirty="0"/>
          </a:p>
        </p:txBody>
      </p:sp>
      <p:sp>
        <p:nvSpPr>
          <p:cNvPr id="3" name="内容占位符 2"/>
          <p:cNvSpPr>
            <a:spLocks noGrp="1"/>
          </p:cNvSpPr>
          <p:nvPr>
            <p:ph idx="1"/>
          </p:nvPr>
        </p:nvSpPr>
        <p:spPr/>
        <p:txBody>
          <a:bodyPr>
            <a:normAutofit/>
          </a:bodyPr>
          <a:lstStyle/>
          <a:p>
            <a:pPr>
              <a:lnSpc>
                <a:spcPct val="140000"/>
              </a:lnSpc>
              <a:buFont typeface="Wingdings" charset="2"/>
              <a:buChar char="l"/>
            </a:pPr>
            <a:r>
              <a:rPr lang="zh-CN" altLang="zh-CN" sz="2400" b="1" dirty="0"/>
              <a:t>“封闭式列表”立法</a:t>
            </a:r>
            <a:r>
              <a:rPr lang="zh-CN" altLang="zh-CN" sz="2400" b="1" dirty="0" smtClean="0"/>
              <a:t>模式</a:t>
            </a:r>
            <a:r>
              <a:rPr lang="zh-CN" altLang="en-US" sz="2400" b="1" dirty="0" smtClean="0"/>
              <a:t>：</a:t>
            </a:r>
            <a:r>
              <a:rPr lang="zh-CN" altLang="zh-CN" sz="2400" b="1" dirty="0"/>
              <a:t>英国《</a:t>
            </a:r>
            <a:r>
              <a:rPr lang="en-GB" altLang="zh-CN" sz="2400" b="1" dirty="0"/>
              <a:t>1988</a:t>
            </a:r>
            <a:r>
              <a:rPr lang="zh-CN" altLang="zh-CN" sz="2400" b="1" dirty="0"/>
              <a:t>年版权设计与专利法》仅授权对八种类型的作品给予保护</a:t>
            </a:r>
            <a:r>
              <a:rPr lang="en-GB" altLang="zh-CN" sz="2400" b="1" dirty="0"/>
              <a:t>;</a:t>
            </a:r>
            <a:r>
              <a:rPr lang="zh-CN" altLang="zh-CN" sz="2400" b="1" dirty="0"/>
              <a:t>若处于该范围之外的创作欲寻求版权保护就会面临阻碍 </a:t>
            </a:r>
            <a:r>
              <a:rPr lang="zh-CN" altLang="en-US" sz="2400" b="1" dirty="0" smtClean="0"/>
              <a:t>；</a:t>
            </a:r>
            <a:endParaRPr lang="en-US" altLang="zh-CN" sz="2400" b="1" dirty="0" smtClean="0"/>
          </a:p>
          <a:p>
            <a:pPr>
              <a:lnSpc>
                <a:spcPct val="140000"/>
              </a:lnSpc>
              <a:buFont typeface="Wingdings" charset="2"/>
              <a:buChar char="l"/>
            </a:pPr>
            <a:endParaRPr lang="en-US" altLang="zh-CN" sz="2400" b="1" dirty="0"/>
          </a:p>
          <a:p>
            <a:pPr>
              <a:lnSpc>
                <a:spcPct val="140000"/>
              </a:lnSpc>
              <a:buFont typeface="Wingdings" charset="2"/>
              <a:buChar char="l"/>
            </a:pPr>
            <a:r>
              <a:rPr lang="zh-CN" altLang="zh-CN" sz="2400" b="1" dirty="0" smtClean="0"/>
              <a:t>“</a:t>
            </a:r>
            <a:r>
              <a:rPr lang="zh-CN" altLang="zh-CN" sz="2400" b="1" dirty="0"/>
              <a:t>开放式列表”立法模式 </a:t>
            </a:r>
            <a:r>
              <a:rPr lang="zh-CN" altLang="en-US" sz="2400" b="1" dirty="0"/>
              <a:t>：更多国家采用“开放式列表”的立法模式，如美国、荷兰、法国等国家</a:t>
            </a:r>
            <a:endParaRPr kumimoji="1" lang="zh-CN" altLang="en-US" sz="2400" b="1" dirty="0"/>
          </a:p>
        </p:txBody>
      </p:sp>
    </p:spTree>
    <p:extLst>
      <p:ext uri="{BB962C8B-B14F-4D97-AF65-F5344CB8AC3E}">
        <p14:creationId xmlns:p14="http://schemas.microsoft.com/office/powerpoint/2010/main" val="1742763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bg2">
              <a:lumMod val="75000"/>
            </a:schemeClr>
          </a:solidFill>
        </p:spPr>
        <p:txBody>
          <a:bodyPr/>
          <a:lstStyle/>
          <a:p>
            <a:r>
              <a:rPr lang="zh-CN" altLang="zh-CN" dirty="0"/>
              <a:t>国际法框架</a:t>
            </a:r>
            <a:r>
              <a:rPr lang="zh-CN" altLang="zh-CN" dirty="0" smtClean="0"/>
              <a:t>下著作权客体</a:t>
            </a:r>
            <a:r>
              <a:rPr lang="zh-CN" altLang="en-US" dirty="0" smtClean="0"/>
              <a:t>扩张：</a:t>
            </a:r>
            <a:r>
              <a:rPr lang="zh-CN" altLang="zh-CN" dirty="0" smtClean="0"/>
              <a:t> </a:t>
            </a:r>
            <a:endParaRPr kumimoji="1" lang="zh-CN" altLang="en-US" dirty="0"/>
          </a:p>
        </p:txBody>
      </p:sp>
      <p:sp>
        <p:nvSpPr>
          <p:cNvPr id="3" name="内容占位符 2"/>
          <p:cNvSpPr>
            <a:spLocks noGrp="1"/>
          </p:cNvSpPr>
          <p:nvPr>
            <p:ph idx="1"/>
          </p:nvPr>
        </p:nvSpPr>
        <p:spPr>
          <a:xfrm>
            <a:off x="1202076" y="1845734"/>
            <a:ext cx="9953603" cy="4023360"/>
          </a:xfrm>
        </p:spPr>
        <p:txBody>
          <a:bodyPr/>
          <a:lstStyle/>
          <a:p>
            <a:pPr algn="just">
              <a:lnSpc>
                <a:spcPct val="130000"/>
              </a:lnSpc>
            </a:pPr>
            <a:r>
              <a:rPr lang="zh-CN" altLang="zh-CN" sz="2800" dirty="0"/>
              <a:t>计算机程序成为国际法框架下的著作权客体 </a:t>
            </a:r>
            <a:r>
              <a:rPr lang="zh-CN" altLang="en-US" sz="2800" dirty="0" smtClean="0"/>
              <a:t>：</a:t>
            </a:r>
            <a:endParaRPr lang="en-US" altLang="zh-CN" sz="2800" dirty="0" smtClean="0"/>
          </a:p>
          <a:p>
            <a:pPr algn="just">
              <a:lnSpc>
                <a:spcPct val="130000"/>
              </a:lnSpc>
            </a:pPr>
            <a:r>
              <a:rPr lang="zh-CN" altLang="en-US" sz="2800" dirty="0" smtClean="0"/>
              <a:t>         </a:t>
            </a:r>
            <a:r>
              <a:rPr lang="zh-CN" altLang="zh-CN" sz="2800" dirty="0" smtClean="0"/>
              <a:t>经过</a:t>
            </a:r>
            <a:r>
              <a:rPr lang="zh-CN" altLang="zh-CN" sz="2800" dirty="0"/>
              <a:t>数十年的争论，计算机程序最终为国际层面立法所接受。如：</a:t>
            </a:r>
            <a:r>
              <a:rPr lang="en-US" altLang="zh-CN" sz="2800" dirty="0"/>
              <a:t>1996</a:t>
            </a:r>
            <a:r>
              <a:rPr lang="zh-CN" altLang="zh-CN" sz="2800" dirty="0"/>
              <a:t>年《世界知识产权组织版权公约》及《与贸易有关的知识产权协定》皆肯定计算机程序属于《伯尔尼公约》第</a:t>
            </a:r>
            <a:r>
              <a:rPr lang="en-GB" altLang="zh-CN" sz="2800" dirty="0"/>
              <a:t>2</a:t>
            </a:r>
            <a:r>
              <a:rPr lang="zh-CN" altLang="zh-CN" sz="2800" dirty="0"/>
              <a:t>条第</a:t>
            </a:r>
            <a:r>
              <a:rPr lang="en-GB" altLang="zh-CN" sz="2800" dirty="0"/>
              <a:t>1</a:t>
            </a:r>
            <a:r>
              <a:rPr lang="zh-CN" altLang="zh-CN" sz="2800" dirty="0"/>
              <a:t>款规定的文学作品。</a:t>
            </a:r>
          </a:p>
          <a:p>
            <a:endParaRPr lang="en-US" altLang="zh-CN" dirty="0" smtClean="0"/>
          </a:p>
          <a:p>
            <a:endParaRPr kumimoji="1" lang="zh-CN" altLang="en-US" dirty="0"/>
          </a:p>
        </p:txBody>
      </p:sp>
    </p:spTree>
    <p:extLst>
      <p:ext uri="{BB962C8B-B14F-4D97-AF65-F5344CB8AC3E}">
        <p14:creationId xmlns:p14="http://schemas.microsoft.com/office/powerpoint/2010/main" val="1093019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a:bodyPr>
          <a:lstStyle/>
          <a:p>
            <a:pPr>
              <a:lnSpc>
                <a:spcPct val="120000"/>
              </a:lnSpc>
              <a:buFont typeface="Wingdings" charset="2"/>
              <a:buChar char="l"/>
            </a:pPr>
            <a:r>
              <a:rPr lang="zh-CN" altLang="en-US" sz="2400" dirty="0" smtClean="0">
                <a:solidFill>
                  <a:schemeClr val="tx1"/>
                </a:solidFill>
              </a:rPr>
              <a:t>     </a:t>
            </a:r>
            <a:r>
              <a:rPr lang="zh-CN" altLang="zh-CN" sz="2400" dirty="0" smtClean="0">
                <a:solidFill>
                  <a:schemeClr val="tx1"/>
                </a:solidFill>
              </a:rPr>
              <a:t>对</a:t>
            </a:r>
            <a:r>
              <a:rPr lang="zh-CN" altLang="zh-CN" sz="2400" dirty="0">
                <a:solidFill>
                  <a:schemeClr val="tx1"/>
                </a:solidFill>
              </a:rPr>
              <a:t>数据库提供著作权保护 </a:t>
            </a:r>
            <a:r>
              <a:rPr lang="zh-CN" altLang="en-US" sz="2400" dirty="0" smtClean="0">
                <a:solidFill>
                  <a:schemeClr val="tx1"/>
                </a:solidFill>
              </a:rPr>
              <a:t>：</a:t>
            </a:r>
            <a:endParaRPr lang="en-US" altLang="zh-CN" sz="2400" dirty="0" smtClean="0">
              <a:solidFill>
                <a:schemeClr val="tx1"/>
              </a:solidFill>
            </a:endParaRPr>
          </a:p>
          <a:p>
            <a:pPr>
              <a:lnSpc>
                <a:spcPct val="120000"/>
              </a:lnSpc>
            </a:pPr>
            <a:r>
              <a:rPr lang="zh-CN" altLang="zh-CN" sz="2400" dirty="0">
                <a:solidFill>
                  <a:schemeClr val="tx1"/>
                </a:solidFill>
              </a:rPr>
              <a:t>在经历数据技术飞速发展与数十年各方磋商以后，对数据或其他材料的汇编也被国际著作权体系所接纳。 </a:t>
            </a:r>
            <a:endParaRPr lang="en-US" altLang="zh-CN" sz="2400" dirty="0">
              <a:solidFill>
                <a:schemeClr val="tx1"/>
              </a:solidFill>
            </a:endParaRPr>
          </a:p>
          <a:p>
            <a:pPr>
              <a:lnSpc>
                <a:spcPct val="120000"/>
              </a:lnSpc>
              <a:buFont typeface="Wingdings" charset="2"/>
              <a:buChar char="l"/>
            </a:pPr>
            <a:r>
              <a:rPr lang="zh-CN" altLang="en-US" sz="2400" dirty="0" smtClean="0">
                <a:solidFill>
                  <a:schemeClr val="tx1"/>
                </a:solidFill>
              </a:rPr>
              <a:t>      并非</a:t>
            </a:r>
            <a:r>
              <a:rPr lang="zh-CN" altLang="en-US" sz="2400" dirty="0">
                <a:solidFill>
                  <a:schemeClr val="tx1"/>
                </a:solidFill>
              </a:rPr>
              <a:t>所有客体扩张的尝试都能成功。比如，将音像制品、广播与表演纳入</a:t>
            </a:r>
            <a:r>
              <a:rPr lang="en-US" altLang="zh-CN" sz="2400" dirty="0">
                <a:solidFill>
                  <a:schemeClr val="tx1"/>
                </a:solidFill>
              </a:rPr>
              <a:t>《</a:t>
            </a:r>
            <a:r>
              <a:rPr lang="zh-CN" altLang="en-US" sz="2400" dirty="0">
                <a:solidFill>
                  <a:schemeClr val="tx1"/>
                </a:solidFill>
              </a:rPr>
              <a:t>伯尔尼公约</a:t>
            </a:r>
            <a:r>
              <a:rPr lang="en-US" altLang="zh-CN" sz="2400" dirty="0">
                <a:solidFill>
                  <a:schemeClr val="tx1"/>
                </a:solidFill>
              </a:rPr>
              <a:t>》</a:t>
            </a:r>
            <a:r>
              <a:rPr lang="zh-CN" altLang="en-US" sz="2400" dirty="0">
                <a:solidFill>
                  <a:schemeClr val="tx1"/>
                </a:solidFill>
              </a:rPr>
              <a:t>作品范畴的努力终告失败，只能依其他国际机制进行独立保护</a:t>
            </a:r>
            <a:r>
              <a:rPr lang="zh-CN" altLang="en-US" sz="2400" dirty="0" smtClean="0">
                <a:solidFill>
                  <a:schemeClr val="tx1"/>
                </a:solidFill>
              </a:rPr>
              <a:t>。</a:t>
            </a:r>
            <a:endParaRPr lang="en-US" altLang="zh-CN" sz="2400" dirty="0">
              <a:solidFill>
                <a:schemeClr val="tx1"/>
              </a:solidFill>
            </a:endParaRPr>
          </a:p>
          <a:p>
            <a:pPr>
              <a:lnSpc>
                <a:spcPct val="120000"/>
              </a:lnSpc>
              <a:buFont typeface="Wingdings" charset="2"/>
              <a:buChar char="l"/>
            </a:pPr>
            <a:r>
              <a:rPr lang="zh-CN" altLang="en-US" sz="2400" dirty="0" smtClean="0">
                <a:solidFill>
                  <a:srgbClr val="FF0000"/>
                </a:solidFill>
              </a:rPr>
              <a:t>  </a:t>
            </a:r>
            <a:r>
              <a:rPr lang="zh-CN" altLang="en-US" sz="2400" b="1" i="1" u="sng" dirty="0" smtClean="0">
                <a:solidFill>
                  <a:srgbClr val="FF0000"/>
                </a:solidFill>
              </a:rPr>
              <a:t>   可见</a:t>
            </a:r>
            <a:r>
              <a:rPr lang="zh-CN" altLang="en-US" sz="2400" b="1" i="1" u="sng" dirty="0">
                <a:solidFill>
                  <a:srgbClr val="FF0000"/>
                </a:solidFill>
              </a:rPr>
              <a:t>，国际法层面对著作权客体的推进相当谨慎。</a:t>
            </a:r>
            <a:endParaRPr lang="en-US" altLang="zh-CN" sz="2400" b="1" i="1" u="sng" dirty="0" smtClean="0">
              <a:solidFill>
                <a:srgbClr val="FF0000"/>
              </a:solidFill>
            </a:endParaRPr>
          </a:p>
          <a:p>
            <a:endParaRPr kumimoji="1" lang="en-US" altLang="zh-CN" dirty="0"/>
          </a:p>
          <a:p>
            <a:endParaRPr kumimoji="1" lang="zh-CN" altLang="en-US" dirty="0"/>
          </a:p>
        </p:txBody>
      </p:sp>
    </p:spTree>
    <p:extLst>
      <p:ext uri="{BB962C8B-B14F-4D97-AF65-F5344CB8AC3E}">
        <p14:creationId xmlns:p14="http://schemas.microsoft.com/office/powerpoint/2010/main" val="797586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bg2">
              <a:lumMod val="75000"/>
            </a:schemeClr>
          </a:solidFill>
        </p:spPr>
        <p:txBody>
          <a:bodyPr/>
          <a:lstStyle/>
          <a:p>
            <a:r>
              <a:rPr lang="zh-CN" altLang="zh-CN" dirty="0"/>
              <a:t>外国法层面著作权客体的演进 </a:t>
            </a:r>
            <a:endParaRPr kumimoji="1" lang="zh-CN" altLang="en-US" dirty="0"/>
          </a:p>
        </p:txBody>
      </p:sp>
      <p:sp>
        <p:nvSpPr>
          <p:cNvPr id="3" name="内容占位符 2"/>
          <p:cNvSpPr>
            <a:spLocks noGrp="1"/>
          </p:cNvSpPr>
          <p:nvPr>
            <p:ph idx="1"/>
          </p:nvPr>
        </p:nvSpPr>
        <p:spPr>
          <a:noFill/>
        </p:spPr>
        <p:txBody>
          <a:bodyPr>
            <a:normAutofit/>
          </a:bodyPr>
          <a:lstStyle/>
          <a:p>
            <a:pPr>
              <a:lnSpc>
                <a:spcPct val="120000"/>
              </a:lnSpc>
            </a:pPr>
            <a:r>
              <a:rPr lang="zh-CN" altLang="zh-CN" sz="2800" dirty="0"/>
              <a:t>美国在保护客体方面采用“开放式列表”立法</a:t>
            </a:r>
            <a:r>
              <a:rPr lang="zh-CN" altLang="zh-CN" sz="2800" dirty="0" smtClean="0"/>
              <a:t>模式</a:t>
            </a:r>
            <a:r>
              <a:rPr lang="en-US" altLang="zh-CN" sz="2800" dirty="0" smtClean="0"/>
              <a:t>:</a:t>
            </a:r>
          </a:p>
          <a:p>
            <a:pPr>
              <a:lnSpc>
                <a:spcPct val="120000"/>
              </a:lnSpc>
              <a:buFont typeface="Wingdings" charset="2"/>
              <a:buChar char="l"/>
            </a:pPr>
            <a:r>
              <a:rPr lang="zh-CN" altLang="en-US" sz="2800" dirty="0" smtClean="0"/>
              <a:t>     </a:t>
            </a:r>
            <a:r>
              <a:rPr lang="zh-CN" altLang="zh-CN" sz="2800" dirty="0" smtClean="0"/>
              <a:t>合成</a:t>
            </a:r>
            <a:r>
              <a:rPr lang="zh-CN" altLang="zh-CN" sz="2800" dirty="0"/>
              <a:t>生物产品中的人工合成</a:t>
            </a:r>
            <a:r>
              <a:rPr lang="en-GB" altLang="zh-CN" sz="2800" dirty="0"/>
              <a:t>DNA</a:t>
            </a:r>
            <a:r>
              <a:rPr lang="zh-CN" altLang="zh-CN" sz="2800" dirty="0" smtClean="0"/>
              <a:t>排列</a:t>
            </a:r>
            <a:r>
              <a:rPr lang="en-US" altLang="zh-CN" sz="2800" dirty="0" smtClean="0"/>
              <a:t>: </a:t>
            </a:r>
          </a:p>
          <a:p>
            <a:pPr>
              <a:lnSpc>
                <a:spcPct val="120000"/>
              </a:lnSpc>
            </a:pPr>
            <a:r>
              <a:rPr lang="zh-CN" altLang="en-US" sz="2800" dirty="0" smtClean="0"/>
              <a:t>        </a:t>
            </a:r>
            <a:r>
              <a:rPr lang="zh-CN" altLang="zh-CN" sz="2800" dirty="0" smtClean="0"/>
              <a:t>信息</a:t>
            </a:r>
            <a:r>
              <a:rPr lang="zh-CN" altLang="zh-CN" sz="2800" dirty="0"/>
              <a:t>表达 </a:t>
            </a:r>
            <a:r>
              <a:rPr lang="en-US" altLang="zh-CN" sz="2800" dirty="0" smtClean="0"/>
              <a:t>——</a:t>
            </a:r>
            <a:r>
              <a:rPr lang="zh-CN" altLang="en-US" sz="2800" dirty="0" smtClean="0"/>
              <a:t>是否与计算机程序具有可比性？</a:t>
            </a:r>
            <a:endParaRPr lang="en-US" altLang="zh-CN" sz="2800" dirty="0" smtClean="0"/>
          </a:p>
          <a:p>
            <a:pPr>
              <a:lnSpc>
                <a:spcPct val="120000"/>
              </a:lnSpc>
            </a:pPr>
            <a:r>
              <a:rPr kumimoji="1" lang="zh-CN" altLang="en-US" sz="2800" dirty="0" smtClean="0"/>
              <a:t>         哪种保护体系合适</a:t>
            </a:r>
            <a:r>
              <a:rPr kumimoji="1" lang="en-US" altLang="zh-CN" sz="2800" dirty="0" smtClean="0"/>
              <a:t>——</a:t>
            </a:r>
            <a:r>
              <a:rPr kumimoji="1" lang="zh-CN" altLang="en-US" sz="2800" dirty="0" smtClean="0"/>
              <a:t>专利体系还是版权体系？</a:t>
            </a:r>
            <a:endParaRPr kumimoji="1" lang="en-US" altLang="zh-CN" sz="2800" dirty="0" smtClean="0"/>
          </a:p>
          <a:p>
            <a:pPr>
              <a:lnSpc>
                <a:spcPct val="120000"/>
              </a:lnSpc>
            </a:pPr>
            <a:r>
              <a:rPr kumimoji="1" lang="zh-CN" altLang="en-US" sz="2800" dirty="0" smtClean="0"/>
              <a:t>         专利保护的高门槛是否可为版权保护敞开大门？</a:t>
            </a:r>
            <a:endParaRPr kumimoji="1" lang="zh-CN" altLang="en-US" sz="2800" dirty="0"/>
          </a:p>
        </p:txBody>
      </p:sp>
    </p:spTree>
    <p:extLst>
      <p:ext uri="{BB962C8B-B14F-4D97-AF65-F5344CB8AC3E}">
        <p14:creationId xmlns:p14="http://schemas.microsoft.com/office/powerpoint/2010/main" val="440843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4000" dirty="0"/>
              <a:t>瑜珈动作是否可以受到版权保护 </a:t>
            </a:r>
            <a:r>
              <a:rPr lang="zh-CN" altLang="en-US" sz="4000" dirty="0" smtClean="0"/>
              <a:t>？</a:t>
            </a:r>
            <a:endParaRPr kumimoji="1" lang="zh-CN" altLang="en-US" sz="4000" dirty="0"/>
          </a:p>
        </p:txBody>
      </p:sp>
      <p:sp>
        <p:nvSpPr>
          <p:cNvPr id="3" name="内容占位符 2"/>
          <p:cNvSpPr>
            <a:spLocks noGrp="1"/>
          </p:cNvSpPr>
          <p:nvPr>
            <p:ph idx="1"/>
          </p:nvPr>
        </p:nvSpPr>
        <p:spPr/>
        <p:txBody>
          <a:bodyPr>
            <a:normAutofit/>
          </a:bodyPr>
          <a:lstStyle/>
          <a:p>
            <a:pPr algn="just">
              <a:lnSpc>
                <a:spcPct val="120000"/>
              </a:lnSpc>
            </a:pPr>
            <a:r>
              <a:rPr kumimoji="1" lang="zh-CN" altLang="en-US" sz="2800" dirty="0" smtClean="0"/>
              <a:t>       第一</a:t>
            </a:r>
            <a:r>
              <a:rPr kumimoji="1" lang="zh-CN" altLang="en-US" sz="2800" dirty="0"/>
              <a:t>，瑜珈动作编排属于对体育锻炼动作进行选择、协调或组合的行为，具有促进人的身体或精神健康的功能，而这种具有功能性的体系或方法不受版权保护</a:t>
            </a:r>
            <a:r>
              <a:rPr kumimoji="1" lang="zh-CN" altLang="en-US" sz="2800" dirty="0" smtClean="0"/>
              <a:t>。</a:t>
            </a:r>
            <a:endParaRPr kumimoji="1" lang="en-US" altLang="zh-CN" sz="2800" dirty="0"/>
          </a:p>
          <a:p>
            <a:pPr algn="just">
              <a:lnSpc>
                <a:spcPct val="120000"/>
              </a:lnSpc>
            </a:pPr>
            <a:r>
              <a:rPr lang="zh-CN" altLang="en-US" sz="2800" dirty="0" smtClean="0"/>
              <a:t>      </a:t>
            </a:r>
            <a:r>
              <a:rPr lang="zh-CN" altLang="zh-CN" sz="2800" dirty="0" smtClean="0"/>
              <a:t>第二</a:t>
            </a:r>
            <a:r>
              <a:rPr lang="zh-CN" altLang="zh-CN" sz="2800" dirty="0"/>
              <a:t>，美国国会在《关于</a:t>
            </a:r>
            <a:r>
              <a:rPr lang="en-GB" altLang="zh-CN" sz="2800" dirty="0"/>
              <a:t>1976</a:t>
            </a:r>
            <a:r>
              <a:rPr lang="zh-CN" altLang="zh-CN" sz="2800" dirty="0"/>
              <a:t>年版权法的国会报告》中指出，“毫无疑问，在当前版权法体系下不受保护的客体有可能成为日后</a:t>
            </a:r>
            <a:r>
              <a:rPr lang="zh-CN" altLang="zh-CN" sz="2800" u="sng" dirty="0">
                <a:solidFill>
                  <a:srgbClr val="FF0000"/>
                </a:solidFill>
              </a:rPr>
              <a:t>国会</a:t>
            </a:r>
            <a:r>
              <a:rPr lang="zh-CN" altLang="zh-CN" sz="2800" dirty="0"/>
              <a:t>意欲给予版权保护的新客体。” </a:t>
            </a:r>
            <a:endParaRPr kumimoji="1" lang="zh-CN" altLang="en-US" sz="2800" dirty="0"/>
          </a:p>
        </p:txBody>
      </p:sp>
    </p:spTree>
    <p:extLst>
      <p:ext uri="{BB962C8B-B14F-4D97-AF65-F5344CB8AC3E}">
        <p14:creationId xmlns:p14="http://schemas.microsoft.com/office/powerpoint/2010/main" val="430878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bg2">
              <a:lumMod val="75000"/>
            </a:schemeClr>
          </a:solidFill>
        </p:spPr>
        <p:txBody>
          <a:bodyPr/>
          <a:lstStyle/>
          <a:p>
            <a:r>
              <a:rPr lang="zh-CN" altLang="zh-CN" dirty="0"/>
              <a:t>花园</a:t>
            </a:r>
            <a:r>
              <a:rPr lang="zh-CN" altLang="zh-CN" dirty="0" smtClean="0"/>
              <a:t>设计</a:t>
            </a:r>
            <a:r>
              <a:rPr lang="zh-CN" altLang="en-US" dirty="0" smtClean="0"/>
              <a:t>是否</a:t>
            </a:r>
            <a:r>
              <a:rPr lang="zh-CN" altLang="zh-CN" dirty="0" smtClean="0"/>
              <a:t>属于</a:t>
            </a:r>
            <a:r>
              <a:rPr lang="zh-CN" altLang="zh-CN" dirty="0"/>
              <a:t>版权保护客体 </a:t>
            </a:r>
            <a:r>
              <a:rPr lang="zh-CN" altLang="en-US" dirty="0" smtClean="0"/>
              <a:t>？</a:t>
            </a:r>
            <a:endParaRPr kumimoji="1" lang="zh-CN" altLang="en-US" dirty="0"/>
          </a:p>
        </p:txBody>
      </p:sp>
      <p:sp>
        <p:nvSpPr>
          <p:cNvPr id="3" name="内容占位符 2"/>
          <p:cNvSpPr>
            <a:spLocks noGrp="1"/>
          </p:cNvSpPr>
          <p:nvPr>
            <p:ph idx="1"/>
          </p:nvPr>
        </p:nvSpPr>
        <p:spPr/>
        <p:txBody>
          <a:bodyPr>
            <a:normAutofit lnSpcReduction="10000"/>
          </a:bodyPr>
          <a:lstStyle/>
          <a:p>
            <a:pPr>
              <a:lnSpc>
                <a:spcPct val="120000"/>
              </a:lnSpc>
              <a:buFont typeface="Wingdings" charset="2"/>
              <a:buChar char="l"/>
            </a:pPr>
            <a:r>
              <a:rPr lang="zh-CN" altLang="en-US" sz="2400" dirty="0" smtClean="0"/>
              <a:t>   </a:t>
            </a:r>
            <a:r>
              <a:rPr lang="zh-CN" altLang="zh-CN" sz="2400" dirty="0" smtClean="0"/>
              <a:t>花园</a:t>
            </a:r>
            <a:r>
              <a:rPr lang="zh-CN" altLang="zh-CN" sz="2400" dirty="0"/>
              <a:t>设计相比人工合成</a:t>
            </a:r>
            <a:r>
              <a:rPr lang="en-GB" altLang="zh-CN" sz="2400" dirty="0"/>
              <a:t>DNA</a:t>
            </a:r>
            <a:r>
              <a:rPr lang="zh-CN" altLang="zh-CN" sz="2400" dirty="0"/>
              <a:t>排列和瑜珈动作编排而言，看似更富于审美表达 </a:t>
            </a:r>
            <a:r>
              <a:rPr lang="en-US" altLang="zh-CN" sz="2400" dirty="0" smtClean="0"/>
              <a:t>;</a:t>
            </a:r>
          </a:p>
          <a:p>
            <a:pPr>
              <a:lnSpc>
                <a:spcPct val="120000"/>
              </a:lnSpc>
              <a:buFont typeface="Wingdings" charset="2"/>
              <a:buChar char="l"/>
            </a:pPr>
            <a:r>
              <a:rPr lang="zh-CN" altLang="en-US" sz="2400" dirty="0" smtClean="0"/>
              <a:t>   但</a:t>
            </a:r>
            <a:r>
              <a:rPr lang="zh-CN" altLang="zh-CN" sz="2400" dirty="0" smtClean="0"/>
              <a:t>花园</a:t>
            </a:r>
            <a:r>
              <a:rPr lang="zh-CN" altLang="zh-CN" sz="2400" dirty="0"/>
              <a:t>创作虽包含了人为设计的成分，但植物自然生长对创作的形成贡献更为</a:t>
            </a:r>
            <a:r>
              <a:rPr lang="zh-CN" altLang="zh-CN" sz="2400" dirty="0" smtClean="0"/>
              <a:t>突出</a:t>
            </a:r>
            <a:r>
              <a:rPr lang="en-US" altLang="zh-CN" sz="2400" dirty="0" smtClean="0"/>
              <a:t>;</a:t>
            </a:r>
            <a:r>
              <a:rPr lang="zh-CN" altLang="zh-CN" sz="2400" dirty="0" smtClean="0"/>
              <a:t> </a:t>
            </a:r>
            <a:endParaRPr lang="en-US" altLang="zh-CN" sz="2400" dirty="0" smtClean="0"/>
          </a:p>
          <a:p>
            <a:pPr>
              <a:lnSpc>
                <a:spcPct val="120000"/>
              </a:lnSpc>
              <a:buFont typeface="Wingdings" charset="2"/>
              <a:buChar char="l"/>
            </a:pPr>
            <a:r>
              <a:rPr lang="zh-CN" altLang="en-US" sz="2400" dirty="0" smtClean="0"/>
              <a:t>   </a:t>
            </a:r>
            <a:r>
              <a:rPr lang="zh-CN" altLang="zh-CN" sz="2400" dirty="0" smtClean="0"/>
              <a:t>花园</a:t>
            </a:r>
            <a:r>
              <a:rPr lang="zh-CN" altLang="zh-CN" sz="2400" dirty="0"/>
              <a:t>设计的审美表达已具有几个世纪的历史</a:t>
            </a:r>
            <a:r>
              <a:rPr lang="zh-CN" altLang="zh-CN" sz="2400" dirty="0" smtClean="0"/>
              <a:t>，从未</a:t>
            </a:r>
            <a:r>
              <a:rPr lang="zh-CN" altLang="zh-CN" sz="2400" dirty="0"/>
              <a:t>有人提出版权保护的要求，这或许是其无需版权保护的</a:t>
            </a:r>
            <a:r>
              <a:rPr lang="zh-CN" altLang="zh-CN" sz="2400" dirty="0" smtClean="0"/>
              <a:t>表现</a:t>
            </a:r>
            <a:r>
              <a:rPr lang="en-US" altLang="zh-CN" sz="2400" dirty="0" smtClean="0"/>
              <a:t>;</a:t>
            </a:r>
          </a:p>
          <a:p>
            <a:pPr>
              <a:lnSpc>
                <a:spcPct val="120000"/>
              </a:lnSpc>
              <a:buFont typeface="Wingdings" charset="2"/>
              <a:buChar char="l"/>
            </a:pPr>
            <a:r>
              <a:rPr lang="zh-CN" altLang="en-US" sz="2400" dirty="0" smtClean="0"/>
              <a:t>   </a:t>
            </a:r>
            <a:r>
              <a:rPr lang="zh-CN" altLang="zh-CN" sz="2400" dirty="0" smtClean="0"/>
              <a:t>若国会</a:t>
            </a:r>
            <a:r>
              <a:rPr lang="zh-CN" altLang="zh-CN" sz="2400" dirty="0"/>
              <a:t>有意将花园设计纳入版权体系下，国会应该会在《</a:t>
            </a:r>
            <a:r>
              <a:rPr lang="en-GB" altLang="zh-CN" sz="2400" dirty="0"/>
              <a:t>1976</a:t>
            </a:r>
            <a:r>
              <a:rPr lang="zh-CN" altLang="zh-CN" sz="2400" dirty="0"/>
              <a:t>年版权法》中明确列举该作品类型，但国会并没有这么做 </a:t>
            </a:r>
            <a:r>
              <a:rPr lang="zh-CN" altLang="en-US" sz="2400" dirty="0" smtClean="0"/>
              <a:t>。</a:t>
            </a:r>
            <a:r>
              <a:rPr lang="zh-CN" altLang="zh-CN" sz="2400" dirty="0" smtClean="0"/>
              <a:t> </a:t>
            </a:r>
            <a:endParaRPr kumimoji="1" lang="zh-CN" altLang="en-US" sz="2400" dirty="0"/>
          </a:p>
        </p:txBody>
      </p:sp>
    </p:spTree>
    <p:extLst>
      <p:ext uri="{BB962C8B-B14F-4D97-AF65-F5344CB8AC3E}">
        <p14:creationId xmlns:p14="http://schemas.microsoft.com/office/powerpoint/2010/main" val="1266449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bg2">
              <a:lumMod val="75000"/>
            </a:schemeClr>
          </a:solidFill>
        </p:spPr>
        <p:txBody>
          <a:bodyPr/>
          <a:lstStyle/>
          <a:p>
            <a:r>
              <a:rPr kumimoji="1" lang="zh-CN" altLang="en-US" dirty="0" smtClean="0"/>
              <a:t>法国：</a:t>
            </a:r>
            <a:r>
              <a:rPr lang="zh-CN" altLang="zh-CN" dirty="0"/>
              <a:t>采用“开放式列表”立法模式 </a:t>
            </a:r>
            <a:endParaRPr kumimoji="1" lang="zh-CN" altLang="en-US" dirty="0"/>
          </a:p>
        </p:txBody>
      </p:sp>
      <p:sp>
        <p:nvSpPr>
          <p:cNvPr id="3" name="内容占位符 2"/>
          <p:cNvSpPr>
            <a:spLocks noGrp="1"/>
          </p:cNvSpPr>
          <p:nvPr>
            <p:ph idx="1"/>
          </p:nvPr>
        </p:nvSpPr>
        <p:spPr/>
        <p:txBody>
          <a:bodyPr/>
          <a:lstStyle/>
          <a:p>
            <a:pPr marL="0" indent="0">
              <a:lnSpc>
                <a:spcPct val="120000"/>
              </a:lnSpc>
              <a:buNone/>
            </a:pPr>
            <a:r>
              <a:rPr lang="zh-CN" altLang="en-US" dirty="0" smtClean="0"/>
              <a:t>   </a:t>
            </a:r>
            <a:r>
              <a:rPr lang="zh-CN" altLang="zh-CN" sz="2400" dirty="0" smtClean="0"/>
              <a:t>香水香味</a:t>
            </a:r>
            <a:r>
              <a:rPr lang="zh-CN" altLang="en-US" sz="2400" dirty="0" smtClean="0"/>
              <a:t>是否可被版权保护？</a:t>
            </a:r>
            <a:r>
              <a:rPr lang="zh-CN" altLang="zh-CN" sz="2400" dirty="0" smtClean="0"/>
              <a:t> </a:t>
            </a:r>
            <a:endParaRPr lang="en-US" altLang="zh-CN" sz="2400" dirty="0" smtClean="0"/>
          </a:p>
          <a:p>
            <a:pPr>
              <a:lnSpc>
                <a:spcPct val="120000"/>
              </a:lnSpc>
              <a:buFont typeface="Wingdings" charset="2"/>
              <a:buChar char="l"/>
            </a:pPr>
            <a:r>
              <a:rPr lang="zh-CN" altLang="en-US" sz="2400" dirty="0" smtClean="0"/>
              <a:t>    </a:t>
            </a:r>
            <a:r>
              <a:rPr lang="en-GB" altLang="zh-CN" sz="2400" dirty="0" smtClean="0"/>
              <a:t>2006</a:t>
            </a:r>
            <a:r>
              <a:rPr lang="zh-CN" altLang="zh-CN" sz="2400" dirty="0"/>
              <a:t>年</a:t>
            </a:r>
            <a:r>
              <a:rPr lang="en-GB" altLang="zh-CN" sz="2400" dirty="0"/>
              <a:t>6</a:t>
            </a:r>
            <a:r>
              <a:rPr lang="zh-CN" altLang="zh-CN" sz="2400" dirty="0"/>
              <a:t>月，法国最高法院在</a:t>
            </a:r>
            <a:r>
              <a:rPr lang="en-GB" altLang="zh-CN" sz="2400" dirty="0" err="1"/>
              <a:t>Bsiri-Barbir</a:t>
            </a:r>
            <a:r>
              <a:rPr lang="en-GB" altLang="zh-CN" sz="2400" dirty="0"/>
              <a:t> v. </a:t>
            </a:r>
            <a:r>
              <a:rPr lang="en-GB" altLang="zh-CN" sz="2400" dirty="0" err="1"/>
              <a:t>Haarman</a:t>
            </a:r>
            <a:r>
              <a:rPr lang="en-GB" altLang="zh-CN" sz="2400" dirty="0"/>
              <a:t> &amp; Reimer</a:t>
            </a:r>
            <a:r>
              <a:rPr lang="zh-CN" altLang="zh-CN" sz="2400" dirty="0"/>
              <a:t>案中，否认了香水香味受著作权法保护，主要理由是香水香味纯粹是运用科技知识获得的产物，因此缺少了作品与创作者个性特征之间可识别的关联性。 </a:t>
            </a:r>
            <a:endParaRPr lang="en-US" altLang="zh-CN" sz="2400" dirty="0" smtClean="0"/>
          </a:p>
          <a:p>
            <a:pPr>
              <a:lnSpc>
                <a:spcPct val="120000"/>
              </a:lnSpc>
              <a:buFont typeface="Wingdings" charset="2"/>
              <a:buChar char="l"/>
            </a:pPr>
            <a:r>
              <a:rPr lang="zh-CN" altLang="en-US" sz="2400" dirty="0" smtClean="0"/>
              <a:t>   </a:t>
            </a:r>
            <a:r>
              <a:rPr lang="zh-CN" altLang="zh-CN" sz="2400" dirty="0" smtClean="0"/>
              <a:t>但</a:t>
            </a:r>
            <a:r>
              <a:rPr lang="zh-CN" altLang="zh-CN" sz="2400" dirty="0"/>
              <a:t>在</a:t>
            </a:r>
            <a:r>
              <a:rPr lang="en-GB" altLang="zh-CN" sz="2400" dirty="0"/>
              <a:t>2007</a:t>
            </a:r>
            <a:r>
              <a:rPr lang="zh-CN" altLang="zh-CN" sz="2400" dirty="0"/>
              <a:t>年法国上诉法院的判决中，法国最高法院的上述论断完全被忽略，即上诉法院肯定了香水香味属于著作权保护客体。有趣的是，上诉法院阐述的理由与最高法院截然相反，即香水香味可以体现和承载创作者的个人人格。 </a:t>
            </a:r>
            <a:endParaRPr kumimoji="1" lang="en-US" altLang="zh-CN" sz="2400" dirty="0"/>
          </a:p>
        </p:txBody>
      </p:sp>
    </p:spTree>
    <p:extLst>
      <p:ext uri="{BB962C8B-B14F-4D97-AF65-F5344CB8AC3E}">
        <p14:creationId xmlns:p14="http://schemas.microsoft.com/office/powerpoint/2010/main" val="370119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bg2">
              <a:lumMod val="75000"/>
            </a:schemeClr>
          </a:solidFill>
        </p:spPr>
        <p:txBody>
          <a:bodyPr/>
          <a:lstStyle/>
          <a:p>
            <a:r>
              <a:rPr lang="zh-CN" altLang="zh-CN" dirty="0"/>
              <a:t>荷兰最高法院 </a:t>
            </a:r>
            <a:r>
              <a:rPr lang="zh-CN" altLang="en-US" dirty="0" smtClean="0"/>
              <a:t>：</a:t>
            </a:r>
            <a:endParaRPr kumimoji="1" lang="zh-CN" altLang="en-US" dirty="0"/>
          </a:p>
        </p:txBody>
      </p:sp>
      <p:sp>
        <p:nvSpPr>
          <p:cNvPr id="3" name="内容占位符 2"/>
          <p:cNvSpPr>
            <a:spLocks noGrp="1"/>
          </p:cNvSpPr>
          <p:nvPr>
            <p:ph idx="1"/>
          </p:nvPr>
        </p:nvSpPr>
        <p:spPr>
          <a:xfrm>
            <a:off x="1097280" y="2246426"/>
            <a:ext cx="10058400" cy="4023360"/>
          </a:xfrm>
        </p:spPr>
        <p:txBody>
          <a:bodyPr>
            <a:normAutofit/>
          </a:bodyPr>
          <a:lstStyle/>
          <a:p>
            <a:pPr>
              <a:lnSpc>
                <a:spcPct val="140000"/>
              </a:lnSpc>
            </a:pPr>
            <a:r>
              <a:rPr lang="zh-CN" altLang="en-US" sz="2800" dirty="0" smtClean="0"/>
              <a:t>         </a:t>
            </a:r>
            <a:r>
              <a:rPr lang="zh-CN" altLang="zh-CN" sz="2800" dirty="0" smtClean="0"/>
              <a:t>荷兰</a:t>
            </a:r>
            <a:r>
              <a:rPr lang="zh-CN" altLang="zh-CN" sz="2800" dirty="0"/>
              <a:t>最高法院在</a:t>
            </a:r>
            <a:r>
              <a:rPr lang="en-US" altLang="zh-CN" sz="2800" dirty="0" err="1"/>
              <a:t>Kecofa</a:t>
            </a:r>
            <a:r>
              <a:rPr lang="en-US" altLang="zh-CN" sz="2800" dirty="0"/>
              <a:t> v. </a:t>
            </a:r>
            <a:r>
              <a:rPr lang="en-US" altLang="zh-CN" sz="2800" dirty="0" err="1"/>
              <a:t>Lancome</a:t>
            </a:r>
            <a:r>
              <a:rPr lang="en-US" altLang="zh-CN" sz="2800" dirty="0"/>
              <a:t> </a:t>
            </a:r>
            <a:r>
              <a:rPr lang="zh-CN" altLang="zh-CN" sz="2800" dirty="0"/>
              <a:t>案中认为，根据荷兰版权法，香水香味体现了创制者的人格印迹，其独创性使得香水香味成为著作权保护客体，因此被告的香味是非法复制品</a:t>
            </a:r>
            <a:r>
              <a:rPr lang="zh-CN" altLang="zh-CN" sz="2800" dirty="0" smtClean="0"/>
              <a:t>。</a:t>
            </a:r>
            <a:endParaRPr lang="en-US" altLang="zh-CN" sz="2800" dirty="0" smtClean="0"/>
          </a:p>
          <a:p>
            <a:pPr>
              <a:lnSpc>
                <a:spcPct val="140000"/>
              </a:lnSpc>
            </a:pPr>
            <a:r>
              <a:rPr lang="zh-CN" altLang="en-US" sz="2800" dirty="0" smtClean="0"/>
              <a:t>          </a:t>
            </a:r>
            <a:r>
              <a:rPr lang="zh-CN" altLang="zh-CN" sz="2800" i="1" u="sng" dirty="0" smtClean="0">
                <a:solidFill>
                  <a:srgbClr val="FF0000"/>
                </a:solidFill>
              </a:rPr>
              <a:t>其</a:t>
            </a:r>
            <a:r>
              <a:rPr lang="zh-CN" altLang="zh-CN" sz="2800" i="1" u="sng" dirty="0">
                <a:solidFill>
                  <a:srgbClr val="FF0000"/>
                </a:solidFill>
              </a:rPr>
              <a:t>辐射效应带来的类似问题包括：倘若香水香味可受著作权法保护，那么其他气味是否也可受保护，比如香烟气味、酒水气味等</a:t>
            </a:r>
            <a:r>
              <a:rPr lang="zh-CN" altLang="zh-CN" sz="2800" i="1" u="sng" dirty="0" smtClean="0">
                <a:solidFill>
                  <a:srgbClr val="FF0000"/>
                </a:solidFill>
              </a:rPr>
              <a:t>。 </a:t>
            </a:r>
            <a:endParaRPr kumimoji="1" lang="zh-CN" altLang="en-US" sz="2800" i="1" u="sng" dirty="0">
              <a:solidFill>
                <a:srgbClr val="FF0000"/>
              </a:solidFill>
            </a:endParaRPr>
          </a:p>
        </p:txBody>
      </p:sp>
    </p:spTree>
    <p:extLst>
      <p:ext uri="{BB962C8B-B14F-4D97-AF65-F5344CB8AC3E}">
        <p14:creationId xmlns:p14="http://schemas.microsoft.com/office/powerpoint/2010/main" val="1492853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bg2">
              <a:lumMod val="75000"/>
            </a:schemeClr>
          </a:solidFill>
        </p:spPr>
        <p:txBody>
          <a:bodyPr/>
          <a:lstStyle/>
          <a:p>
            <a:r>
              <a:rPr lang="zh-CN" altLang="zh-CN" dirty="0"/>
              <a:t>反对之声 </a:t>
            </a:r>
            <a:r>
              <a:rPr lang="zh-CN" altLang="en-US" dirty="0" smtClean="0"/>
              <a:t>：</a:t>
            </a:r>
            <a:endParaRPr kumimoji="1" lang="zh-CN" altLang="en-US" dirty="0"/>
          </a:p>
        </p:txBody>
      </p:sp>
      <p:sp>
        <p:nvSpPr>
          <p:cNvPr id="3" name="内容占位符 2"/>
          <p:cNvSpPr>
            <a:spLocks noGrp="1"/>
          </p:cNvSpPr>
          <p:nvPr>
            <p:ph idx="1"/>
          </p:nvPr>
        </p:nvSpPr>
        <p:spPr/>
        <p:txBody>
          <a:bodyPr>
            <a:normAutofit lnSpcReduction="10000"/>
          </a:bodyPr>
          <a:lstStyle/>
          <a:p>
            <a:pPr>
              <a:lnSpc>
                <a:spcPct val="110000"/>
              </a:lnSpc>
            </a:pPr>
            <a:r>
              <a:rPr lang="zh-CN" altLang="zh-CN" sz="2400" dirty="0"/>
              <a:t>第一，现有的商标法、商业秘密法和专利法已经为保护投资与促进香水产业发展提供了足够的保护，若基于此目的而为香水生产者提供版权保护显得没有必要。 </a:t>
            </a:r>
            <a:endParaRPr lang="en-US" altLang="zh-CN" sz="2400" dirty="0" smtClean="0"/>
          </a:p>
          <a:p>
            <a:pPr>
              <a:lnSpc>
                <a:spcPct val="110000"/>
              </a:lnSpc>
            </a:pPr>
            <a:r>
              <a:rPr lang="zh-CN" altLang="zh-CN" sz="2400" dirty="0"/>
              <a:t>第二，版权侵权的确定依赖于权利人有能力提供足够的证据说明侵权产品与其作品之间存在实质性相似。而这种作品相似性的判断并不能依据化学成分分析，也不能依据权利人自己的判断，而应该依据相关市场公众的感知。 </a:t>
            </a:r>
            <a:endParaRPr lang="en-US" altLang="zh-CN" sz="2400" dirty="0" smtClean="0"/>
          </a:p>
          <a:p>
            <a:pPr>
              <a:lnSpc>
                <a:spcPct val="110000"/>
              </a:lnSpc>
            </a:pPr>
            <a:r>
              <a:rPr lang="zh-CN" altLang="zh-CN" sz="2400" dirty="0"/>
              <a:t>第三，如果给某一类型的香水香味给予版权保护，将使得权利人在过长时间内享有对该类气味的垄断权，不利于相关产业的发展。 </a:t>
            </a:r>
            <a:endParaRPr kumimoji="1" lang="zh-CN" altLang="en-US" sz="2400" dirty="0"/>
          </a:p>
        </p:txBody>
      </p:sp>
    </p:spTree>
    <p:extLst>
      <p:ext uri="{BB962C8B-B14F-4D97-AF65-F5344CB8AC3E}">
        <p14:creationId xmlns:p14="http://schemas.microsoft.com/office/powerpoint/2010/main" val="1341158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15087" y="368796"/>
            <a:ext cx="10058400" cy="1450757"/>
          </a:xfrm>
          <a:solidFill>
            <a:schemeClr val="bg2">
              <a:lumMod val="75000"/>
            </a:schemeClr>
          </a:solidFill>
        </p:spPr>
        <p:txBody>
          <a:bodyPr>
            <a:normAutofit/>
          </a:bodyPr>
          <a:lstStyle/>
          <a:p>
            <a:pPr>
              <a:lnSpc>
                <a:spcPct val="110000"/>
              </a:lnSpc>
            </a:pPr>
            <a:r>
              <a:rPr lang="zh-CN" altLang="zh-CN" sz="3200" b="1" dirty="0">
                <a:solidFill>
                  <a:srgbClr val="FF0000"/>
                </a:solidFill>
              </a:rPr>
              <a:t>音乐喷泉案 </a:t>
            </a:r>
            <a:r>
              <a:rPr lang="en-US" altLang="zh-CN" sz="2400" dirty="0" smtClean="0"/>
              <a:t/>
            </a:r>
            <a:br>
              <a:rPr lang="en-US" altLang="zh-CN" sz="2400" dirty="0" smtClean="0"/>
            </a:br>
            <a:r>
              <a:rPr lang="en-US" altLang="zh-CN" sz="2400" dirty="0" smtClean="0"/>
              <a:t>[</a:t>
            </a:r>
            <a:r>
              <a:rPr lang="zh-CN" altLang="en-US" sz="2400" dirty="0"/>
              <a:t>北京市海淀区人民法院（</a:t>
            </a:r>
            <a:r>
              <a:rPr lang="en-US" altLang="zh-CN" sz="2400" dirty="0"/>
              <a:t>2016</a:t>
            </a:r>
            <a:r>
              <a:rPr lang="zh-CN" altLang="en-US" sz="2400" dirty="0"/>
              <a:t>）京</a:t>
            </a:r>
            <a:r>
              <a:rPr lang="en-US" altLang="zh-CN" sz="2400" dirty="0"/>
              <a:t>0108</a:t>
            </a:r>
            <a:r>
              <a:rPr lang="zh-CN" altLang="en-US" sz="2400" dirty="0"/>
              <a:t>民初</a:t>
            </a:r>
            <a:r>
              <a:rPr lang="en-US" altLang="zh-CN" sz="2400" dirty="0"/>
              <a:t>15322</a:t>
            </a:r>
            <a:r>
              <a:rPr lang="zh-CN" altLang="en-US" sz="2400" dirty="0"/>
              <a:t>号</a:t>
            </a:r>
            <a:r>
              <a:rPr lang="en-US" altLang="zh-CN" sz="2400" dirty="0" smtClean="0"/>
              <a:t>]</a:t>
            </a:r>
            <a:endParaRPr kumimoji="1" lang="zh-CN" altLang="en-US" sz="2400" dirty="0"/>
          </a:p>
        </p:txBody>
      </p:sp>
      <p:pic>
        <p:nvPicPr>
          <p:cNvPr id="4" name="内容占位符 3"/>
          <p:cNvPicPr>
            <a:picLocks noGrp="1" noChangeAspect="1"/>
          </p:cNvPicPr>
          <p:nvPr>
            <p:ph idx="1"/>
          </p:nvPr>
        </p:nvPicPr>
        <p:blipFill>
          <a:blip r:embed="rId3"/>
          <a:stretch>
            <a:fillRect/>
          </a:stretch>
        </p:blipFill>
        <p:spPr>
          <a:xfrm>
            <a:off x="2743199" y="1952417"/>
            <a:ext cx="6900863" cy="3886407"/>
          </a:xfrm>
          <a:prstGeom prst="rect">
            <a:avLst/>
          </a:prstGeom>
        </p:spPr>
      </p:pic>
    </p:spTree>
    <p:extLst>
      <p:ext uri="{BB962C8B-B14F-4D97-AF65-F5344CB8AC3E}">
        <p14:creationId xmlns:p14="http://schemas.microsoft.com/office/powerpoint/2010/main" val="939701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bg2">
              <a:lumMod val="75000"/>
            </a:schemeClr>
          </a:solidFill>
        </p:spPr>
        <p:txBody>
          <a:bodyPr/>
          <a:lstStyle/>
          <a:p>
            <a:r>
              <a:rPr lang="zh-CN" altLang="zh-CN" dirty="0"/>
              <a:t>影响著作权客体范围的因素 </a:t>
            </a:r>
            <a:r>
              <a:rPr lang="zh-CN" altLang="en-US" dirty="0" smtClean="0"/>
              <a:t>：</a:t>
            </a:r>
            <a:endParaRPr kumimoji="1" lang="zh-CN" altLang="en-US" dirty="0"/>
          </a:p>
        </p:txBody>
      </p:sp>
      <p:sp>
        <p:nvSpPr>
          <p:cNvPr id="3" name="内容占位符 2"/>
          <p:cNvSpPr>
            <a:spLocks noGrp="1"/>
          </p:cNvSpPr>
          <p:nvPr>
            <p:ph idx="1"/>
          </p:nvPr>
        </p:nvSpPr>
        <p:spPr/>
        <p:txBody>
          <a:bodyPr>
            <a:noAutofit/>
          </a:bodyPr>
          <a:lstStyle/>
          <a:p>
            <a:pPr algn="just">
              <a:buFont typeface="Wingdings" charset="2"/>
              <a:buChar char="l"/>
            </a:pPr>
            <a:r>
              <a:rPr lang="zh-CN" altLang="en-US" sz="2400" dirty="0" smtClean="0"/>
              <a:t>   </a:t>
            </a:r>
            <a:r>
              <a:rPr lang="zh-CN" altLang="zh-CN" sz="2400" dirty="0" smtClean="0"/>
              <a:t>著作权法</a:t>
            </a:r>
            <a:r>
              <a:rPr lang="zh-CN" altLang="zh-CN" sz="2400" dirty="0"/>
              <a:t>只为“文学与艺术作品”提供保护 </a:t>
            </a:r>
            <a:r>
              <a:rPr lang="en-US" altLang="zh-CN" sz="2400" dirty="0" smtClean="0"/>
              <a:t>——</a:t>
            </a:r>
            <a:r>
              <a:rPr lang="zh-CN" altLang="en-US" sz="2400" dirty="0"/>
              <a:t>现代科技与审美艺术的发展，使得回答这个问题并不容易</a:t>
            </a:r>
            <a:r>
              <a:rPr lang="zh-CN" altLang="en-US" sz="2400" dirty="0" smtClean="0"/>
              <a:t>。</a:t>
            </a:r>
            <a:endParaRPr lang="en-US" altLang="zh-CN" sz="2400" dirty="0" smtClean="0"/>
          </a:p>
          <a:p>
            <a:pPr algn="just">
              <a:buFont typeface="Wingdings" charset="2"/>
              <a:buChar char="l"/>
            </a:pPr>
            <a:endParaRPr kumimoji="1" lang="en-US" altLang="zh-CN" sz="2400" dirty="0"/>
          </a:p>
          <a:p>
            <a:pPr algn="just">
              <a:buFont typeface="Wingdings" charset="2"/>
              <a:buChar char="l"/>
            </a:pPr>
            <a:r>
              <a:rPr lang="zh-CN" altLang="en-US" sz="2400" dirty="0" smtClean="0"/>
              <a:t>   </a:t>
            </a:r>
            <a:r>
              <a:rPr lang="zh-CN" altLang="zh-CN" sz="2400" dirty="0" smtClean="0"/>
              <a:t>作者</a:t>
            </a:r>
            <a:r>
              <a:rPr lang="zh-CN" altLang="zh-CN" sz="2400" dirty="0"/>
              <a:t>人格权的保护 </a:t>
            </a:r>
            <a:r>
              <a:rPr lang="en-US" altLang="zh-CN" sz="2400" dirty="0" smtClean="0"/>
              <a:t>——</a:t>
            </a:r>
            <a:r>
              <a:rPr lang="zh-CN" altLang="zh-CN" sz="2400" dirty="0"/>
              <a:t>只要该创作中融入了作者人格的印迹，它们就倾向于提供保护。 </a:t>
            </a:r>
            <a:endParaRPr lang="en-US" altLang="zh-CN" sz="2400" dirty="0" smtClean="0"/>
          </a:p>
          <a:p>
            <a:pPr algn="just">
              <a:buFont typeface="Wingdings" charset="2"/>
              <a:buChar char="l"/>
            </a:pPr>
            <a:endParaRPr kumimoji="1" lang="en-US" altLang="zh-CN" sz="2400" dirty="0"/>
          </a:p>
          <a:p>
            <a:pPr algn="just">
              <a:buFont typeface="Wingdings" charset="2"/>
              <a:buChar char="l"/>
            </a:pPr>
            <a:r>
              <a:rPr lang="zh-CN" altLang="en-US" sz="2400" dirty="0" smtClean="0"/>
              <a:t>   </a:t>
            </a:r>
            <a:r>
              <a:rPr lang="zh-CN" altLang="zh-CN" sz="2400" dirty="0" smtClean="0"/>
              <a:t>构建</a:t>
            </a:r>
            <a:r>
              <a:rPr lang="zh-CN" altLang="zh-CN" sz="2400" dirty="0"/>
              <a:t>的利益平衡 </a:t>
            </a:r>
            <a:r>
              <a:rPr lang="en-US" altLang="zh-CN" sz="2400" dirty="0" smtClean="0"/>
              <a:t>——</a:t>
            </a:r>
            <a:r>
              <a:rPr lang="zh-CN" altLang="en-US" sz="2400" dirty="0"/>
              <a:t>有些国家著作权法对“独创性”的要求较高，有些不能纳入著作权客体的创作或可依邻接权获得保护</a:t>
            </a:r>
            <a:r>
              <a:rPr lang="en-US" altLang="zh-CN" sz="2400" dirty="0"/>
              <a:t>;</a:t>
            </a:r>
            <a:r>
              <a:rPr lang="zh-CN" altLang="en-US" sz="2400" dirty="0"/>
              <a:t>而有些国家对“独创性”设置的门槛较低，不为权利获取过度设限。但是各国著作权的保护期大抵都比较长。</a:t>
            </a:r>
            <a:endParaRPr kumimoji="1" lang="zh-CN" altLang="en-US" sz="2400" dirty="0"/>
          </a:p>
        </p:txBody>
      </p:sp>
    </p:spTree>
    <p:extLst>
      <p:ext uri="{BB962C8B-B14F-4D97-AF65-F5344CB8AC3E}">
        <p14:creationId xmlns:p14="http://schemas.microsoft.com/office/powerpoint/2010/main" val="864147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bg2">
              <a:lumMod val="75000"/>
            </a:schemeClr>
          </a:solidFill>
        </p:spPr>
        <p:txBody>
          <a:bodyPr/>
          <a:lstStyle/>
          <a:p>
            <a:r>
              <a:rPr lang="zh-CN" altLang="zh-CN" dirty="0"/>
              <a:t>法律适用须慎重 </a:t>
            </a:r>
            <a:endParaRPr kumimoji="1" lang="zh-CN" altLang="en-US" dirty="0"/>
          </a:p>
        </p:txBody>
      </p:sp>
      <p:sp>
        <p:nvSpPr>
          <p:cNvPr id="3" name="内容占位符 2"/>
          <p:cNvSpPr>
            <a:spLocks noGrp="1"/>
          </p:cNvSpPr>
          <p:nvPr>
            <p:ph idx="1"/>
          </p:nvPr>
        </p:nvSpPr>
        <p:spPr/>
        <p:txBody>
          <a:bodyPr>
            <a:normAutofit/>
          </a:bodyPr>
          <a:lstStyle/>
          <a:p>
            <a:pPr>
              <a:lnSpc>
                <a:spcPct val="190000"/>
              </a:lnSpc>
            </a:pPr>
            <a:r>
              <a:rPr lang="zh-CN" altLang="en-US" sz="2800" dirty="0" smtClean="0"/>
              <a:t>      </a:t>
            </a:r>
            <a:r>
              <a:rPr lang="zh-CN" altLang="zh-CN" sz="2800" dirty="0" smtClean="0"/>
              <a:t>现有</a:t>
            </a:r>
            <a:r>
              <a:rPr lang="zh-CN" altLang="zh-CN" sz="2800" dirty="0"/>
              <a:t>的著作权保护体系是经过严谨、科学立法程序之后的结果</a:t>
            </a:r>
            <a:r>
              <a:rPr lang="zh-CN" altLang="en-US" sz="2800" dirty="0"/>
              <a:t>，如</a:t>
            </a:r>
            <a:r>
              <a:rPr lang="zh-CN" altLang="en-US" sz="2800" dirty="0" smtClean="0"/>
              <a:t>：</a:t>
            </a:r>
            <a:endParaRPr lang="en-US" altLang="zh-CN" dirty="0"/>
          </a:p>
          <a:p>
            <a:pPr>
              <a:lnSpc>
                <a:spcPct val="190000"/>
              </a:lnSpc>
              <a:buFont typeface="Wingdings" charset="2"/>
              <a:buChar char="l"/>
            </a:pPr>
            <a:r>
              <a:rPr lang="zh-CN" altLang="en-US" sz="2800" dirty="0" smtClean="0"/>
              <a:t>   保护期</a:t>
            </a:r>
            <a:r>
              <a:rPr lang="en-US" altLang="zh-CN" sz="2800" dirty="0" smtClean="0"/>
              <a:t>;</a:t>
            </a:r>
          </a:p>
          <a:p>
            <a:pPr>
              <a:lnSpc>
                <a:spcPct val="190000"/>
              </a:lnSpc>
              <a:buFont typeface="Wingdings" charset="2"/>
              <a:buChar char="l"/>
            </a:pPr>
            <a:r>
              <a:rPr lang="zh-CN" altLang="en-US" sz="2800" dirty="0" smtClean="0"/>
              <a:t>     在传统环境与网络环境下的合理使用，等等。</a:t>
            </a:r>
            <a:endParaRPr lang="en-US" altLang="zh-CN" sz="2800" dirty="0" smtClean="0"/>
          </a:p>
        </p:txBody>
      </p:sp>
    </p:spTree>
    <p:extLst>
      <p:ext uri="{BB962C8B-B14F-4D97-AF65-F5344CB8AC3E}">
        <p14:creationId xmlns:p14="http://schemas.microsoft.com/office/powerpoint/2010/main" val="290976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bg2">
              <a:lumMod val="75000"/>
            </a:schemeClr>
          </a:solidFill>
        </p:spPr>
        <p:txBody>
          <a:bodyPr/>
          <a:lstStyle/>
          <a:p>
            <a:r>
              <a:rPr kumimoji="1" lang="zh-CN" altLang="en-US" dirty="0" smtClean="0"/>
              <a:t>结论：</a:t>
            </a:r>
            <a:endParaRPr kumimoji="1" lang="zh-CN" altLang="en-US" dirty="0"/>
          </a:p>
        </p:txBody>
      </p:sp>
      <p:sp>
        <p:nvSpPr>
          <p:cNvPr id="3" name="内容占位符 2"/>
          <p:cNvSpPr>
            <a:spLocks noGrp="1"/>
          </p:cNvSpPr>
          <p:nvPr>
            <p:ph idx="1"/>
          </p:nvPr>
        </p:nvSpPr>
        <p:spPr/>
        <p:txBody>
          <a:bodyPr/>
          <a:lstStyle/>
          <a:p>
            <a:pPr algn="just">
              <a:lnSpc>
                <a:spcPct val="120000"/>
              </a:lnSpc>
              <a:buFont typeface="Wingdings" charset="2"/>
              <a:buChar char="l"/>
            </a:pPr>
            <a:r>
              <a:rPr lang="zh-CN" altLang="en-US" dirty="0" smtClean="0"/>
              <a:t>    </a:t>
            </a:r>
            <a:r>
              <a:rPr lang="zh-CN" altLang="zh-CN" dirty="0" smtClean="0">
                <a:solidFill>
                  <a:srgbClr val="FF0000"/>
                </a:solidFill>
              </a:rPr>
              <a:t>法院</a:t>
            </a:r>
            <a:r>
              <a:rPr lang="zh-CN" altLang="zh-CN" dirty="0">
                <a:solidFill>
                  <a:srgbClr val="FF0000"/>
                </a:solidFill>
              </a:rPr>
              <a:t>在法律适用时应该表现出对立法原意的充分尊重。</a:t>
            </a:r>
            <a:r>
              <a:rPr lang="zh-CN" altLang="zh-CN" dirty="0"/>
              <a:t>换言之，虽然法律并不排除法院利用文义解释或兜底条款，但当法院将从未给予著作权保护的创作类型纳入保护范围时，若仅仅依据法条进行文义解释未免会显得有些轻率</a:t>
            </a:r>
            <a:r>
              <a:rPr lang="zh-CN" altLang="zh-CN" dirty="0" smtClean="0"/>
              <a:t>。</a:t>
            </a:r>
            <a:endParaRPr lang="en-US" altLang="zh-CN" dirty="0" smtClean="0"/>
          </a:p>
          <a:p>
            <a:pPr algn="just">
              <a:lnSpc>
                <a:spcPct val="120000"/>
              </a:lnSpc>
              <a:buFont typeface="Wingdings" charset="2"/>
              <a:buChar char="l"/>
            </a:pPr>
            <a:r>
              <a:rPr lang="zh-CN" altLang="en-US" dirty="0" smtClean="0"/>
              <a:t>    </a:t>
            </a:r>
            <a:r>
              <a:rPr lang="zh-CN" altLang="zh-CN" dirty="0" smtClean="0"/>
              <a:t>一方面</a:t>
            </a:r>
            <a:r>
              <a:rPr lang="zh-CN" altLang="zh-CN" dirty="0"/>
              <a:t>，若法院认为新型创作可以归属于现有著作权法中明确列举的作品类型，则需认真考虑得出该结论的理由是否充分。 </a:t>
            </a:r>
            <a:endParaRPr lang="en-US" altLang="zh-CN" dirty="0" smtClean="0"/>
          </a:p>
          <a:p>
            <a:pPr algn="just">
              <a:lnSpc>
                <a:spcPct val="120000"/>
              </a:lnSpc>
              <a:buFont typeface="Wingdings" charset="2"/>
              <a:buChar char="l"/>
            </a:pPr>
            <a:r>
              <a:rPr lang="zh-CN" altLang="en-US" dirty="0" smtClean="0"/>
              <a:t>    </a:t>
            </a:r>
            <a:r>
              <a:rPr lang="zh-CN" altLang="zh-CN" dirty="0" smtClean="0"/>
              <a:t>另</a:t>
            </a:r>
            <a:r>
              <a:rPr lang="zh-CN" altLang="zh-CN" dirty="0"/>
              <a:t>一方面，如果要利用兜底条款确认某新型创作为著作权保护客体，则须尤为谨慎</a:t>
            </a:r>
            <a:r>
              <a:rPr lang="zh-CN" altLang="zh-CN" dirty="0" smtClean="0"/>
              <a:t>。</a:t>
            </a:r>
            <a:r>
              <a:rPr lang="zh-CN" altLang="zh-CN" dirty="0">
                <a:solidFill>
                  <a:srgbClr val="FF0000"/>
                </a:solidFill>
              </a:rPr>
              <a:t>若法院不能确信适用兜底条款具有正当性，最好把解释著作权客体范围的重任留给立法机关。</a:t>
            </a:r>
            <a:r>
              <a:rPr lang="zh-CN" altLang="zh-CN" dirty="0"/>
              <a:t>毕竟，立法机关在抉择时往往更游刃有余。 </a:t>
            </a:r>
            <a:endParaRPr kumimoji="1" lang="zh-CN" altLang="en-US" dirty="0"/>
          </a:p>
        </p:txBody>
      </p:sp>
    </p:spTree>
    <p:extLst>
      <p:ext uri="{BB962C8B-B14F-4D97-AF65-F5344CB8AC3E}">
        <p14:creationId xmlns:p14="http://schemas.microsoft.com/office/powerpoint/2010/main" val="621939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80" y="286604"/>
            <a:ext cx="10058400" cy="1069586"/>
          </a:xfrm>
          <a:solidFill>
            <a:schemeClr val="bg2">
              <a:lumMod val="75000"/>
            </a:schemeClr>
          </a:solidFill>
        </p:spPr>
        <p:txBody>
          <a:bodyPr/>
          <a:lstStyle/>
          <a:p>
            <a:r>
              <a:rPr kumimoji="1" lang="zh-CN" altLang="en-US" dirty="0" smtClean="0"/>
              <a:t>案情介绍</a:t>
            </a:r>
            <a:endParaRPr kumimoji="1" lang="zh-CN" altLang="en-US" dirty="0"/>
          </a:p>
        </p:txBody>
      </p:sp>
      <p:sp>
        <p:nvSpPr>
          <p:cNvPr id="3" name="内容占位符 2"/>
          <p:cNvSpPr>
            <a:spLocks noGrp="1"/>
          </p:cNvSpPr>
          <p:nvPr>
            <p:ph idx="1"/>
          </p:nvPr>
        </p:nvSpPr>
        <p:spPr/>
        <p:txBody>
          <a:bodyPr>
            <a:normAutofit/>
          </a:bodyPr>
          <a:lstStyle/>
          <a:p>
            <a:pPr algn="just">
              <a:lnSpc>
                <a:spcPct val="110000"/>
              </a:lnSpc>
            </a:pPr>
            <a:r>
              <a:rPr kumimoji="1" lang="zh-CN" altLang="en-US" sz="2400" b="1" dirty="0"/>
              <a:t>原告中科水景公司</a:t>
            </a:r>
            <a:r>
              <a:rPr kumimoji="1" lang="zh-CN" altLang="en-US" sz="2400" dirty="0" smtClean="0"/>
              <a:t>诉称</a:t>
            </a:r>
            <a:r>
              <a:rPr kumimoji="1" lang="zh-CN" altLang="en-US" sz="2400" dirty="0"/>
              <a:t>：</a:t>
            </a:r>
            <a:endParaRPr kumimoji="1" lang="en-US" altLang="zh-CN" sz="2400" dirty="0" smtClean="0"/>
          </a:p>
          <a:p>
            <a:pPr algn="just">
              <a:lnSpc>
                <a:spcPct val="110000"/>
              </a:lnSpc>
            </a:pPr>
            <a:r>
              <a:rPr kumimoji="1" lang="en-US" altLang="zh-CN" sz="2400" dirty="0"/>
              <a:t>1</a:t>
            </a:r>
            <a:r>
              <a:rPr kumimoji="1" lang="zh-CN" altLang="en-US" sz="2400" dirty="0" smtClean="0"/>
              <a:t>、其</a:t>
            </a:r>
            <a:r>
              <a:rPr kumimoji="1" lang="zh-CN" altLang="en-US" sz="2400" dirty="0"/>
              <a:t>在青岛世界园艺博览会天水喷泉项目中独创完成了</a:t>
            </a:r>
            <a:r>
              <a:rPr kumimoji="1" lang="en-US" altLang="zh-CN" sz="2400" dirty="0"/>
              <a:t>《</a:t>
            </a:r>
            <a:r>
              <a:rPr kumimoji="1" lang="zh-CN" altLang="en-US" sz="2400" dirty="0"/>
              <a:t>倾国倾城</a:t>
            </a:r>
            <a:r>
              <a:rPr kumimoji="1" lang="en-US" altLang="zh-CN" sz="2400" dirty="0"/>
              <a:t>》</a:t>
            </a:r>
            <a:r>
              <a:rPr kumimoji="1" lang="zh-CN" altLang="en-US" sz="2400" dirty="0"/>
              <a:t>、</a:t>
            </a:r>
            <a:r>
              <a:rPr kumimoji="1" lang="en-US" altLang="zh-CN" sz="2400" dirty="0"/>
              <a:t>《</a:t>
            </a:r>
            <a:r>
              <a:rPr kumimoji="1" lang="zh-CN" altLang="en-US" sz="2400" dirty="0"/>
              <a:t>风居住的街道</a:t>
            </a:r>
            <a:r>
              <a:rPr kumimoji="1" lang="en-US" altLang="zh-CN" sz="2400" dirty="0"/>
              <a:t>》</a:t>
            </a:r>
            <a:r>
              <a:rPr kumimoji="1" lang="zh-CN" altLang="en-US" sz="2400" dirty="0"/>
              <a:t>两首音乐喷泉曲目的编排</a:t>
            </a:r>
            <a:r>
              <a:rPr kumimoji="1" lang="en-US" altLang="zh-CN" sz="2400" dirty="0"/>
              <a:t>; </a:t>
            </a:r>
            <a:r>
              <a:rPr kumimoji="1" lang="zh-CN" altLang="en-US" sz="2400" dirty="0"/>
              <a:t>而中科恒业公司与西湖管理处在杭州西湖音乐喷泉改造项目中剽窃了其音乐喷泉的设计效果，侵犯了原告对所涉二曲目的音乐喷泉编曲著作权</a:t>
            </a:r>
            <a:r>
              <a:rPr kumimoji="1" lang="zh-CN" altLang="en-US" sz="2400" dirty="0" smtClean="0"/>
              <a:t>。</a:t>
            </a:r>
            <a:endParaRPr kumimoji="1" lang="en-US" altLang="zh-CN" sz="2400" dirty="0" smtClean="0"/>
          </a:p>
          <a:p>
            <a:pPr algn="just">
              <a:lnSpc>
                <a:spcPct val="110000"/>
              </a:lnSpc>
            </a:pPr>
            <a:r>
              <a:rPr kumimoji="1" lang="en-US" altLang="zh-CN" sz="2400" dirty="0"/>
              <a:t>2</a:t>
            </a:r>
            <a:r>
              <a:rPr kumimoji="1" lang="zh-CN" altLang="en-US" sz="2400" dirty="0" smtClean="0"/>
              <a:t>、其</a:t>
            </a:r>
            <a:r>
              <a:rPr kumimoji="1" lang="zh-CN" altLang="en-US" sz="2400" dirty="0"/>
              <a:t>在对音乐喷泉进行著作权登记时之所以选择</a:t>
            </a:r>
            <a:r>
              <a:rPr kumimoji="1" lang="zh-CN" altLang="en-US" sz="2400" dirty="0">
                <a:solidFill>
                  <a:srgbClr val="FF0000"/>
                </a:solidFill>
              </a:rPr>
              <a:t>“电影和以类似摄制电影方法创作的作品”</a:t>
            </a:r>
            <a:r>
              <a:rPr kumimoji="1" lang="zh-CN" altLang="en-US" sz="2400" dirty="0"/>
              <a:t>这一作品类别进行登记，是因为著作权法上并无音乐喷泉作品这一类别，所以只得选择与其最相类似的作品类型。</a:t>
            </a:r>
          </a:p>
        </p:txBody>
      </p:sp>
    </p:spTree>
    <p:extLst>
      <p:ext uri="{BB962C8B-B14F-4D97-AF65-F5344CB8AC3E}">
        <p14:creationId xmlns:p14="http://schemas.microsoft.com/office/powerpoint/2010/main" val="973597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a:xfrm>
            <a:off x="1097279" y="1910992"/>
            <a:ext cx="10461147" cy="3958101"/>
          </a:xfrm>
        </p:spPr>
        <p:txBody>
          <a:bodyPr>
            <a:noAutofit/>
          </a:bodyPr>
          <a:lstStyle/>
          <a:p>
            <a:pPr algn="just">
              <a:lnSpc>
                <a:spcPct val="120000"/>
              </a:lnSpc>
            </a:pPr>
            <a:r>
              <a:rPr lang="zh-CN" altLang="zh-CN" sz="2400" dirty="0"/>
              <a:t>二被告</a:t>
            </a:r>
            <a:r>
              <a:rPr lang="zh-CN" altLang="zh-CN" sz="2400" dirty="0" smtClean="0"/>
              <a:t>辩称</a:t>
            </a:r>
            <a:r>
              <a:rPr lang="zh-CN" altLang="en-US" sz="2400" dirty="0" smtClean="0"/>
              <a:t>：</a:t>
            </a:r>
            <a:r>
              <a:rPr lang="zh-CN" altLang="zh-CN" sz="2400" dirty="0" smtClean="0"/>
              <a:t>原告</a:t>
            </a:r>
            <a:r>
              <a:rPr lang="zh-CN" altLang="zh-CN" sz="2400" dirty="0">
                <a:solidFill>
                  <a:srgbClr val="FF0000"/>
                </a:solidFill>
              </a:rPr>
              <a:t>著作权登记</a:t>
            </a:r>
            <a:r>
              <a:rPr lang="zh-CN" altLang="zh-CN" sz="2400" dirty="0"/>
              <a:t>作品的类别为</a:t>
            </a:r>
            <a:r>
              <a:rPr lang="en-GB" altLang="zh-CN" sz="2400" dirty="0"/>
              <a:t>“</a:t>
            </a:r>
            <a:r>
              <a:rPr lang="zh-CN" altLang="zh-CN" sz="2400" dirty="0"/>
              <a:t>电影和以类似摄制电影方法创作的作品</a:t>
            </a:r>
            <a:r>
              <a:rPr lang="en-GB" altLang="zh-CN" sz="2400" dirty="0"/>
              <a:t>”</a:t>
            </a:r>
            <a:r>
              <a:rPr lang="zh-CN" altLang="zh-CN" sz="2400" dirty="0"/>
              <a:t>，不能涵盖该案中原告要求保护的喷泉喷射表演效果</a:t>
            </a:r>
            <a:r>
              <a:rPr lang="zh-CN" altLang="zh-CN" sz="2400" dirty="0" smtClean="0"/>
              <a:t>。</a:t>
            </a:r>
            <a:endParaRPr lang="en-US" altLang="zh-CN" sz="2400" dirty="0" smtClean="0"/>
          </a:p>
          <a:p>
            <a:pPr algn="just">
              <a:lnSpc>
                <a:spcPct val="120000"/>
              </a:lnSpc>
            </a:pPr>
            <a:endParaRPr lang="en-US" altLang="zh-CN" sz="2400" dirty="0"/>
          </a:p>
          <a:p>
            <a:pPr algn="just">
              <a:lnSpc>
                <a:spcPct val="120000"/>
              </a:lnSpc>
            </a:pPr>
            <a:r>
              <a:rPr lang="zh-CN" altLang="zh-CN" sz="2400" dirty="0" smtClean="0"/>
              <a:t>法院</a:t>
            </a:r>
            <a:r>
              <a:rPr lang="zh-CN" altLang="zh-CN" sz="2400" dirty="0"/>
              <a:t>经审理认为，二被告曾接触过原告公司与涉案喷泉相关的视频及资料</a:t>
            </a:r>
            <a:r>
              <a:rPr lang="zh-CN" altLang="zh-CN" sz="2400" dirty="0" smtClean="0"/>
              <a:t>，</a:t>
            </a:r>
            <a:r>
              <a:rPr lang="zh-CN" altLang="zh-CN" sz="2400" dirty="0"/>
              <a:t>且西湖音乐喷泉相关曲目的喷射效果与原告公司享有著作权的</a:t>
            </a:r>
            <a:r>
              <a:rPr lang="zh-CN" altLang="zh-CN" sz="2400" dirty="0">
                <a:solidFill>
                  <a:srgbClr val="FF0000"/>
                </a:solidFill>
              </a:rPr>
              <a:t>喷泉音乐作品</a:t>
            </a:r>
            <a:r>
              <a:rPr lang="zh-CN" altLang="zh-CN" sz="2400" dirty="0"/>
              <a:t>构成实质性相似，故判决二被告著作权侵权行为成立，并承担相应的侵权责任。</a:t>
            </a:r>
          </a:p>
          <a:p>
            <a:pPr algn="just">
              <a:lnSpc>
                <a:spcPct val="110000"/>
              </a:lnSpc>
            </a:pPr>
            <a:r>
              <a:rPr lang="zh-CN" altLang="zh-CN" sz="2800" dirty="0" smtClean="0"/>
              <a:t> </a:t>
            </a:r>
            <a:endParaRPr kumimoji="1" lang="zh-CN" altLang="en-US" sz="2800" dirty="0"/>
          </a:p>
        </p:txBody>
      </p:sp>
    </p:spTree>
    <p:extLst>
      <p:ext uri="{BB962C8B-B14F-4D97-AF65-F5344CB8AC3E}">
        <p14:creationId xmlns:p14="http://schemas.microsoft.com/office/powerpoint/2010/main" val="1574250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80" y="101668"/>
            <a:ext cx="10420050" cy="1450757"/>
          </a:xfrm>
          <a:solidFill>
            <a:schemeClr val="bg2">
              <a:lumMod val="75000"/>
            </a:schemeClr>
          </a:solidFill>
        </p:spPr>
        <p:txBody>
          <a:bodyPr>
            <a:normAutofit/>
          </a:bodyPr>
          <a:lstStyle/>
          <a:p>
            <a:r>
              <a:rPr kumimoji="1" lang="zh-CN" altLang="en-US" sz="3600" b="1" dirty="0" smtClean="0"/>
              <a:t>为什么法院要“发明”</a:t>
            </a:r>
            <a:r>
              <a:rPr kumimoji="1" lang="zh-CN" altLang="en-US" sz="3600" b="1" dirty="0" smtClean="0">
                <a:solidFill>
                  <a:srgbClr val="FF0000"/>
                </a:solidFill>
              </a:rPr>
              <a:t>“</a:t>
            </a:r>
            <a:r>
              <a:rPr kumimoji="1" lang="zh-CN" altLang="en-US" sz="3600" b="1" dirty="0">
                <a:solidFill>
                  <a:srgbClr val="FF0000"/>
                </a:solidFill>
              </a:rPr>
              <a:t>喷泉音乐作品</a:t>
            </a:r>
            <a:r>
              <a:rPr kumimoji="1" lang="zh-CN" altLang="en-US" sz="3600" b="1" dirty="0" smtClean="0">
                <a:solidFill>
                  <a:srgbClr val="FF0000"/>
                </a:solidFill>
              </a:rPr>
              <a:t>”</a:t>
            </a:r>
            <a:r>
              <a:rPr kumimoji="1" lang="zh-CN" altLang="en-US" sz="3600" b="1" dirty="0" smtClean="0"/>
              <a:t>这一表达？</a:t>
            </a:r>
            <a:endParaRPr kumimoji="1" lang="zh-CN" altLang="en-US" sz="3600" b="1" dirty="0"/>
          </a:p>
        </p:txBody>
      </p:sp>
      <p:sp>
        <p:nvSpPr>
          <p:cNvPr id="3" name="内容占位符 2"/>
          <p:cNvSpPr>
            <a:spLocks noGrp="1"/>
          </p:cNvSpPr>
          <p:nvPr>
            <p:ph idx="1"/>
          </p:nvPr>
        </p:nvSpPr>
        <p:spPr>
          <a:xfrm>
            <a:off x="1097280" y="1979298"/>
            <a:ext cx="10058400" cy="3702311"/>
          </a:xfrm>
        </p:spPr>
        <p:txBody>
          <a:bodyPr/>
          <a:lstStyle/>
          <a:p>
            <a:pPr>
              <a:buFont typeface="Wingdings" charset="2"/>
              <a:buChar char="l"/>
            </a:pPr>
            <a:r>
              <a:rPr kumimoji="1" lang="zh-CN" altLang="en-US" sz="2400" dirty="0" smtClean="0"/>
              <a:t>    作品使用或侵权并不排斥不同于原表达形式的使用</a:t>
            </a:r>
            <a:r>
              <a:rPr kumimoji="1" lang="en-US" altLang="zh-CN" sz="2400" dirty="0" smtClean="0"/>
              <a:t>;</a:t>
            </a:r>
          </a:p>
          <a:p>
            <a:pPr>
              <a:buFont typeface="Wingdings" charset="2"/>
              <a:buChar char="l"/>
            </a:pPr>
            <a:endParaRPr kumimoji="1" lang="en-US" altLang="zh-CN" sz="2400" dirty="0"/>
          </a:p>
          <a:p>
            <a:pPr>
              <a:buFont typeface="Wingdings" charset="2"/>
              <a:buChar char="l"/>
            </a:pPr>
            <a:r>
              <a:rPr kumimoji="1" lang="zh-CN" altLang="en-US" sz="2400" dirty="0" smtClean="0"/>
              <a:t>    比如：小说（文字作品）</a:t>
            </a:r>
            <a:r>
              <a:rPr kumimoji="1" lang="mr-IN" altLang="zh-CN" sz="2400" dirty="0" smtClean="0"/>
              <a:t>–</a:t>
            </a:r>
            <a:r>
              <a:rPr kumimoji="1" lang="zh-CN" altLang="en-US" sz="2400" dirty="0" smtClean="0"/>
              <a:t> 电影（视听作品）；</a:t>
            </a:r>
            <a:endParaRPr kumimoji="1" lang="en-US" altLang="zh-CN" sz="2400" dirty="0" smtClean="0"/>
          </a:p>
          <a:p>
            <a:pPr marL="0" indent="0">
              <a:buNone/>
            </a:pPr>
            <a:r>
              <a:rPr kumimoji="1" lang="zh-CN" altLang="en-US" sz="2400" dirty="0"/>
              <a:t> </a:t>
            </a:r>
            <a:r>
              <a:rPr kumimoji="1" lang="zh-CN" altLang="en-US" sz="2400" dirty="0" smtClean="0"/>
              <a:t>                戏剧 （戏剧作品）</a:t>
            </a:r>
            <a:r>
              <a:rPr kumimoji="1" lang="mr-IN" altLang="zh-CN" sz="2400" dirty="0"/>
              <a:t>–</a:t>
            </a:r>
            <a:r>
              <a:rPr kumimoji="1" lang="zh-CN" altLang="en-US" sz="2400" dirty="0"/>
              <a:t> 电影（视听作品）；</a:t>
            </a:r>
            <a:endParaRPr kumimoji="1" lang="en-US" altLang="zh-CN" sz="2400" dirty="0"/>
          </a:p>
          <a:p>
            <a:pPr>
              <a:buFont typeface="Wingdings" charset="2"/>
              <a:buChar char="l"/>
            </a:pPr>
            <a:endParaRPr kumimoji="1" lang="en-US" altLang="zh-CN" sz="2400" dirty="0" smtClean="0"/>
          </a:p>
          <a:p>
            <a:pPr>
              <a:buFont typeface="Wingdings" charset="2"/>
              <a:buChar char="l"/>
            </a:pPr>
            <a:r>
              <a:rPr kumimoji="1" lang="zh-CN" altLang="en-US" sz="2400" dirty="0" smtClean="0"/>
              <a:t>    本案中， 原告 （视听作品）</a:t>
            </a:r>
            <a:r>
              <a:rPr kumimoji="1" lang="en-US" altLang="zh-CN" sz="2400" dirty="0" smtClean="0"/>
              <a:t>—</a:t>
            </a:r>
            <a:r>
              <a:rPr kumimoji="1" lang="zh-CN" altLang="en-US" sz="2400" dirty="0" smtClean="0"/>
              <a:t> 被告 </a:t>
            </a:r>
            <a:r>
              <a:rPr kumimoji="1" lang="zh-CN" altLang="en-US" sz="2400" dirty="0" smtClean="0"/>
              <a:t>（若是改编，则是否形成作品</a:t>
            </a:r>
            <a:r>
              <a:rPr kumimoji="1" lang="zh-CN" altLang="en-US" sz="2400" dirty="0" smtClean="0"/>
              <a:t>）？</a:t>
            </a:r>
            <a:endParaRPr kumimoji="1" lang="en-US" altLang="zh-CN" sz="2400" dirty="0" smtClean="0"/>
          </a:p>
          <a:p>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955073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评述：</a:t>
            </a:r>
            <a:endParaRPr kumimoji="1" lang="zh-CN" altLang="en-US" dirty="0"/>
          </a:p>
        </p:txBody>
      </p:sp>
      <p:sp>
        <p:nvSpPr>
          <p:cNvPr id="3" name="内容占位符 2"/>
          <p:cNvSpPr>
            <a:spLocks noGrp="1"/>
          </p:cNvSpPr>
          <p:nvPr>
            <p:ph idx="1"/>
          </p:nvPr>
        </p:nvSpPr>
        <p:spPr/>
        <p:txBody>
          <a:bodyPr>
            <a:normAutofit/>
          </a:bodyPr>
          <a:lstStyle/>
          <a:p>
            <a:pPr algn="just">
              <a:lnSpc>
                <a:spcPct val="120000"/>
              </a:lnSpc>
              <a:buFont typeface="Wingdings" charset="2"/>
              <a:buChar char="l"/>
            </a:pPr>
            <a:r>
              <a:rPr kumimoji="1" lang="zh-CN" altLang="en-US" sz="2400" b="1" dirty="0" smtClean="0"/>
              <a:t>   基于</a:t>
            </a:r>
            <a:r>
              <a:rPr kumimoji="1" lang="zh-CN" altLang="en-US" sz="2400" b="1" dirty="0"/>
              <a:t>著作权的自动保护原则，著作权的产生不以著作权登记为前提条件，因此二被告的意见不足以说明原告对音乐喷泉不享有著作权</a:t>
            </a:r>
            <a:r>
              <a:rPr kumimoji="1" lang="zh-CN" altLang="en-US" sz="2400" b="1" dirty="0" smtClean="0"/>
              <a:t>。</a:t>
            </a:r>
            <a:endParaRPr kumimoji="1" lang="en-US" altLang="zh-CN" sz="2400" b="1" dirty="0" smtClean="0"/>
          </a:p>
          <a:p>
            <a:pPr algn="just">
              <a:lnSpc>
                <a:spcPct val="120000"/>
              </a:lnSpc>
              <a:buFont typeface="Wingdings" charset="2"/>
              <a:buChar char="l"/>
            </a:pPr>
            <a:r>
              <a:rPr kumimoji="1" lang="zh-CN" altLang="en-US" sz="2400" b="1" dirty="0" smtClean="0"/>
              <a:t>   北京市</a:t>
            </a:r>
            <a:r>
              <a:rPr kumimoji="1" lang="zh-CN" altLang="en-US" sz="2400" b="1" dirty="0"/>
              <a:t>海淀区人民法院在判决中使用了“喷泉音乐作品”的表达，而“喷泉音乐作品”并非我国</a:t>
            </a:r>
            <a:r>
              <a:rPr kumimoji="1" lang="en-US" altLang="zh-CN" sz="2400" b="1" dirty="0"/>
              <a:t>《</a:t>
            </a:r>
            <a:r>
              <a:rPr kumimoji="1" lang="zh-CN" altLang="en-US" sz="2400" b="1" dirty="0"/>
              <a:t>著作权法</a:t>
            </a:r>
            <a:r>
              <a:rPr kumimoji="1" lang="en-US" altLang="zh-CN" sz="2400" b="1" dirty="0"/>
              <a:t>》</a:t>
            </a:r>
            <a:r>
              <a:rPr kumimoji="1" lang="zh-CN" altLang="en-US" sz="2400" b="1" dirty="0"/>
              <a:t>明确列举的作品类型</a:t>
            </a:r>
            <a:r>
              <a:rPr kumimoji="1" lang="zh-CN" altLang="en-US" sz="2400" b="1" dirty="0" smtClean="0"/>
              <a:t>。</a:t>
            </a:r>
            <a:endParaRPr kumimoji="1" lang="en-US" altLang="zh-CN" sz="2400" b="1" dirty="0" smtClean="0"/>
          </a:p>
          <a:p>
            <a:pPr algn="just">
              <a:lnSpc>
                <a:spcPct val="120000"/>
              </a:lnSpc>
              <a:buFont typeface="Wingdings" charset="2"/>
              <a:buChar char="l"/>
            </a:pPr>
            <a:r>
              <a:rPr kumimoji="1" lang="zh-CN" altLang="en-US" sz="2400" b="1" dirty="0" smtClean="0"/>
              <a:t>   海淀</a:t>
            </a:r>
            <a:r>
              <a:rPr kumimoji="1" lang="zh-CN" altLang="en-US" sz="2400" b="1" dirty="0"/>
              <a:t>法院的判决在看似解决一个问题的同时，又引出了一道新难题</a:t>
            </a:r>
            <a:r>
              <a:rPr kumimoji="1" lang="en-US" altLang="zh-CN" sz="2400" b="1" dirty="0"/>
              <a:t>——</a:t>
            </a:r>
            <a:r>
              <a:rPr kumimoji="1" lang="zh-CN" altLang="en-US" sz="2400" b="1" dirty="0"/>
              <a:t>在现有的著作权法框架下，著作权保护客体是否应扩张至未被明确列举却又看似具有独创性的新型创作，比如烟花秀、灯光秀、时尚设计等。</a:t>
            </a:r>
          </a:p>
        </p:txBody>
      </p:sp>
    </p:spTree>
    <p:extLst>
      <p:ext uri="{BB962C8B-B14F-4D97-AF65-F5344CB8AC3E}">
        <p14:creationId xmlns:p14="http://schemas.microsoft.com/office/powerpoint/2010/main" val="1434328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bg2">
              <a:lumMod val="75000"/>
            </a:schemeClr>
          </a:solidFill>
        </p:spPr>
        <p:txBody>
          <a:bodyPr/>
          <a:lstStyle/>
          <a:p>
            <a:r>
              <a:rPr kumimoji="1" lang="zh-CN" altLang="en-US" dirty="0" smtClean="0"/>
              <a:t>法律的适用：</a:t>
            </a:r>
            <a:endParaRPr kumimoji="1" lang="zh-CN" altLang="en-US" dirty="0"/>
          </a:p>
        </p:txBody>
      </p:sp>
      <p:sp>
        <p:nvSpPr>
          <p:cNvPr id="3" name="内容占位符 2"/>
          <p:cNvSpPr>
            <a:spLocks noGrp="1"/>
          </p:cNvSpPr>
          <p:nvPr>
            <p:ph idx="1"/>
          </p:nvPr>
        </p:nvSpPr>
        <p:spPr>
          <a:xfrm>
            <a:off x="1097280" y="1845734"/>
            <a:ext cx="9916617" cy="4023360"/>
          </a:xfrm>
        </p:spPr>
        <p:txBody>
          <a:bodyPr>
            <a:normAutofit/>
          </a:bodyPr>
          <a:lstStyle/>
          <a:p>
            <a:pPr algn="just">
              <a:lnSpc>
                <a:spcPct val="120000"/>
              </a:lnSpc>
              <a:buFont typeface="Wingdings" charset="2"/>
              <a:buChar char="l"/>
            </a:pPr>
            <a:r>
              <a:rPr lang="zh-CN" altLang="en-US" sz="2800" dirty="0" smtClean="0"/>
              <a:t>  </a:t>
            </a:r>
            <a:r>
              <a:rPr lang="zh-CN" altLang="zh-CN" sz="2800" dirty="0" smtClean="0"/>
              <a:t>我国</a:t>
            </a:r>
            <a:r>
              <a:rPr lang="zh-CN" altLang="zh-CN" sz="2800" dirty="0"/>
              <a:t>《著作权法》第</a:t>
            </a:r>
            <a:r>
              <a:rPr lang="en-GB" altLang="zh-CN" sz="2800" dirty="0"/>
              <a:t>3</a:t>
            </a:r>
            <a:r>
              <a:rPr lang="zh-CN" altLang="zh-CN" sz="2800" dirty="0"/>
              <a:t>条对作品进行了界定。即，作品是指以下列形式创作的文学、艺术和自然科学、社会科学、工程技术等作品</a:t>
            </a:r>
            <a:r>
              <a:rPr lang="en-GB" altLang="zh-CN" sz="2800" dirty="0" smtClean="0"/>
              <a:t>;</a:t>
            </a:r>
          </a:p>
          <a:p>
            <a:pPr algn="just">
              <a:lnSpc>
                <a:spcPct val="120000"/>
              </a:lnSpc>
              <a:buFont typeface="Wingdings" charset="2"/>
              <a:buChar char="l"/>
            </a:pPr>
            <a:r>
              <a:rPr lang="zh-CN" altLang="en-US" sz="2800" dirty="0" smtClean="0"/>
              <a:t>   </a:t>
            </a:r>
            <a:r>
              <a:rPr lang="zh-CN" altLang="zh-CN" sz="2800" dirty="0" smtClean="0"/>
              <a:t>具体</a:t>
            </a:r>
            <a:r>
              <a:rPr lang="zh-CN" altLang="zh-CN" sz="2800" dirty="0"/>
              <a:t>形式包括：文字作品；口述作品；音乐、戏剧、曲艺、舞蹈作品；美术、摄影作品；电影、电视、录像作品；工程设计、产品设计图纸及其说明；地图、示意图等图形作品；计算机软件；</a:t>
            </a:r>
            <a:r>
              <a:rPr lang="zh-CN" altLang="zh-CN" sz="2800" u="sng" dirty="0">
                <a:solidFill>
                  <a:srgbClr val="FF0000"/>
                </a:solidFill>
              </a:rPr>
              <a:t>以及法律、行政法规规定的其他作品</a:t>
            </a:r>
            <a:r>
              <a:rPr lang="zh-CN" altLang="zh-CN" sz="2800" dirty="0"/>
              <a:t>。 </a:t>
            </a:r>
            <a:endParaRPr kumimoji="1" lang="zh-CN" altLang="en-US" sz="2800" dirty="0"/>
          </a:p>
        </p:txBody>
      </p:sp>
    </p:spTree>
    <p:extLst>
      <p:ext uri="{BB962C8B-B14F-4D97-AF65-F5344CB8AC3E}">
        <p14:creationId xmlns:p14="http://schemas.microsoft.com/office/powerpoint/2010/main" val="1253817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法院的思路：</a:t>
            </a:r>
            <a:endParaRPr kumimoji="1" lang="zh-CN" altLang="en-US" dirty="0"/>
          </a:p>
        </p:txBody>
      </p:sp>
      <p:sp>
        <p:nvSpPr>
          <p:cNvPr id="3" name="内容占位符 2"/>
          <p:cNvSpPr>
            <a:spLocks noGrp="1"/>
          </p:cNvSpPr>
          <p:nvPr>
            <p:ph idx="1"/>
          </p:nvPr>
        </p:nvSpPr>
        <p:spPr>
          <a:xfrm>
            <a:off x="1243173" y="1845734"/>
            <a:ext cx="9760450" cy="4023360"/>
          </a:xfrm>
        </p:spPr>
        <p:txBody>
          <a:bodyPr/>
          <a:lstStyle/>
          <a:p>
            <a:pPr algn="just">
              <a:lnSpc>
                <a:spcPct val="120000"/>
              </a:lnSpc>
            </a:pPr>
            <a:r>
              <a:rPr kumimoji="1" lang="zh-CN" altLang="en-US" dirty="0"/>
              <a:t>其一，音乐喷泉的喷射效果是一种怎样的创作。法院认为，喷泉的喷射效果是设计师根据乐曲的节奏、旋律、内涵、情感等要素，对音乐喷泉各种类型的喷头、灯光等装置进行编排，实现喷泉的各种动态造型、灯光颜色变化等效果，从而表达设计师思想情感的艺术创作。而这种在特定音乐配合下形成的具有美感的喷射表演效果与独特的视觉效果是“音乐喷泉作品”的保护对象</a:t>
            </a:r>
            <a:r>
              <a:rPr kumimoji="1" lang="zh-CN" altLang="en-US" dirty="0" smtClean="0"/>
              <a:t>。</a:t>
            </a:r>
            <a:endParaRPr kumimoji="1" lang="en-US" altLang="zh-CN" dirty="0" smtClean="0"/>
          </a:p>
          <a:p>
            <a:pPr algn="just">
              <a:lnSpc>
                <a:spcPct val="120000"/>
              </a:lnSpc>
            </a:pPr>
            <a:r>
              <a:rPr kumimoji="1" lang="zh-CN" altLang="en-US" dirty="0" smtClean="0"/>
              <a:t>其二</a:t>
            </a:r>
            <a:r>
              <a:rPr kumimoji="1" lang="zh-CN" altLang="en-US" dirty="0"/>
              <a:t>，音乐喷泉为何应受到著作权法的保护。基于音乐喷泉在音乐、舞美、灯光、水型、水柱跑动等方面的编辑与构思具有独创性，法院肯定了该音乐喷泉的著作权可保护性</a:t>
            </a:r>
            <a:r>
              <a:rPr kumimoji="1" lang="zh-CN" altLang="en-US" dirty="0" smtClean="0"/>
              <a:t>。</a:t>
            </a:r>
            <a:endParaRPr kumimoji="1" lang="en-US" altLang="zh-CN" dirty="0" smtClean="0"/>
          </a:p>
          <a:p>
            <a:pPr algn="just">
              <a:lnSpc>
                <a:spcPct val="120000"/>
              </a:lnSpc>
            </a:pPr>
            <a:r>
              <a:rPr kumimoji="1" lang="zh-CN" altLang="en-US" dirty="0" smtClean="0"/>
              <a:t>其三，应该适用哪项法律条文。</a:t>
            </a:r>
            <a:endParaRPr kumimoji="1" lang="zh-CN" altLang="en-US" dirty="0"/>
          </a:p>
        </p:txBody>
      </p:sp>
    </p:spTree>
    <p:extLst>
      <p:ext uri="{BB962C8B-B14F-4D97-AF65-F5344CB8AC3E}">
        <p14:creationId xmlns:p14="http://schemas.microsoft.com/office/powerpoint/2010/main" val="1798909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80" y="286604"/>
            <a:ext cx="10058400" cy="1090134"/>
          </a:xfrm>
        </p:spPr>
        <p:txBody>
          <a:bodyPr/>
          <a:lstStyle/>
          <a:p>
            <a:endParaRPr kumimoji="1" lang="zh-CN" altLang="en-US"/>
          </a:p>
        </p:txBody>
      </p:sp>
      <p:sp>
        <p:nvSpPr>
          <p:cNvPr id="3" name="内容占位符 2"/>
          <p:cNvSpPr>
            <a:spLocks noGrp="1"/>
          </p:cNvSpPr>
          <p:nvPr>
            <p:ph idx="1"/>
          </p:nvPr>
        </p:nvSpPr>
        <p:spPr>
          <a:xfrm>
            <a:off x="1097280" y="1845734"/>
            <a:ext cx="10058400" cy="3681763"/>
          </a:xfrm>
        </p:spPr>
        <p:txBody>
          <a:bodyPr>
            <a:noAutofit/>
          </a:bodyPr>
          <a:lstStyle/>
          <a:p>
            <a:pPr algn="just">
              <a:lnSpc>
                <a:spcPct val="120000"/>
              </a:lnSpc>
              <a:buFont typeface="Wingdings" charset="2"/>
              <a:buChar char="l"/>
            </a:pPr>
            <a:r>
              <a:rPr lang="zh-CN" altLang="en-US" sz="2400" dirty="0" smtClean="0"/>
              <a:t>   </a:t>
            </a:r>
            <a:r>
              <a:rPr lang="zh-CN" altLang="zh-CN" sz="2400" dirty="0" smtClean="0"/>
              <a:t>根据</a:t>
            </a:r>
            <a:r>
              <a:rPr lang="zh-CN" altLang="zh-CN" sz="2400" dirty="0"/>
              <a:t>《著作权法实施条例》第</a:t>
            </a:r>
            <a:r>
              <a:rPr lang="en-US" altLang="zh-CN" sz="2400" dirty="0"/>
              <a:t>4</a:t>
            </a:r>
            <a:r>
              <a:rPr lang="zh-CN" altLang="zh-CN" sz="2400" dirty="0"/>
              <a:t>条关于作品类型的解释，与音乐喷泉可能相关的作品类型包括戏剧作品、舞蹈作品、杂技艺术作品和美术作品。 </a:t>
            </a:r>
            <a:endParaRPr kumimoji="1" lang="en-US" altLang="zh-CN" sz="2400" dirty="0"/>
          </a:p>
          <a:p>
            <a:pPr algn="just">
              <a:lnSpc>
                <a:spcPct val="120000"/>
              </a:lnSpc>
              <a:buFont typeface="Wingdings" charset="2"/>
              <a:buChar char="l"/>
            </a:pPr>
            <a:r>
              <a:rPr kumimoji="1" lang="zh-CN" altLang="en-US" sz="2400" dirty="0" smtClean="0"/>
              <a:t>   现行</a:t>
            </a:r>
            <a:r>
              <a:rPr lang="zh-CN" altLang="zh-CN" sz="2400" dirty="0"/>
              <a:t>《著作权法》第</a:t>
            </a:r>
            <a:r>
              <a:rPr lang="en-GB" altLang="zh-CN" sz="2400" dirty="0"/>
              <a:t>3</a:t>
            </a:r>
            <a:r>
              <a:rPr lang="zh-CN" altLang="zh-CN" sz="2400" dirty="0"/>
              <a:t>条的兜底</a:t>
            </a:r>
            <a:r>
              <a:rPr lang="zh-CN" altLang="zh-CN" sz="2400" dirty="0" smtClean="0"/>
              <a:t>条款</a:t>
            </a:r>
            <a:r>
              <a:rPr lang="zh-CN" altLang="en-US" sz="2400" dirty="0" smtClean="0"/>
              <a:t>：</a:t>
            </a:r>
            <a:r>
              <a:rPr lang="zh-CN" altLang="en-US" sz="2400" dirty="0"/>
              <a:t>“法律、行政法规规定的其他作品</a:t>
            </a:r>
            <a:r>
              <a:rPr lang="zh-CN" altLang="en-US" sz="2400" dirty="0" smtClean="0"/>
              <a:t>”</a:t>
            </a:r>
            <a:r>
              <a:rPr lang="en-US" altLang="zh-CN" sz="2400" dirty="0" smtClean="0"/>
              <a:t>;</a:t>
            </a:r>
            <a:endParaRPr kumimoji="1" lang="en-US" altLang="zh-CN" sz="2400" dirty="0"/>
          </a:p>
          <a:p>
            <a:pPr algn="just">
              <a:lnSpc>
                <a:spcPct val="120000"/>
              </a:lnSpc>
              <a:buFont typeface="Wingdings" charset="2"/>
              <a:buChar char="l"/>
            </a:pPr>
            <a:r>
              <a:rPr kumimoji="1" lang="zh-CN" altLang="en-US" sz="2400" dirty="0" smtClean="0"/>
              <a:t> </a:t>
            </a:r>
            <a:r>
              <a:rPr kumimoji="1" lang="en-US" altLang="zh-CN" sz="2400" dirty="0" smtClean="0"/>
              <a:t>《</a:t>
            </a:r>
            <a:r>
              <a:rPr kumimoji="1" lang="zh-CN" altLang="en-US" sz="2400" dirty="0"/>
              <a:t>著作权法（修订草案送审稿）</a:t>
            </a:r>
            <a:r>
              <a:rPr kumimoji="1" lang="en-US" altLang="zh-CN" sz="2400" dirty="0"/>
              <a:t>》</a:t>
            </a:r>
            <a:r>
              <a:rPr kumimoji="1" lang="zh-CN" altLang="en-US" sz="2400" dirty="0"/>
              <a:t>中对著作权保护客体的兜底条款进行了修改，即删除了由“法律、行政法规规定”的限定条件，</a:t>
            </a:r>
            <a:r>
              <a:rPr kumimoji="1" lang="zh-CN" altLang="en-US" sz="2400" u="sng" dirty="0">
                <a:solidFill>
                  <a:srgbClr val="FF0000"/>
                </a:solidFill>
              </a:rPr>
              <a:t>直接使用“其他文学、艺术和科学作品”</a:t>
            </a:r>
            <a:r>
              <a:rPr kumimoji="1" lang="zh-CN" altLang="en-US" sz="2400" dirty="0"/>
              <a:t>的措辞以便著作权客体随科技文化发展情势而</a:t>
            </a:r>
            <a:r>
              <a:rPr kumimoji="1" lang="zh-CN" altLang="en-US" sz="2400" dirty="0" smtClean="0"/>
              <a:t>扩张。</a:t>
            </a:r>
            <a:endParaRPr kumimoji="1" lang="zh-CN" altLang="en-US" sz="2400" dirty="0"/>
          </a:p>
        </p:txBody>
      </p:sp>
    </p:spTree>
    <p:extLst>
      <p:ext uri="{BB962C8B-B14F-4D97-AF65-F5344CB8AC3E}">
        <p14:creationId xmlns:p14="http://schemas.microsoft.com/office/powerpoint/2010/main" val="999162816"/>
      </p:ext>
    </p:extLst>
  </p:cSld>
  <p:clrMapOvr>
    <a:masterClrMapping/>
  </p:clrMapOvr>
</p:sld>
</file>

<file path=ppt/theme/theme1.xml><?xml version="1.0" encoding="utf-8"?>
<a:theme xmlns:a="http://schemas.openxmlformats.org/drawingml/2006/main" name="怀旧">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397</TotalTime>
  <Words>2332</Words>
  <Application>Microsoft Macintosh PowerPoint</Application>
  <PresentationFormat>宽屏</PresentationFormat>
  <Paragraphs>92</Paragraphs>
  <Slides>22</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Calibri</vt:lpstr>
      <vt:lpstr>Calibri Light</vt:lpstr>
      <vt:lpstr>DengXian</vt:lpstr>
      <vt:lpstr>Mangal</vt:lpstr>
      <vt:lpstr>Wingdings</vt:lpstr>
      <vt:lpstr>宋体</vt:lpstr>
      <vt:lpstr>怀旧</vt:lpstr>
      <vt:lpstr>著作权客体的扩张 </vt:lpstr>
      <vt:lpstr>音乐喷泉案  [北京市海淀区人民法院（2016）京0108民初15322号]</vt:lpstr>
      <vt:lpstr>案情介绍</vt:lpstr>
      <vt:lpstr>PowerPoint 演示文稿</vt:lpstr>
      <vt:lpstr>为什么法院要“发明”“喷泉音乐作品”这一表达？</vt:lpstr>
      <vt:lpstr>评述：</vt:lpstr>
      <vt:lpstr>法律的适用：</vt:lpstr>
      <vt:lpstr>法院的思路：</vt:lpstr>
      <vt:lpstr>PowerPoint 演示文稿</vt:lpstr>
      <vt:lpstr>国际视阈下著作权客体扩张的演进</vt:lpstr>
      <vt:lpstr>各国立法模式</vt:lpstr>
      <vt:lpstr>国际法框架下著作权客体扩张： </vt:lpstr>
      <vt:lpstr>PowerPoint 演示文稿</vt:lpstr>
      <vt:lpstr>外国法层面著作权客体的演进 </vt:lpstr>
      <vt:lpstr>瑜珈动作是否可以受到版权保护 ？</vt:lpstr>
      <vt:lpstr>花园设计是否属于版权保护客体 ？</vt:lpstr>
      <vt:lpstr>法国：采用“开放式列表”立法模式 </vt:lpstr>
      <vt:lpstr>荷兰最高法院 ：</vt:lpstr>
      <vt:lpstr>反对之声 ：</vt:lpstr>
      <vt:lpstr>影响著作权客体范围的因素 ：</vt:lpstr>
      <vt:lpstr>法律适用须慎重 </vt:lpstr>
      <vt:lpstr>结论：</vt:lpstr>
    </vt:vector>
  </TitlesOfParts>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著作权客体的扩张 </dc:title>
  <dc:creator>#YU XIAOPENG#</dc:creator>
  <cp:lastModifiedBy>#YU XIAOPENG#</cp:lastModifiedBy>
  <cp:revision>41</cp:revision>
  <dcterms:created xsi:type="dcterms:W3CDTF">2017-09-13T10:44:15Z</dcterms:created>
  <dcterms:modified xsi:type="dcterms:W3CDTF">2017-09-21T03:13:37Z</dcterms:modified>
</cp:coreProperties>
</file>