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513" r:id="rId2"/>
    <p:sldId id="515" r:id="rId3"/>
    <p:sldId id="516" r:id="rId4"/>
    <p:sldId id="517" r:id="rId5"/>
    <p:sldId id="518" r:id="rId6"/>
    <p:sldId id="519" r:id="rId7"/>
    <p:sldId id="520" r:id="rId8"/>
    <p:sldId id="451" r:id="rId9"/>
    <p:sldId id="466" r:id="rId10"/>
    <p:sldId id="416" r:id="rId11"/>
    <p:sldId id="465" r:id="rId12"/>
    <p:sldId id="487" r:id="rId13"/>
    <p:sldId id="414" r:id="rId14"/>
    <p:sldId id="453" r:id="rId15"/>
    <p:sldId id="385" r:id="rId16"/>
    <p:sldId id="508" r:id="rId17"/>
    <p:sldId id="509" r:id="rId18"/>
    <p:sldId id="455" r:id="rId19"/>
    <p:sldId id="365" r:id="rId20"/>
    <p:sldId id="458" r:id="rId21"/>
    <p:sldId id="506" r:id="rId22"/>
    <p:sldId id="507" r:id="rId23"/>
    <p:sldId id="405" r:id="rId24"/>
    <p:sldId id="461" r:id="rId25"/>
    <p:sldId id="392" r:id="rId26"/>
    <p:sldId id="462" r:id="rId27"/>
    <p:sldId id="463" r:id="rId28"/>
    <p:sldId id="384" r:id="rId29"/>
    <p:sldId id="469" r:id="rId30"/>
    <p:sldId id="468" r:id="rId31"/>
    <p:sldId id="409" r:id="rId32"/>
    <p:sldId id="378" r:id="rId33"/>
    <p:sldId id="379" r:id="rId34"/>
    <p:sldId id="380" r:id="rId35"/>
    <p:sldId id="381" r:id="rId36"/>
    <p:sldId id="383" r:id="rId37"/>
    <p:sldId id="510" r:id="rId38"/>
    <p:sldId id="511" r:id="rId39"/>
    <p:sldId id="512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22E2"/>
    <a:srgbClr val="0000FF"/>
    <a:srgbClr val="660066"/>
    <a:srgbClr val="800080"/>
    <a:srgbClr val="9900CC"/>
    <a:srgbClr val="3333FF"/>
    <a:srgbClr val="000066"/>
    <a:srgbClr val="CC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36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b="0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1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75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376FE-FD04-4BFC-83EA-1F7310B09B31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2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9.png"/><Relationship Id="rId5" Type="http://schemas.openxmlformats.org/officeDocument/2006/relationships/hyperlink" Target="U3%20Language%20points%20quiz.doc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/>
          <p:cNvSpPr txBox="1">
            <a:spLocks noChangeArrowheads="1"/>
          </p:cNvSpPr>
          <p:nvPr/>
        </p:nvSpPr>
        <p:spPr bwMode="auto">
          <a:xfrm>
            <a:off x="-152400" y="685800"/>
            <a:ext cx="8915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>
                <a:solidFill>
                  <a:srgbClr val="7030A0"/>
                </a:solidFill>
              </a:rPr>
              <a:t>    English online class</a:t>
            </a:r>
          </a:p>
          <a:p>
            <a:pPr eaLnBrk="1" hangingPunct="1"/>
            <a:endParaRPr lang="en-US" altLang="zh-CN" sz="4000" b="1" i="1">
              <a:solidFill>
                <a:srgbClr val="7030A0"/>
              </a:solidFill>
            </a:endParaRPr>
          </a:p>
          <a:p>
            <a:pPr eaLnBrk="1" hangingPunct="1"/>
            <a:endParaRPr lang="en-US" altLang="zh-CN" sz="4000" b="1" i="1">
              <a:solidFill>
                <a:srgbClr val="7030A0"/>
              </a:solidFill>
            </a:endParaRPr>
          </a:p>
          <a:p>
            <a:pPr eaLnBrk="1" hangingPunct="1"/>
            <a:endParaRPr lang="en-US" altLang="zh-CN" sz="4000" b="1" i="1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4000" b="1" i="1">
                <a:solidFill>
                  <a:srgbClr val="7030A0"/>
                </a:solidFill>
              </a:rPr>
              <a:t>                                       Yuwendong</a:t>
            </a:r>
          </a:p>
          <a:p>
            <a:pPr eaLnBrk="1" hangingPunct="1"/>
            <a:r>
              <a:rPr lang="en-US" altLang="zh-CN" sz="4000" b="1" i="1">
                <a:solidFill>
                  <a:srgbClr val="7030A0"/>
                </a:solidFill>
              </a:rPr>
              <a:t>                                       Feb.24</a:t>
            </a:r>
            <a:r>
              <a:rPr lang="en-US" altLang="zh-CN" sz="4000" b="1" i="1" baseline="30000">
                <a:solidFill>
                  <a:srgbClr val="7030A0"/>
                </a:solidFill>
              </a:rPr>
              <a:t>th</a:t>
            </a:r>
            <a:r>
              <a:rPr lang="en-US" altLang="zh-CN" sz="4000" b="1" i="1">
                <a:solidFill>
                  <a:srgbClr val="7030A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02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/>
          <p:nvPr/>
        </p:nvSpPr>
        <p:spPr>
          <a:xfrm>
            <a:off x="609600" y="2514600"/>
            <a:ext cx="8229600" cy="3275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I’ll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calculate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 total.</a:t>
            </a:r>
          </a:p>
          <a:p>
            <a:pPr>
              <a:lnSpc>
                <a:spcPct val="115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From this you can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calculate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the total mass in the Galaxy.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据此，你可以计算出银河系的总质量。</a:t>
            </a:r>
          </a:p>
        </p:txBody>
      </p:sp>
      <p:sp>
        <p:nvSpPr>
          <p:cNvPr id="24579" name="Rectangle 5"/>
          <p:cNvSpPr/>
          <p:nvPr/>
        </p:nvSpPr>
        <p:spPr>
          <a:xfrm>
            <a:off x="685800" y="1720850"/>
            <a:ext cx="79248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Translate the following sentences.</a:t>
            </a:r>
          </a:p>
        </p:txBody>
      </p:sp>
      <p:pic>
        <p:nvPicPr>
          <p:cNvPr id="24580" name="Picture 13" descr="pract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"/>
            <a:ext cx="2362200" cy="1579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3228975"/>
            <a:ext cx="65532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我将计算总数。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171450" y="2073275"/>
            <a:ext cx="8905875" cy="164147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simplify </a:t>
            </a:r>
            <a:r>
              <a:rPr lang="en-US" altLang="zh-CN" sz="3200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vt.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92075" y="3690938"/>
            <a:ext cx="9120188" cy="304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(1) They try 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simplify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the tax system.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他们尽力简化税收制度。</a:t>
            </a:r>
            <a:endParaRPr lang="en-US" altLang="zh-CN" sz="32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The law needs 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simplified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这个法律需要被简化。</a:t>
            </a:r>
            <a:endParaRPr lang="en-US" altLang="zh-CN" sz="32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(3) They are trying 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simplify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the regulations.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他们正在尽力简化规则条例。</a:t>
            </a:r>
          </a:p>
        </p:txBody>
      </p:sp>
      <p:sp>
        <p:nvSpPr>
          <p:cNvPr id="9222" name="Rectangle 6"/>
          <p:cNvSpPr/>
          <p:nvPr/>
        </p:nvSpPr>
        <p:spPr>
          <a:xfrm>
            <a:off x="2247900" y="2155825"/>
            <a:ext cx="6878638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make sth less complicated and </a:t>
            </a:r>
          </a:p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therefore easier to do or understand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简化</a:t>
            </a:r>
            <a:endParaRPr lang="zh-CN" altLang="en-US" sz="32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0485" name="文本框 1"/>
          <p:cNvSpPr txBox="1"/>
          <p:nvPr/>
        </p:nvSpPr>
        <p:spPr>
          <a:xfrm>
            <a:off x="41275" y="6350"/>
            <a:ext cx="9063038" cy="977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Although I was young I could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simplify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difficult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4475" y="984250"/>
            <a:ext cx="86550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尽管当时我还年轻，但是我能简化一些复杂的数学题。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92075" y="174625"/>
            <a:ext cx="8905875" cy="2157413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sum </a:t>
            </a:r>
            <a:r>
              <a:rPr lang="en-US" altLang="zh-CN" sz="3200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(c)n.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-53975" y="2327275"/>
            <a:ext cx="9120188" cy="4030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(1) I was good at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at school. 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我上学时擅长算术。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If I've got my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right, I should be able to afford the rent. 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要是我算对了的话，我应该负担得起这笔租金。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(3) I remember how much I hated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doing sums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when I was at school.</a:t>
            </a:r>
            <a:endParaRPr lang="zh-CN" altLang="en-US" sz="3200" dirty="0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我记得我上学的时候非常讨厌算术。</a:t>
            </a:r>
          </a:p>
        </p:txBody>
      </p:sp>
      <p:sp>
        <p:nvSpPr>
          <p:cNvPr id="9222" name="Rectangle 6"/>
          <p:cNvSpPr/>
          <p:nvPr/>
        </p:nvSpPr>
        <p:spPr>
          <a:xfrm>
            <a:off x="1928813" y="257175"/>
            <a:ext cx="7283450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simple calculation by adding, multiplying, dividing etc, especially one done by children at school 简单的计算，算术〔尤指小学生的加减乘除运算〕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/>
          <p:nvPr/>
        </p:nvSpPr>
        <p:spPr>
          <a:xfrm>
            <a:off x="609600" y="2514600"/>
            <a:ext cx="7848600" cy="3911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If you try to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simplify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 philosophy too much, you will lose its essence.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如果你尝试着把哲学简化太多的话，你将失去它的核心。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I can't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 my sums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我算不出来。</a:t>
            </a:r>
          </a:p>
        </p:txBody>
      </p:sp>
      <p:sp>
        <p:nvSpPr>
          <p:cNvPr id="22531" name="Rectangle 5"/>
          <p:cNvSpPr/>
          <p:nvPr/>
        </p:nvSpPr>
        <p:spPr>
          <a:xfrm>
            <a:off x="685800" y="1720850"/>
            <a:ext cx="79248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Translate the following sentence.</a:t>
            </a:r>
          </a:p>
        </p:txBody>
      </p:sp>
      <p:pic>
        <p:nvPicPr>
          <p:cNvPr id="22532" name="Picture 13" descr="pract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"/>
            <a:ext cx="2362200" cy="157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111125" y="2312988"/>
            <a:ext cx="8828088" cy="112395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solve </a:t>
            </a:r>
            <a:r>
              <a:rPr lang="en-US" altLang="zh-CN" sz="3200" i="1" strike="noStrike" noProof="1">
                <a:solidFill>
                  <a:srgbClr val="D939D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v.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-9525" y="3414713"/>
            <a:ext cx="9221788" cy="336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(1) I can’t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solve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the problem. </a:t>
            </a:r>
          </a:p>
          <a:p>
            <a:pPr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我解答不了这个难题。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Help me to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solve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my financial troubles.</a:t>
            </a:r>
          </a:p>
          <a:p>
            <a:pPr>
              <a:lnSpc>
                <a:spcPct val="95000"/>
              </a:lnSpc>
            </a:pPr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请帮我解决经济困难。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(3) The greatest scholar cannot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solve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this </a:t>
            </a:r>
          </a:p>
          <a:p>
            <a:pPr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difficult problem. </a:t>
            </a:r>
          </a:p>
          <a:p>
            <a:pPr>
              <a:lnSpc>
                <a:spcPct val="95000"/>
              </a:lnSpc>
            </a:pPr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再伟大的学者也没有办法解答这个难题。</a:t>
            </a:r>
          </a:p>
        </p:txBody>
      </p:sp>
      <p:sp>
        <p:nvSpPr>
          <p:cNvPr id="9222" name="Rectangle 6"/>
          <p:cNvSpPr/>
          <p:nvPr/>
        </p:nvSpPr>
        <p:spPr>
          <a:xfrm>
            <a:off x="1498600" y="2411413"/>
            <a:ext cx="7440613" cy="927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to find or provide a way of dealing with a problem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解决；解答</a:t>
            </a:r>
          </a:p>
        </p:txBody>
      </p:sp>
      <p:sp>
        <p:nvSpPr>
          <p:cNvPr id="7172" name="文本框 1"/>
          <p:cNvSpPr txBox="1"/>
          <p:nvPr/>
        </p:nvSpPr>
        <p:spPr>
          <a:xfrm>
            <a:off x="34925" y="85725"/>
            <a:ext cx="9063038" cy="1273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Alan Turing, wrote a book about how I could be made to work as a “universal machine” to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solve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any difficult mathematical problem.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25" y="1222375"/>
            <a:ext cx="91773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我真正的父亲艾伦</a:t>
            </a:r>
            <a:r>
              <a:rPr lang="en-US" altLang="zh-CN" sz="3200"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图灵写了一本书，讲述了怎样使我成为一台 </a:t>
            </a:r>
            <a:r>
              <a:rPr lang="en-US" altLang="zh-CN" sz="3200"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通用机器</a:t>
            </a:r>
            <a:r>
              <a:rPr lang="en-US" altLang="zh-CN" sz="3200">
                <a:latin typeface="Calibri" panose="020F050202020403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来解决任何数学难题。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/>
          <p:nvPr/>
        </p:nvSpPr>
        <p:spPr>
          <a:xfrm>
            <a:off x="762000" y="2514600"/>
            <a:ext cx="7848600" cy="3251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You’d better get the problem ______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　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 soon as possible before it is out of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control.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A. designed             B. accepted       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C. solved                 D. admitted</a:t>
            </a:r>
          </a:p>
        </p:txBody>
      </p:sp>
      <p:sp>
        <p:nvSpPr>
          <p:cNvPr id="8195" name="Rectangle 5"/>
          <p:cNvSpPr/>
          <p:nvPr/>
        </p:nvSpPr>
        <p:spPr>
          <a:xfrm>
            <a:off x="838200" y="17526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Choose the best answer</a:t>
            </a:r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310278" name="Picture 6" descr="图片20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81600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13" descr="pract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28600"/>
            <a:ext cx="2362200" cy="157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0" y="1916113"/>
            <a:ext cx="86407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4</a:t>
            </a: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.As 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time goes by = With time going by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随着时间的推移，手机变得越来越小。</a:t>
            </a:r>
          </a:p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 time goes by, mobile phones are getting smaller and smaller.</a:t>
            </a:r>
          </a:p>
        </p:txBody>
      </p:sp>
    </p:spTree>
    <p:extLst>
      <p:ext uri="{BB962C8B-B14F-4D97-AF65-F5344CB8AC3E}">
        <p14:creationId xmlns:p14="http://schemas.microsoft.com/office/powerpoint/2010/main" val="33697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0" y="1258888"/>
            <a:ext cx="1029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0" y="476250"/>
            <a:ext cx="9372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  ____________________________(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时间一周周过去了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AutoNum type="arabicPeriod" startAt="2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_________me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 he didn’t notice me(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从我身边经过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He didn’t let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____________________.(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错过这个机会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914400" y="939800"/>
            <a:ext cx="5767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weeks went by slowly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1143001" y="2921000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went by</a:t>
            </a:r>
          </a:p>
          <a:p>
            <a:pPr>
              <a:spcBef>
                <a:spcPct val="50000"/>
              </a:spcBef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903570" y="4832131"/>
            <a:ext cx="3962336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go by</a:t>
            </a:r>
          </a:p>
          <a:p>
            <a:pPr>
              <a:spcBef>
                <a:spcPct val="50000"/>
              </a:spcBef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994" name="Text Box 11"/>
          <p:cNvSpPr txBox="1">
            <a:spLocks noChangeArrowheads="1"/>
          </p:cNvSpPr>
          <p:nvPr/>
        </p:nvSpPr>
        <p:spPr bwMode="auto">
          <a:xfrm>
            <a:off x="609600" y="2159000"/>
            <a:ext cx="422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走过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</a:p>
        </p:txBody>
      </p:sp>
      <p:sp>
        <p:nvSpPr>
          <p:cNvPr id="169995" name="Text Box 12"/>
          <p:cNvSpPr txBox="1">
            <a:spLocks noChangeArrowheads="1"/>
          </p:cNvSpPr>
          <p:nvPr/>
        </p:nvSpPr>
        <p:spPr bwMode="auto">
          <a:xfrm>
            <a:off x="457200" y="4133850"/>
            <a:ext cx="4427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3.(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机会等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轻易错过 </a:t>
            </a:r>
          </a:p>
        </p:txBody>
      </p:sp>
      <p:sp>
        <p:nvSpPr>
          <p:cNvPr id="169998" name="Text Box 10"/>
          <p:cNvSpPr txBox="1">
            <a:spLocks noChangeArrowheads="1"/>
          </p:cNvSpPr>
          <p:nvPr/>
        </p:nvSpPr>
        <p:spPr bwMode="auto">
          <a:xfrm>
            <a:off x="611188" y="404813"/>
            <a:ext cx="391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1.(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逝去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</a:t>
            </a:r>
          </a:p>
        </p:txBody>
      </p:sp>
    </p:spTree>
    <p:extLst>
      <p:ext uri="{BB962C8B-B14F-4D97-AF65-F5344CB8AC3E}">
        <p14:creationId xmlns:p14="http://schemas.microsoft.com/office/powerpoint/2010/main" val="40870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  <p:bldP spid="100359" grpId="0"/>
      <p:bldP spid="1003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/>
          <p:nvPr/>
        </p:nvSpPr>
        <p:spPr>
          <a:xfrm>
            <a:off x="304800" y="1462088"/>
            <a:ext cx="4751388" cy="644525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anchor="t">
            <a:spAutoFit/>
          </a:bodyPr>
          <a:lstStyle/>
          <a:p>
            <a:pPr fontAlgn="base"/>
            <a:r>
              <a:rPr lang="en-US" altLang="zh-CN" sz="36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 a result</a:t>
            </a:r>
          </a:p>
        </p:txBody>
      </p:sp>
      <p:sp>
        <p:nvSpPr>
          <p:cNvPr id="9219" name="文本框 1"/>
          <p:cNvSpPr txBox="1"/>
          <p:nvPr/>
        </p:nvSpPr>
        <p:spPr>
          <a:xfrm>
            <a:off x="173038" y="406400"/>
            <a:ext cx="897572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5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a result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I totally changed my shape.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2571750" y="1462088"/>
            <a:ext cx="24844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结果；因此</a:t>
            </a:r>
          </a:p>
        </p:txBody>
      </p:sp>
      <p:sp>
        <p:nvSpPr>
          <p:cNvPr id="10243" name="Rectangle 3"/>
          <p:cNvSpPr/>
          <p:nvPr/>
        </p:nvSpPr>
        <p:spPr>
          <a:xfrm>
            <a:off x="203200" y="2106613"/>
            <a:ext cx="8945563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He was caught in the traffic jam.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a result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he was late for work.</a:t>
            </a:r>
          </a:p>
          <a:p>
            <a:pPr>
              <a:lnSpc>
                <a:spcPct val="105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由于交通阻塞，他上班迟到了。</a:t>
            </a:r>
            <a:endParaRPr lang="zh-CN" altLang="en-US" sz="3200" dirty="0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charset="-122"/>
            </a:endParaRPr>
          </a:p>
        </p:txBody>
      </p:sp>
      <p:graphicFrame>
        <p:nvGraphicFramePr>
          <p:cNvPr id="922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67200" y="37004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3700463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4800" y="939800"/>
            <a:ext cx="86836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因此，我已经完全改变了我的形状。</a:t>
            </a:r>
          </a:p>
        </p:txBody>
      </p:sp>
      <p:sp>
        <p:nvSpPr>
          <p:cNvPr id="4" name="Rectangle 5"/>
          <p:cNvSpPr/>
          <p:nvPr/>
        </p:nvSpPr>
        <p:spPr>
          <a:xfrm>
            <a:off x="227013" y="3706813"/>
            <a:ext cx="8053388" cy="644525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anchor="t">
            <a:spAutoFit/>
          </a:bodyPr>
          <a:lstStyle/>
          <a:p>
            <a:pPr algn="l" fontAlgn="base">
              <a:buClrTx/>
              <a:buSzTx/>
              <a:buFontTx/>
            </a:pPr>
            <a:r>
              <a:rPr lang="en-US" altLang="zh-CN" sz="36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 a result of</a:t>
            </a:r>
          </a:p>
        </p:txBody>
      </p:sp>
      <p:sp>
        <p:nvSpPr>
          <p:cNvPr id="6" name="Rectangle 3"/>
          <p:cNvSpPr/>
          <p:nvPr/>
        </p:nvSpPr>
        <p:spPr>
          <a:xfrm>
            <a:off x="304800" y="4448175"/>
            <a:ext cx="8945563" cy="2109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609600" indent="-609600" fontAlgn="base">
              <a:lnSpc>
                <a:spcPct val="105000"/>
              </a:lnSpc>
            </a:pP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He was late </a:t>
            </a:r>
            <a:r>
              <a:rPr lang="en-US" altLang="zh-CN" sz="3200" strike="noStrike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as a result of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the snow. </a:t>
            </a:r>
            <a:endParaRPr lang="en-US" altLang="zh-CN" sz="3200" strike="noStrike" noProof="1">
              <a:latin typeface="Times New Roman" panose="02020603050405020304" pitchFamily="18" charset="0"/>
            </a:endParaRPr>
          </a:p>
          <a:p>
            <a:pPr marL="609600" indent="-609600" fontAlgn="base">
              <a:lnSpc>
                <a:spcPct val="105000"/>
              </a:lnSpc>
            </a:pPr>
            <a:r>
              <a:rPr lang="zh-CN" altLang="en-US" sz="3200" strike="noStrike" noProof="1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由于大雪他迟到了。</a:t>
            </a:r>
            <a:endParaRPr lang="zh-CN" altLang="en-US" sz="3200" strike="noStrike" noProof="1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fontAlgn="base"/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She died </a:t>
            </a: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 a result of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her injuries. </a:t>
            </a:r>
            <a:endParaRPr lang="en-US" altLang="zh-CN" sz="320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3200" strike="noStrike" noProof="1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她由于受伤而死亡。</a:t>
            </a:r>
            <a:endParaRPr lang="zh-CN" altLang="en-US" sz="3200" strike="noStrike" noProof="1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935288" y="3736975"/>
            <a:ext cx="54483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SzTx/>
            </a:pP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because of sth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因为...;由于...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/>
      <p:bldP spid="12293" grpId="0"/>
      <p:bldP spid="10243" grpId="0" uiExpand="1" build="p"/>
      <p:bldP spid="5" grpId="0"/>
      <p:bldP spid="4" grpId="0" bldLvl="0" animBg="1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/>
          <p:nvPr/>
        </p:nvSpPr>
        <p:spPr>
          <a:xfrm>
            <a:off x="685800" y="2438400"/>
            <a:ext cx="7696200" cy="358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Employers fear a domino effect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多米诺效应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if the strike is successful, which means that there will be many other strikes _______. 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A. after all                 B. in charge 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C. as a result             D. in all </a:t>
            </a:r>
          </a:p>
        </p:txBody>
      </p:sp>
      <p:sp>
        <p:nvSpPr>
          <p:cNvPr id="10243" name="Rectangle 5"/>
          <p:cNvSpPr/>
          <p:nvPr/>
        </p:nvSpPr>
        <p:spPr>
          <a:xfrm>
            <a:off x="685800" y="16764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Choose the best answer</a:t>
            </a:r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247814" name="Picture 6" descr="图片20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410200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13" descr="pract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96838"/>
            <a:ext cx="2362200" cy="1579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06" y="2362228"/>
            <a:ext cx="90678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审题：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体裁：说明文（</a:t>
            </a: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exposition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）说明电脑对我们生活的改变（影响）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内容：电脑（一个新事物）给人们的影响：正面的和负面的。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词汇准备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字数：</a:t>
            </a: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120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字左右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1018" y="381080"/>
            <a:ext cx="9126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 smtClean="0"/>
              <a:t>			Homework</a:t>
            </a:r>
            <a:endParaRPr lang="en-US" altLang="zh-CN" i="1" dirty="0"/>
          </a:p>
          <a:p>
            <a:pPr>
              <a:spcBef>
                <a:spcPct val="50000"/>
              </a:spcBef>
              <a:defRPr/>
            </a:pPr>
            <a:r>
              <a:rPr lang="en-US" altLang="zh-CN" i="1" dirty="0" smtClean="0">
                <a:solidFill>
                  <a:schemeClr val="accent2"/>
                </a:solidFill>
              </a:rPr>
              <a:t>   How </a:t>
            </a:r>
            <a:r>
              <a:rPr lang="en-US" altLang="zh-CN" i="1" dirty="0">
                <a:solidFill>
                  <a:schemeClr val="accent2"/>
                </a:solidFill>
              </a:rPr>
              <a:t>does the computer change our life?</a:t>
            </a:r>
          </a:p>
        </p:txBody>
      </p:sp>
    </p:spTree>
    <p:extLst>
      <p:ext uri="{BB962C8B-B14F-4D97-AF65-F5344CB8AC3E}">
        <p14:creationId xmlns:p14="http://schemas.microsoft.com/office/powerpoint/2010/main" val="4800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34925" y="2362200"/>
            <a:ext cx="8828088" cy="1125538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zh-CN" altLang="en-US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这里</a:t>
            </a:r>
            <a:r>
              <a:rPr lang="en-US" altLang="zh-CN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so much that...</a:t>
            </a:r>
            <a:r>
              <a:rPr lang="zh-CN" altLang="en-US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引导结果状语从句，其结构为：</a:t>
            </a:r>
            <a:r>
              <a:rPr lang="en-US" altLang="zh-CN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so + </a:t>
            </a:r>
            <a:r>
              <a:rPr lang="zh-CN" altLang="en-US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形容词</a:t>
            </a:r>
            <a:r>
              <a:rPr lang="en-US" altLang="zh-CN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/</a:t>
            </a:r>
            <a:r>
              <a:rPr lang="zh-CN" altLang="en-US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副词</a:t>
            </a:r>
            <a:r>
              <a:rPr lang="en-US" altLang="zh-CN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+ that </a:t>
            </a:r>
            <a:r>
              <a:rPr lang="zh-CN" altLang="en-US" sz="320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从句</a:t>
            </a:r>
            <a:endParaRPr lang="zh-CN" altLang="en-US" sz="3200" strike="noStrike" noProof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-44450" y="3452813"/>
            <a:ext cx="9221788" cy="3338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(1) He did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well in that exam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he was praised by his teachers and parents. </a:t>
            </a:r>
          </a:p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他在那次考试中做得非常好，受到了老师和父母的表扬。</a:t>
            </a:r>
            <a:endParaRPr lang="zh-CN" altLang="en-US" sz="32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My friend is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tall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he can reach the ceiling. </a:t>
            </a:r>
          </a:p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我的朋友非常高，能够够到天花板了。</a:t>
            </a:r>
          </a:p>
        </p:txBody>
      </p:sp>
      <p:sp>
        <p:nvSpPr>
          <p:cNvPr id="11268" name="文本框 1"/>
          <p:cNvSpPr txBox="1"/>
          <p:nvPr/>
        </p:nvSpPr>
        <p:spPr>
          <a:xfrm>
            <a:off x="34925" y="165100"/>
            <a:ext cx="9063038" cy="1273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6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Over time my memory has developed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much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like an elephant, I never forget anything I have been told!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62075"/>
            <a:ext cx="91773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随着时间的推移，我的记忆力发展如此之快，就像一头大象一样，从来不会忘记告诉我的任何事情！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/>
          <p:nvPr/>
        </p:nvSpPr>
        <p:spPr>
          <a:xfrm>
            <a:off x="14288" y="2297113"/>
            <a:ext cx="9018587" cy="4521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Tom is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clever a boy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he can think of ways to solve his problems. 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汤姆是非常聪明的男孩子，他能够想出方法来解决他的问题。</a:t>
            </a:r>
          </a:p>
          <a:p>
            <a:pPr>
              <a:lnSpc>
                <a:spcPct val="9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He had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many falls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his shirt and trousers were dirty. 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他摔了这么多跤，以至于他的衬衫和裤子都脏了。</a:t>
            </a:r>
          </a:p>
          <a:p>
            <a:pPr>
              <a:lnSpc>
                <a:spcPct val="9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I have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little money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can’t buy that new bike. 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我的钱如此少，以至于我不能买那辆新自行车了。</a:t>
            </a:r>
            <a:endParaRPr lang="zh-CN" altLang="en-US" sz="32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2018" name="Rectangle 2"/>
          <p:cNvSpPr/>
          <p:nvPr/>
        </p:nvSpPr>
        <p:spPr>
          <a:xfrm>
            <a:off x="14288" y="130175"/>
            <a:ext cx="9129712" cy="2060575"/>
          </a:xfrm>
          <a:prstGeom prst="rect">
            <a:avLst/>
          </a:prstGeom>
          <a:noFill/>
          <a:ln w="9525" cap="flat" cmpd="sng">
            <a:solidFill>
              <a:srgbClr val="9ED3D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拓展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so... that...</a:t>
            </a:r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引导结果状语从句还常用于以下结构中</a:t>
            </a: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32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(1)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so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+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形容词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+ (a /an+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可数名词单数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that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从句</a:t>
            </a:r>
          </a:p>
          <a:p>
            <a:pPr>
              <a:lnSpc>
                <a:spcPct val="8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many / few +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复数名词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much / little +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不可数名词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endParaRPr lang="en-US" altLang="zh-CN" sz="32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20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2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2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2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uiExpand="1" build="p"/>
      <p:bldP spid="34201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/>
          <p:nvPr/>
        </p:nvSpPr>
        <p:spPr>
          <a:xfrm>
            <a:off x="14288" y="23813"/>
            <a:ext cx="9186862" cy="2846387"/>
          </a:xfrm>
          <a:prstGeom prst="rect">
            <a:avLst/>
          </a:prstGeom>
          <a:noFill/>
          <a:ln w="9525" cap="flat" cmpd="sng">
            <a:solidFill>
              <a:srgbClr val="9ED3D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32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拓展</a:t>
            </a:r>
            <a:r>
              <a:rPr lang="en-US" altLang="zh-CN" sz="32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2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此外</a:t>
            </a: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such... that...</a:t>
            </a:r>
            <a:r>
              <a:rPr lang="zh-CN" altLang="en-US" sz="32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也可引导结果状语从句，常用结构为：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(1)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+a/an+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形容词可数名词单数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that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从句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形容词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可数名词复数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不可数名词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 lot of/lots of +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名词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32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98425" y="2870200"/>
            <a:ext cx="9020175" cy="4029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(1) Mike is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an honest worker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that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we all believe in him.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迈克是一个如此诚实的工人，以至于我们都信任他。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(2) It is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fine weather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that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we all want to go to the park.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天气如此晴朗，以至于我们都想去公园。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There were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such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lot of people in the room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you could scarcely breathe. 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屋子里有如此多的人在，让人几乎不能呼吸。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20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2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2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2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uiExpand="1" build="p" animBg="1"/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/>
          <p:nvPr/>
        </p:nvSpPr>
        <p:spPr>
          <a:xfrm>
            <a:off x="533400" y="2819400"/>
            <a:ext cx="7924800" cy="263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It was _____ nice weather that we went camping in the mountains.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His plan was _____ good a one that we all agreed to accept it. </a:t>
            </a:r>
          </a:p>
        </p:txBody>
      </p:sp>
      <p:sp>
        <p:nvSpPr>
          <p:cNvPr id="14339" name="Rectangle 6"/>
          <p:cNvSpPr/>
          <p:nvPr/>
        </p:nvSpPr>
        <p:spPr>
          <a:xfrm>
            <a:off x="685800" y="19050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Fill in the blanks.</a:t>
            </a:r>
          </a:p>
        </p:txBody>
      </p:sp>
      <p:sp>
        <p:nvSpPr>
          <p:cNvPr id="344071" name="Rectangle 7"/>
          <p:cNvSpPr/>
          <p:nvPr/>
        </p:nvSpPr>
        <p:spPr>
          <a:xfrm>
            <a:off x="2576513" y="2819400"/>
            <a:ext cx="107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such</a:t>
            </a:r>
          </a:p>
        </p:txBody>
      </p:sp>
      <p:sp>
        <p:nvSpPr>
          <p:cNvPr id="344072" name="Rectangle 8"/>
          <p:cNvSpPr/>
          <p:nvPr/>
        </p:nvSpPr>
        <p:spPr>
          <a:xfrm>
            <a:off x="4200525" y="4127500"/>
            <a:ext cx="59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</a:p>
        </p:txBody>
      </p:sp>
      <p:pic>
        <p:nvPicPr>
          <p:cNvPr id="14342" name="Picture 13" descr="pract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2362200" cy="157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1" grpId="0"/>
      <p:bldP spid="3440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58738" y="2114550"/>
            <a:ext cx="8967788" cy="183515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explore </a:t>
            </a:r>
            <a:r>
              <a:rPr lang="en-US" altLang="zh-CN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vt. &amp; vi. </a:t>
            </a:r>
            <a:endParaRPr lang="en-US" altLang="zh-CN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58738" y="4149725"/>
            <a:ext cx="9221787" cy="2655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He is eager to get away and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他等不及要动身去探险。 </a:t>
            </a: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 Can you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the market possibility for  </a:t>
            </a: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us? </a:t>
            </a: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您能为我们考察一下市场前景吗？</a:t>
            </a:r>
          </a:p>
        </p:txBody>
      </p:sp>
      <p:sp>
        <p:nvSpPr>
          <p:cNvPr id="9222" name="Rectangle 6"/>
          <p:cNvSpPr/>
          <p:nvPr/>
        </p:nvSpPr>
        <p:spPr>
          <a:xfrm>
            <a:off x="1601788" y="2779713"/>
            <a:ext cx="734377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 search and discover (about sth)</a:t>
            </a:r>
            <a:r>
              <a:rPr lang="en-US" altLang="zh-CN" sz="4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探索；探测；探究</a:t>
            </a:r>
            <a:endParaRPr lang="zh-CN" altLang="en-US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365" name="文本框 1"/>
          <p:cNvSpPr txBox="1"/>
          <p:nvPr/>
        </p:nvSpPr>
        <p:spPr>
          <a:xfrm>
            <a:off x="92075" y="393700"/>
            <a:ext cx="9063038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 have even been put into space rockets and sent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the Moon and Mars.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22225" y="1470025"/>
            <a:ext cx="91773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我还被放置在航空火箭里去探测月球和火星。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/>
          <p:nvPr/>
        </p:nvSpPr>
        <p:spPr>
          <a:xfrm>
            <a:off x="457200" y="1644650"/>
            <a:ext cx="7543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Translate the following sentences. </a:t>
            </a:r>
          </a:p>
        </p:txBody>
      </p:sp>
      <p:sp>
        <p:nvSpPr>
          <p:cNvPr id="323590" name="Rectangle 6"/>
          <p:cNvSpPr/>
          <p:nvPr/>
        </p:nvSpPr>
        <p:spPr>
          <a:xfrm>
            <a:off x="457200" y="2387600"/>
            <a:ext cx="8516938" cy="3968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Columbus discovered America but did not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explore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the new continent. </a:t>
            </a:r>
          </a:p>
          <a:p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哥伦布发现了美洲，但没有探索这块新大陆。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我们探讨了几种解决该问题的方法。</a:t>
            </a:r>
          </a:p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explored several solutions to the problem.  </a:t>
            </a:r>
          </a:p>
        </p:txBody>
      </p:sp>
      <p:pic>
        <p:nvPicPr>
          <p:cNvPr id="16388" name="Picture 13" descr="pract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6838"/>
            <a:ext cx="2362200" cy="1579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263525" y="2339975"/>
            <a:ext cx="8132763" cy="608013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anyhow </a:t>
            </a:r>
            <a:r>
              <a:rPr lang="en-US" altLang="zh-CN" sz="3200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adv.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34925" y="3122613"/>
            <a:ext cx="9120188" cy="3168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Anyhow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I have to go or I will be late for work.</a:t>
            </a:r>
          </a:p>
          <a:p>
            <a:pPr>
              <a:lnSpc>
                <a:spcPts val="4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不管怎样，我得走了，不然上班就迟到了。</a:t>
            </a:r>
          </a:p>
          <a:p>
            <a:pPr>
              <a:lnSpc>
                <a:spcPts val="4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Anyhow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the only thing I ever got from him was a birthday card when I was ten. </a:t>
            </a:r>
          </a:p>
          <a:p>
            <a:pPr>
              <a:lnSpc>
                <a:spcPts val="4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不管怎样，我从他那里得到的唯一一样东西是我十岁时的一张生日贺卡。</a:t>
            </a: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2390775" y="2395538"/>
            <a:ext cx="6362700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i="1" dirty="0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anyway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无论如何；即使如此</a:t>
            </a:r>
            <a:endParaRPr lang="zh-CN" altLang="en-US" sz="32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92075" y="695325"/>
            <a:ext cx="906303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/>
              <a:t>8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Anyhow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my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is to provide humans with a life of high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qualiy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25" y="1670050"/>
            <a:ext cx="91773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不管怎样，我的目标是给人类提供高质量的生活。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180975" y="314325"/>
            <a:ext cx="8826500" cy="112395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goal </a:t>
            </a:r>
            <a:r>
              <a:rPr lang="en-US" altLang="zh-CN" sz="3200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n.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104775" y="1749425"/>
            <a:ext cx="9120188" cy="470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(1) Your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goal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as a parent is to help your child become an independent adult. </a:t>
            </a:r>
          </a:p>
          <a:p>
            <a:pPr>
              <a:lnSpc>
                <a:spcPts val="4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身为父母，你的目标就是要培养孩子成为独立的成年人。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You need to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set yourself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some long-term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goals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. </a:t>
            </a:r>
          </a:p>
          <a:p>
            <a:pPr>
              <a:lnSpc>
                <a:spcPts val="4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你得为自己订一些长期目标。</a:t>
            </a:r>
          </a:p>
          <a:p>
            <a:pPr>
              <a:lnSpc>
                <a:spcPts val="4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(3) Do you think I can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achieve my goal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of reaching the top of this mountain?</a:t>
            </a:r>
          </a:p>
          <a:p>
            <a:pPr>
              <a:lnSpc>
                <a:spcPts val="4000"/>
              </a:lnSpc>
            </a:pPr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</a:rPr>
              <a:t>你觉得我能实现我的目标，爬上这座山的山顶吗？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1409700" y="368300"/>
            <a:ext cx="7446963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sth that you hope to achieve in the future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目标，目的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/>
          <p:nvPr/>
        </p:nvSpPr>
        <p:spPr>
          <a:xfrm>
            <a:off x="762000" y="1631950"/>
            <a:ext cx="7620000" cy="5073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I may be busy on Saturday, but ______, I will spare some time to have a face-to-face talk with Peter.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A. besides                 B. otherwise     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C. anyhow                D. instead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They have set themselves a series of _______ to achieve by the end of the month.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A. marks                    B. signals     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C. sights                     D. goals </a:t>
            </a:r>
          </a:p>
        </p:txBody>
      </p:sp>
      <p:sp>
        <p:nvSpPr>
          <p:cNvPr id="19459" name="Rectangle 5"/>
          <p:cNvSpPr/>
          <p:nvPr/>
        </p:nvSpPr>
        <p:spPr>
          <a:xfrm>
            <a:off x="879475" y="9906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Choose the best answer</a:t>
            </a:r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308230" name="Picture 6" descr="图片20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3543300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13" descr="pract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8" y="44450"/>
            <a:ext cx="2362200" cy="107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4374" name="Picture 6" descr="图片20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8" y="6019800"/>
            <a:ext cx="6858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198438" y="1719263"/>
            <a:ext cx="8905875" cy="1125538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 time goes by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63500" y="3330575"/>
            <a:ext cx="9120188" cy="3044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time went by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I came to realize how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much my parents loved me.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time going by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I came to realize how much my  parents loved me.  </a:t>
            </a:r>
          </a:p>
          <a:p>
            <a:r>
              <a:rPr lang="zh-CN" alt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随着时间的推移，我逐渐意识到我的父母有多爱我。</a:t>
            </a:r>
            <a:endParaRPr lang="zh-CN" altLang="en-US" sz="3200" dirty="0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1746250" y="1719263"/>
            <a:ext cx="7437438" cy="109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随着时间的推移，常与</a:t>
            </a: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time </a:t>
            </a:r>
          </a:p>
          <a:p>
            <a:pPr>
              <a:lnSpc>
                <a:spcPts val="39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going by</a:t>
            </a:r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替换。 </a:t>
            </a:r>
            <a:endParaRPr lang="zh-CN" altLang="en-US" sz="3200" dirty="0">
              <a:solidFill>
                <a:srgbClr val="3333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605" name="文本框 1"/>
          <p:cNvSpPr txBox="1"/>
          <p:nvPr/>
        </p:nvSpPr>
        <p:spPr>
          <a:xfrm>
            <a:off x="41275" y="284163"/>
            <a:ext cx="9063038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time went by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I was made smaller.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866775"/>
            <a:ext cx="73564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随着时间的推移，我被做得越来越小。</a:t>
            </a:r>
            <a:endParaRPr lang="zh-CN" altLang="en-US" sz="3200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>
            <a:spLocks noChangeArrowheads="1"/>
          </p:cNvSpPr>
          <p:nvPr/>
        </p:nvSpPr>
        <p:spPr bwMode="auto">
          <a:xfrm>
            <a:off x="0" y="152400"/>
            <a:ext cx="906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一、引出主题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2900" y="1219200"/>
            <a:ext cx="83820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i="1" dirty="0">
                <a:latin typeface="+mn-lt"/>
              </a:rPr>
              <a:t>	</a:t>
            </a:r>
            <a:r>
              <a:rPr lang="en-US" altLang="zh-CN" sz="3600" b="1" i="1" dirty="0">
                <a:solidFill>
                  <a:srgbClr val="FF0000"/>
                </a:solidFill>
                <a:latin typeface="+mn-lt"/>
              </a:rPr>
              <a:t>With</a:t>
            </a:r>
            <a:r>
              <a:rPr lang="en-US" altLang="zh-CN" sz="3600" b="1" i="1" dirty="0">
                <a:latin typeface="+mn-lt"/>
              </a:rPr>
              <a:t> the development of science and technology, people depend more and more heavily on the computer. </a:t>
            </a:r>
            <a:r>
              <a:rPr lang="en-US" altLang="zh-CN" sz="3600" b="1" i="1" dirty="0">
                <a:solidFill>
                  <a:srgbClr val="FF0000"/>
                </a:solidFill>
                <a:latin typeface="+mn-lt"/>
              </a:rPr>
              <a:t>Then</a:t>
            </a:r>
            <a:r>
              <a:rPr lang="en-US" altLang="zh-CN" sz="3600" b="1" i="1" dirty="0">
                <a:latin typeface="+mn-lt"/>
              </a:rPr>
              <a:t> </a:t>
            </a:r>
            <a:r>
              <a:rPr lang="en-US" altLang="zh-CN" sz="3600" b="1" i="1" dirty="0">
                <a:solidFill>
                  <a:srgbClr val="00B0F0"/>
                </a:solidFill>
                <a:latin typeface="+mn-lt"/>
              </a:rPr>
              <a:t>how does the computer affect our life?</a:t>
            </a:r>
          </a:p>
        </p:txBody>
      </p:sp>
    </p:spTree>
    <p:extLst>
      <p:ext uri="{BB962C8B-B14F-4D97-AF65-F5344CB8AC3E}">
        <p14:creationId xmlns:p14="http://schemas.microsoft.com/office/powerpoint/2010/main" val="993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/>
          <p:nvPr/>
        </p:nvSpPr>
        <p:spPr>
          <a:xfrm>
            <a:off x="762000" y="1447800"/>
            <a:ext cx="7543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Translate the following sentences. </a:t>
            </a:r>
          </a:p>
        </p:txBody>
      </p:sp>
      <p:sp>
        <p:nvSpPr>
          <p:cNvPr id="26627" name="Rectangle 7"/>
          <p:cNvSpPr/>
          <p:nvPr/>
        </p:nvSpPr>
        <p:spPr>
          <a:xfrm>
            <a:off x="304800" y="2209800"/>
            <a:ext cx="8534400" cy="29733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随着时间的推移，他们过着越来越幸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福的生活。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　　　　　　　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随着时间的推移，他变得越来越老了。</a:t>
            </a:r>
          </a:p>
        </p:txBody>
      </p:sp>
      <p:sp>
        <p:nvSpPr>
          <p:cNvPr id="333832" name="Rectangle 8"/>
          <p:cNvSpPr/>
          <p:nvPr/>
        </p:nvSpPr>
        <p:spPr>
          <a:xfrm>
            <a:off x="762000" y="3352800"/>
            <a:ext cx="77724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time went by, they lived a happier and happier life.  </a:t>
            </a:r>
          </a:p>
        </p:txBody>
      </p:sp>
      <p:sp>
        <p:nvSpPr>
          <p:cNvPr id="333833" name="Rectangle 9"/>
          <p:cNvSpPr/>
          <p:nvPr/>
        </p:nvSpPr>
        <p:spPr>
          <a:xfrm>
            <a:off x="762000" y="5057775"/>
            <a:ext cx="73914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time went by, he became older and older.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6630" name="Picture 13" descr="pract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2362200" cy="157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2" grpId="0"/>
      <p:bldP spid="3338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20140804041054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33400"/>
            <a:ext cx="5867400" cy="586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Picture 3" descr="QQ截图201409100840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59300"/>
            <a:ext cx="3248025" cy="175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18" descr="86658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9624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>
          <a:xfrm>
            <a:off x="304800" y="833438"/>
            <a:ext cx="7127875" cy="696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Quiz I: Fill in the blanks. </a:t>
            </a:r>
          </a:p>
        </p:txBody>
      </p:sp>
      <p:sp>
        <p:nvSpPr>
          <p:cNvPr id="34819" name="Rectangle 3"/>
          <p:cNvSpPr/>
          <p:nvPr/>
        </p:nvSpPr>
        <p:spPr>
          <a:xfrm>
            <a:off x="304800" y="1497013"/>
            <a:ext cx="8534400" cy="4522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He tried to _______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the story for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the younger audience.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Students need the ability to construct a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______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(opposite: illogical) argument.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 Modern __________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工艺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is amazing,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isn't it?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4. It's the i_________ of her writing that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impresses me.</a:t>
            </a:r>
          </a:p>
        </p:txBody>
      </p:sp>
      <p:sp>
        <p:nvSpPr>
          <p:cNvPr id="301060" name="Rectangle 4"/>
          <p:cNvSpPr/>
          <p:nvPr/>
        </p:nvSpPr>
        <p:spPr>
          <a:xfrm>
            <a:off x="2971800" y="1443038"/>
            <a:ext cx="175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simplify</a:t>
            </a:r>
          </a:p>
        </p:txBody>
      </p:sp>
      <p:sp>
        <p:nvSpPr>
          <p:cNvPr id="301062" name="Rectangle 6"/>
          <p:cNvSpPr/>
          <p:nvPr/>
        </p:nvSpPr>
        <p:spPr>
          <a:xfrm>
            <a:off x="755650" y="3121025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logical</a:t>
            </a:r>
          </a:p>
        </p:txBody>
      </p:sp>
      <p:sp>
        <p:nvSpPr>
          <p:cNvPr id="301063" name="Rectangle 7"/>
          <p:cNvSpPr/>
          <p:nvPr/>
        </p:nvSpPr>
        <p:spPr>
          <a:xfrm>
            <a:off x="2438400" y="3636963"/>
            <a:ext cx="2292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technology</a:t>
            </a:r>
          </a:p>
        </p:txBody>
      </p:sp>
      <p:sp>
        <p:nvSpPr>
          <p:cNvPr id="301064" name="Rectangle 8"/>
          <p:cNvSpPr/>
          <p:nvPr/>
        </p:nvSpPr>
        <p:spPr>
          <a:xfrm>
            <a:off x="2209800" y="4779963"/>
            <a:ext cx="2393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intelligence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  <p:bldP spid="301062" grpId="0"/>
      <p:bldP spid="301063" grpId="0"/>
      <p:bldP spid="3010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/>
          <p:nvPr/>
        </p:nvSpPr>
        <p:spPr>
          <a:xfrm>
            <a:off x="457200" y="909638"/>
            <a:ext cx="8382000" cy="4984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 Just calm down - shouting won't _____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anything!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 Her childhood ambition became a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______ (= something happening in fact)  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when she was made a judge.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The letter was marked ‘P_______.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Strictly confidential.’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8. The design has many ____________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302083" name="Rectangle 3"/>
          <p:cNvSpPr/>
          <p:nvPr/>
        </p:nvSpPr>
        <p:spPr>
          <a:xfrm>
            <a:off x="7302500" y="909638"/>
            <a:ext cx="1149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solve</a:t>
            </a:r>
          </a:p>
        </p:txBody>
      </p:sp>
      <p:sp>
        <p:nvSpPr>
          <p:cNvPr id="302084" name="Rectangle 4"/>
          <p:cNvSpPr/>
          <p:nvPr/>
        </p:nvSpPr>
        <p:spPr>
          <a:xfrm>
            <a:off x="798513" y="2497138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reality</a:t>
            </a:r>
          </a:p>
        </p:txBody>
      </p:sp>
      <p:sp>
        <p:nvSpPr>
          <p:cNvPr id="302085" name="Rectangle 5"/>
          <p:cNvSpPr/>
          <p:nvPr/>
        </p:nvSpPr>
        <p:spPr>
          <a:xfrm>
            <a:off x="5565775" y="3663950"/>
            <a:ext cx="1885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Personal</a:t>
            </a:r>
          </a:p>
        </p:txBody>
      </p:sp>
      <p:sp>
        <p:nvSpPr>
          <p:cNvPr id="302087" name="Rectangle 7"/>
          <p:cNvSpPr/>
          <p:nvPr/>
        </p:nvSpPr>
        <p:spPr>
          <a:xfrm>
            <a:off x="5129213" y="4718050"/>
            <a:ext cx="2546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/>
      <p:bldP spid="302084" grpId="0"/>
      <p:bldP spid="302085" grpId="0"/>
      <p:bldP spid="3020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/>
          <p:nvPr/>
        </p:nvSpPr>
        <p:spPr>
          <a:xfrm>
            <a:off x="381000" y="585788"/>
            <a:ext cx="8382000" cy="5540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 You need to speak to someone in the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f______ department.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10. The best way to _______ (discover) the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countryside is on foot.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11. It may snow, but _______ (anyway) I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will go to town.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12. Do you think I'll be able to achieve my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____ (aim) of losing 5 kilos before the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summer?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13. Her eyes shone with __________ (joy). </a:t>
            </a:r>
          </a:p>
        </p:txBody>
      </p:sp>
      <p:sp>
        <p:nvSpPr>
          <p:cNvPr id="303107" name="Rectangle 3"/>
          <p:cNvSpPr/>
          <p:nvPr/>
        </p:nvSpPr>
        <p:spPr>
          <a:xfrm>
            <a:off x="984250" y="1111250"/>
            <a:ext cx="1606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finance</a:t>
            </a:r>
          </a:p>
        </p:txBody>
      </p:sp>
      <p:sp>
        <p:nvSpPr>
          <p:cNvPr id="303108" name="Rectangle 4"/>
          <p:cNvSpPr/>
          <p:nvPr/>
        </p:nvSpPr>
        <p:spPr>
          <a:xfrm>
            <a:off x="4235450" y="1644650"/>
            <a:ext cx="1631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</a:t>
            </a:r>
          </a:p>
        </p:txBody>
      </p:sp>
      <p:sp>
        <p:nvSpPr>
          <p:cNvPr id="303109" name="Rectangle 5"/>
          <p:cNvSpPr/>
          <p:nvPr/>
        </p:nvSpPr>
        <p:spPr>
          <a:xfrm>
            <a:off x="4387850" y="2743200"/>
            <a:ext cx="1708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anyhow</a:t>
            </a:r>
          </a:p>
        </p:txBody>
      </p:sp>
      <p:sp>
        <p:nvSpPr>
          <p:cNvPr id="303110" name="Rectangle 6"/>
          <p:cNvSpPr/>
          <p:nvPr/>
        </p:nvSpPr>
        <p:spPr>
          <a:xfrm>
            <a:off x="990600" y="4387850"/>
            <a:ext cx="996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goal</a:t>
            </a:r>
          </a:p>
        </p:txBody>
      </p:sp>
      <p:sp>
        <p:nvSpPr>
          <p:cNvPr id="303111" name="Rectangle 7"/>
          <p:cNvSpPr/>
          <p:nvPr/>
        </p:nvSpPr>
        <p:spPr>
          <a:xfrm>
            <a:off x="5181600" y="5454650"/>
            <a:ext cx="2114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happiness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/>
      <p:bldP spid="303108" grpId="0"/>
      <p:bldP spid="303109" grpId="0"/>
      <p:bldP spid="303110" grpId="0"/>
      <p:bldP spid="3031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/>
          <p:nvPr/>
        </p:nvSpPr>
        <p:spPr>
          <a:xfrm>
            <a:off x="425450" y="287338"/>
            <a:ext cx="8110538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Quiz II: Translation.</a:t>
            </a:r>
          </a:p>
        </p:txBody>
      </p:sp>
      <p:sp>
        <p:nvSpPr>
          <p:cNvPr id="37891" name="Rectangle 3"/>
          <p:cNvSpPr/>
          <p:nvPr/>
        </p:nvSpPr>
        <p:spPr>
          <a:xfrm>
            <a:off x="914400" y="1704975"/>
            <a:ext cx="80010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___________ folk music was popular among college students. </a:t>
            </a:r>
          </a:p>
        </p:txBody>
      </p:sp>
      <p:sp>
        <p:nvSpPr>
          <p:cNvPr id="37892" name="Rectangle 4"/>
          <p:cNvSpPr/>
          <p:nvPr/>
        </p:nvSpPr>
        <p:spPr>
          <a:xfrm>
            <a:off x="438150" y="1111250"/>
            <a:ext cx="8253413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那时在大学生中流行的是民间音乐。 </a:t>
            </a:r>
          </a:p>
        </p:txBody>
      </p:sp>
      <p:sp>
        <p:nvSpPr>
          <p:cNvPr id="37893" name="Rectangle 7"/>
          <p:cNvSpPr/>
          <p:nvPr/>
        </p:nvSpPr>
        <p:spPr>
          <a:xfrm>
            <a:off x="425450" y="2895600"/>
            <a:ext cx="6383338" cy="644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不知你同不同意我的意见？ </a:t>
            </a:r>
          </a:p>
        </p:txBody>
      </p:sp>
      <p:sp>
        <p:nvSpPr>
          <p:cNvPr id="37894" name="Rectangle 8"/>
          <p:cNvSpPr/>
          <p:nvPr/>
        </p:nvSpPr>
        <p:spPr>
          <a:xfrm>
            <a:off x="990600" y="3540125"/>
            <a:ext cx="8156575" cy="11906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_____________________________ my opinion. </a:t>
            </a:r>
          </a:p>
        </p:txBody>
      </p:sp>
      <p:sp>
        <p:nvSpPr>
          <p:cNvPr id="304137" name="Rectangle 9"/>
          <p:cNvSpPr/>
          <p:nvPr/>
        </p:nvSpPr>
        <p:spPr>
          <a:xfrm>
            <a:off x="914400" y="1676400"/>
            <a:ext cx="259556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 that time</a:t>
            </a:r>
          </a:p>
        </p:txBody>
      </p:sp>
      <p:sp>
        <p:nvSpPr>
          <p:cNvPr id="304139" name="Rectangle 11"/>
          <p:cNvSpPr/>
          <p:nvPr/>
        </p:nvSpPr>
        <p:spPr>
          <a:xfrm>
            <a:off x="1098550" y="3540125"/>
            <a:ext cx="676433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wonder if you would agree with</a:t>
            </a:r>
          </a:p>
        </p:txBody>
      </p:sp>
      <p:sp>
        <p:nvSpPr>
          <p:cNvPr id="37897" name="Rectangle 5"/>
          <p:cNvSpPr/>
          <p:nvPr/>
        </p:nvSpPr>
        <p:spPr>
          <a:xfrm>
            <a:off x="438150" y="4730750"/>
            <a:ext cx="6858000" cy="7286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他不用功，结果考试不及格。</a:t>
            </a:r>
          </a:p>
        </p:txBody>
      </p:sp>
      <p:sp>
        <p:nvSpPr>
          <p:cNvPr id="37898" name="Rectangle 4"/>
          <p:cNvSpPr/>
          <p:nvPr/>
        </p:nvSpPr>
        <p:spPr>
          <a:xfrm>
            <a:off x="781050" y="5324475"/>
            <a:ext cx="7910513" cy="1355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 didn't work hard, __________ he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failed his exam.</a:t>
            </a:r>
          </a:p>
        </p:txBody>
      </p:sp>
      <p:sp>
        <p:nvSpPr>
          <p:cNvPr id="305159" name="Rectangle 7"/>
          <p:cNvSpPr/>
          <p:nvPr/>
        </p:nvSpPr>
        <p:spPr>
          <a:xfrm>
            <a:off x="5168900" y="5324475"/>
            <a:ext cx="22479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a result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7" grpId="0"/>
      <p:bldP spid="304139" grpId="0"/>
      <p:bldP spid="3051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/>
          <p:nvPr/>
        </p:nvSpPr>
        <p:spPr>
          <a:xfrm>
            <a:off x="381000" y="2708275"/>
            <a:ext cx="8683625" cy="7270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随时光流逝我忘记很多童年时代的事 情。 </a:t>
            </a:r>
          </a:p>
        </p:txBody>
      </p:sp>
      <p:sp>
        <p:nvSpPr>
          <p:cNvPr id="38915" name="Rectangle 3"/>
          <p:cNvSpPr/>
          <p:nvPr/>
        </p:nvSpPr>
        <p:spPr>
          <a:xfrm>
            <a:off x="914400" y="3281363"/>
            <a:ext cx="8024813" cy="13557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 forgot many things of childhood ______________. </a:t>
            </a:r>
          </a:p>
        </p:txBody>
      </p:sp>
      <p:sp>
        <p:nvSpPr>
          <p:cNvPr id="38916" name="Rectangle 4"/>
          <p:cNvSpPr/>
          <p:nvPr/>
        </p:nvSpPr>
        <p:spPr>
          <a:xfrm>
            <a:off x="384175" y="4524375"/>
            <a:ext cx="8785225" cy="7286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我高兴得不得了。她居然没有生我的气。 </a:t>
            </a:r>
          </a:p>
        </p:txBody>
      </p:sp>
      <p:sp>
        <p:nvSpPr>
          <p:cNvPr id="38917" name="Rectangle 5"/>
          <p:cNvSpPr/>
          <p:nvPr/>
        </p:nvSpPr>
        <p:spPr>
          <a:xfrm>
            <a:off x="763588" y="5253038"/>
            <a:ext cx="7791450" cy="13557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_______________________. She was not mad at me. </a:t>
            </a:r>
          </a:p>
        </p:txBody>
      </p:sp>
      <p:sp>
        <p:nvSpPr>
          <p:cNvPr id="306182" name="Rectangle 6"/>
          <p:cNvSpPr/>
          <p:nvPr/>
        </p:nvSpPr>
        <p:spPr>
          <a:xfrm>
            <a:off x="895350" y="3951288"/>
            <a:ext cx="32924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 time went by</a:t>
            </a:r>
          </a:p>
        </p:txBody>
      </p:sp>
      <p:sp>
        <p:nvSpPr>
          <p:cNvPr id="306183" name="Rectangle 7"/>
          <p:cNvSpPr/>
          <p:nvPr/>
        </p:nvSpPr>
        <p:spPr>
          <a:xfrm>
            <a:off x="763588" y="5253038"/>
            <a:ext cx="54610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was filled with happiness</a:t>
            </a:r>
          </a:p>
        </p:txBody>
      </p:sp>
      <p:sp>
        <p:nvSpPr>
          <p:cNvPr id="38920" name="Text Box 6"/>
          <p:cNvSpPr txBox="1"/>
          <p:nvPr/>
        </p:nvSpPr>
        <p:spPr>
          <a:xfrm>
            <a:off x="357188" y="323850"/>
            <a:ext cx="8402637" cy="1363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日程做了精心安排，以使每一讲都没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有重复内容。</a:t>
            </a:r>
          </a:p>
        </p:txBody>
      </p:sp>
      <p:sp>
        <p:nvSpPr>
          <p:cNvPr id="38921" name="Rectangle 2"/>
          <p:cNvSpPr/>
          <p:nvPr/>
        </p:nvSpPr>
        <p:spPr>
          <a:xfrm>
            <a:off x="895350" y="1592263"/>
            <a:ext cx="86233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programme has been ___________ ____ none of the talks overlap. </a:t>
            </a:r>
          </a:p>
        </p:txBody>
      </p:sp>
      <p:sp>
        <p:nvSpPr>
          <p:cNvPr id="305155" name="Rectangle 3"/>
          <p:cNvSpPr/>
          <p:nvPr/>
        </p:nvSpPr>
        <p:spPr>
          <a:xfrm>
            <a:off x="895350" y="1592263"/>
            <a:ext cx="8148638" cy="1254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so organized that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  <p:bldP spid="306183" grpId="0"/>
      <p:bldP spid="3051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 flipH="1">
            <a:off x="0" y="260350"/>
            <a:ext cx="885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0" y="0"/>
            <a:ext cx="889317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      </a:t>
            </a:r>
            <a:r>
              <a:rPr lang="zh-CN" altLang="zh-CN" sz="2800" dirty="0"/>
              <a:t>上中学的时候，汤姆就喜欢自己编程计算机程序。他经常从网上下载资料并加以充分利用。他喜欢探索万维网，与世界各地的电脑程序师交流。在一定程度上，我们都很羡慕他。</a:t>
            </a:r>
            <a:endParaRPr lang="zh-CN" altLang="zh-CN" sz="2800" b="1" dirty="0"/>
          </a:p>
          <a:p>
            <a:pPr eaLnBrk="1" hangingPunct="1"/>
            <a:r>
              <a:rPr lang="en-US" altLang="zh-CN" sz="3200" dirty="0"/>
              <a:t>     </a:t>
            </a:r>
          </a:p>
          <a:p>
            <a:pPr eaLnBrk="1" hangingPunct="1"/>
            <a:r>
              <a:rPr lang="en-US" altLang="zh-CN" sz="3200" dirty="0"/>
              <a:t>        As a middle school student,  Tom </a:t>
            </a:r>
          </a:p>
          <a:p>
            <a:pPr eaLnBrk="1" hangingPunct="1"/>
            <a:r>
              <a:rPr lang="en-US" altLang="zh-CN" sz="3200" b="1" i="1" u="sng" dirty="0">
                <a:solidFill>
                  <a:srgbClr val="FF0000"/>
                </a:solidFill>
              </a:rPr>
              <a:t>enjoyed writing computer programs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of his own. He would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download information from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the Internet and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made good use of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it. He liked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exploring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the World Wide Web,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communicating with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computer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programmers</a:t>
            </a:r>
            <a:r>
              <a:rPr lang="en-US" altLang="zh-CN" sz="3200" dirty="0"/>
              <a:t> all over the world . We all admired him </a:t>
            </a:r>
            <a:endParaRPr lang="en-US" altLang="zh-CN" sz="3200" dirty="0" smtClean="0"/>
          </a:p>
          <a:p>
            <a:pPr eaLnBrk="1" hangingPunct="1"/>
            <a:r>
              <a:rPr lang="en-US" altLang="zh-CN" sz="3200" b="1" i="1" dirty="0" smtClean="0">
                <a:solidFill>
                  <a:srgbClr val="FF0000"/>
                </a:solidFill>
              </a:rPr>
              <a:t>in </a:t>
            </a:r>
            <a:r>
              <a:rPr lang="en-US" altLang="zh-CN" sz="3200" b="1" i="1" dirty="0">
                <a:solidFill>
                  <a:srgbClr val="FF0000"/>
                </a:solidFill>
              </a:rPr>
              <a:t>a way.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81300"/>
            <a:ext cx="7092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8040" y="3251757"/>
            <a:ext cx="525621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00436" y="3754994"/>
            <a:ext cx="3529012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232275"/>
            <a:ext cx="296008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724400"/>
            <a:ext cx="3984859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0757" y="4724400"/>
            <a:ext cx="2712134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2962" y="5669944"/>
            <a:ext cx="352742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 flipH="1">
            <a:off x="0" y="260350"/>
            <a:ext cx="885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0" y="0"/>
            <a:ext cx="88931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     </a:t>
            </a:r>
            <a:r>
              <a:rPr lang="zh-CN" altLang="zh-CN" sz="2800"/>
              <a:t>他现在在大学里学习信息技术，对人工智能产生了兴趣。开发了电脑的特殊用途后，他希望设计一个像人类一样能够进行逻辑思维的智能机器人，但事实上，他还有很长的路要走。</a:t>
            </a:r>
            <a:endParaRPr lang="zh-CN" altLang="zh-CN" sz="2800" b="1"/>
          </a:p>
          <a:p>
            <a:pPr eaLnBrk="1" hangingPunct="1"/>
            <a:r>
              <a:rPr lang="en-US" altLang="zh-CN" sz="3200"/>
              <a:t>     </a:t>
            </a:r>
          </a:p>
          <a:p>
            <a:pPr eaLnBrk="1" hangingPunct="1"/>
            <a:r>
              <a:rPr lang="en-US" altLang="zh-CN" sz="3200"/>
              <a:t>      He studied information</a:t>
            </a:r>
            <a:r>
              <a:rPr lang="en-US" altLang="zh-CN" sz="3200" b="1" i="1"/>
              <a:t> </a:t>
            </a:r>
            <a:r>
              <a:rPr lang="en-US" altLang="zh-CN" sz="3200" b="1" i="1">
                <a:solidFill>
                  <a:srgbClr val="FF0000"/>
                </a:solidFill>
              </a:rPr>
              <a:t>technology</a:t>
            </a:r>
            <a:r>
              <a:rPr lang="en-US" altLang="zh-CN" sz="3200"/>
              <a:t> at university now and has </a:t>
            </a:r>
          </a:p>
          <a:p>
            <a:pPr eaLnBrk="1" hangingPunct="1"/>
            <a:r>
              <a:rPr lang="en-US" altLang="zh-CN" sz="3200" b="1" i="1" u="sng">
                <a:solidFill>
                  <a:srgbClr val="FF0000"/>
                </a:solidFill>
              </a:rPr>
              <a:t>developed an interest in artificial intelligent</a:t>
            </a:r>
            <a:r>
              <a:rPr lang="en-US" altLang="zh-CN" sz="3200" b="1" i="1" u="sng"/>
              <a:t>.</a:t>
            </a:r>
            <a:r>
              <a:rPr lang="en-US" altLang="zh-CN" sz="3200"/>
              <a:t> After </a:t>
            </a:r>
            <a:r>
              <a:rPr lang="en-US" altLang="zh-CN" sz="3200" b="1" i="1" u="sng">
                <a:solidFill>
                  <a:srgbClr val="FF0000"/>
                </a:solidFill>
              </a:rPr>
              <a:t>developing special applications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/>
              <a:t>of the computer, he hopes </a:t>
            </a:r>
            <a:r>
              <a:rPr lang="en-US" altLang="zh-CN" sz="3200" b="1" i="1" u="sng">
                <a:solidFill>
                  <a:srgbClr val="FF0000"/>
                </a:solidFill>
              </a:rPr>
              <a:t>to design an intelligent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/>
              <a:t>robot which can think</a:t>
            </a:r>
            <a:r>
              <a:rPr lang="en-US" altLang="zh-CN" sz="3200" b="1" i="1" u="sng"/>
              <a:t> </a:t>
            </a:r>
            <a:r>
              <a:rPr lang="en-US" altLang="zh-CN" sz="3200" b="1" i="1" u="sng">
                <a:solidFill>
                  <a:srgbClr val="FF0000"/>
                </a:solidFill>
              </a:rPr>
              <a:t>logically</a:t>
            </a:r>
            <a:r>
              <a:rPr lang="en-US" altLang="zh-CN" sz="3200" b="1" i="1" u="sng"/>
              <a:t> </a:t>
            </a:r>
            <a:r>
              <a:rPr lang="en-US" altLang="zh-CN" sz="3200"/>
              <a:t>and look like </a:t>
            </a:r>
            <a:r>
              <a:rPr lang="en-US" altLang="zh-CN" sz="3200" b="1" i="1" u="sng">
                <a:solidFill>
                  <a:srgbClr val="FF0000"/>
                </a:solidFill>
              </a:rPr>
              <a:t>human race</a:t>
            </a:r>
            <a:r>
              <a:rPr lang="en-US" altLang="zh-CN" sz="3200" b="1" i="1" u="sng"/>
              <a:t>, </a:t>
            </a:r>
            <a:r>
              <a:rPr lang="en-US" altLang="zh-CN" sz="3200"/>
              <a:t>but </a:t>
            </a:r>
            <a:r>
              <a:rPr lang="en-US" altLang="zh-CN" sz="3200" b="1" i="1" u="sng">
                <a:solidFill>
                  <a:srgbClr val="FF0000"/>
                </a:solidFill>
              </a:rPr>
              <a:t>in reality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/>
              <a:t>he has </a:t>
            </a:r>
          </a:p>
          <a:p>
            <a:pPr eaLnBrk="1" hangingPunct="1"/>
            <a:r>
              <a:rPr lang="en-US" altLang="zh-CN" sz="3200" b="1" i="1" u="sng">
                <a:solidFill>
                  <a:srgbClr val="FF0000"/>
                </a:solidFill>
              </a:rPr>
              <a:t>a long way to go.</a:t>
            </a:r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3980" y="2376427"/>
            <a:ext cx="216058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284538"/>
            <a:ext cx="845978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9194" y="3729127"/>
            <a:ext cx="6121400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9838" y="4221163"/>
            <a:ext cx="4679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6587" y="4730779"/>
            <a:ext cx="1655762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5229225"/>
            <a:ext cx="241141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48038" y="5218113"/>
            <a:ext cx="165576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732463"/>
            <a:ext cx="3348038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 flipH="1">
            <a:off x="0" y="260350"/>
            <a:ext cx="885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0" y="0"/>
            <a:ext cx="8893175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     </a:t>
            </a:r>
            <a:r>
              <a:rPr lang="zh-CN" altLang="zh-CN" sz="2400" dirty="0"/>
              <a:t>随着时间的流逝，他缺了很多课问题就出现了。结果他被远远地落在后面。不管怎么说，他是一个性格很好容易相处的人。同学们课下轮流帮助他学习各门功课，他学习很刻苦，结果很快补上了落下的内容。在同学们的帮助下，汤姆已经取得了巨大的进步，在学习上赶上了其他同学。</a:t>
            </a:r>
            <a:endParaRPr lang="zh-CN" altLang="zh-CN" sz="2400" b="1" dirty="0"/>
          </a:p>
          <a:p>
            <a:pPr eaLnBrk="1" hangingPunct="1"/>
            <a:r>
              <a:rPr lang="en-US" altLang="zh-CN" sz="3200" b="1" i="1" dirty="0"/>
              <a:t>        </a:t>
            </a:r>
            <a:r>
              <a:rPr lang="en-US" altLang="zh-CN" sz="3200" b="1" i="1" u="sng" dirty="0"/>
              <a:t>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As time went by</a:t>
            </a:r>
            <a:r>
              <a:rPr lang="en-US" altLang="zh-CN" sz="3200" b="1" i="1" u="sng" dirty="0"/>
              <a:t>,</a:t>
            </a:r>
            <a:r>
              <a:rPr lang="en-US" altLang="zh-CN" sz="3200" dirty="0"/>
              <a:t> he was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absent from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many classes and a problem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arose</a:t>
            </a:r>
            <a:r>
              <a:rPr lang="en-US" altLang="zh-CN" sz="3200" dirty="0"/>
              <a:t>.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As a result</a:t>
            </a:r>
            <a:r>
              <a:rPr lang="en-US" altLang="zh-CN" sz="3200" dirty="0"/>
              <a:t>, he fell far behind.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Anyhow</a:t>
            </a:r>
            <a:r>
              <a:rPr lang="en-US" altLang="zh-CN" sz="3200" b="1" i="1" u="sng" dirty="0"/>
              <a:t>,</a:t>
            </a:r>
            <a:r>
              <a:rPr lang="en-US" altLang="zh-CN" sz="3200" dirty="0"/>
              <a:t> he </a:t>
            </a:r>
          </a:p>
          <a:p>
            <a:pPr eaLnBrk="1" hangingPunct="1"/>
            <a:r>
              <a:rPr lang="en-US" altLang="zh-CN" sz="3200" b="1" i="1" u="sng" dirty="0">
                <a:solidFill>
                  <a:srgbClr val="FF0000"/>
                </a:solidFill>
              </a:rPr>
              <a:t>has a good character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and is easy to</a:t>
            </a:r>
            <a:r>
              <a:rPr lang="en-US" altLang="zh-CN" sz="3200" b="1" i="1" u="sng" dirty="0"/>
              <a:t>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deal with</a:t>
            </a:r>
            <a:r>
              <a:rPr lang="en-US" altLang="zh-CN" sz="3200" dirty="0"/>
              <a:t>. His classmates</a:t>
            </a:r>
            <a:r>
              <a:rPr lang="en-US" altLang="zh-CN" sz="3200" b="1" i="1" u="sng" dirty="0"/>
              <a:t>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took turns to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help him with his lessons after class. He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worked so hard that </a:t>
            </a:r>
            <a:r>
              <a:rPr lang="en-US" altLang="zh-CN" sz="3200" dirty="0"/>
              <a:t>he soon</a:t>
            </a:r>
            <a:r>
              <a:rPr lang="en-US" altLang="zh-CN" sz="3200" b="1" i="1" u="sng" dirty="0"/>
              <a:t>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made up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his lost lessons. </a:t>
            </a:r>
          </a:p>
          <a:p>
            <a:pPr eaLnBrk="1" hangingPunct="1"/>
            <a:r>
              <a:rPr lang="en-US" altLang="zh-CN" sz="3200" b="1" i="1" u="sng" dirty="0">
                <a:solidFill>
                  <a:srgbClr val="FF0000"/>
                </a:solidFill>
              </a:rPr>
              <a:t>With the help of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his classmates, Tom has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made great progress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and has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caught up with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others. </a:t>
            </a:r>
            <a:endParaRPr lang="zh-CN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827088" y="1989138"/>
            <a:ext cx="352901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94" y="2000834"/>
            <a:ext cx="258990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51500" y="2469146"/>
            <a:ext cx="122396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10336" y="2469146"/>
            <a:ext cx="198114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23618" y="2924175"/>
            <a:ext cx="1655763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63701" y="3465513"/>
            <a:ext cx="428466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10336" y="3417385"/>
            <a:ext cx="195452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38270" y="3945370"/>
            <a:ext cx="244792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92735" y="4458183"/>
            <a:ext cx="280044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18706" y="4906011"/>
            <a:ext cx="165576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2516" y="5373688"/>
            <a:ext cx="3051059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5949950"/>
            <a:ext cx="4140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76943" y="5875865"/>
            <a:ext cx="301623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0" y="152400"/>
            <a:ext cx="906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二、</a:t>
            </a:r>
            <a:r>
              <a:rPr lang="en-US" altLang="zh-CN" sz="40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1. </a:t>
            </a:r>
            <a:r>
              <a:rPr lang="zh-CN" altLang="en-US" sz="40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正面影响（</a:t>
            </a:r>
            <a:r>
              <a:rPr lang="en-US" altLang="zh-CN" sz="40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advantages</a:t>
            </a:r>
            <a:r>
              <a:rPr lang="zh-CN" altLang="en-US" sz="40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0" y="1066800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n-US" altLang="zh-CN" sz="3600" b="1" i="1"/>
              <a:t>broaden our knowledge about the world</a:t>
            </a:r>
          </a:p>
          <a:p>
            <a:pPr eaLnBrk="1" hangingPunct="1">
              <a:buFontTx/>
              <a:buAutoNum type="arabicParenR"/>
            </a:pPr>
            <a:r>
              <a:rPr lang="en-US" altLang="zh-CN" sz="3600" b="1" i="1"/>
              <a:t>help learn more about many fields of studies quickly</a:t>
            </a:r>
          </a:p>
          <a:p>
            <a:pPr eaLnBrk="1" hangingPunct="1">
              <a:buFontTx/>
              <a:buAutoNum type="arabicParenR"/>
            </a:pPr>
            <a:r>
              <a:rPr lang="en-US" altLang="zh-CN" sz="3600" b="1" i="1"/>
              <a:t>provide humans with a life of high convenience</a:t>
            </a:r>
          </a:p>
          <a:p>
            <a:pPr eaLnBrk="1" hangingPunct="1">
              <a:buFontTx/>
              <a:buAutoNum type="arabicParenR"/>
            </a:pPr>
            <a:r>
              <a:rPr lang="en-US" altLang="zh-CN" sz="3600" b="1" i="1"/>
              <a:t>become a medium between A and B</a:t>
            </a:r>
            <a:endParaRPr lang="zh-CN" altLang="en-US" sz="3600" b="1" i="1"/>
          </a:p>
        </p:txBody>
      </p:sp>
    </p:spTree>
    <p:extLst>
      <p:ext uri="{BB962C8B-B14F-4D97-AF65-F5344CB8AC3E}">
        <p14:creationId xmlns:p14="http://schemas.microsoft.com/office/powerpoint/2010/main" val="28535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52400" y="3048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负面影响（</a:t>
            </a:r>
            <a:r>
              <a:rPr lang="en-US" altLang="zh-CN" sz="40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disadvantages</a:t>
            </a:r>
            <a:r>
              <a:rPr lang="zh-CN" altLang="en-US" sz="40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52400" y="1219200"/>
            <a:ext cx="8915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1"/>
              <a:t>1) become so addicted to computer games</a:t>
            </a:r>
          </a:p>
          <a:p>
            <a:pPr eaLnBrk="1" hangingPunct="1"/>
            <a:r>
              <a:rPr lang="en-US" altLang="zh-CN" sz="3600" b="1"/>
              <a:t>2</a:t>
            </a:r>
            <a:r>
              <a:rPr lang="zh-CN" altLang="en-US" sz="3600" b="1"/>
              <a:t>）</a:t>
            </a:r>
            <a:r>
              <a:rPr lang="en-US" altLang="zh-CN" sz="3600" b="1"/>
              <a:t>its </a:t>
            </a:r>
            <a:r>
              <a:rPr lang="en-US" altLang="zh-CN" sz="3600" b="1" i="1"/>
              <a:t>radiation is harmful to people’s eyes</a:t>
            </a:r>
            <a:endParaRPr lang="zh-CN" altLang="en-US" sz="36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52400" y="39624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750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1261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</a:t>
            </a:r>
            <a:r>
              <a:rPr lang="en-US" altLang="zh-CN" i="1" smtClean="0"/>
              <a:t>How does computer change our life?</a:t>
            </a:r>
          </a:p>
          <a:p>
            <a:pPr eaLnBrk="1" hangingPunct="1"/>
            <a:r>
              <a:rPr lang="en-US" altLang="zh-CN" i="1" smtClean="0"/>
              <a:t>    </a:t>
            </a:r>
            <a:r>
              <a:rPr lang="en-US" altLang="zh-CN" b="1" i="1" smtClean="0">
                <a:solidFill>
                  <a:srgbClr val="FF3300"/>
                </a:solidFill>
              </a:rPr>
              <a:t>With</a:t>
            </a:r>
            <a:r>
              <a:rPr lang="en-US" altLang="zh-CN" i="1" smtClean="0"/>
              <a:t> the development of science and technology, people depend more and more heavily on the computer. </a:t>
            </a:r>
            <a:r>
              <a:rPr lang="en-US" altLang="zh-CN" i="1" smtClean="0">
                <a:solidFill>
                  <a:srgbClr val="FF3300"/>
                </a:solidFill>
              </a:rPr>
              <a:t>Then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00B0F0"/>
                </a:solidFill>
              </a:rPr>
              <a:t>how does the computer affect our life?</a:t>
            </a:r>
          </a:p>
          <a:p>
            <a:pPr eaLnBrk="1" hangingPunct="1"/>
            <a:r>
              <a:rPr lang="en-US" altLang="zh-CN" i="1" smtClean="0"/>
              <a:t>    </a:t>
            </a:r>
            <a:r>
              <a:rPr lang="en-US" altLang="zh-CN" b="1" i="1" smtClean="0">
                <a:solidFill>
                  <a:srgbClr val="FF0000"/>
                </a:solidFill>
              </a:rPr>
              <a:t>On one hand</a:t>
            </a:r>
            <a:r>
              <a:rPr lang="en-US" altLang="zh-CN" i="1" smtClean="0">
                <a:solidFill>
                  <a:srgbClr val="FF0000"/>
                </a:solidFill>
              </a:rPr>
              <a:t>, </a:t>
            </a:r>
            <a:r>
              <a:rPr lang="en-US" altLang="zh-CN" b="1" i="1" smtClean="0">
                <a:solidFill>
                  <a:srgbClr val="FF0000"/>
                </a:solidFill>
              </a:rPr>
              <a:t>it can be very helpful to people who need it and treat it correctly. </a:t>
            </a:r>
            <a:r>
              <a:rPr lang="en-US" altLang="zh-CN" i="1" smtClean="0"/>
              <a:t>The computer can </a:t>
            </a:r>
            <a:r>
              <a:rPr lang="en-US" altLang="zh-CN" b="1" i="1" smtClean="0"/>
              <a:t>broaden</a:t>
            </a:r>
            <a:r>
              <a:rPr lang="en-US" altLang="zh-CN" i="1" smtClean="0"/>
              <a:t> our knowledge about the world. It can also </a:t>
            </a:r>
            <a:r>
              <a:rPr lang="en-US" altLang="zh-CN" b="1" i="1" smtClean="0"/>
              <a:t>help learn </a:t>
            </a:r>
            <a:r>
              <a:rPr lang="en-US" altLang="zh-CN" i="1" smtClean="0"/>
              <a:t>more about many fields of studies </a:t>
            </a:r>
            <a:r>
              <a:rPr lang="en-US" altLang="zh-CN" b="1" i="1" smtClean="0"/>
              <a:t>quickly</a:t>
            </a:r>
            <a:r>
              <a:rPr lang="en-US" altLang="zh-CN" i="1" smtClean="0"/>
              <a:t>: science, medicine, art and so on. It is very </a:t>
            </a:r>
            <a:r>
              <a:rPr lang="en-US" altLang="zh-CN" b="1" i="1" smtClean="0"/>
              <a:t>convenient </a:t>
            </a:r>
            <a:r>
              <a:rPr lang="en-US" altLang="zh-CN" i="1" smtClean="0"/>
              <a:t>to people who are busy with their jobs, and has brought about many positive changes in our life.</a:t>
            </a:r>
            <a:endParaRPr lang="zh-CN" altLang="en-US" i="1" smtClean="0"/>
          </a:p>
        </p:txBody>
      </p:sp>
    </p:spTree>
    <p:extLst>
      <p:ext uri="{BB962C8B-B14F-4D97-AF65-F5344CB8AC3E}">
        <p14:creationId xmlns:p14="http://schemas.microsoft.com/office/powerpoint/2010/main" val="33418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eaLnBrk="1" hangingPunct="1"/>
            <a:r>
              <a:rPr lang="en-US" altLang="zh-CN" smtClean="0"/>
              <a:t>    </a:t>
            </a:r>
            <a:r>
              <a:rPr lang="en-US" altLang="zh-CN" b="1" i="1" smtClean="0">
                <a:solidFill>
                  <a:srgbClr val="FF0000"/>
                </a:solidFill>
              </a:rPr>
              <a:t>On the other hand, the computer may bring about some negative changes. </a:t>
            </a:r>
            <a:r>
              <a:rPr lang="en-US" altLang="zh-CN" i="1" smtClean="0"/>
              <a:t>For example, many children become so </a:t>
            </a:r>
            <a:r>
              <a:rPr lang="en-US" altLang="zh-CN" b="1" i="1" smtClean="0"/>
              <a:t>addicted to </a:t>
            </a:r>
            <a:r>
              <a:rPr lang="en-US" altLang="zh-CN" i="1" smtClean="0"/>
              <a:t>computer games that they stay up lately frequently and even </a:t>
            </a:r>
            <a:r>
              <a:rPr lang="en-US" altLang="zh-CN" b="1" i="1" smtClean="0"/>
              <a:t>neglect their studies</a:t>
            </a:r>
            <a:r>
              <a:rPr lang="en-US" altLang="zh-CN" i="1" smtClean="0"/>
              <a:t>. Another disadvantage is that computer’s </a:t>
            </a:r>
            <a:r>
              <a:rPr lang="en-US" altLang="zh-CN" b="1" i="1" smtClean="0"/>
              <a:t>radiation</a:t>
            </a:r>
            <a:r>
              <a:rPr lang="en-US" altLang="zh-CN" i="1" smtClean="0"/>
              <a:t> is harmful to people’s eyes, especially to children’s.</a:t>
            </a:r>
          </a:p>
          <a:p>
            <a:pPr eaLnBrk="1" hangingPunct="1"/>
            <a:r>
              <a:rPr lang="en-US" altLang="zh-CN" i="1" smtClean="0"/>
              <a:t>    </a:t>
            </a:r>
            <a:r>
              <a:rPr lang="en-US" altLang="zh-CN" sz="2800" b="1" i="1" smtClean="0">
                <a:solidFill>
                  <a:srgbClr val="FF0000"/>
                </a:solidFill>
              </a:rPr>
              <a:t>Just as every coin has two sides, the computer has advantages and disadvantages.</a:t>
            </a:r>
            <a:r>
              <a:rPr lang="en-US" altLang="zh-CN" i="1" smtClean="0"/>
              <a:t> </a:t>
            </a:r>
            <a:r>
              <a:rPr lang="en-US" altLang="zh-CN" sz="2800" i="1" smtClean="0"/>
              <a:t>I think that if we can </a:t>
            </a:r>
            <a:r>
              <a:rPr lang="en-US" altLang="zh-CN" sz="2800" b="1" i="1" smtClean="0"/>
              <a:t>overcame</a:t>
            </a:r>
            <a:r>
              <a:rPr lang="en-US" altLang="zh-CN" sz="2800" i="1" smtClean="0"/>
              <a:t> its negative effects, we can </a:t>
            </a:r>
            <a:r>
              <a:rPr lang="en-US" altLang="zh-CN" sz="2800" b="1" i="1" smtClean="0"/>
              <a:t>bring it into full play.  </a:t>
            </a:r>
            <a:endParaRPr lang="zh-CN" altLang="en-US" sz="2800" b="1" i="1" smtClean="0"/>
          </a:p>
        </p:txBody>
      </p:sp>
    </p:spTree>
    <p:extLst>
      <p:ext uri="{BB962C8B-B14F-4D97-AF65-F5344CB8AC3E}">
        <p14:creationId xmlns:p14="http://schemas.microsoft.com/office/powerpoint/2010/main" val="152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4029075"/>
            <a:ext cx="2314575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8" y="2035175"/>
            <a:ext cx="4764087" cy="435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 rot="20280000">
            <a:off x="34290" y="763905"/>
            <a:ext cx="4660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noProof="1">
                <a:solidFill>
                  <a:srgbClr val="FF0000"/>
                </a:solidFill>
                <a:latin typeface="Tekton Pro Ext" panose="020F0605020208020904" charset="0"/>
                <a:ea typeface="宋体" panose="02010600030101010101" pitchFamily="2" charset="-122"/>
                <a:cs typeface="Tekton Pro Ext" panose="020F0605020208020904" charset="0"/>
              </a:rPr>
              <a:t>Unit 3</a:t>
            </a:r>
            <a:endParaRPr lang="en-US" altLang="zh-CN" sz="5400" noProof="1">
              <a:solidFill>
                <a:srgbClr val="FF0000"/>
              </a:solidFill>
              <a:latin typeface="Tekton Pro Ext" panose="020F0605020208020904" charset="0"/>
              <a:cs typeface="Tekton Pro Ext" panose="020F0605020208020904" charset="0"/>
            </a:endParaRPr>
          </a:p>
          <a:p>
            <a:pPr algn="ctr"/>
            <a:r>
              <a:rPr lang="en-US" altLang="zh-CN" sz="5400" noProof="1">
                <a:ln>
                  <a:solidFill>
                    <a:srgbClr val="0000FF"/>
                  </a:solidFill>
                </a:ln>
                <a:solidFill>
                  <a:srgbClr val="6600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ekton Pro Ext" panose="020F0605020208020904" charset="0"/>
                <a:ea typeface="宋体" panose="02010600030101010101" pitchFamily="2" charset="-122"/>
                <a:cs typeface="Tekton Pro Ext" panose="020F0605020208020904" charset="0"/>
              </a:rPr>
              <a:t>Computers</a:t>
            </a:r>
            <a:endParaRPr lang="en-US" altLang="zh-CN" sz="5400" noProof="1">
              <a:ln>
                <a:solidFill>
                  <a:srgbClr val="0000FF"/>
                </a:solidFill>
              </a:ln>
              <a:solidFill>
                <a:srgbClr val="6600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Tekton Pro Ext" panose="020F0605020208020904" charset="0"/>
              <a:cs typeface="Tekton Pro Ext" panose="020F0605020208020904" charset="0"/>
            </a:endParaRPr>
          </a:p>
        </p:txBody>
      </p:sp>
      <p:sp>
        <p:nvSpPr>
          <p:cNvPr id="6149" name="文本框 4"/>
          <p:cNvSpPr txBox="1"/>
          <p:nvPr/>
        </p:nvSpPr>
        <p:spPr>
          <a:xfrm rot="-540000">
            <a:off x="6788150" y="3695700"/>
            <a:ext cx="2143125" cy="1168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500">
                <a:latin typeface="Britannic Bold" panose="020B0903060703020204" charset="0"/>
                <a:ea typeface="宋体" panose="02010600030101010101" pitchFamily="2" charset="-122"/>
              </a:rPr>
              <a:t>Language points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/>
          <p:nvPr/>
        </p:nvSpPr>
        <p:spPr>
          <a:xfrm>
            <a:off x="171450" y="1606550"/>
            <a:ext cx="8905875" cy="112395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05000"/>
              </a:lnSpc>
            </a:pPr>
            <a:r>
              <a:rPr lang="en-US" altLang="zh-CN" sz="32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calculate </a:t>
            </a:r>
            <a:r>
              <a:rPr lang="en-US" altLang="zh-CN" sz="3200" i="1" strike="noStrike" noProof="1">
                <a:solidFill>
                  <a:srgbClr val="E022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vt.</a:t>
            </a: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5000"/>
              </a:lnSpc>
            </a:pPr>
            <a:endParaRPr lang="en-US" altLang="zh-CN" sz="3200" strike="noStrike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92075" y="2732088"/>
            <a:ext cx="9120188" cy="40306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(1) You'll need to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calculate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how much time the assignment will take. 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你需要算一算要花多少时间才能完成分配的任务。</a:t>
            </a:r>
            <a:endParaRPr lang="en-US" altLang="zh-CN" sz="32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(2) These instruments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calculate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distances precisely. </a:t>
            </a: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这些仪器计算距离非常精确。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We haven’t really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calculated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the cost of the vacation yet.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我们还没有确切的计算出度假要花多少钱。</a:t>
            </a:r>
            <a:endParaRPr lang="zh-CN" altLang="en-US" sz="3200" dirty="0">
              <a:solidFill>
                <a:srgbClr val="008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2114550" y="1606550"/>
            <a:ext cx="6624638" cy="109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use numbers to find out a total amount, distance, etc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计算；核算</a:t>
            </a:r>
            <a:endParaRPr lang="zh-CN" altLang="en-US" sz="32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3557" name="文本框 1"/>
          <p:cNvSpPr txBox="1"/>
          <p:nvPr/>
        </p:nvSpPr>
        <p:spPr>
          <a:xfrm>
            <a:off x="-106362" y="117475"/>
            <a:ext cx="93567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/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.I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began as a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calculating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machine in France in 1642.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15875" y="701675"/>
            <a:ext cx="73548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>
                <a:latin typeface="Calibri" panose="020F0502020204030204" pitchFamily="34" charset="0"/>
                <a:ea typeface="宋体" panose="02010600030101010101" pitchFamily="2" charset="-122"/>
              </a:rPr>
              <a:t>1642</a:t>
            </a:r>
            <a:r>
              <a:rPr lang="zh-CN" altLang="en-US" sz="3200">
                <a:latin typeface="Calibri" panose="020F0502020204030204" pitchFamily="34" charset="0"/>
                <a:ea typeface="宋体" panose="02010600030101010101" pitchFamily="2" charset="-122"/>
              </a:rPr>
              <a:t>年我在法国诞生时是一台计算机器。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9220" grpId="0" uiExpand="1" build="p"/>
      <p:bldP spid="9222" grpId="0"/>
      <p:bldP spid="2" grpId="0"/>
    </p:bldLst>
  </p:timing>
</p:sld>
</file>

<file path=ppt/theme/theme1.xml><?xml version="1.0" encoding="utf-8"?>
<a:theme xmlns:a="http://schemas.openxmlformats.org/drawingml/2006/main" name="橙色花">
  <a:themeElements>
    <a:clrScheme name="橙色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橙色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橙色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橙色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橙色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橙色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橙色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橙色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橙色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橙色花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2852</Words>
  <Application>Microsoft Office PowerPoint</Application>
  <PresentationFormat>全屏显示(4:3)</PresentationFormat>
  <Paragraphs>291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Tekton Pro Ext</vt:lpstr>
      <vt:lpstr>黑体</vt:lpstr>
      <vt:lpstr>华文隶书</vt:lpstr>
      <vt:lpstr>宋体</vt:lpstr>
      <vt:lpstr>微软雅黑</vt:lpstr>
      <vt:lpstr>Arial</vt:lpstr>
      <vt:lpstr>Britannic Bold</vt:lpstr>
      <vt:lpstr>Calibri</vt:lpstr>
      <vt:lpstr>Times New Roman</vt:lpstr>
      <vt:lpstr>橙色花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yuwd2011@163.com</cp:lastModifiedBy>
  <cp:revision>164</cp:revision>
  <dcterms:created xsi:type="dcterms:W3CDTF">2019-08-01T05:41:47Z</dcterms:created>
  <dcterms:modified xsi:type="dcterms:W3CDTF">2020-02-21T13:41:26Z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2052-11.1.0.9208</vt:lpwstr>
  </property>
</Properties>
</file>