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3" r:id="rId8"/>
    <p:sldId id="264" r:id="rId9"/>
    <p:sldId id="281" r:id="rId10"/>
    <p:sldId id="266" r:id="rId11"/>
    <p:sldId id="267" r:id="rId12"/>
    <p:sldId id="268" r:id="rId13"/>
    <p:sldId id="269" r:id="rId14"/>
    <p:sldId id="276" r:id="rId15"/>
    <p:sldId id="277" r:id="rId16"/>
    <p:sldId id="272" r:id="rId17"/>
    <p:sldId id="270" r:id="rId18"/>
    <p:sldId id="271" r:id="rId19"/>
    <p:sldId id="273" r:id="rId20"/>
    <p:sldId id="274" r:id="rId21"/>
    <p:sldId id="275" r:id="rId22"/>
    <p:sldId id="293" r:id="rId23"/>
    <p:sldId id="294" r:id="rId24"/>
    <p:sldId id="295" r:id="rId25"/>
    <p:sldId id="278" r:id="rId26"/>
    <p:sldId id="279" r:id="rId27"/>
    <p:sldId id="280" r:id="rId28"/>
    <p:sldId id="282" r:id="rId29"/>
    <p:sldId id="283" r:id="rId30"/>
    <p:sldId id="284" r:id="rId31"/>
    <p:sldId id="285" r:id="rId32"/>
    <p:sldId id="286" r:id="rId33"/>
    <p:sldId id="288" r:id="rId34"/>
    <p:sldId id="287" r:id="rId35"/>
    <p:sldId id="289" r:id="rId36"/>
    <p:sldId id="290" r:id="rId37"/>
    <p:sldId id="291" r:id="rId38"/>
    <p:sldId id="29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5BBF4-3CA7-4402-8730-D556D35309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EEE1ED-C1A1-4144-89DA-ADE33F620B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335B6C-61EA-443E-9626-2860A3EF85D7}"/>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5" name="页脚占位符 4">
            <a:extLst>
              <a:ext uri="{FF2B5EF4-FFF2-40B4-BE49-F238E27FC236}">
                <a16:creationId xmlns:a16="http://schemas.microsoft.com/office/drawing/2014/main" id="{501320C7-4CD5-44D0-A468-93731B8BE2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3768C0-6740-4B8C-90DF-5CE3C3E0C948}"/>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147637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ECE01-A7AB-4366-9F7C-D40120F398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A944B8-A87E-4373-8F6F-F36D15979B0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5D63F4-34CD-4A07-98CD-5E3374410488}"/>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5" name="页脚占位符 4">
            <a:extLst>
              <a:ext uri="{FF2B5EF4-FFF2-40B4-BE49-F238E27FC236}">
                <a16:creationId xmlns:a16="http://schemas.microsoft.com/office/drawing/2014/main" id="{073C1262-3177-418C-A4AC-3C12231F70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D58CB9-7B69-4F12-A0A4-16855F80B0B2}"/>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379882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BCD334-89DE-4048-AB81-35C61A18D6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67DFD2-0911-402E-882B-7D680E5BDE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CD347F-D0BA-4A04-BF76-9948C3611C4A}"/>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5" name="页脚占位符 4">
            <a:extLst>
              <a:ext uri="{FF2B5EF4-FFF2-40B4-BE49-F238E27FC236}">
                <a16:creationId xmlns:a16="http://schemas.microsoft.com/office/drawing/2014/main" id="{668418ED-0D04-432A-BA24-FF6DF8D10C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BA3AD1-9957-40AA-8533-E2A54DE6E3EE}"/>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295662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62372-F623-4E90-AA44-284F763991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454ABB-E3BC-49F6-8ADD-21B90626E10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8804CF-A502-4E36-9ADB-72C8C280CC67}"/>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5" name="页脚占位符 4">
            <a:extLst>
              <a:ext uri="{FF2B5EF4-FFF2-40B4-BE49-F238E27FC236}">
                <a16:creationId xmlns:a16="http://schemas.microsoft.com/office/drawing/2014/main" id="{11A1F559-E86B-416F-A54C-DF97068DF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348A10-6999-4321-B5E2-3985ED25242C}"/>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191984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E5668-CF76-4EB8-9D34-5F71365BB5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978B2A-FFD3-4D1C-B4F3-49D9F5A11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B6389C5-9011-4257-B2CF-CAC5C8E579BB}"/>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5" name="页脚占位符 4">
            <a:extLst>
              <a:ext uri="{FF2B5EF4-FFF2-40B4-BE49-F238E27FC236}">
                <a16:creationId xmlns:a16="http://schemas.microsoft.com/office/drawing/2014/main" id="{28052AEF-9CFE-4860-92E5-51674B67F2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8F900D-3FA8-4484-828B-F183FFEF2FCC}"/>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74864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6F666-10EA-409A-925E-203B850E69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5DDBF5-FA29-40E8-924C-C52BFC203DF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2703555-5328-459F-9834-CFB78BD1ACD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B1DD52-EA96-4836-AED0-9B8B0EB93607}"/>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6" name="页脚占位符 5">
            <a:extLst>
              <a:ext uri="{FF2B5EF4-FFF2-40B4-BE49-F238E27FC236}">
                <a16:creationId xmlns:a16="http://schemas.microsoft.com/office/drawing/2014/main" id="{FC3E5866-EB51-45EB-9E6C-98A6A123EE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A63D0C-0972-4036-ACE2-E9C69D19F376}"/>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38756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42871-23BA-4493-A0DD-9C8FFFFE72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B1F6CC-7A61-4A6E-8C10-08DD0DFFD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AED0C1-FE52-42EF-A620-C69EFD2D1A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32549E-6EA1-4C8B-B085-0BFFB67B7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5FAB8E-8CD0-4BAD-AB1D-31D4DE308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22DB4D-C841-4AB1-8D6F-349674CE145B}"/>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8" name="页脚占位符 7">
            <a:extLst>
              <a:ext uri="{FF2B5EF4-FFF2-40B4-BE49-F238E27FC236}">
                <a16:creationId xmlns:a16="http://schemas.microsoft.com/office/drawing/2014/main" id="{E3BC8D24-6484-4AE8-AC3E-49FCC24986A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06FFCA-9ECD-4645-BB35-0DE8D38B40D7}"/>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6791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97916-99D1-4865-BE8A-2D4ECEB71D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285855-D2AF-4517-8BE8-AF9F7BE51A72}"/>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4" name="页脚占位符 3">
            <a:extLst>
              <a:ext uri="{FF2B5EF4-FFF2-40B4-BE49-F238E27FC236}">
                <a16:creationId xmlns:a16="http://schemas.microsoft.com/office/drawing/2014/main" id="{6BF8138E-47A4-4136-A00A-9390B4430B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AEBE6A-CABA-4A52-9F16-875843212E9C}"/>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366395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FE5570-7631-467E-847D-0D23079F7DD8}"/>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3" name="页脚占位符 2">
            <a:extLst>
              <a:ext uri="{FF2B5EF4-FFF2-40B4-BE49-F238E27FC236}">
                <a16:creationId xmlns:a16="http://schemas.microsoft.com/office/drawing/2014/main" id="{A5FF8B2F-5FD6-4204-933E-355BA5051E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D39782-16F2-46A6-B7F6-CC1459FF9B00}"/>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59824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BED2D-2B36-4755-A3E8-6450EA248E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6C0699-2157-492D-9A66-B0FFDDAC0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0A8718-D67C-4CBD-A2B0-1F7EBD417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0BE132-DDA6-4175-A220-B87E8985E0FA}"/>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6" name="页脚占位符 5">
            <a:extLst>
              <a:ext uri="{FF2B5EF4-FFF2-40B4-BE49-F238E27FC236}">
                <a16:creationId xmlns:a16="http://schemas.microsoft.com/office/drawing/2014/main" id="{1CFDF23C-D70C-4FDC-A136-AE6435037F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AC0897-0D74-46C6-A981-B0155CDAD3E0}"/>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362906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E07A4-0811-441E-A616-B8720593C3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F1795F-7DD9-43CD-BD60-49D003B40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DC08E7-DBF1-4931-9118-69B616075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55C65E-BE17-4C6A-BB02-B6C42AADAC67}"/>
              </a:ext>
            </a:extLst>
          </p:cNvPr>
          <p:cNvSpPr>
            <a:spLocks noGrp="1"/>
          </p:cNvSpPr>
          <p:nvPr>
            <p:ph type="dt" sz="half" idx="10"/>
          </p:nvPr>
        </p:nvSpPr>
        <p:spPr/>
        <p:txBody>
          <a:bodyPr/>
          <a:lstStyle/>
          <a:p>
            <a:fld id="{154577FD-C4C2-4A23-8491-F1ADE4FF5BB7}" type="datetimeFigureOut">
              <a:rPr lang="zh-CN" altLang="en-US" smtClean="0"/>
              <a:t>2020-02-06</a:t>
            </a:fld>
            <a:endParaRPr lang="zh-CN" altLang="en-US"/>
          </a:p>
        </p:txBody>
      </p:sp>
      <p:sp>
        <p:nvSpPr>
          <p:cNvPr id="6" name="页脚占位符 5">
            <a:extLst>
              <a:ext uri="{FF2B5EF4-FFF2-40B4-BE49-F238E27FC236}">
                <a16:creationId xmlns:a16="http://schemas.microsoft.com/office/drawing/2014/main" id="{FA026012-C584-426B-89D4-39C5BFC80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CB3FF4-A65A-4939-ABE2-BF9674993D3C}"/>
              </a:ext>
            </a:extLst>
          </p:cNvPr>
          <p:cNvSpPr>
            <a:spLocks noGrp="1"/>
          </p:cNvSpPr>
          <p:nvPr>
            <p:ph type="sldNum" sz="quarter" idx="12"/>
          </p:nvPr>
        </p:nvSpPr>
        <p:spPr/>
        <p:txBody>
          <a:body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75491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483B82-85BF-485D-B848-98CF7F7F2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32C0E0-E69D-4441-B04D-006DFA6A5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FFA64F-B658-4B30-8E53-6696C5F7F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577FD-C4C2-4A23-8491-F1ADE4FF5BB7}" type="datetimeFigureOut">
              <a:rPr lang="zh-CN" altLang="en-US" smtClean="0"/>
              <a:t>2020-02-06</a:t>
            </a:fld>
            <a:endParaRPr lang="zh-CN" altLang="en-US"/>
          </a:p>
        </p:txBody>
      </p:sp>
      <p:sp>
        <p:nvSpPr>
          <p:cNvPr id="5" name="页脚占位符 4">
            <a:extLst>
              <a:ext uri="{FF2B5EF4-FFF2-40B4-BE49-F238E27FC236}">
                <a16:creationId xmlns:a16="http://schemas.microsoft.com/office/drawing/2014/main" id="{E51E7027-D880-4BEC-B424-B567347C8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1D4B5A-9889-4C30-BECB-5271202AF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2E882-6DA1-4132-9919-EEFDCF9B9EF7}" type="slidenum">
              <a:rPr lang="zh-CN" altLang="en-US" smtClean="0"/>
              <a:t>‹#›</a:t>
            </a:fld>
            <a:endParaRPr lang="zh-CN" altLang="en-US"/>
          </a:p>
        </p:txBody>
      </p:sp>
    </p:spTree>
    <p:extLst>
      <p:ext uri="{BB962C8B-B14F-4D97-AF65-F5344CB8AC3E}">
        <p14:creationId xmlns:p14="http://schemas.microsoft.com/office/powerpoint/2010/main" val="1940398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vjudge.net/contest/355650#overview"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64965-8027-4360-9E5A-445AEB5FF71D}"/>
              </a:ext>
            </a:extLst>
          </p:cNvPr>
          <p:cNvSpPr>
            <a:spLocks noGrp="1"/>
          </p:cNvSpPr>
          <p:nvPr>
            <p:ph type="ctrTitle"/>
          </p:nvPr>
        </p:nvSpPr>
        <p:spPr/>
        <p:txBody>
          <a:bodyPr/>
          <a:lstStyle/>
          <a:p>
            <a:r>
              <a:rPr lang="zh-CN" altLang="en-US" b="1" dirty="0"/>
              <a:t>位运算</a:t>
            </a:r>
          </a:p>
        </p:txBody>
      </p:sp>
      <p:sp>
        <p:nvSpPr>
          <p:cNvPr id="3" name="副标题 2">
            <a:extLst>
              <a:ext uri="{FF2B5EF4-FFF2-40B4-BE49-F238E27FC236}">
                <a16:creationId xmlns:a16="http://schemas.microsoft.com/office/drawing/2014/main" id="{5CA30A5A-7A9F-4477-B40B-383B2747F59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27696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C8F40-13F8-4A5A-826F-9A4DF920ADCF}"/>
              </a:ext>
            </a:extLst>
          </p:cNvPr>
          <p:cNvSpPr>
            <a:spLocks noGrp="1"/>
          </p:cNvSpPr>
          <p:nvPr>
            <p:ph type="title"/>
          </p:nvPr>
        </p:nvSpPr>
        <p:spPr/>
        <p:txBody>
          <a:bodyPr/>
          <a:lstStyle/>
          <a:p>
            <a:endParaRPr lang="zh-CN" altLang="en-US"/>
          </a:p>
        </p:txBody>
      </p:sp>
      <p:graphicFrame>
        <p:nvGraphicFramePr>
          <p:cNvPr id="6" name="表格 6">
            <a:extLst>
              <a:ext uri="{FF2B5EF4-FFF2-40B4-BE49-F238E27FC236}">
                <a16:creationId xmlns:a16="http://schemas.microsoft.com/office/drawing/2014/main" id="{374D5E91-7D9D-4789-AC85-E6FABD2FB9FA}"/>
              </a:ext>
            </a:extLst>
          </p:cNvPr>
          <p:cNvGraphicFramePr>
            <a:graphicFrameLocks noGrp="1"/>
          </p:cNvGraphicFramePr>
          <p:nvPr>
            <p:ph idx="1"/>
            <p:extLst>
              <p:ext uri="{D42A27DB-BD31-4B8C-83A1-F6EECF244321}">
                <p14:modId xmlns:p14="http://schemas.microsoft.com/office/powerpoint/2010/main" val="2638967674"/>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334105784"/>
                    </a:ext>
                  </a:extLst>
                </a:gridCol>
                <a:gridCol w="5257800">
                  <a:extLst>
                    <a:ext uri="{9D8B030D-6E8A-4147-A177-3AD203B41FA5}">
                      <a16:colId xmlns:a16="http://schemas.microsoft.com/office/drawing/2014/main" val="2006685050"/>
                    </a:ext>
                  </a:extLst>
                </a:gridCol>
              </a:tblGrid>
              <a:tr h="370840">
                <a:tc>
                  <a:txBody>
                    <a:bodyPr/>
                    <a:lstStyle/>
                    <a:p>
                      <a:r>
                        <a:rPr lang="zh-CN" altLang="en-US" dirty="0"/>
                        <a:t>功能</a:t>
                      </a:r>
                    </a:p>
                  </a:txBody>
                  <a:tcPr/>
                </a:tc>
                <a:tc>
                  <a:txBody>
                    <a:bodyPr/>
                    <a:lstStyle/>
                    <a:p>
                      <a:r>
                        <a:rPr lang="zh-CN" altLang="en-US" dirty="0"/>
                        <a:t>位运算</a:t>
                      </a:r>
                    </a:p>
                  </a:txBody>
                  <a:tcPr/>
                </a:tc>
                <a:extLst>
                  <a:ext uri="{0D108BD9-81ED-4DB2-BD59-A6C34878D82A}">
                    <a16:rowId xmlns:a16="http://schemas.microsoft.com/office/drawing/2014/main" val="462500298"/>
                  </a:ext>
                </a:extLst>
              </a:tr>
              <a:tr h="370840">
                <a:tc>
                  <a:txBody>
                    <a:bodyPr/>
                    <a:lstStyle/>
                    <a:p>
                      <a:r>
                        <a:rPr lang="zh-CN" altLang="en-US" dirty="0"/>
                        <a:t>去掉最后一位</a:t>
                      </a:r>
                    </a:p>
                  </a:txBody>
                  <a:tcPr/>
                </a:tc>
                <a:tc>
                  <a:txBody>
                    <a:bodyPr/>
                    <a:lstStyle/>
                    <a:p>
                      <a:r>
                        <a:rPr lang="en-US" altLang="zh-CN" dirty="0"/>
                        <a:t>x &gt;&gt; 1</a:t>
                      </a:r>
                      <a:endParaRPr lang="zh-CN" altLang="en-US" dirty="0"/>
                    </a:p>
                  </a:txBody>
                  <a:tcPr/>
                </a:tc>
                <a:extLst>
                  <a:ext uri="{0D108BD9-81ED-4DB2-BD59-A6C34878D82A}">
                    <a16:rowId xmlns:a16="http://schemas.microsoft.com/office/drawing/2014/main" val="1575019948"/>
                  </a:ext>
                </a:extLst>
              </a:tr>
              <a:tr h="370840">
                <a:tc>
                  <a:txBody>
                    <a:bodyPr/>
                    <a:lstStyle/>
                    <a:p>
                      <a:r>
                        <a:rPr lang="zh-CN" altLang="en-US" dirty="0"/>
                        <a:t>在最后加一个</a:t>
                      </a:r>
                      <a:r>
                        <a:rPr lang="en-US" altLang="zh-CN" dirty="0"/>
                        <a:t>0</a:t>
                      </a:r>
                      <a:endParaRPr lang="zh-CN" altLang="en-US" dirty="0"/>
                    </a:p>
                  </a:txBody>
                  <a:tcPr/>
                </a:tc>
                <a:tc>
                  <a:txBody>
                    <a:bodyPr/>
                    <a:lstStyle/>
                    <a:p>
                      <a:r>
                        <a:rPr lang="en-US" altLang="zh-CN" dirty="0"/>
                        <a:t>x &lt;&lt; 1</a:t>
                      </a:r>
                      <a:endParaRPr lang="zh-CN" altLang="en-US" dirty="0"/>
                    </a:p>
                  </a:txBody>
                  <a:tcPr/>
                </a:tc>
                <a:extLst>
                  <a:ext uri="{0D108BD9-81ED-4DB2-BD59-A6C34878D82A}">
                    <a16:rowId xmlns:a16="http://schemas.microsoft.com/office/drawing/2014/main" val="34109180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在最后加一个</a:t>
                      </a:r>
                      <a:r>
                        <a:rPr lang="en-US" altLang="zh-CN" dirty="0"/>
                        <a:t>1</a:t>
                      </a:r>
                      <a:endParaRPr lang="zh-CN" altLang="en-US" dirty="0"/>
                    </a:p>
                  </a:txBody>
                  <a:tcPr/>
                </a:tc>
                <a:tc>
                  <a:txBody>
                    <a:bodyPr/>
                    <a:lstStyle/>
                    <a:p>
                      <a:r>
                        <a:rPr lang="en-US" altLang="zh-CN" dirty="0"/>
                        <a:t>x &gt;&gt; 1</a:t>
                      </a:r>
                      <a:endParaRPr lang="zh-CN" altLang="en-US" dirty="0"/>
                    </a:p>
                  </a:txBody>
                  <a:tcPr/>
                </a:tc>
                <a:extLst>
                  <a:ext uri="{0D108BD9-81ED-4DB2-BD59-A6C34878D82A}">
                    <a16:rowId xmlns:a16="http://schemas.microsoft.com/office/drawing/2014/main" val="920660157"/>
                  </a:ext>
                </a:extLst>
              </a:tr>
              <a:tr h="370840">
                <a:tc>
                  <a:txBody>
                    <a:bodyPr/>
                    <a:lstStyle/>
                    <a:p>
                      <a:r>
                        <a:rPr lang="zh-CN" altLang="en-US" sz="1800" b="0" i="0" kern="1200" dirty="0">
                          <a:solidFill>
                            <a:schemeClr val="dk1"/>
                          </a:solidFill>
                          <a:effectLst/>
                          <a:latin typeface="+mn-lt"/>
                          <a:ea typeface="+mn-ea"/>
                          <a:cs typeface="+mn-cs"/>
                        </a:rPr>
                        <a:t>把最后一位变成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dirty="0"/>
                        <a:t>x | 1</a:t>
                      </a:r>
                      <a:endParaRPr lang="zh-CN" altLang="en-US" dirty="0"/>
                    </a:p>
                  </a:txBody>
                  <a:tcPr/>
                </a:tc>
                <a:extLst>
                  <a:ext uri="{0D108BD9-81ED-4DB2-BD59-A6C34878D82A}">
                    <a16:rowId xmlns:a16="http://schemas.microsoft.com/office/drawing/2014/main" val="1836327857"/>
                  </a:ext>
                </a:extLst>
              </a:tr>
              <a:tr h="370840">
                <a:tc>
                  <a:txBody>
                    <a:bodyPr/>
                    <a:lstStyle/>
                    <a:p>
                      <a:r>
                        <a:rPr lang="zh-CN" altLang="en-US" sz="1800" b="0" i="0" kern="1200" dirty="0">
                          <a:solidFill>
                            <a:schemeClr val="dk1"/>
                          </a:solidFill>
                          <a:effectLst/>
                          <a:latin typeface="+mn-lt"/>
                          <a:ea typeface="+mn-ea"/>
                          <a:cs typeface="+mn-cs"/>
                        </a:rPr>
                        <a:t>把最后一位变成</a:t>
                      </a:r>
                      <a:r>
                        <a:rPr lang="en-US" altLang="zh-CN" sz="1800" b="0" i="0" kern="1200" dirty="0">
                          <a:solidFill>
                            <a:schemeClr val="dk1"/>
                          </a:solidFill>
                          <a:effectLst/>
                          <a:latin typeface="+mn-lt"/>
                          <a:ea typeface="+mn-ea"/>
                          <a:cs typeface="+mn-cs"/>
                        </a:rPr>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 | 1 - 1 </a:t>
                      </a:r>
                      <a:endParaRPr lang="zh-CN" altLang="en-US" dirty="0"/>
                    </a:p>
                  </a:txBody>
                  <a:tcPr/>
                </a:tc>
                <a:extLst>
                  <a:ext uri="{0D108BD9-81ED-4DB2-BD59-A6C34878D82A}">
                    <a16:rowId xmlns:a16="http://schemas.microsoft.com/office/drawing/2014/main" val="286752324"/>
                  </a:ext>
                </a:extLst>
              </a:tr>
              <a:tr h="370840">
                <a:tc>
                  <a:txBody>
                    <a:bodyPr/>
                    <a:lstStyle/>
                    <a:p>
                      <a:r>
                        <a:rPr lang="zh-CN" altLang="en-US" sz="1800" b="0" i="0" kern="1200" dirty="0">
                          <a:solidFill>
                            <a:schemeClr val="dk1"/>
                          </a:solidFill>
                          <a:effectLst/>
                          <a:latin typeface="+mn-lt"/>
                          <a:ea typeface="+mn-ea"/>
                          <a:cs typeface="+mn-cs"/>
                        </a:rPr>
                        <a:t>最后一位取反</a:t>
                      </a:r>
                      <a:endParaRPr lang="zh-CN" altLang="en-US" dirty="0"/>
                    </a:p>
                  </a:txBody>
                  <a:tcPr/>
                </a:tc>
                <a:tc>
                  <a:txBody>
                    <a:bodyPr/>
                    <a:lstStyle/>
                    <a:p>
                      <a:r>
                        <a:rPr lang="en-US" altLang="zh-CN" dirty="0"/>
                        <a:t>x ^ 1</a:t>
                      </a:r>
                      <a:endParaRPr lang="zh-CN" altLang="en-US" dirty="0"/>
                    </a:p>
                  </a:txBody>
                  <a:tcPr/>
                </a:tc>
                <a:extLst>
                  <a:ext uri="{0D108BD9-81ED-4DB2-BD59-A6C34878D82A}">
                    <a16:rowId xmlns:a16="http://schemas.microsoft.com/office/drawing/2014/main" val="3016255323"/>
                  </a:ext>
                </a:extLst>
              </a:tr>
              <a:tr h="370840">
                <a:tc>
                  <a:txBody>
                    <a:bodyPr/>
                    <a:lstStyle/>
                    <a:p>
                      <a:r>
                        <a:rPr lang="zh-CN" altLang="en-US" sz="1800" b="0" i="0" kern="1200" dirty="0">
                          <a:solidFill>
                            <a:schemeClr val="dk1"/>
                          </a:solidFill>
                          <a:effectLst/>
                          <a:latin typeface="+mn-lt"/>
                          <a:ea typeface="+mn-ea"/>
                          <a:cs typeface="+mn-cs"/>
                        </a:rPr>
                        <a:t>把右数第</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dirty="0"/>
                        <a:t>x | (1 &lt;&lt; (k - 1))</a:t>
                      </a:r>
                      <a:endParaRPr lang="zh-CN" altLang="en-US" dirty="0"/>
                    </a:p>
                  </a:txBody>
                  <a:tcPr/>
                </a:tc>
                <a:extLst>
                  <a:ext uri="{0D108BD9-81ED-4DB2-BD59-A6C34878D82A}">
                    <a16:rowId xmlns:a16="http://schemas.microsoft.com/office/drawing/2014/main" val="2606325953"/>
                  </a:ext>
                </a:extLst>
              </a:tr>
              <a:tr h="370840">
                <a:tc>
                  <a:txBody>
                    <a:bodyPr/>
                    <a:lstStyle/>
                    <a:p>
                      <a:r>
                        <a:rPr lang="zh-CN" altLang="en-US" sz="1800" b="0" i="0" kern="1200" dirty="0">
                          <a:solidFill>
                            <a:schemeClr val="dk1"/>
                          </a:solidFill>
                          <a:effectLst/>
                          <a:latin typeface="+mn-lt"/>
                          <a:ea typeface="+mn-ea"/>
                          <a:cs typeface="+mn-cs"/>
                        </a:rPr>
                        <a:t>把右数第</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位变成</a:t>
                      </a:r>
                      <a:r>
                        <a:rPr lang="en-US" altLang="zh-CN" sz="1800" b="0" i="0" kern="1200" dirty="0">
                          <a:solidFill>
                            <a:schemeClr val="dk1"/>
                          </a:solidFill>
                          <a:effectLst/>
                          <a:latin typeface="+mn-lt"/>
                          <a:ea typeface="+mn-ea"/>
                          <a:cs typeface="+mn-cs"/>
                        </a:rPr>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 &amp; ~(1 &lt;&lt; (k - 1))</a:t>
                      </a:r>
                      <a:endParaRPr lang="zh-CN" altLang="en-US" dirty="0"/>
                    </a:p>
                  </a:txBody>
                  <a:tcPr/>
                </a:tc>
                <a:extLst>
                  <a:ext uri="{0D108BD9-81ED-4DB2-BD59-A6C34878D82A}">
                    <a16:rowId xmlns:a16="http://schemas.microsoft.com/office/drawing/2014/main" val="256330788"/>
                  </a:ext>
                </a:extLst>
              </a:tr>
              <a:tr h="370840">
                <a:tc>
                  <a:txBody>
                    <a:bodyPr/>
                    <a:lstStyle/>
                    <a:p>
                      <a:r>
                        <a:rPr lang="zh-CN" altLang="en-US" sz="1800" b="0" i="0" kern="1200" dirty="0">
                          <a:solidFill>
                            <a:schemeClr val="dk1"/>
                          </a:solidFill>
                          <a:effectLst/>
                          <a:latin typeface="+mn-lt"/>
                          <a:ea typeface="+mn-ea"/>
                          <a:cs typeface="+mn-cs"/>
                        </a:rPr>
                        <a:t>右数第</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位取反</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 ^ ~(1 &lt;&lt; (k - 1))</a:t>
                      </a:r>
                      <a:endParaRPr lang="zh-CN" altLang="en-US" dirty="0"/>
                    </a:p>
                  </a:txBody>
                  <a:tcPr/>
                </a:tc>
                <a:extLst>
                  <a:ext uri="{0D108BD9-81ED-4DB2-BD59-A6C34878D82A}">
                    <a16:rowId xmlns:a16="http://schemas.microsoft.com/office/drawing/2014/main" val="2063257488"/>
                  </a:ext>
                </a:extLst>
              </a:tr>
            </a:tbl>
          </a:graphicData>
        </a:graphic>
      </p:graphicFrame>
    </p:spTree>
    <p:extLst>
      <p:ext uri="{BB962C8B-B14F-4D97-AF65-F5344CB8AC3E}">
        <p14:creationId xmlns:p14="http://schemas.microsoft.com/office/powerpoint/2010/main" val="156296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DB741-9F86-4F74-81EB-470F12510899}"/>
              </a:ext>
            </a:extLst>
          </p:cNvPr>
          <p:cNvSpPr>
            <a:spLocks noGrp="1"/>
          </p:cNvSpPr>
          <p:nvPr>
            <p:ph type="title"/>
          </p:nvPr>
        </p:nvSpPr>
        <p:spPr/>
        <p:txBody>
          <a:bodyPr/>
          <a:lstStyle/>
          <a:p>
            <a:endParaRPr lang="zh-CN" altLang="en-US"/>
          </a:p>
        </p:txBody>
      </p:sp>
      <p:graphicFrame>
        <p:nvGraphicFramePr>
          <p:cNvPr id="4" name="表格 4">
            <a:extLst>
              <a:ext uri="{FF2B5EF4-FFF2-40B4-BE49-F238E27FC236}">
                <a16:creationId xmlns:a16="http://schemas.microsoft.com/office/drawing/2014/main" id="{3FB755BF-13A1-41B3-8595-C3DBFEC333C8}"/>
              </a:ext>
            </a:extLst>
          </p:cNvPr>
          <p:cNvGraphicFramePr>
            <a:graphicFrameLocks noGrp="1"/>
          </p:cNvGraphicFramePr>
          <p:nvPr>
            <p:ph idx="1"/>
            <p:extLst>
              <p:ext uri="{D42A27DB-BD31-4B8C-83A1-F6EECF244321}">
                <p14:modId xmlns:p14="http://schemas.microsoft.com/office/powerpoint/2010/main" val="3158027789"/>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58879263"/>
                    </a:ext>
                  </a:extLst>
                </a:gridCol>
                <a:gridCol w="5257800">
                  <a:extLst>
                    <a:ext uri="{9D8B030D-6E8A-4147-A177-3AD203B41FA5}">
                      <a16:colId xmlns:a16="http://schemas.microsoft.com/office/drawing/2014/main" val="4041176187"/>
                    </a:ext>
                  </a:extLst>
                </a:gridCol>
              </a:tblGrid>
              <a:tr h="370840">
                <a:tc>
                  <a:txBody>
                    <a:bodyPr/>
                    <a:lstStyle/>
                    <a:p>
                      <a:r>
                        <a:rPr lang="zh-CN" altLang="en-US" dirty="0"/>
                        <a:t>功能</a:t>
                      </a:r>
                    </a:p>
                  </a:txBody>
                  <a:tcPr/>
                </a:tc>
                <a:tc>
                  <a:txBody>
                    <a:bodyPr/>
                    <a:lstStyle/>
                    <a:p>
                      <a:r>
                        <a:rPr lang="zh-CN" altLang="en-US" dirty="0"/>
                        <a:t>位运算</a:t>
                      </a:r>
                    </a:p>
                  </a:txBody>
                  <a:tcPr/>
                </a:tc>
                <a:extLst>
                  <a:ext uri="{0D108BD9-81ED-4DB2-BD59-A6C34878D82A}">
                    <a16:rowId xmlns:a16="http://schemas.microsoft.com/office/drawing/2014/main" val="4120488782"/>
                  </a:ext>
                </a:extLst>
              </a:tr>
              <a:tr h="370840">
                <a:tc>
                  <a:txBody>
                    <a:bodyPr/>
                    <a:lstStyle/>
                    <a:p>
                      <a:r>
                        <a:rPr lang="zh-CN" altLang="en-US" dirty="0"/>
                        <a:t>取末三位</a:t>
                      </a:r>
                    </a:p>
                  </a:txBody>
                  <a:tcPr/>
                </a:tc>
                <a:tc>
                  <a:txBody>
                    <a:bodyPr/>
                    <a:lstStyle/>
                    <a:p>
                      <a:r>
                        <a:rPr lang="en-US" altLang="zh-CN" dirty="0"/>
                        <a:t>x &amp; 7</a:t>
                      </a:r>
                      <a:endParaRPr lang="zh-CN" altLang="en-US" dirty="0"/>
                    </a:p>
                  </a:txBody>
                  <a:tcPr/>
                </a:tc>
                <a:extLst>
                  <a:ext uri="{0D108BD9-81ED-4DB2-BD59-A6C34878D82A}">
                    <a16:rowId xmlns:a16="http://schemas.microsoft.com/office/drawing/2014/main" val="1455624924"/>
                  </a:ext>
                </a:extLst>
              </a:tr>
              <a:tr h="370840">
                <a:tc>
                  <a:txBody>
                    <a:bodyPr/>
                    <a:lstStyle/>
                    <a:p>
                      <a:r>
                        <a:rPr lang="zh-CN" altLang="en-US" dirty="0"/>
                        <a:t>取末</a:t>
                      </a:r>
                      <a:r>
                        <a:rPr lang="en-US" altLang="zh-CN" dirty="0"/>
                        <a:t>k</a:t>
                      </a:r>
                      <a:r>
                        <a:rPr lang="zh-CN" altLang="en-US" dirty="0"/>
                        <a:t>位</a:t>
                      </a:r>
                    </a:p>
                  </a:txBody>
                  <a:tcPr/>
                </a:tc>
                <a:tc>
                  <a:txBody>
                    <a:bodyPr/>
                    <a:lstStyle/>
                    <a:p>
                      <a:r>
                        <a:rPr lang="en-US" altLang="zh-CN" dirty="0"/>
                        <a:t>x &amp; (1 &lt;&lt; k - 1)</a:t>
                      </a:r>
                      <a:endParaRPr lang="zh-CN" altLang="en-US" dirty="0"/>
                    </a:p>
                  </a:txBody>
                  <a:tcPr/>
                </a:tc>
                <a:extLst>
                  <a:ext uri="{0D108BD9-81ED-4DB2-BD59-A6C34878D82A}">
                    <a16:rowId xmlns:a16="http://schemas.microsoft.com/office/drawing/2014/main" val="1237725781"/>
                  </a:ext>
                </a:extLst>
              </a:tr>
              <a:tr h="370840">
                <a:tc>
                  <a:txBody>
                    <a:bodyPr/>
                    <a:lstStyle/>
                    <a:p>
                      <a:r>
                        <a:rPr lang="zh-CN" altLang="en-US" dirty="0"/>
                        <a:t>取右数第</a:t>
                      </a:r>
                      <a:r>
                        <a:rPr lang="en-US" altLang="zh-CN" dirty="0"/>
                        <a:t>k</a:t>
                      </a:r>
                      <a:r>
                        <a:rPr lang="zh-CN" altLang="en-US" dirty="0"/>
                        <a:t>位</a:t>
                      </a:r>
                    </a:p>
                  </a:txBody>
                  <a:tcPr/>
                </a:tc>
                <a:tc>
                  <a:txBody>
                    <a:bodyPr/>
                    <a:lstStyle/>
                    <a:p>
                      <a:r>
                        <a:rPr lang="en-US" altLang="zh-CN" sz="1800" b="0" i="0" kern="1200" dirty="0">
                          <a:solidFill>
                            <a:schemeClr val="dk1"/>
                          </a:solidFill>
                          <a:effectLst/>
                          <a:latin typeface="+mn-lt"/>
                          <a:ea typeface="+mn-ea"/>
                          <a:cs typeface="+mn-cs"/>
                        </a:rPr>
                        <a:t>x &gt;&gt; (k - 1) &amp; 1</a:t>
                      </a:r>
                      <a:endParaRPr lang="zh-CN" altLang="en-US" dirty="0"/>
                    </a:p>
                  </a:txBody>
                  <a:tcPr/>
                </a:tc>
                <a:extLst>
                  <a:ext uri="{0D108BD9-81ED-4DB2-BD59-A6C34878D82A}">
                    <a16:rowId xmlns:a16="http://schemas.microsoft.com/office/drawing/2014/main" val="3782427109"/>
                  </a:ext>
                </a:extLst>
              </a:tr>
              <a:tr h="370840">
                <a:tc>
                  <a:txBody>
                    <a:bodyPr/>
                    <a:lstStyle/>
                    <a:p>
                      <a:r>
                        <a:rPr lang="zh-CN" altLang="en-US" sz="1800" b="0" i="0" kern="1200" dirty="0">
                          <a:solidFill>
                            <a:schemeClr val="dk1"/>
                          </a:solidFill>
                          <a:effectLst/>
                          <a:latin typeface="+mn-lt"/>
                          <a:ea typeface="+mn-ea"/>
                          <a:cs typeface="+mn-cs"/>
                        </a:rPr>
                        <a:t>把末</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sz="1800" b="0" i="0" kern="1200" dirty="0">
                          <a:solidFill>
                            <a:schemeClr val="dk1"/>
                          </a:solidFill>
                          <a:effectLst/>
                          <a:latin typeface="+mn-lt"/>
                          <a:ea typeface="+mn-ea"/>
                          <a:cs typeface="+mn-cs"/>
                        </a:rPr>
                        <a:t>x | (1 &lt;&lt; k - 1)</a:t>
                      </a:r>
                      <a:endParaRPr lang="zh-CN" altLang="en-US" dirty="0"/>
                    </a:p>
                  </a:txBody>
                  <a:tcPr/>
                </a:tc>
                <a:extLst>
                  <a:ext uri="{0D108BD9-81ED-4DB2-BD59-A6C34878D82A}">
                    <a16:rowId xmlns:a16="http://schemas.microsoft.com/office/drawing/2014/main" val="499500393"/>
                  </a:ext>
                </a:extLst>
              </a:tr>
              <a:tr h="370840">
                <a:tc>
                  <a:txBody>
                    <a:bodyPr/>
                    <a:lstStyle/>
                    <a:p>
                      <a:r>
                        <a:rPr lang="zh-CN" altLang="en-US" sz="1800" b="0" i="0" kern="1200" dirty="0">
                          <a:solidFill>
                            <a:schemeClr val="dk1"/>
                          </a:solidFill>
                          <a:effectLst/>
                          <a:latin typeface="+mn-lt"/>
                          <a:ea typeface="+mn-ea"/>
                          <a:cs typeface="+mn-cs"/>
                        </a:rPr>
                        <a:t>末</a:t>
                      </a:r>
                      <a:r>
                        <a:rPr lang="en-US" altLang="zh-CN" sz="1800" b="0" i="0" kern="1200" dirty="0">
                          <a:solidFill>
                            <a:schemeClr val="dk1"/>
                          </a:solidFill>
                          <a:effectLst/>
                          <a:latin typeface="+mn-lt"/>
                          <a:ea typeface="+mn-ea"/>
                          <a:cs typeface="+mn-cs"/>
                        </a:rPr>
                        <a:t>k</a:t>
                      </a:r>
                      <a:r>
                        <a:rPr lang="zh-CN" altLang="en-US" sz="1800" b="0" i="0" kern="1200" dirty="0">
                          <a:solidFill>
                            <a:schemeClr val="dk1"/>
                          </a:solidFill>
                          <a:effectLst/>
                          <a:latin typeface="+mn-lt"/>
                          <a:ea typeface="+mn-ea"/>
                          <a:cs typeface="+mn-cs"/>
                        </a:rPr>
                        <a:t>位取反</a:t>
                      </a:r>
                      <a:endParaRPr lang="zh-CN" altLang="en-US" dirty="0"/>
                    </a:p>
                  </a:txBody>
                  <a:tcPr/>
                </a:tc>
                <a:tc>
                  <a:txBody>
                    <a:bodyPr/>
                    <a:lstStyle/>
                    <a:p>
                      <a:r>
                        <a:rPr lang="en-US" altLang="zh-CN" sz="1800" b="0" i="0" kern="1200" dirty="0">
                          <a:solidFill>
                            <a:schemeClr val="dk1"/>
                          </a:solidFill>
                          <a:effectLst/>
                          <a:latin typeface="+mn-lt"/>
                          <a:ea typeface="+mn-ea"/>
                          <a:cs typeface="+mn-cs"/>
                        </a:rPr>
                        <a:t>x ^ (1 &lt;&lt; k - 1)</a:t>
                      </a:r>
                      <a:endParaRPr lang="zh-CN" altLang="en-US" dirty="0"/>
                    </a:p>
                  </a:txBody>
                  <a:tcPr/>
                </a:tc>
                <a:extLst>
                  <a:ext uri="{0D108BD9-81ED-4DB2-BD59-A6C34878D82A}">
                    <a16:rowId xmlns:a16="http://schemas.microsoft.com/office/drawing/2014/main" val="331559322"/>
                  </a:ext>
                </a:extLst>
              </a:tr>
              <a:tr h="370840">
                <a:tc>
                  <a:txBody>
                    <a:bodyPr/>
                    <a:lstStyle/>
                    <a:p>
                      <a:r>
                        <a:rPr lang="zh-CN" altLang="en-US" sz="1800" b="0" i="0" kern="1200" dirty="0">
                          <a:solidFill>
                            <a:schemeClr val="dk1"/>
                          </a:solidFill>
                          <a:effectLst/>
                          <a:latin typeface="+mn-lt"/>
                          <a:ea typeface="+mn-ea"/>
                          <a:cs typeface="+mn-cs"/>
                        </a:rPr>
                        <a:t>把右边连续的</a:t>
                      </a:r>
                      <a:r>
                        <a:rPr lang="en-US" altLang="zh-CN" sz="1800" b="0" i="0" kern="1200" dirty="0">
                          <a:solidFill>
                            <a:schemeClr val="dk1"/>
                          </a:solidFill>
                          <a:effectLst/>
                          <a:latin typeface="+mn-lt"/>
                          <a:ea typeface="+mn-ea"/>
                          <a:cs typeface="+mn-cs"/>
                        </a:rPr>
                        <a:t>1</a:t>
                      </a:r>
                      <a:r>
                        <a:rPr lang="zh-CN" altLang="en-US" sz="1800" b="0" i="0" kern="1200" dirty="0">
                          <a:solidFill>
                            <a:schemeClr val="dk1"/>
                          </a:solidFill>
                          <a:effectLst/>
                          <a:latin typeface="+mn-lt"/>
                          <a:ea typeface="+mn-ea"/>
                          <a:cs typeface="+mn-cs"/>
                        </a:rPr>
                        <a:t>变成</a:t>
                      </a:r>
                      <a:r>
                        <a:rPr lang="en-US" altLang="zh-CN" sz="1800" b="0" i="0" kern="1200" dirty="0">
                          <a:solidFill>
                            <a:schemeClr val="dk1"/>
                          </a:solidFill>
                          <a:effectLst/>
                          <a:latin typeface="+mn-lt"/>
                          <a:ea typeface="+mn-ea"/>
                          <a:cs typeface="+mn-cs"/>
                        </a:rPr>
                        <a:t>0</a:t>
                      </a:r>
                      <a:endParaRPr lang="zh-CN" altLang="en-US" dirty="0"/>
                    </a:p>
                  </a:txBody>
                  <a:tcPr/>
                </a:tc>
                <a:tc>
                  <a:txBody>
                    <a:bodyPr/>
                    <a:lstStyle/>
                    <a:p>
                      <a:r>
                        <a:rPr lang="en-US" altLang="zh-CN" sz="1800" b="0" i="0" kern="1200" dirty="0">
                          <a:solidFill>
                            <a:schemeClr val="dk1"/>
                          </a:solidFill>
                          <a:effectLst/>
                          <a:latin typeface="+mn-lt"/>
                          <a:ea typeface="+mn-ea"/>
                          <a:cs typeface="+mn-cs"/>
                        </a:rPr>
                        <a:t>x &amp; (x+1)</a:t>
                      </a:r>
                      <a:endParaRPr lang="zh-CN" altLang="en-US" dirty="0"/>
                    </a:p>
                  </a:txBody>
                  <a:tcPr/>
                </a:tc>
                <a:extLst>
                  <a:ext uri="{0D108BD9-81ED-4DB2-BD59-A6C34878D82A}">
                    <a16:rowId xmlns:a16="http://schemas.microsoft.com/office/drawing/2014/main" val="2421397617"/>
                  </a:ext>
                </a:extLst>
              </a:tr>
              <a:tr h="370840">
                <a:tc>
                  <a:txBody>
                    <a:bodyPr/>
                    <a:lstStyle/>
                    <a:p>
                      <a:r>
                        <a:rPr lang="zh-CN" altLang="en-US" sz="1800" b="0" i="0" kern="1200" dirty="0">
                          <a:solidFill>
                            <a:schemeClr val="dk1"/>
                          </a:solidFill>
                          <a:effectLst/>
                          <a:latin typeface="+mn-lt"/>
                          <a:ea typeface="+mn-ea"/>
                          <a:cs typeface="+mn-cs"/>
                        </a:rPr>
                        <a:t>把右起第一个</a:t>
                      </a:r>
                      <a:r>
                        <a:rPr lang="en-US" altLang="zh-CN" sz="1800" b="0" i="0" kern="1200" dirty="0">
                          <a:solidFill>
                            <a:schemeClr val="dk1"/>
                          </a:solidFill>
                          <a:effectLst/>
                          <a:latin typeface="+mn-lt"/>
                          <a:ea typeface="+mn-ea"/>
                          <a:cs typeface="+mn-cs"/>
                        </a:rPr>
                        <a:t>0</a:t>
                      </a:r>
                      <a:r>
                        <a:rPr lang="zh-CN" altLang="en-US" sz="1800" b="0" i="0" kern="1200" dirty="0">
                          <a:solidFill>
                            <a:schemeClr val="dk1"/>
                          </a:solidFill>
                          <a:effectLst/>
                          <a:latin typeface="+mn-lt"/>
                          <a:ea typeface="+mn-ea"/>
                          <a:cs typeface="+mn-cs"/>
                        </a:rPr>
                        <a:t>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sz="1800" b="0" i="0" kern="1200" dirty="0">
                          <a:solidFill>
                            <a:schemeClr val="dk1"/>
                          </a:solidFill>
                          <a:effectLst/>
                          <a:latin typeface="+mn-lt"/>
                          <a:ea typeface="+mn-ea"/>
                          <a:cs typeface="+mn-cs"/>
                        </a:rPr>
                        <a:t>x | (x+1)</a:t>
                      </a:r>
                      <a:endParaRPr lang="zh-CN" altLang="en-US" dirty="0"/>
                    </a:p>
                  </a:txBody>
                  <a:tcPr/>
                </a:tc>
                <a:extLst>
                  <a:ext uri="{0D108BD9-81ED-4DB2-BD59-A6C34878D82A}">
                    <a16:rowId xmlns:a16="http://schemas.microsoft.com/office/drawing/2014/main" val="1093365211"/>
                  </a:ext>
                </a:extLst>
              </a:tr>
              <a:tr h="370840">
                <a:tc>
                  <a:txBody>
                    <a:bodyPr/>
                    <a:lstStyle/>
                    <a:p>
                      <a:r>
                        <a:rPr lang="zh-CN" altLang="en-US" sz="1800" b="0" i="0" kern="1200" dirty="0">
                          <a:solidFill>
                            <a:schemeClr val="dk1"/>
                          </a:solidFill>
                          <a:effectLst/>
                          <a:latin typeface="+mn-lt"/>
                          <a:ea typeface="+mn-ea"/>
                          <a:cs typeface="+mn-cs"/>
                        </a:rPr>
                        <a:t>把右边连续的</a:t>
                      </a:r>
                      <a:r>
                        <a:rPr lang="en-US" altLang="zh-CN" sz="1800" b="0" i="0" kern="1200" dirty="0">
                          <a:solidFill>
                            <a:schemeClr val="dk1"/>
                          </a:solidFill>
                          <a:effectLst/>
                          <a:latin typeface="+mn-lt"/>
                          <a:ea typeface="+mn-ea"/>
                          <a:cs typeface="+mn-cs"/>
                        </a:rPr>
                        <a:t>0</a:t>
                      </a:r>
                      <a:r>
                        <a:rPr lang="zh-CN" altLang="en-US" sz="1800" b="0" i="0" kern="1200" dirty="0">
                          <a:solidFill>
                            <a:schemeClr val="dk1"/>
                          </a:solidFill>
                          <a:effectLst/>
                          <a:latin typeface="+mn-lt"/>
                          <a:ea typeface="+mn-ea"/>
                          <a:cs typeface="+mn-cs"/>
                        </a:rPr>
                        <a:t>变成</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sz="1800" b="0" i="0" kern="1200" dirty="0">
                          <a:solidFill>
                            <a:schemeClr val="dk1"/>
                          </a:solidFill>
                          <a:effectLst/>
                          <a:latin typeface="+mn-lt"/>
                          <a:ea typeface="+mn-ea"/>
                          <a:cs typeface="+mn-cs"/>
                        </a:rPr>
                        <a:t>x | (x-1)</a:t>
                      </a:r>
                      <a:endParaRPr lang="zh-CN" altLang="en-US" dirty="0"/>
                    </a:p>
                  </a:txBody>
                  <a:tcPr/>
                </a:tc>
                <a:extLst>
                  <a:ext uri="{0D108BD9-81ED-4DB2-BD59-A6C34878D82A}">
                    <a16:rowId xmlns:a16="http://schemas.microsoft.com/office/drawing/2014/main" val="1715954836"/>
                  </a:ext>
                </a:extLst>
              </a:tr>
              <a:tr h="370840">
                <a:tc>
                  <a:txBody>
                    <a:bodyPr/>
                    <a:lstStyle/>
                    <a:p>
                      <a:r>
                        <a:rPr lang="zh-CN" altLang="en-US" sz="1800" b="0" i="0" kern="1200" dirty="0">
                          <a:solidFill>
                            <a:schemeClr val="dk1"/>
                          </a:solidFill>
                          <a:effectLst/>
                          <a:latin typeface="+mn-lt"/>
                          <a:ea typeface="+mn-ea"/>
                          <a:cs typeface="+mn-cs"/>
                        </a:rPr>
                        <a:t>取右边连续的</a:t>
                      </a:r>
                      <a:r>
                        <a:rPr lang="en-US" altLang="zh-CN" sz="1800" b="0" i="0" kern="1200" dirty="0">
                          <a:solidFill>
                            <a:schemeClr val="dk1"/>
                          </a:solidFill>
                          <a:effectLst/>
                          <a:latin typeface="+mn-lt"/>
                          <a:ea typeface="+mn-ea"/>
                          <a:cs typeface="+mn-cs"/>
                        </a:rPr>
                        <a:t>1</a:t>
                      </a:r>
                      <a:endParaRPr lang="zh-CN" altLang="en-US" dirty="0"/>
                    </a:p>
                  </a:txBody>
                  <a:tcPr/>
                </a:tc>
                <a:tc>
                  <a:txBody>
                    <a:bodyPr/>
                    <a:lstStyle/>
                    <a:p>
                      <a:r>
                        <a:rPr lang="en-US" altLang="zh-CN" sz="1800" b="0" i="0" kern="1200" dirty="0">
                          <a:solidFill>
                            <a:schemeClr val="dk1"/>
                          </a:solidFill>
                          <a:effectLst/>
                          <a:latin typeface="+mn-lt"/>
                          <a:ea typeface="+mn-ea"/>
                          <a:cs typeface="+mn-cs"/>
                        </a:rPr>
                        <a:t>(x ^ (x + 1)) &gt;&gt; 1</a:t>
                      </a:r>
                      <a:endParaRPr lang="zh-CN" altLang="en-US" dirty="0"/>
                    </a:p>
                  </a:txBody>
                  <a:tcPr/>
                </a:tc>
                <a:extLst>
                  <a:ext uri="{0D108BD9-81ED-4DB2-BD59-A6C34878D82A}">
                    <a16:rowId xmlns:a16="http://schemas.microsoft.com/office/drawing/2014/main" val="3814684389"/>
                  </a:ext>
                </a:extLst>
              </a:tr>
              <a:tr h="370840">
                <a:tc>
                  <a:txBody>
                    <a:bodyPr/>
                    <a:lstStyle/>
                    <a:p>
                      <a:r>
                        <a:rPr lang="zh-CN" altLang="en-US" sz="1800" b="0" i="0" kern="1200" dirty="0">
                          <a:solidFill>
                            <a:schemeClr val="dk1"/>
                          </a:solidFill>
                          <a:effectLst/>
                          <a:latin typeface="+mn-lt"/>
                          <a:ea typeface="+mn-ea"/>
                          <a:cs typeface="+mn-cs"/>
                        </a:rPr>
                        <a:t>去掉右起第一个</a:t>
                      </a:r>
                      <a:r>
                        <a:rPr lang="en-US" altLang="zh-CN" sz="1800" b="0" i="0" kern="1200" dirty="0">
                          <a:solidFill>
                            <a:schemeClr val="dk1"/>
                          </a:solidFill>
                          <a:effectLst/>
                          <a:latin typeface="+mn-lt"/>
                          <a:ea typeface="+mn-ea"/>
                          <a:cs typeface="+mn-cs"/>
                        </a:rPr>
                        <a:t>1</a:t>
                      </a:r>
                      <a:r>
                        <a:rPr lang="zh-CN" altLang="en-US" sz="1800" b="0" i="0" kern="1200" dirty="0">
                          <a:solidFill>
                            <a:schemeClr val="dk1"/>
                          </a:solidFill>
                          <a:effectLst/>
                          <a:latin typeface="+mn-lt"/>
                          <a:ea typeface="+mn-ea"/>
                          <a:cs typeface="+mn-cs"/>
                        </a:rPr>
                        <a:t>的左边</a:t>
                      </a:r>
                      <a:r>
                        <a:rPr lang="en-US" altLang="zh-CN"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lowbit</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 x &amp; (x ^ (x-1))</a:t>
                      </a:r>
                      <a:endParaRPr lang="zh-CN" altLang="en-US" dirty="0"/>
                    </a:p>
                  </a:txBody>
                  <a:tcPr/>
                </a:tc>
                <a:extLst>
                  <a:ext uri="{0D108BD9-81ED-4DB2-BD59-A6C34878D82A}">
                    <a16:rowId xmlns:a16="http://schemas.microsoft.com/office/drawing/2014/main" val="2112270439"/>
                  </a:ext>
                </a:extLst>
              </a:tr>
            </a:tbl>
          </a:graphicData>
        </a:graphic>
      </p:graphicFrame>
    </p:spTree>
    <p:extLst>
      <p:ext uri="{BB962C8B-B14F-4D97-AF65-F5344CB8AC3E}">
        <p14:creationId xmlns:p14="http://schemas.microsoft.com/office/powerpoint/2010/main" val="194505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FD47E-F454-465D-AD05-A36284C029D8}"/>
              </a:ext>
            </a:extLst>
          </p:cNvPr>
          <p:cNvSpPr>
            <a:spLocks noGrp="1"/>
          </p:cNvSpPr>
          <p:nvPr>
            <p:ph type="title"/>
          </p:nvPr>
        </p:nvSpPr>
        <p:spPr/>
        <p:txBody>
          <a:bodyPr/>
          <a:lstStyle/>
          <a:p>
            <a:r>
              <a:rPr lang="zh-CN" altLang="en-US" dirty="0"/>
              <a:t>位运算优化</a:t>
            </a:r>
          </a:p>
        </p:txBody>
      </p:sp>
      <p:sp>
        <p:nvSpPr>
          <p:cNvPr id="3" name="内容占位符 2">
            <a:extLst>
              <a:ext uri="{FF2B5EF4-FFF2-40B4-BE49-F238E27FC236}">
                <a16:creationId xmlns:a16="http://schemas.microsoft.com/office/drawing/2014/main" id="{284A45BF-53D3-4DFC-9C95-DF208061C97F}"/>
              </a:ext>
            </a:extLst>
          </p:cNvPr>
          <p:cNvSpPr>
            <a:spLocks noGrp="1"/>
          </p:cNvSpPr>
          <p:nvPr>
            <p:ph idx="1"/>
          </p:nvPr>
        </p:nvSpPr>
        <p:spPr/>
        <p:txBody>
          <a:bodyPr/>
          <a:lstStyle/>
          <a:p>
            <a:r>
              <a:rPr lang="zh-CN" altLang="en-US" dirty="0"/>
              <a:t>示例：二进制中的</a:t>
            </a:r>
            <a:r>
              <a:rPr lang="en-US" altLang="zh-CN" dirty="0"/>
              <a:t>1</a:t>
            </a:r>
            <a:r>
              <a:rPr lang="zh-CN" altLang="en-US" dirty="0"/>
              <a:t>有奇数个还是偶数个</a:t>
            </a:r>
            <a:endParaRPr lang="en-US" altLang="zh-CN" dirty="0"/>
          </a:p>
          <a:p>
            <a:pPr marL="0" indent="0">
              <a:buNone/>
            </a:pPr>
            <a:r>
              <a:rPr lang="zh-CN" altLang="en-US" sz="2400" dirty="0"/>
              <a:t>我们可以用下面的代码来计算一个</a:t>
            </a:r>
            <a:r>
              <a:rPr lang="en-US" altLang="zh-CN" sz="2400" b="1" dirty="0"/>
              <a:t>32</a:t>
            </a:r>
            <a:r>
              <a:rPr lang="zh-CN" altLang="en-US" sz="2400" b="1" dirty="0"/>
              <a:t>位</a:t>
            </a:r>
            <a:r>
              <a:rPr lang="zh-CN" altLang="en-US" sz="2400" dirty="0"/>
              <a:t>整数的二进制中</a:t>
            </a:r>
            <a:r>
              <a:rPr lang="en-US" altLang="zh-CN" sz="2400" dirty="0"/>
              <a:t>1</a:t>
            </a:r>
            <a:r>
              <a:rPr lang="zh-CN" altLang="en-US" sz="2400" dirty="0"/>
              <a:t>的个数的奇偶性：</a:t>
            </a:r>
            <a:endParaRPr lang="en-US" altLang="zh-CN" sz="2400" dirty="0"/>
          </a:p>
          <a:p>
            <a:pPr marL="0" indent="0">
              <a:buNone/>
            </a:pPr>
            <a:r>
              <a:rPr lang="en-US" altLang="zh-CN" sz="2400" dirty="0"/>
              <a:t>	</a:t>
            </a:r>
          </a:p>
          <a:p>
            <a:endParaRPr lang="zh-CN" altLang="en-US" dirty="0"/>
          </a:p>
        </p:txBody>
      </p:sp>
      <p:pic>
        <p:nvPicPr>
          <p:cNvPr id="4" name="图片 3">
            <a:extLst>
              <a:ext uri="{FF2B5EF4-FFF2-40B4-BE49-F238E27FC236}">
                <a16:creationId xmlns:a16="http://schemas.microsoft.com/office/drawing/2014/main" id="{5501BDD0-34A3-43C6-AC6D-4350706D90C9}"/>
              </a:ext>
            </a:extLst>
          </p:cNvPr>
          <p:cNvPicPr>
            <a:picLocks noChangeAspect="1"/>
          </p:cNvPicPr>
          <p:nvPr/>
        </p:nvPicPr>
        <p:blipFill>
          <a:blip r:embed="rId2"/>
          <a:stretch>
            <a:fillRect/>
          </a:stretch>
        </p:blipFill>
        <p:spPr>
          <a:xfrm>
            <a:off x="2381250" y="3062287"/>
            <a:ext cx="5370830" cy="2767145"/>
          </a:xfrm>
          <a:prstGeom prst="rect">
            <a:avLst/>
          </a:prstGeom>
        </p:spPr>
      </p:pic>
    </p:spTree>
    <p:extLst>
      <p:ext uri="{BB962C8B-B14F-4D97-AF65-F5344CB8AC3E}">
        <p14:creationId xmlns:p14="http://schemas.microsoft.com/office/powerpoint/2010/main" val="2737695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3A9BEE1-BBB2-4DBC-9DD2-645032794DEE}"/>
              </a:ext>
            </a:extLst>
          </p:cNvPr>
          <p:cNvSpPr>
            <a:spLocks noGrp="1"/>
          </p:cNvSpPr>
          <p:nvPr>
            <p:ph idx="1"/>
          </p:nvPr>
        </p:nvSpPr>
        <p:spPr>
          <a:xfrm>
            <a:off x="716280" y="100648"/>
            <a:ext cx="10957560" cy="6676072"/>
          </a:xfrm>
        </p:spPr>
        <p:txBody>
          <a:bodyPr>
            <a:normAutofit/>
          </a:bodyPr>
          <a:lstStyle/>
          <a:p>
            <a:pPr marL="0" indent="0">
              <a:buNone/>
            </a:pPr>
            <a:r>
              <a:rPr lang="zh-CN" altLang="en-US" dirty="0"/>
              <a:t>进一步优化：</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000" dirty="0"/>
              <a:t>第一次异或得到的二进制数，其右起第</a:t>
            </a:r>
            <a:r>
              <a:rPr lang="en-US" altLang="zh-CN" sz="2000" dirty="0" err="1"/>
              <a:t>i</a:t>
            </a:r>
            <a:r>
              <a:rPr lang="zh-CN" altLang="en-US" sz="2000" dirty="0"/>
              <a:t>位上的数表示原数中第</a:t>
            </a:r>
            <a:r>
              <a:rPr lang="en-US" altLang="zh-CN" sz="2000" dirty="0" err="1"/>
              <a:t>i</a:t>
            </a:r>
            <a:r>
              <a:rPr lang="zh-CN" altLang="en-US" sz="2000" dirty="0"/>
              <a:t>和</a:t>
            </a:r>
            <a:r>
              <a:rPr lang="en-US" altLang="zh-CN" sz="2000" dirty="0"/>
              <a:t>i+1</a:t>
            </a:r>
            <a:r>
              <a:rPr lang="zh-CN" altLang="en-US" sz="2000" dirty="0"/>
              <a:t>位上有奇数个</a:t>
            </a:r>
            <a:r>
              <a:rPr lang="en-US" altLang="zh-CN" sz="2000" dirty="0"/>
              <a:t>1</a:t>
            </a:r>
            <a:r>
              <a:rPr lang="zh-CN" altLang="en-US" sz="2000" dirty="0"/>
              <a:t>还是偶数个</a:t>
            </a:r>
            <a:r>
              <a:rPr lang="en-US" altLang="zh-CN" sz="2000" dirty="0"/>
              <a:t>1</a:t>
            </a:r>
            <a:r>
              <a:rPr lang="zh-CN" altLang="en-US" sz="2000" dirty="0"/>
              <a:t>；</a:t>
            </a:r>
            <a:endParaRPr lang="en-US" altLang="zh-CN" sz="2000" dirty="0"/>
          </a:p>
          <a:p>
            <a:pPr marL="0" indent="0">
              <a:buNone/>
            </a:pPr>
            <a:r>
              <a:rPr lang="zh-CN" altLang="en-US" sz="2000" dirty="0"/>
              <a:t>第一次异或得到的二进制数，其右起第</a:t>
            </a:r>
            <a:r>
              <a:rPr lang="en-US" altLang="zh-CN" sz="2000" dirty="0" err="1"/>
              <a:t>i</a:t>
            </a:r>
            <a:r>
              <a:rPr lang="zh-CN" altLang="en-US" sz="2000" dirty="0"/>
              <a:t>位上的数表示原数对应的四个位置有奇数个</a:t>
            </a:r>
            <a:r>
              <a:rPr lang="en-US" altLang="zh-CN" sz="2000" dirty="0"/>
              <a:t>1</a:t>
            </a:r>
            <a:r>
              <a:rPr lang="zh-CN" altLang="en-US" sz="2000" dirty="0"/>
              <a:t>还是偶数个</a:t>
            </a:r>
            <a:r>
              <a:rPr lang="en-US" altLang="zh-CN" sz="2000" dirty="0"/>
              <a:t>1</a:t>
            </a:r>
            <a:r>
              <a:rPr lang="zh-CN" altLang="en-US" sz="2000" dirty="0"/>
              <a:t>；</a:t>
            </a:r>
            <a:endParaRPr lang="en-US" altLang="zh-CN" sz="2000" dirty="0"/>
          </a:p>
          <a:p>
            <a:pPr marL="0" indent="0">
              <a:buNone/>
            </a:pPr>
            <a:r>
              <a:rPr lang="zh-CN" altLang="en-US" sz="2000" dirty="0"/>
              <a:t>。。。</a:t>
            </a:r>
            <a:endParaRPr lang="en-US" altLang="zh-CN" sz="2000" dirty="0"/>
          </a:p>
          <a:p>
            <a:pPr marL="0" indent="0">
              <a:buNone/>
            </a:pPr>
            <a:r>
              <a:rPr lang="zh-CN" altLang="en-US" sz="2000" dirty="0"/>
              <a:t>第五次异或后，得到的二进制数的最末位就表示整个</a:t>
            </a:r>
            <a:r>
              <a:rPr lang="en-US" altLang="zh-CN" sz="2000" dirty="0"/>
              <a:t>32</a:t>
            </a:r>
            <a:r>
              <a:rPr lang="zh-CN" altLang="en-US" sz="2000" dirty="0"/>
              <a:t>位数里有多少个</a:t>
            </a:r>
            <a:r>
              <a:rPr lang="en-US" altLang="zh-CN" sz="2000" dirty="0"/>
              <a:t>1</a:t>
            </a:r>
            <a:r>
              <a:rPr lang="zh-CN" altLang="en-US" sz="2000" dirty="0"/>
              <a:t>。</a:t>
            </a:r>
            <a:endParaRPr lang="en-US" altLang="zh-CN" sz="2000" dirty="0"/>
          </a:p>
          <a:p>
            <a:pPr marL="0" indent="0">
              <a:buNone/>
            </a:pPr>
            <a:endParaRPr lang="en-US" altLang="zh-CN" sz="2000" dirty="0"/>
          </a:p>
          <a:p>
            <a:pPr marL="0" indent="0">
              <a:buNone/>
            </a:pPr>
            <a:r>
              <a:rPr lang="zh-CN" altLang="en-US" sz="2000" dirty="0"/>
              <a:t>更多“骚操作” 大家可以看</a:t>
            </a:r>
            <a:r>
              <a:rPr lang="en-US" altLang="zh-CN" sz="2000" dirty="0"/>
              <a:t>matrix67</a:t>
            </a:r>
            <a:r>
              <a:rPr lang="zh-CN" altLang="en-US" sz="2000" dirty="0"/>
              <a:t>的原博客</a:t>
            </a:r>
            <a:r>
              <a:rPr lang="en-US" altLang="zh-CN" sz="2000" dirty="0"/>
              <a:t>《</a:t>
            </a:r>
            <a:r>
              <a:rPr lang="zh-CN" altLang="en-US" sz="2000" dirty="0"/>
              <a:t>位运算简介及实用技巧</a:t>
            </a:r>
            <a:r>
              <a:rPr lang="en-US" altLang="zh-CN" sz="2000" dirty="0"/>
              <a:t>》</a:t>
            </a:r>
            <a:r>
              <a:rPr lang="zh-CN" altLang="en-US" sz="2000" dirty="0"/>
              <a:t>，这里就不再赘述。</a:t>
            </a:r>
            <a:endParaRPr lang="en-US" altLang="zh-CN" sz="2000" dirty="0"/>
          </a:p>
        </p:txBody>
      </p:sp>
      <p:pic>
        <p:nvPicPr>
          <p:cNvPr id="5" name="图片 4">
            <a:extLst>
              <a:ext uri="{FF2B5EF4-FFF2-40B4-BE49-F238E27FC236}">
                <a16:creationId xmlns:a16="http://schemas.microsoft.com/office/drawing/2014/main" id="{DAD4FCCC-9409-4A47-8ED8-499A37AA8218}"/>
              </a:ext>
            </a:extLst>
          </p:cNvPr>
          <p:cNvPicPr>
            <a:picLocks noChangeAspect="1"/>
          </p:cNvPicPr>
          <p:nvPr/>
        </p:nvPicPr>
        <p:blipFill>
          <a:blip r:embed="rId2"/>
          <a:stretch>
            <a:fillRect/>
          </a:stretch>
        </p:blipFill>
        <p:spPr>
          <a:xfrm>
            <a:off x="4054475" y="300658"/>
            <a:ext cx="3199765" cy="3609038"/>
          </a:xfrm>
          <a:prstGeom prst="rect">
            <a:avLst/>
          </a:prstGeom>
        </p:spPr>
      </p:pic>
    </p:spTree>
    <p:extLst>
      <p:ext uri="{BB962C8B-B14F-4D97-AF65-F5344CB8AC3E}">
        <p14:creationId xmlns:p14="http://schemas.microsoft.com/office/powerpoint/2010/main" val="370416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288E61-53DF-4240-BECC-AABEE56C4D61}"/>
              </a:ext>
            </a:extLst>
          </p:cNvPr>
          <p:cNvSpPr>
            <a:spLocks noGrp="1"/>
          </p:cNvSpPr>
          <p:nvPr>
            <p:ph idx="1"/>
          </p:nvPr>
        </p:nvSpPr>
        <p:spPr>
          <a:xfrm>
            <a:off x="838200" y="477520"/>
            <a:ext cx="10515600" cy="6380480"/>
          </a:xfrm>
        </p:spPr>
        <p:txBody>
          <a:bodyPr>
            <a:normAutofit lnSpcReduction="10000"/>
          </a:bodyPr>
          <a:lstStyle/>
          <a:p>
            <a:pPr marL="0" indent="0">
              <a:buNone/>
            </a:pPr>
            <a:r>
              <a:rPr lang="zh-CN" altLang="en-US" sz="3200" dirty="0"/>
              <a:t>例题：求</a:t>
            </a:r>
            <a:r>
              <a:rPr lang="en-US" altLang="zh-CN" sz="3200" dirty="0"/>
              <a:t>a</a:t>
            </a:r>
            <a:r>
              <a:rPr lang="zh-CN" altLang="en-US" sz="3200" dirty="0"/>
              <a:t>乘</a:t>
            </a:r>
            <a:r>
              <a:rPr lang="en-US" altLang="zh-CN" sz="3200" dirty="0"/>
              <a:t>b</a:t>
            </a:r>
            <a:r>
              <a:rPr lang="zh-CN" altLang="en-US" sz="3200" dirty="0"/>
              <a:t>对</a:t>
            </a:r>
            <a:r>
              <a:rPr lang="en-US" altLang="zh-CN" sz="3200" dirty="0"/>
              <a:t>p</a:t>
            </a:r>
            <a:r>
              <a:rPr lang="zh-CN" altLang="en-US" sz="3200" dirty="0"/>
              <a:t>取模的值，其中</a:t>
            </a:r>
            <a:r>
              <a:rPr lang="en-US" altLang="zh-CN" sz="3200" dirty="0"/>
              <a:t>1&lt;=</a:t>
            </a:r>
            <a:r>
              <a:rPr lang="en-US" altLang="zh-CN" sz="3200" dirty="0" err="1"/>
              <a:t>a,b,p</a:t>
            </a:r>
            <a:r>
              <a:rPr lang="en-US" altLang="zh-CN" sz="3200" dirty="0"/>
              <a:t>&lt;=10^18</a:t>
            </a:r>
            <a:r>
              <a:rPr lang="zh-CN" altLang="en-US" sz="3200" dirty="0"/>
              <a:t>。</a:t>
            </a:r>
          </a:p>
          <a:p>
            <a:pPr marL="0" indent="0">
              <a:buNone/>
            </a:pPr>
            <a:endParaRPr lang="en-US" altLang="zh-CN" dirty="0"/>
          </a:p>
          <a:p>
            <a:pPr marL="0" indent="0">
              <a:buNone/>
            </a:pPr>
            <a:r>
              <a:rPr lang="zh-CN" altLang="en-US" sz="2400" dirty="0"/>
              <a:t>分析：简单的暴力相乘显然会溢出（相当于对</a:t>
            </a:r>
            <a:r>
              <a:rPr lang="en-US" altLang="zh-CN" sz="2400" dirty="0"/>
              <a:t>64</a:t>
            </a:r>
            <a:r>
              <a:rPr lang="zh-CN" altLang="en-US" sz="2400" dirty="0"/>
              <a:t>位整数最大值</a:t>
            </a:r>
            <a:r>
              <a:rPr lang="en-US" altLang="zh-CN" sz="2400" dirty="0"/>
              <a:t>+1</a:t>
            </a:r>
            <a:r>
              <a:rPr lang="zh-CN" altLang="en-US" sz="2400" dirty="0"/>
              <a:t>取模），对</a:t>
            </a:r>
            <a:r>
              <a:rPr lang="en-US" altLang="zh-CN" sz="2400" dirty="0"/>
              <a:t>a</a:t>
            </a:r>
            <a:r>
              <a:rPr lang="zh-CN" altLang="en-US" sz="2400" dirty="0"/>
              <a:t>进行</a:t>
            </a:r>
            <a:r>
              <a:rPr lang="en-US" altLang="zh-CN" sz="2400" dirty="0"/>
              <a:t>b</a:t>
            </a:r>
            <a:r>
              <a:rPr lang="zh-CN" altLang="en-US" sz="2400" dirty="0"/>
              <a:t>次累加显然会超时。</a:t>
            </a:r>
            <a:endParaRPr lang="en-US" altLang="zh-CN" sz="2400" dirty="0"/>
          </a:p>
          <a:p>
            <a:pPr marL="0" indent="0">
              <a:buNone/>
            </a:pPr>
            <a:r>
              <a:rPr lang="zh-CN" altLang="en-US" sz="2400" dirty="0"/>
              <a:t>方法</a:t>
            </a:r>
            <a:r>
              <a:rPr lang="en-US" altLang="zh-CN" sz="2400" dirty="0"/>
              <a:t>1</a:t>
            </a:r>
            <a:r>
              <a:rPr lang="zh-CN" altLang="en-US" sz="2400" dirty="0"/>
              <a:t>：将</a:t>
            </a:r>
            <a:r>
              <a:rPr lang="en-US" altLang="zh-CN" sz="2400" dirty="0"/>
              <a:t>b</a:t>
            </a:r>
            <a:r>
              <a:rPr lang="zh-CN" altLang="en-US" sz="2400" dirty="0"/>
              <a:t>进行二进制拆分，然后与</a:t>
            </a:r>
            <a:r>
              <a:rPr lang="en-US" altLang="zh-CN" sz="2400" dirty="0"/>
              <a:t>a</a:t>
            </a:r>
            <a:r>
              <a:rPr lang="zh-CN" altLang="en-US" sz="2400" dirty="0"/>
              <a:t>做乘法分配。</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i="1" dirty="0"/>
              <a:t>复杂度：</a:t>
            </a:r>
            <a:r>
              <a:rPr lang="en-US" altLang="zh-CN" i="1" dirty="0"/>
              <a:t>O</a:t>
            </a:r>
            <a:r>
              <a:rPr lang="en-US" altLang="zh-CN" dirty="0"/>
              <a:t>(log2​</a:t>
            </a:r>
            <a:r>
              <a:rPr lang="en-US" altLang="zh-CN" i="1" dirty="0"/>
              <a:t>b</a:t>
            </a:r>
            <a:r>
              <a:rPr lang="en-US" altLang="zh-CN" dirty="0"/>
              <a:t>)</a:t>
            </a:r>
            <a:endParaRPr lang="en-US" altLang="zh-CN" sz="2400" dirty="0"/>
          </a:p>
          <a:p>
            <a:pPr marL="0" indent="0">
              <a:buNone/>
            </a:pPr>
            <a:endParaRPr lang="zh-CN" altLang="en-US" sz="2400" dirty="0"/>
          </a:p>
          <a:p>
            <a:pPr marL="0" indent="0">
              <a:buNone/>
            </a:pPr>
            <a:endParaRPr lang="zh-CN" altLang="en-US" dirty="0"/>
          </a:p>
        </p:txBody>
      </p:sp>
      <p:pic>
        <p:nvPicPr>
          <p:cNvPr id="4" name="图片 3">
            <a:extLst>
              <a:ext uri="{FF2B5EF4-FFF2-40B4-BE49-F238E27FC236}">
                <a16:creationId xmlns:a16="http://schemas.microsoft.com/office/drawing/2014/main" id="{D851E7A9-0D7A-4891-B4FD-AFA00D07EC87}"/>
              </a:ext>
            </a:extLst>
          </p:cNvPr>
          <p:cNvPicPr>
            <a:picLocks noChangeAspect="1"/>
          </p:cNvPicPr>
          <p:nvPr/>
        </p:nvPicPr>
        <p:blipFill>
          <a:blip r:embed="rId2"/>
          <a:stretch>
            <a:fillRect/>
          </a:stretch>
        </p:blipFill>
        <p:spPr>
          <a:xfrm>
            <a:off x="1952942" y="2830194"/>
            <a:ext cx="6327458" cy="3429837"/>
          </a:xfrm>
          <a:prstGeom prst="rect">
            <a:avLst/>
          </a:prstGeom>
        </p:spPr>
      </p:pic>
    </p:spTree>
    <p:extLst>
      <p:ext uri="{BB962C8B-B14F-4D97-AF65-F5344CB8AC3E}">
        <p14:creationId xmlns:p14="http://schemas.microsoft.com/office/powerpoint/2010/main" val="39546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AAF02A-A9F3-4463-B2AE-A70F7A528455}"/>
              </a:ext>
            </a:extLst>
          </p:cNvPr>
          <p:cNvSpPr>
            <a:spLocks noGrp="1"/>
          </p:cNvSpPr>
          <p:nvPr>
            <p:ph idx="1"/>
          </p:nvPr>
        </p:nvSpPr>
        <p:spPr>
          <a:xfrm>
            <a:off x="838200" y="812800"/>
            <a:ext cx="10515600" cy="5364163"/>
          </a:xfrm>
        </p:spPr>
        <p:txBody>
          <a:bodyPr/>
          <a:lstStyle/>
          <a:p>
            <a:pPr marL="0" indent="0">
              <a:buNone/>
            </a:pPr>
            <a:r>
              <a:rPr lang="zh-CN" altLang="en-US" dirty="0"/>
              <a:t>还有一个与主题无关的方法（但是复杂度更低）</a:t>
            </a:r>
            <a:endParaRPr lang="en-US" altLang="zh-CN" dirty="0"/>
          </a:p>
          <a:p>
            <a:pPr marL="0" indent="0">
              <a:buNone/>
            </a:pPr>
            <a:r>
              <a:rPr lang="zh-CN" altLang="en-US" sz="2400" dirty="0"/>
              <a:t>思路：利用</a:t>
            </a:r>
            <a:r>
              <a:rPr lang="en-US" altLang="zh-CN" sz="2400" dirty="0"/>
              <a:t>long double</a:t>
            </a:r>
            <a:r>
              <a:rPr lang="zh-CN" altLang="en-US" sz="2400" dirty="0"/>
              <a:t>字节长但是不精确的特点，避开了</a:t>
            </a:r>
            <a:r>
              <a:rPr lang="en-US" altLang="zh-CN" sz="2400" dirty="0"/>
              <a:t>64</a:t>
            </a:r>
            <a:r>
              <a:rPr lang="zh-CN" altLang="en-US" sz="2400" dirty="0"/>
              <a:t>位的限制算出答案。</a:t>
            </a:r>
          </a:p>
          <a:p>
            <a:pPr marL="0" indent="0">
              <a:buNone/>
            </a:pPr>
            <a:endParaRPr lang="zh-CN" altLang="en-US" dirty="0"/>
          </a:p>
        </p:txBody>
      </p:sp>
      <p:pic>
        <p:nvPicPr>
          <p:cNvPr id="4" name="图片 3">
            <a:extLst>
              <a:ext uri="{FF2B5EF4-FFF2-40B4-BE49-F238E27FC236}">
                <a16:creationId xmlns:a16="http://schemas.microsoft.com/office/drawing/2014/main" id="{C9409AE3-D26B-4709-9360-F93DA57592E1}"/>
              </a:ext>
            </a:extLst>
          </p:cNvPr>
          <p:cNvPicPr>
            <a:picLocks noChangeAspect="1"/>
          </p:cNvPicPr>
          <p:nvPr/>
        </p:nvPicPr>
        <p:blipFill>
          <a:blip r:embed="rId2"/>
          <a:stretch>
            <a:fillRect/>
          </a:stretch>
        </p:blipFill>
        <p:spPr>
          <a:xfrm>
            <a:off x="1150302" y="2123757"/>
            <a:ext cx="9498113" cy="3921443"/>
          </a:xfrm>
          <a:prstGeom prst="rect">
            <a:avLst/>
          </a:prstGeom>
        </p:spPr>
      </p:pic>
    </p:spTree>
    <p:extLst>
      <p:ext uri="{BB962C8B-B14F-4D97-AF65-F5344CB8AC3E}">
        <p14:creationId xmlns:p14="http://schemas.microsoft.com/office/powerpoint/2010/main" val="15353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AF27F-0158-4199-ABBC-EB754B947A4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25E303-DFD2-45B5-B01C-1D5C23538686}"/>
              </a:ext>
            </a:extLst>
          </p:cNvPr>
          <p:cNvSpPr>
            <a:spLocks noGrp="1"/>
          </p:cNvSpPr>
          <p:nvPr>
            <p:ph idx="1"/>
          </p:nvPr>
        </p:nvSpPr>
        <p:spPr/>
        <p:txBody>
          <a:bodyPr/>
          <a:lstStyle/>
          <a:p>
            <a:pPr marL="0" indent="0">
              <a:buNone/>
            </a:pPr>
            <a:r>
              <a:rPr lang="zh-CN" altLang="en-US" dirty="0"/>
              <a:t>位运算与状态压缩</a:t>
            </a:r>
            <a:endParaRPr lang="en-US" altLang="zh-CN" dirty="0"/>
          </a:p>
          <a:p>
            <a:pPr marL="0" indent="0">
              <a:buNone/>
            </a:pPr>
            <a:endParaRPr lang="en-US" altLang="zh-CN" dirty="0"/>
          </a:p>
          <a:p>
            <a:pPr marL="0" indent="0">
              <a:buNone/>
            </a:pPr>
            <a:r>
              <a:rPr lang="zh-CN" altLang="en-US" dirty="0"/>
              <a:t>位运算常用来压缩信息：一行的信息可以用一个二进制整数表示</a:t>
            </a:r>
            <a:endParaRPr lang="en-US" altLang="zh-CN" dirty="0"/>
          </a:p>
          <a:p>
            <a:endParaRPr lang="zh-CN" altLang="en-US" dirty="0"/>
          </a:p>
        </p:txBody>
      </p:sp>
    </p:spTree>
    <p:extLst>
      <p:ext uri="{BB962C8B-B14F-4D97-AF65-F5344CB8AC3E}">
        <p14:creationId xmlns:p14="http://schemas.microsoft.com/office/powerpoint/2010/main" val="299856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E7B44D-5803-41E7-8508-E86DECD9F9C6}"/>
              </a:ext>
            </a:extLst>
          </p:cNvPr>
          <p:cNvSpPr>
            <a:spLocks noGrp="1"/>
          </p:cNvSpPr>
          <p:nvPr>
            <p:ph idx="1"/>
          </p:nvPr>
        </p:nvSpPr>
        <p:spPr>
          <a:xfrm>
            <a:off x="838200" y="609600"/>
            <a:ext cx="10515600" cy="6065520"/>
          </a:xfrm>
        </p:spPr>
        <p:txBody>
          <a:bodyPr>
            <a:normAutofit/>
          </a:bodyPr>
          <a:lstStyle/>
          <a:p>
            <a:pPr marL="0" indent="0">
              <a:buNone/>
            </a:pPr>
            <a:r>
              <a:rPr lang="zh-CN" altLang="en-US" dirty="0"/>
              <a:t>经典案例：</a:t>
            </a:r>
            <a:r>
              <a:rPr lang="en-US" altLang="zh-CN" dirty="0"/>
              <a:t>n</a:t>
            </a:r>
            <a:r>
              <a:rPr lang="zh-CN" altLang="en-US" dirty="0"/>
              <a:t>皇后</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sz="2400" dirty="0"/>
              <a:t>row</a:t>
            </a:r>
            <a:r>
              <a:rPr lang="zh-CN" altLang="en-US" sz="2400" dirty="0"/>
              <a:t>、</a:t>
            </a:r>
            <a:r>
              <a:rPr lang="en-US" altLang="zh-CN" sz="2400" dirty="0" err="1"/>
              <a:t>ld</a:t>
            </a:r>
            <a:r>
              <a:rPr lang="zh-CN" altLang="en-US" sz="2400" dirty="0"/>
              <a:t>和</a:t>
            </a:r>
            <a:r>
              <a:rPr lang="en-US" altLang="zh-CN" sz="2400" dirty="0" err="1"/>
              <a:t>rd</a:t>
            </a:r>
            <a:r>
              <a:rPr lang="zh-CN" altLang="en-US" sz="2400" dirty="0"/>
              <a:t>，分别表示在纵列和两个对角线方向的限制条件下这一行的哪些地方不能放。它们三个并起来，得到该行所有的禁位，取反后就得到所有可以放的位置（用</a:t>
            </a:r>
            <a:r>
              <a:rPr lang="en-US" altLang="zh-CN" sz="2400" dirty="0"/>
              <a:t>pos</a:t>
            </a:r>
            <a:r>
              <a:rPr lang="zh-CN" altLang="en-US" sz="2400" dirty="0"/>
              <a:t>来表示）。以</a:t>
            </a:r>
            <a:r>
              <a:rPr lang="en-US" altLang="zh-CN" sz="2400" dirty="0"/>
              <a:t>6</a:t>
            </a:r>
            <a:r>
              <a:rPr lang="zh-CN" altLang="en-US" sz="2400" dirty="0"/>
              <a:t>皇后为例，如果递归到某个时候发现</a:t>
            </a:r>
            <a:r>
              <a:rPr lang="en-US" altLang="zh-CN" sz="2400" dirty="0"/>
              <a:t>row=111111</a:t>
            </a:r>
            <a:r>
              <a:rPr lang="zh-CN" altLang="en-US" sz="2400" dirty="0"/>
              <a:t>了，说明六个皇后全放进去了，</a:t>
            </a:r>
            <a:r>
              <a:rPr lang="en-US" altLang="zh-CN" sz="2400" dirty="0" err="1"/>
              <a:t>ans</a:t>
            </a:r>
            <a:r>
              <a:rPr lang="en-US" altLang="zh-CN" sz="2400" dirty="0"/>
              <a:t>++</a:t>
            </a:r>
            <a:endParaRPr lang="zh-CN" altLang="en-US" sz="2400" dirty="0"/>
          </a:p>
        </p:txBody>
      </p:sp>
      <p:pic>
        <p:nvPicPr>
          <p:cNvPr id="5" name="图片 4">
            <a:extLst>
              <a:ext uri="{FF2B5EF4-FFF2-40B4-BE49-F238E27FC236}">
                <a16:creationId xmlns:a16="http://schemas.microsoft.com/office/drawing/2014/main" id="{6D9962C5-BC8E-4C15-9CBD-7529FFDA8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539" y="1291632"/>
            <a:ext cx="4813821" cy="3442611"/>
          </a:xfrm>
          <a:prstGeom prst="rect">
            <a:avLst/>
          </a:prstGeom>
        </p:spPr>
      </p:pic>
      <p:pic>
        <p:nvPicPr>
          <p:cNvPr id="7" name="图片 6">
            <a:extLst>
              <a:ext uri="{FF2B5EF4-FFF2-40B4-BE49-F238E27FC236}">
                <a16:creationId xmlns:a16="http://schemas.microsoft.com/office/drawing/2014/main" id="{3B87DF47-0952-415E-BF80-BBBC261F9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0" y="1295134"/>
            <a:ext cx="4813821" cy="3442611"/>
          </a:xfrm>
          <a:prstGeom prst="rect">
            <a:avLst/>
          </a:prstGeom>
        </p:spPr>
      </p:pic>
    </p:spTree>
    <p:extLst>
      <p:ext uri="{BB962C8B-B14F-4D97-AF65-F5344CB8AC3E}">
        <p14:creationId xmlns:p14="http://schemas.microsoft.com/office/powerpoint/2010/main" val="81268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CB597D6-3739-43E2-AB3C-9B7F80BC6CB4}"/>
              </a:ext>
            </a:extLst>
          </p:cNvPr>
          <p:cNvPicPr>
            <a:picLocks noChangeAspect="1"/>
          </p:cNvPicPr>
          <p:nvPr/>
        </p:nvPicPr>
        <p:blipFill>
          <a:blip r:embed="rId2"/>
          <a:stretch>
            <a:fillRect/>
          </a:stretch>
        </p:blipFill>
        <p:spPr>
          <a:xfrm>
            <a:off x="374004" y="1124902"/>
            <a:ext cx="11443992" cy="4422458"/>
          </a:xfrm>
          <a:prstGeom prst="rect">
            <a:avLst/>
          </a:prstGeom>
        </p:spPr>
      </p:pic>
    </p:spTree>
    <p:extLst>
      <p:ext uri="{BB962C8B-B14F-4D97-AF65-F5344CB8AC3E}">
        <p14:creationId xmlns:p14="http://schemas.microsoft.com/office/powerpoint/2010/main" val="2983806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6FEB39-415F-4326-91ED-85B1911AAF8F}"/>
              </a:ext>
            </a:extLst>
          </p:cNvPr>
          <p:cNvSpPr>
            <a:spLocks noGrp="1"/>
          </p:cNvSpPr>
          <p:nvPr>
            <p:ph idx="1"/>
          </p:nvPr>
        </p:nvSpPr>
        <p:spPr>
          <a:xfrm>
            <a:off x="838200" y="160020"/>
            <a:ext cx="10515600" cy="6537960"/>
          </a:xfrm>
        </p:spPr>
        <p:txBody>
          <a:bodyPr>
            <a:normAutofit/>
          </a:bodyPr>
          <a:lstStyle/>
          <a:p>
            <a:pPr marL="0" indent="0">
              <a:buNone/>
            </a:pPr>
            <a:r>
              <a:rPr lang="zh-CN" altLang="en-US" dirty="0"/>
              <a:t>例题：费解的开关 </a:t>
            </a:r>
            <a:r>
              <a:rPr lang="en-US" altLang="zh-CN" dirty="0"/>
              <a:t>06</a:t>
            </a:r>
            <a:r>
              <a:rPr lang="zh-CN" altLang="en-US" dirty="0"/>
              <a:t>年</a:t>
            </a:r>
            <a:r>
              <a:rPr lang="en-US" altLang="zh-CN" dirty="0" err="1"/>
              <a:t>noip</a:t>
            </a:r>
            <a:r>
              <a:rPr lang="zh-CN" altLang="en-US" dirty="0"/>
              <a:t>模拟赛（一） </a:t>
            </a:r>
            <a:r>
              <a:rPr lang="en-US" altLang="zh-CN" dirty="0"/>
              <a:t>by Matrix67 </a:t>
            </a:r>
            <a:r>
              <a:rPr lang="zh-CN" altLang="en-US" dirty="0"/>
              <a:t>第四题 </a:t>
            </a:r>
            <a:endParaRPr lang="en-US" altLang="zh-CN" dirty="0"/>
          </a:p>
          <a:p>
            <a:pPr marL="0" indent="0">
              <a:buNone/>
            </a:pPr>
            <a:endParaRPr lang="en-US" altLang="zh-CN" sz="1800" dirty="0"/>
          </a:p>
          <a:p>
            <a:pPr marL="0" indent="0">
              <a:buNone/>
            </a:pPr>
            <a:endParaRPr lang="en-US" altLang="zh-CN" sz="2000" dirty="0"/>
          </a:p>
          <a:p>
            <a:pPr marL="0" indent="0">
              <a:buNone/>
            </a:pPr>
            <a:r>
              <a:rPr lang="en-US" altLang="zh-CN" sz="2400" dirty="0"/>
              <a:t>25</a:t>
            </a:r>
            <a:r>
              <a:rPr lang="zh-CN" altLang="en-US" sz="2400" dirty="0"/>
              <a:t>盏灯排成一个</a:t>
            </a:r>
            <a:r>
              <a:rPr lang="en-US" altLang="zh-CN" sz="2400" dirty="0"/>
              <a:t>5x5</a:t>
            </a:r>
            <a:r>
              <a:rPr lang="zh-CN" altLang="en-US" sz="2400" dirty="0"/>
              <a:t>的方形。每一个灯都有一个开关，游戏者可以改变它的状态。每一步，游戏者可以改变某一个灯的状态。游戏者改变一个灯的状态会产生连锁反应：和这个灯上下左右相邻的灯也要相应地改变其状态。 我们用数字“</a:t>
            </a:r>
            <a:r>
              <a:rPr lang="en-US" altLang="zh-CN" sz="2400" dirty="0"/>
              <a:t>1”</a:t>
            </a:r>
            <a:r>
              <a:rPr lang="zh-CN" altLang="en-US" sz="2400" dirty="0"/>
              <a:t>表示一盏开着的灯，用数字“</a:t>
            </a:r>
            <a:r>
              <a:rPr lang="en-US" altLang="zh-CN" sz="2400" dirty="0"/>
              <a:t>0”</a:t>
            </a:r>
            <a:r>
              <a:rPr lang="zh-CN" altLang="en-US" sz="2400" dirty="0"/>
              <a:t>表示关着的灯。下面这种状态 </a:t>
            </a:r>
          </a:p>
          <a:p>
            <a:pPr marL="0" indent="0">
              <a:buNone/>
            </a:pPr>
            <a:endParaRPr lang="en-US" altLang="zh-CN" sz="2400" dirty="0"/>
          </a:p>
          <a:p>
            <a:pPr marL="0" indent="0">
              <a:buNone/>
            </a:pPr>
            <a:r>
              <a:rPr lang="zh-CN" altLang="en-US" sz="2400" dirty="0"/>
              <a:t>                        在改变了最左上角的灯的状态后将变成：</a:t>
            </a: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  </a:t>
            </a:r>
          </a:p>
          <a:p>
            <a:pPr marL="0" indent="0">
              <a:buNone/>
            </a:pPr>
            <a:r>
              <a:rPr lang="zh-CN" altLang="en-US" sz="2400" dirty="0"/>
              <a:t>给定一些游戏的初始状态（游戏组数</a:t>
            </a:r>
            <a:r>
              <a:rPr lang="en-US" altLang="zh-CN" sz="2400" dirty="0"/>
              <a:t>&lt;=500</a:t>
            </a:r>
            <a:r>
              <a:rPr lang="zh-CN" altLang="en-US" sz="2400" dirty="0"/>
              <a:t>），编写程序判断游戏者是否可能在</a:t>
            </a:r>
            <a:r>
              <a:rPr lang="en-US" altLang="zh-CN" sz="2400" dirty="0"/>
              <a:t>6</a:t>
            </a:r>
            <a:r>
              <a:rPr lang="zh-CN" altLang="en-US" sz="2400" dirty="0"/>
              <a:t>步以内使所有的灯都变亮。若可以输出具体步数，若不行输出“</a:t>
            </a:r>
            <a:r>
              <a:rPr lang="en-US" altLang="zh-CN" sz="2400" dirty="0"/>
              <a:t>-1</a:t>
            </a:r>
            <a:r>
              <a:rPr lang="zh-CN" altLang="en-US" sz="2400" dirty="0"/>
              <a:t>”</a:t>
            </a:r>
          </a:p>
        </p:txBody>
      </p:sp>
      <p:sp>
        <p:nvSpPr>
          <p:cNvPr id="4" name="文本框 3">
            <a:extLst>
              <a:ext uri="{FF2B5EF4-FFF2-40B4-BE49-F238E27FC236}">
                <a16:creationId xmlns:a16="http://schemas.microsoft.com/office/drawing/2014/main" id="{EE8F38A5-A40B-4741-95CD-45FBFFDD7FA4}"/>
              </a:ext>
            </a:extLst>
          </p:cNvPr>
          <p:cNvSpPr txBox="1"/>
          <p:nvPr/>
        </p:nvSpPr>
        <p:spPr>
          <a:xfrm>
            <a:off x="8564880" y="3088640"/>
            <a:ext cx="944880" cy="1938992"/>
          </a:xfrm>
          <a:prstGeom prst="rect">
            <a:avLst/>
          </a:prstGeom>
          <a:noFill/>
        </p:spPr>
        <p:txBody>
          <a:bodyPr wrap="square" rtlCol="0">
            <a:spAutoFit/>
          </a:bodyPr>
          <a:lstStyle/>
          <a:p>
            <a:r>
              <a:rPr lang="en-US" altLang="zh-CN" sz="2000" dirty="0"/>
              <a:t>01111 </a:t>
            </a:r>
          </a:p>
          <a:p>
            <a:r>
              <a:rPr lang="en-US" altLang="zh-CN" sz="2000" dirty="0"/>
              <a:t>11101 </a:t>
            </a:r>
          </a:p>
          <a:p>
            <a:r>
              <a:rPr lang="en-US" altLang="zh-CN" sz="2000" dirty="0"/>
              <a:t>10111 </a:t>
            </a:r>
          </a:p>
          <a:p>
            <a:r>
              <a:rPr lang="en-US" altLang="zh-CN" sz="2000" dirty="0"/>
              <a:t>10000 </a:t>
            </a:r>
          </a:p>
          <a:p>
            <a:r>
              <a:rPr lang="en-US" altLang="zh-CN" sz="2000" dirty="0"/>
              <a:t>11011 </a:t>
            </a:r>
          </a:p>
          <a:p>
            <a:endParaRPr lang="zh-CN" altLang="en-US" sz="2000" dirty="0"/>
          </a:p>
        </p:txBody>
      </p:sp>
      <p:sp>
        <p:nvSpPr>
          <p:cNvPr id="5" name="文本框 4">
            <a:extLst>
              <a:ext uri="{FF2B5EF4-FFF2-40B4-BE49-F238E27FC236}">
                <a16:creationId xmlns:a16="http://schemas.microsoft.com/office/drawing/2014/main" id="{59C91E71-2A0D-4CB2-ABA7-4D56D2F1D28C}"/>
              </a:ext>
            </a:extLst>
          </p:cNvPr>
          <p:cNvSpPr txBox="1"/>
          <p:nvPr/>
        </p:nvSpPr>
        <p:spPr>
          <a:xfrm>
            <a:off x="1645920" y="3088640"/>
            <a:ext cx="1097280" cy="1631216"/>
          </a:xfrm>
          <a:prstGeom prst="rect">
            <a:avLst/>
          </a:prstGeom>
          <a:noFill/>
        </p:spPr>
        <p:txBody>
          <a:bodyPr wrap="square" rtlCol="0">
            <a:spAutoFit/>
          </a:bodyPr>
          <a:lstStyle/>
          <a:p>
            <a:r>
              <a:rPr lang="en-US" altLang="zh-CN" sz="2000" dirty="0"/>
              <a:t>10111 </a:t>
            </a:r>
            <a:br>
              <a:rPr lang="zh-CN" altLang="en-US" sz="2000" dirty="0"/>
            </a:br>
            <a:r>
              <a:rPr lang="en-US" altLang="zh-CN" sz="2000" dirty="0"/>
              <a:t>01101 </a:t>
            </a:r>
            <a:br>
              <a:rPr lang="zh-CN" altLang="en-US" sz="2000" dirty="0"/>
            </a:br>
            <a:r>
              <a:rPr lang="en-US" altLang="zh-CN" sz="2000" dirty="0"/>
              <a:t>10111 </a:t>
            </a:r>
            <a:br>
              <a:rPr lang="zh-CN" altLang="en-US" sz="2000" dirty="0"/>
            </a:br>
            <a:r>
              <a:rPr lang="en-US" altLang="zh-CN" sz="2000" dirty="0"/>
              <a:t>10000 </a:t>
            </a:r>
            <a:br>
              <a:rPr lang="zh-CN" altLang="en-US" sz="2000" dirty="0"/>
            </a:br>
            <a:r>
              <a:rPr lang="en-US" altLang="zh-CN" sz="2000" dirty="0"/>
              <a:t>11011 </a:t>
            </a:r>
            <a:endParaRPr lang="zh-CN" altLang="en-US" sz="2000" dirty="0"/>
          </a:p>
        </p:txBody>
      </p:sp>
    </p:spTree>
    <p:extLst>
      <p:ext uri="{BB962C8B-B14F-4D97-AF65-F5344CB8AC3E}">
        <p14:creationId xmlns:p14="http://schemas.microsoft.com/office/powerpoint/2010/main" val="264279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6A9F4-55B6-4518-88D9-D8C90E858C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1F59FDE-F962-4760-9A58-5848BE907917}"/>
              </a:ext>
            </a:extLst>
          </p:cNvPr>
          <p:cNvSpPr>
            <a:spLocks noGrp="1"/>
          </p:cNvSpPr>
          <p:nvPr>
            <p:ph idx="1"/>
          </p:nvPr>
        </p:nvSpPr>
        <p:spPr/>
        <p:txBody>
          <a:bodyPr/>
          <a:lstStyle/>
          <a:p>
            <a:pPr marL="0" indent="0">
              <a:buNone/>
            </a:pPr>
            <a:r>
              <a:rPr lang="zh-CN" altLang="en-US" dirty="0"/>
              <a:t>程序中的所有数在计算机内存中都是以二进制的形式储存的。</a:t>
            </a:r>
            <a:endParaRPr lang="en-US" altLang="zh-CN" dirty="0"/>
          </a:p>
          <a:p>
            <a:pPr marL="0" indent="0">
              <a:buNone/>
            </a:pPr>
            <a:endParaRPr lang="en-US" altLang="zh-CN" dirty="0"/>
          </a:p>
          <a:p>
            <a:pPr marL="0" indent="0">
              <a:buNone/>
            </a:pPr>
            <a:r>
              <a:rPr lang="zh-CN" altLang="en-US" dirty="0"/>
              <a:t>位运算是对整数在内存中的二进制位进行操作。</a:t>
            </a:r>
            <a:endParaRPr lang="en-US" altLang="zh-CN" dirty="0"/>
          </a:p>
          <a:p>
            <a:pPr marL="0" indent="0">
              <a:buNone/>
            </a:pPr>
            <a:endParaRPr lang="en-US" altLang="zh-CN" dirty="0"/>
          </a:p>
          <a:p>
            <a:pPr marL="0" indent="0">
              <a:buNone/>
            </a:pPr>
            <a:r>
              <a:rPr lang="zh-CN" altLang="en-US" dirty="0"/>
              <a:t>由于位运算直接对内存数据进行操作，不需要转成十进制，因此处理速度非常快。</a:t>
            </a:r>
          </a:p>
        </p:txBody>
      </p:sp>
    </p:spTree>
    <p:extLst>
      <p:ext uri="{BB962C8B-B14F-4D97-AF65-F5344CB8AC3E}">
        <p14:creationId xmlns:p14="http://schemas.microsoft.com/office/powerpoint/2010/main" val="419497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2234FB-A75E-48BC-90FA-2A52CD21EFB1}"/>
              </a:ext>
            </a:extLst>
          </p:cNvPr>
          <p:cNvSpPr>
            <a:spLocks noGrp="1"/>
          </p:cNvSpPr>
          <p:nvPr>
            <p:ph idx="1"/>
          </p:nvPr>
        </p:nvSpPr>
        <p:spPr>
          <a:xfrm>
            <a:off x="838200" y="152400"/>
            <a:ext cx="10515600" cy="5668963"/>
          </a:xfrm>
        </p:spPr>
        <p:txBody>
          <a:bodyPr/>
          <a:lstStyle/>
          <a:p>
            <a:pPr marL="0" indent="0">
              <a:buNone/>
            </a:pPr>
            <a:r>
              <a:rPr lang="zh-CN" altLang="en-US" dirty="0"/>
              <a:t>一般性解法：</a:t>
            </a:r>
            <a:endParaRPr lang="en-US" altLang="zh-CN" dirty="0"/>
          </a:p>
          <a:p>
            <a:pPr marL="0" indent="0">
              <a:buNone/>
            </a:pPr>
            <a:r>
              <a:rPr lang="zh-CN" altLang="en-US" sz="2400" dirty="0"/>
              <a:t>从第一行开始，按行枚举关着的灯，通过开关下一行灯将第一行变为全亮。若发现最后还有灯是关着的，说明无解否则输出步数。</a:t>
            </a:r>
          </a:p>
        </p:txBody>
      </p:sp>
      <p:pic>
        <p:nvPicPr>
          <p:cNvPr id="4" name="图片 3">
            <a:extLst>
              <a:ext uri="{FF2B5EF4-FFF2-40B4-BE49-F238E27FC236}">
                <a16:creationId xmlns:a16="http://schemas.microsoft.com/office/drawing/2014/main" id="{0C8CCD0B-F2BA-4BD8-97E8-3F690C6D2A83}"/>
              </a:ext>
            </a:extLst>
          </p:cNvPr>
          <p:cNvPicPr>
            <a:picLocks noChangeAspect="1"/>
          </p:cNvPicPr>
          <p:nvPr/>
        </p:nvPicPr>
        <p:blipFill>
          <a:blip r:embed="rId2"/>
          <a:stretch>
            <a:fillRect/>
          </a:stretch>
        </p:blipFill>
        <p:spPr>
          <a:xfrm>
            <a:off x="1363028" y="1367275"/>
            <a:ext cx="4565610" cy="5490725"/>
          </a:xfrm>
          <a:prstGeom prst="rect">
            <a:avLst/>
          </a:prstGeom>
        </p:spPr>
      </p:pic>
    </p:spTree>
    <p:extLst>
      <p:ext uri="{BB962C8B-B14F-4D97-AF65-F5344CB8AC3E}">
        <p14:creationId xmlns:p14="http://schemas.microsoft.com/office/powerpoint/2010/main" val="2348390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1D347E-E041-45EC-9F68-823414168E85}"/>
              </a:ext>
            </a:extLst>
          </p:cNvPr>
          <p:cNvSpPr>
            <a:spLocks noGrp="1"/>
          </p:cNvSpPr>
          <p:nvPr>
            <p:ph idx="1"/>
          </p:nvPr>
        </p:nvSpPr>
        <p:spPr>
          <a:xfrm>
            <a:off x="838200" y="81280"/>
            <a:ext cx="10515600" cy="5760403"/>
          </a:xfrm>
        </p:spPr>
        <p:txBody>
          <a:bodyPr/>
          <a:lstStyle/>
          <a:p>
            <a:pPr marL="0" indent="0">
              <a:buNone/>
            </a:pPr>
            <a:r>
              <a:rPr lang="zh-CN" altLang="en-US" dirty="0"/>
              <a:t>位运算优化：</a:t>
            </a: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6ED37F6C-8F69-4816-AE19-BBF9A35826F6}"/>
              </a:ext>
            </a:extLst>
          </p:cNvPr>
          <p:cNvPicPr>
            <a:picLocks noChangeAspect="1"/>
          </p:cNvPicPr>
          <p:nvPr/>
        </p:nvPicPr>
        <p:blipFill>
          <a:blip r:embed="rId2"/>
          <a:stretch>
            <a:fillRect/>
          </a:stretch>
        </p:blipFill>
        <p:spPr>
          <a:xfrm>
            <a:off x="1662112" y="542925"/>
            <a:ext cx="7038975" cy="6315075"/>
          </a:xfrm>
          <a:prstGeom prst="rect">
            <a:avLst/>
          </a:prstGeom>
        </p:spPr>
      </p:pic>
    </p:spTree>
    <p:extLst>
      <p:ext uri="{BB962C8B-B14F-4D97-AF65-F5344CB8AC3E}">
        <p14:creationId xmlns:p14="http://schemas.microsoft.com/office/powerpoint/2010/main" val="3441593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63FBE7-A6DF-4D35-8225-A7D7676DFF35}"/>
              </a:ext>
            </a:extLst>
          </p:cNvPr>
          <p:cNvSpPr>
            <a:spLocks noGrp="1"/>
          </p:cNvSpPr>
          <p:nvPr>
            <p:ph idx="1"/>
          </p:nvPr>
        </p:nvSpPr>
        <p:spPr>
          <a:xfrm>
            <a:off x="838200" y="762000"/>
            <a:ext cx="10515600" cy="5414963"/>
          </a:xfrm>
        </p:spPr>
        <p:txBody>
          <a:bodyPr/>
          <a:lstStyle/>
          <a:p>
            <a:pPr marL="0" indent="0">
              <a:buNone/>
            </a:pPr>
            <a:r>
              <a:rPr lang="zh-CN" altLang="en-US" dirty="0"/>
              <a:t>例题</a:t>
            </a:r>
            <a:r>
              <a:rPr lang="en-US" altLang="zh-CN" dirty="0"/>
              <a:t>2</a:t>
            </a:r>
            <a:r>
              <a:rPr lang="zh-CN" altLang="en-US" dirty="0"/>
              <a:t>：</a:t>
            </a:r>
            <a:r>
              <a:rPr lang="en-US" altLang="zh-CN" dirty="0"/>
              <a:t>[SCOI2005]</a:t>
            </a:r>
            <a:r>
              <a:rPr lang="zh-CN" altLang="en-US" dirty="0"/>
              <a:t>互不侵犯</a:t>
            </a:r>
            <a:endParaRPr lang="en-US" altLang="zh-CN" dirty="0"/>
          </a:p>
          <a:p>
            <a:pPr marL="0" indent="0">
              <a:buNone/>
            </a:pPr>
            <a:endParaRPr lang="en-US" altLang="zh-CN" dirty="0"/>
          </a:p>
          <a:p>
            <a:pPr marL="0" indent="0">
              <a:buNone/>
            </a:pPr>
            <a:r>
              <a:rPr lang="zh-CN" altLang="en-US" dirty="0"/>
              <a:t>在</a:t>
            </a:r>
            <a:r>
              <a:rPr lang="en-US" altLang="zh-CN" dirty="0"/>
              <a:t>N×N</a:t>
            </a:r>
            <a:r>
              <a:rPr lang="zh-CN" altLang="en-US" dirty="0"/>
              <a:t>的棋盘里面放</a:t>
            </a:r>
            <a:r>
              <a:rPr lang="en-US" altLang="zh-CN" dirty="0"/>
              <a:t>K</a:t>
            </a:r>
            <a:r>
              <a:rPr lang="zh-CN" altLang="en-US" dirty="0"/>
              <a:t>个国王，使他们互不攻击，共有多少种摆放方案。国王能攻击到它上下左右，以及左上左下右上右下八个方向上附近的各一个格子，共</a:t>
            </a:r>
            <a:r>
              <a:rPr lang="en-US" altLang="zh-CN" dirty="0"/>
              <a:t>8</a:t>
            </a:r>
            <a:r>
              <a:rPr lang="zh-CN" altLang="en-US" dirty="0"/>
              <a:t>个格子。</a:t>
            </a:r>
          </a:p>
          <a:p>
            <a:pPr marL="0" indent="0">
              <a:buNone/>
            </a:pPr>
            <a:r>
              <a:rPr lang="en-US" altLang="zh-CN" dirty="0"/>
              <a:t>N</a:t>
            </a:r>
            <a:r>
              <a:rPr lang="zh-CN" altLang="en-US" dirty="0"/>
              <a:t>，</a:t>
            </a:r>
            <a:r>
              <a:rPr lang="en-US" altLang="zh-CN" dirty="0"/>
              <a:t>K </a:t>
            </a:r>
            <a:r>
              <a:rPr lang="zh-CN" altLang="en-US" dirty="0"/>
              <a:t>（ </a:t>
            </a:r>
            <a:r>
              <a:rPr lang="en-US" altLang="zh-CN" dirty="0"/>
              <a:t>1 &lt;=N &lt;=9, 0 &lt;= K &lt;= N * N</a:t>
            </a:r>
            <a:r>
              <a:rPr lang="zh-CN" altLang="en-US" dirty="0"/>
              <a:t>）</a:t>
            </a:r>
          </a:p>
        </p:txBody>
      </p:sp>
    </p:spTree>
    <p:extLst>
      <p:ext uri="{BB962C8B-B14F-4D97-AF65-F5344CB8AC3E}">
        <p14:creationId xmlns:p14="http://schemas.microsoft.com/office/powerpoint/2010/main" val="25499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C4ABAD-F537-4064-884E-48CD24FB48B2}"/>
              </a:ext>
            </a:extLst>
          </p:cNvPr>
          <p:cNvSpPr>
            <a:spLocks noGrp="1"/>
          </p:cNvSpPr>
          <p:nvPr>
            <p:ph idx="1"/>
          </p:nvPr>
        </p:nvSpPr>
        <p:spPr>
          <a:xfrm>
            <a:off x="838200" y="660400"/>
            <a:ext cx="10515600" cy="5516563"/>
          </a:xfrm>
        </p:spPr>
        <p:txBody>
          <a:bodyPr/>
          <a:lstStyle/>
          <a:p>
            <a:pPr marL="0" indent="0">
              <a:buNone/>
            </a:pPr>
            <a:r>
              <a:rPr lang="zh-CN" altLang="en-US" dirty="0"/>
              <a:t>将每一行放置国王的状态用一个二进制数记录，</a:t>
            </a:r>
            <a:endParaRPr lang="en-US" altLang="zh-CN" dirty="0"/>
          </a:p>
          <a:p>
            <a:pPr marL="0" indent="0">
              <a:buNone/>
            </a:pPr>
            <a:r>
              <a:rPr lang="en-US" altLang="zh-CN" dirty="0"/>
              <a:t>1010</a:t>
            </a:r>
            <a:r>
              <a:rPr lang="zh-CN" altLang="en-US" dirty="0"/>
              <a:t>可表示第一、三格放国王，二、四格没有放国王</a:t>
            </a:r>
            <a:endParaRPr lang="en-US" altLang="zh-CN" dirty="0"/>
          </a:p>
          <a:p>
            <a:pPr marL="0" indent="0">
              <a:buNone/>
            </a:pPr>
            <a:endParaRPr lang="en-US" altLang="zh-CN" dirty="0"/>
          </a:p>
          <a:p>
            <a:pPr marL="0" indent="0">
              <a:buNone/>
            </a:pPr>
            <a:r>
              <a:rPr lang="zh-CN" altLang="en-US" dirty="0"/>
              <a:t>国王与国王之间放置不允许冲突，如何表示？</a:t>
            </a:r>
            <a:endParaRPr lang="en-US" altLang="zh-CN" dirty="0"/>
          </a:p>
          <a:p>
            <a:pPr marL="0" indent="0">
              <a:buNone/>
            </a:pPr>
            <a:r>
              <a:rPr lang="zh-CN" altLang="en-US" dirty="0"/>
              <a:t>以国王不允许同列为例：</a:t>
            </a:r>
            <a:endParaRPr lang="en-US" altLang="zh-CN" dirty="0"/>
          </a:p>
          <a:p>
            <a:pPr marL="0" indent="0">
              <a:buNone/>
            </a:pPr>
            <a:r>
              <a:rPr lang="en-US" altLang="zh-CN" dirty="0"/>
              <a:t>!(state[a] &amp; state[b])     state</a:t>
            </a:r>
            <a:r>
              <a:rPr lang="zh-CN" altLang="en-US" dirty="0"/>
              <a:t>表示对应的二进制数</a:t>
            </a:r>
            <a:endParaRPr lang="en-US" altLang="zh-CN" dirty="0"/>
          </a:p>
          <a:p>
            <a:pPr marL="0" indent="0">
              <a:buNone/>
            </a:pPr>
            <a:endParaRPr lang="en-US" altLang="zh-CN" dirty="0"/>
          </a:p>
          <a:p>
            <a:pPr marL="0" indent="0">
              <a:buNone/>
            </a:pPr>
            <a:r>
              <a:rPr lang="zh-CN" altLang="en-US" dirty="0"/>
              <a:t>斜对角怎么办呢？左移或者右移</a:t>
            </a:r>
            <a:endParaRPr lang="en-US" altLang="zh-CN" dirty="0"/>
          </a:p>
          <a:p>
            <a:pPr marL="0" indent="0">
              <a:buNone/>
            </a:pPr>
            <a:r>
              <a:rPr lang="zh-CN" altLang="en-US" dirty="0"/>
              <a:t>左上角为例：</a:t>
            </a:r>
            <a:endParaRPr lang="en-US" altLang="zh-CN" dirty="0"/>
          </a:p>
          <a:p>
            <a:pPr marL="0" indent="0">
              <a:buNone/>
            </a:pPr>
            <a:r>
              <a:rPr lang="en-US" altLang="zh-CN" dirty="0"/>
              <a:t>!((state[b]&lt;&lt;1) &amp; state[a]))</a:t>
            </a:r>
          </a:p>
        </p:txBody>
      </p:sp>
    </p:spTree>
    <p:extLst>
      <p:ext uri="{BB962C8B-B14F-4D97-AF65-F5344CB8AC3E}">
        <p14:creationId xmlns:p14="http://schemas.microsoft.com/office/powerpoint/2010/main" val="776409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FFC77E-34CF-4430-A5DC-81FE68E00B19}"/>
              </a:ext>
            </a:extLst>
          </p:cNvPr>
          <p:cNvSpPr>
            <a:spLocks noGrp="1"/>
          </p:cNvSpPr>
          <p:nvPr>
            <p:ph idx="1"/>
          </p:nvPr>
        </p:nvSpPr>
        <p:spPr>
          <a:xfrm>
            <a:off x="838200" y="579120"/>
            <a:ext cx="10515600" cy="5597843"/>
          </a:xfrm>
        </p:spPr>
        <p:txBody>
          <a:bodyPr/>
          <a:lstStyle/>
          <a:p>
            <a:pPr marL="0" indent="0">
              <a:buNone/>
            </a:pPr>
            <a:r>
              <a:rPr lang="zh-CN" altLang="en-US" dirty="0"/>
              <a:t>由于一个国王影响周围</a:t>
            </a:r>
            <a:r>
              <a:rPr lang="en-US" altLang="zh-CN" dirty="0"/>
              <a:t>8</a:t>
            </a:r>
            <a:r>
              <a:rPr lang="zh-CN" altLang="en-US" dirty="0"/>
              <a:t>个方向，从上到下考虑需要同时枚举相邻两行的状态：</a:t>
            </a:r>
          </a:p>
        </p:txBody>
      </p:sp>
      <p:pic>
        <p:nvPicPr>
          <p:cNvPr id="5" name="图片 4">
            <a:extLst>
              <a:ext uri="{FF2B5EF4-FFF2-40B4-BE49-F238E27FC236}">
                <a16:creationId xmlns:a16="http://schemas.microsoft.com/office/drawing/2014/main" id="{2478CA99-8055-4819-BA94-ED93B2832742}"/>
              </a:ext>
            </a:extLst>
          </p:cNvPr>
          <p:cNvPicPr>
            <a:picLocks noChangeAspect="1"/>
          </p:cNvPicPr>
          <p:nvPr/>
        </p:nvPicPr>
        <p:blipFill>
          <a:blip r:embed="rId2"/>
          <a:stretch>
            <a:fillRect/>
          </a:stretch>
        </p:blipFill>
        <p:spPr>
          <a:xfrm>
            <a:off x="0" y="1777925"/>
            <a:ext cx="12192000" cy="4013349"/>
          </a:xfrm>
          <a:prstGeom prst="rect">
            <a:avLst/>
          </a:prstGeom>
        </p:spPr>
      </p:pic>
    </p:spTree>
    <p:extLst>
      <p:ext uri="{BB962C8B-B14F-4D97-AF65-F5344CB8AC3E}">
        <p14:creationId xmlns:p14="http://schemas.microsoft.com/office/powerpoint/2010/main" val="290609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38AB4-32A6-435D-95BE-D688AC8D0A65}"/>
              </a:ext>
            </a:extLst>
          </p:cNvPr>
          <p:cNvSpPr>
            <a:spLocks noGrp="1"/>
          </p:cNvSpPr>
          <p:nvPr>
            <p:ph type="title"/>
          </p:nvPr>
        </p:nvSpPr>
        <p:spPr/>
        <p:txBody>
          <a:bodyPr/>
          <a:lstStyle/>
          <a:p>
            <a:r>
              <a:rPr lang="zh-CN" altLang="en-US" dirty="0"/>
              <a:t>实战：</a:t>
            </a:r>
          </a:p>
        </p:txBody>
      </p:sp>
      <p:sp>
        <p:nvSpPr>
          <p:cNvPr id="3" name="内容占位符 2">
            <a:extLst>
              <a:ext uri="{FF2B5EF4-FFF2-40B4-BE49-F238E27FC236}">
                <a16:creationId xmlns:a16="http://schemas.microsoft.com/office/drawing/2014/main" id="{856A9751-BEE9-48FD-BC87-12A502619A02}"/>
              </a:ext>
            </a:extLst>
          </p:cNvPr>
          <p:cNvSpPr>
            <a:spLocks noGrp="1"/>
          </p:cNvSpPr>
          <p:nvPr>
            <p:ph idx="1"/>
          </p:nvPr>
        </p:nvSpPr>
        <p:spPr/>
        <p:txBody>
          <a:bodyPr/>
          <a:lstStyle/>
          <a:p>
            <a:pPr marL="0" indent="0">
              <a:buNone/>
            </a:pPr>
            <a:r>
              <a:rPr lang="zh-CN" altLang="en-US" dirty="0"/>
              <a:t>详见</a:t>
            </a:r>
            <a:r>
              <a:rPr lang="en-US" altLang="zh-CN" dirty="0"/>
              <a:t>XJ19 </a:t>
            </a:r>
            <a:r>
              <a:rPr lang="zh-CN" altLang="en-US" dirty="0"/>
              <a:t>位运算专题</a:t>
            </a:r>
            <a:endParaRPr lang="en-US" altLang="zh-CN" dirty="0"/>
          </a:p>
          <a:p>
            <a:pPr marL="0" indent="0">
              <a:buNone/>
            </a:pPr>
            <a:r>
              <a:rPr lang="en-US" altLang="zh-CN" dirty="0">
                <a:hlinkClick r:id="rId2"/>
              </a:rPr>
              <a:t>https://vjudge.net/contest/355650#overview</a:t>
            </a:r>
            <a:endParaRPr lang="zh-CN" altLang="en-US" dirty="0"/>
          </a:p>
        </p:txBody>
      </p:sp>
    </p:spTree>
    <p:extLst>
      <p:ext uri="{BB962C8B-B14F-4D97-AF65-F5344CB8AC3E}">
        <p14:creationId xmlns:p14="http://schemas.microsoft.com/office/powerpoint/2010/main" val="4058132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A2562-2547-49EA-9DAC-2366124242E9}"/>
              </a:ext>
            </a:extLst>
          </p:cNvPr>
          <p:cNvSpPr>
            <a:spLocks noGrp="1"/>
          </p:cNvSpPr>
          <p:nvPr>
            <p:ph type="title"/>
          </p:nvPr>
        </p:nvSpPr>
        <p:spPr/>
        <p:txBody>
          <a:bodyPr/>
          <a:lstStyle/>
          <a:p>
            <a:r>
              <a:rPr lang="en-US" altLang="zh-CN" dirty="0"/>
              <a:t>C</a:t>
            </a:r>
            <a:r>
              <a:rPr lang="zh-CN" altLang="en-US" dirty="0"/>
              <a:t>题 </a:t>
            </a:r>
            <a:r>
              <a:rPr lang="en-US" altLang="zh-CN" dirty="0" err="1"/>
              <a:t>bitset</a:t>
            </a:r>
            <a:r>
              <a:rPr lang="en-US" altLang="zh-CN" dirty="0"/>
              <a:t>  [Jsoi2016]</a:t>
            </a:r>
            <a:r>
              <a:rPr lang="zh-CN" altLang="en-US" dirty="0"/>
              <a:t>位运算</a:t>
            </a:r>
          </a:p>
        </p:txBody>
      </p:sp>
      <p:sp>
        <p:nvSpPr>
          <p:cNvPr id="3" name="内容占位符 2">
            <a:extLst>
              <a:ext uri="{FF2B5EF4-FFF2-40B4-BE49-F238E27FC236}">
                <a16:creationId xmlns:a16="http://schemas.microsoft.com/office/drawing/2014/main" id="{02C570FE-38A8-47B7-9B10-2CE1B233E0F1}"/>
              </a:ext>
            </a:extLst>
          </p:cNvPr>
          <p:cNvSpPr>
            <a:spLocks noGrp="1"/>
          </p:cNvSpPr>
          <p:nvPr>
            <p:ph idx="1"/>
          </p:nvPr>
        </p:nvSpPr>
        <p:spPr>
          <a:xfrm>
            <a:off x="543560" y="1602105"/>
            <a:ext cx="10515600" cy="4351338"/>
          </a:xfrm>
        </p:spPr>
        <p:txBody>
          <a:bodyPr/>
          <a:lstStyle/>
          <a:p>
            <a:pPr marL="0" indent="0">
              <a:buNone/>
            </a:pPr>
            <a:r>
              <a:rPr lang="zh-CN" altLang="en-US" dirty="0"/>
              <a:t>题意：你需要在</a:t>
            </a:r>
            <a:r>
              <a:rPr lang="en-US" altLang="zh-CN" dirty="0"/>
              <a:t>[0,G−1] </a:t>
            </a:r>
            <a:r>
              <a:rPr lang="zh-CN" altLang="en-US" dirty="0"/>
              <a:t>中选出</a:t>
            </a:r>
            <a:r>
              <a:rPr lang="en-US" altLang="zh-CN" dirty="0"/>
              <a:t>n</a:t>
            </a:r>
            <a:r>
              <a:rPr lang="zh-CN" altLang="en-US" dirty="0"/>
              <a:t>个不同的数</a:t>
            </a:r>
            <a:r>
              <a:rPr lang="en-US" altLang="zh-CN" dirty="0"/>
              <a:t>,</a:t>
            </a:r>
            <a:r>
              <a:rPr lang="zh-CN" altLang="en-US" dirty="0"/>
              <a:t>使它们异或起来等于</a:t>
            </a:r>
            <a:r>
              <a:rPr lang="en-US" altLang="zh-CN" dirty="0"/>
              <a:t>0,</a:t>
            </a:r>
            <a:r>
              <a:rPr lang="zh-CN" altLang="en-US" dirty="0"/>
              <a:t>问有多少种不同的方案数</a:t>
            </a:r>
            <a:r>
              <a:rPr lang="en-US" altLang="zh-CN" dirty="0"/>
              <a:t>;G</a:t>
            </a:r>
            <a:r>
              <a:rPr lang="zh-CN" altLang="en-US" dirty="0"/>
              <a:t>是由一个二进制位小于等于</a:t>
            </a:r>
            <a:r>
              <a:rPr lang="en-US" altLang="zh-CN" dirty="0"/>
              <a:t>50</a:t>
            </a:r>
            <a:r>
              <a:rPr lang="zh-CN" altLang="en-US" dirty="0"/>
              <a:t>的二进制数</a:t>
            </a:r>
            <a:r>
              <a:rPr lang="en-US" altLang="zh-CN" dirty="0"/>
              <a:t>S</a:t>
            </a:r>
            <a:r>
              <a:rPr lang="zh-CN" altLang="en-US" dirty="0"/>
              <a:t>重复</a:t>
            </a:r>
            <a:r>
              <a:rPr lang="en-US" altLang="zh-CN" dirty="0"/>
              <a:t>K</a:t>
            </a:r>
            <a:r>
              <a:rPr lang="zh-CN" altLang="en-US" dirty="0"/>
              <a:t>次得到的 </a:t>
            </a:r>
            <a:endParaRPr lang="en-US" altLang="zh-CN" dirty="0"/>
          </a:p>
          <a:p>
            <a:pPr marL="0" indent="0">
              <a:buNone/>
            </a:pPr>
            <a:endParaRPr lang="en-US" altLang="zh-CN" dirty="0"/>
          </a:p>
          <a:p>
            <a:pPr marL="0" indent="0">
              <a:buNone/>
            </a:pPr>
            <a:r>
              <a:rPr lang="en-US" altLang="zh-CN" dirty="0"/>
              <a:t>3≤n≤7,1≤k≤10^5,1≤|S|≤50</a:t>
            </a:r>
            <a:br>
              <a:rPr lang="en-US" altLang="zh-CN" dirty="0"/>
            </a:br>
            <a:endParaRPr lang="en-US" altLang="zh-CN" dirty="0"/>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349030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3E4B0E8-FDF3-4E68-B002-FAA63857C2FD}"/>
              </a:ext>
            </a:extLst>
          </p:cNvPr>
          <p:cNvSpPr>
            <a:spLocks noGrp="1" noChangeArrowheads="1"/>
          </p:cNvSpPr>
          <p:nvPr>
            <p:ph idx="1"/>
          </p:nvPr>
        </p:nvSpPr>
        <p:spPr bwMode="auto">
          <a:xfrm>
            <a:off x="465174" y="243512"/>
            <a:ext cx="11261651"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zh-CN" altLang="zh-CN" sz="2400" b="0" i="0" u="none" strike="noStrike" cap="none" normalizeH="0" baseline="0" dirty="0">
                <a:ln>
                  <a:noFill/>
                </a:ln>
                <a:solidFill>
                  <a:srgbClr val="000000"/>
                </a:solidFill>
                <a:effectLst/>
                <a:latin typeface="+mn-ea"/>
              </a:rPr>
              <a:t>我们考虑选出的n个数Ai按从大到小排序,那么每次我们取出来的数是这样的:</a:t>
            </a:r>
            <a:br>
              <a:rPr kumimoji="0" lang="zh-CN" altLang="zh-CN" sz="2400" b="0" i="0" u="none" strike="noStrike" cap="none" normalizeH="0" baseline="0" dirty="0">
                <a:ln>
                  <a:noFill/>
                </a:ln>
                <a:solidFill>
                  <a:schemeClr val="tx1"/>
                </a:solidFill>
                <a:effectLst/>
                <a:latin typeface="+mn-ea"/>
              </a:rPr>
            </a:br>
            <a:r>
              <a:rPr kumimoji="0" lang="en-US" altLang="zh-CN" sz="2400" b="0" i="0" u="none" strike="noStrike" cap="none" normalizeH="0" baseline="0" dirty="0">
                <a:ln>
                  <a:noFill/>
                </a:ln>
                <a:solidFill>
                  <a:schemeClr val="tx1"/>
                </a:solidFill>
                <a:effectLst/>
                <a:latin typeface="+mn-ea"/>
              </a:rPr>
              <a:t>	</a:t>
            </a:r>
            <a:r>
              <a:rPr kumimoji="0" lang="zh-CN" altLang="zh-CN" sz="2400" b="0" i="0" u="none" strike="noStrike" cap="none" normalizeH="0" baseline="0" dirty="0">
                <a:ln>
                  <a:noFill/>
                </a:ln>
                <a:solidFill>
                  <a:srgbClr val="000000"/>
                </a:solidFill>
                <a:effectLst/>
                <a:latin typeface="+mn-ea"/>
              </a:rPr>
              <a:t>G&gt;An&gt;An−1&gt;An−2...&gt;A2&gt;A1</a:t>
            </a:r>
            <a:br>
              <a:rPr kumimoji="0" lang="zh-CN" altLang="zh-CN" sz="2400" b="0" i="0" u="none" strike="noStrike" cap="none" normalizeH="0" baseline="0" dirty="0">
                <a:ln>
                  <a:noFill/>
                </a:ln>
                <a:solidFill>
                  <a:schemeClr val="tx1"/>
                </a:solidFill>
                <a:effectLst/>
                <a:latin typeface="+mn-ea"/>
              </a:rPr>
            </a:br>
            <a:r>
              <a:rPr kumimoji="0" lang="zh-CN" altLang="zh-CN" sz="2400" b="0" i="0" u="none" strike="noStrike" cap="none" normalizeH="0" baseline="0" dirty="0">
                <a:ln>
                  <a:noFill/>
                </a:ln>
                <a:solidFill>
                  <a:srgbClr val="000000"/>
                </a:solidFill>
                <a:effectLst/>
                <a:latin typeface="+mn-ea"/>
              </a:rPr>
              <a:t>这样就能保证我们取的方案是不同的</a:t>
            </a:r>
            <a:r>
              <a:rPr kumimoji="0" lang="en-US" altLang="zh-CN" sz="2400" b="0" i="0" u="none" strike="noStrike" cap="none" normalizeH="0" baseline="0" dirty="0">
                <a:ln>
                  <a:noFill/>
                </a:ln>
                <a:solidFill>
                  <a:srgbClr val="000000"/>
                </a:solidFill>
                <a:effectLst/>
                <a:latin typeface="+mn-ea"/>
              </a:rPr>
              <a:t>(</a:t>
            </a:r>
            <a:r>
              <a:rPr lang="zh-CN" altLang="en-US" sz="2400" dirty="0">
                <a:solidFill>
                  <a:srgbClr val="000000"/>
                </a:solidFill>
                <a:latin typeface="+mn-ea"/>
              </a:rPr>
              <a:t>去除重复情况</a:t>
            </a:r>
            <a:r>
              <a:rPr kumimoji="0" lang="en-US" altLang="zh-CN" sz="2400" b="0" i="0" u="none" strike="noStrike" cap="none" normalizeH="0" baseline="0" dirty="0">
                <a:ln>
                  <a:noFill/>
                </a:ln>
                <a:solidFill>
                  <a:srgbClr val="000000"/>
                </a:solidFill>
                <a:effectLst/>
                <a:latin typeface="+mn-ea"/>
              </a:rPr>
              <a:t>)</a:t>
            </a:r>
            <a:r>
              <a:rPr kumimoji="0" lang="zh-CN" altLang="zh-CN" sz="2400" b="0" i="0" u="none" strike="noStrike" cap="none" normalizeH="0" baseline="0" dirty="0">
                <a:ln>
                  <a:noFill/>
                </a:ln>
                <a:solidFill>
                  <a:srgbClr val="000000"/>
                </a:solidFill>
                <a:effectLst/>
                <a:latin typeface="+mn-ea"/>
              </a:rPr>
              <a:t>;</a:t>
            </a:r>
            <a:br>
              <a:rPr kumimoji="0" lang="zh-CN" altLang="zh-CN" sz="2400" b="0" i="0" u="none" strike="noStrike" cap="none" normalizeH="0" baseline="0" dirty="0">
                <a:ln>
                  <a:noFill/>
                </a:ln>
                <a:solidFill>
                  <a:schemeClr val="tx1"/>
                </a:solidFill>
                <a:effectLst/>
                <a:latin typeface="+mn-ea"/>
              </a:rPr>
            </a:br>
            <a:r>
              <a:rPr kumimoji="0" lang="zh-CN" altLang="zh-CN" sz="2400" b="0" i="0" u="none" strike="noStrike" cap="none" normalizeH="0" baseline="0" dirty="0">
                <a:ln>
                  <a:noFill/>
                </a:ln>
                <a:solidFill>
                  <a:srgbClr val="000000"/>
                </a:solidFill>
                <a:effectLst/>
                <a:latin typeface="+mn-ea"/>
              </a:rPr>
              <a:t>接下来考虑n个二进制长度为|S|的数该怎么取;</a:t>
            </a:r>
            <a:br>
              <a:rPr kumimoji="0" lang="zh-CN" altLang="zh-CN" sz="2400" b="0" i="0" u="none" strike="noStrike" cap="none" normalizeH="0" baseline="0" dirty="0">
                <a:ln>
                  <a:noFill/>
                </a:ln>
                <a:solidFill>
                  <a:schemeClr val="tx1"/>
                </a:solidFill>
                <a:effectLst/>
                <a:latin typeface="+mn-ea"/>
              </a:rPr>
            </a:br>
            <a:r>
              <a:rPr kumimoji="0" lang="zh-CN" altLang="zh-CN" sz="2400" b="0" i="0" u="none" strike="noStrike" cap="none" normalizeH="0" baseline="0" dirty="0">
                <a:ln>
                  <a:noFill/>
                </a:ln>
                <a:solidFill>
                  <a:srgbClr val="000000"/>
                </a:solidFill>
                <a:effectLst/>
                <a:latin typeface="+mn-ea"/>
              </a:rPr>
              <a:t>我们用一个01序列来表示当前n个数的大小关系</a:t>
            </a:r>
            <a:r>
              <a:rPr kumimoji="0" lang="zh-CN" altLang="en-US" sz="2400" b="0" i="0" u="none" strike="noStrike" cap="none" normalizeH="0" baseline="0" dirty="0">
                <a:ln>
                  <a:noFill/>
                </a:ln>
                <a:solidFill>
                  <a:srgbClr val="000000"/>
                </a:solidFill>
                <a:effectLst/>
                <a:latin typeface="+mn-ea"/>
              </a:rPr>
              <a:t>。例如</a:t>
            </a:r>
            <a:r>
              <a:rPr kumimoji="0" lang="zh-CN" altLang="zh-CN" sz="2400" b="0" i="0" u="none" strike="noStrike" cap="none" normalizeH="0" baseline="0" dirty="0">
                <a:ln>
                  <a:noFill/>
                </a:ln>
                <a:solidFill>
                  <a:srgbClr val="000000"/>
                </a:solidFill>
                <a:effectLst/>
                <a:latin typeface="+mn-ea"/>
              </a:rPr>
              <a:t>10011</a:t>
            </a:r>
            <a:r>
              <a:rPr kumimoji="0" lang="zh-CN" altLang="en-US" sz="2400" b="0" i="0" u="none" strike="noStrike" cap="none" normalizeH="0" baseline="0" dirty="0">
                <a:ln>
                  <a:noFill/>
                </a:ln>
                <a:solidFill>
                  <a:srgbClr val="000000"/>
                </a:solidFill>
                <a:effectLst/>
                <a:latin typeface="+mn-ea"/>
              </a:rPr>
              <a:t>可</a:t>
            </a:r>
            <a:r>
              <a:rPr kumimoji="0" lang="zh-CN" altLang="zh-CN" sz="2400" b="0" i="0" u="none" strike="noStrike" cap="none" normalizeH="0" baseline="0" dirty="0">
                <a:ln>
                  <a:noFill/>
                </a:ln>
                <a:solidFill>
                  <a:srgbClr val="000000"/>
                </a:solidFill>
                <a:effectLst/>
                <a:latin typeface="+mn-ea"/>
              </a:rPr>
              <a:t>表示</a:t>
            </a:r>
            <a:r>
              <a:rPr kumimoji="0" lang="en-US" altLang="zh-CN" sz="2400" b="0" i="0" u="none" strike="noStrike" cap="none" normalizeH="0" baseline="0" dirty="0">
                <a:ln>
                  <a:noFill/>
                </a:ln>
                <a:solidFill>
                  <a:srgbClr val="000000"/>
                </a:solidFill>
                <a:effectLst/>
                <a:latin typeface="+mn-ea"/>
              </a:rPr>
              <a:t>	</a:t>
            </a:r>
            <a:r>
              <a:rPr kumimoji="0" lang="zh-CN" altLang="zh-CN" sz="2400" b="0" i="0" u="none" strike="noStrike" cap="none" normalizeH="0" baseline="0" dirty="0">
                <a:ln>
                  <a:noFill/>
                </a:ln>
                <a:solidFill>
                  <a:srgbClr val="000000"/>
                </a:solidFill>
                <a:effectLst/>
                <a:latin typeface="+mn-ea"/>
              </a:rPr>
              <a:t>G&gt;A5≤A4≤A3&gt;A2&gt;A1;</a:t>
            </a:r>
            <a:br>
              <a:rPr kumimoji="0" lang="zh-CN" altLang="zh-CN" sz="2400" b="0" i="0" u="none" strike="noStrike" cap="none" normalizeH="0" baseline="0" dirty="0">
                <a:ln>
                  <a:noFill/>
                </a:ln>
                <a:solidFill>
                  <a:schemeClr val="tx1"/>
                </a:solidFill>
                <a:effectLst/>
                <a:latin typeface="+mn-ea"/>
              </a:rPr>
            </a:br>
            <a:r>
              <a:rPr kumimoji="0" lang="zh-CN" altLang="zh-CN" sz="2400" b="0" i="0" u="none" strike="noStrike" cap="none" normalizeH="0" baseline="0" dirty="0">
                <a:ln>
                  <a:noFill/>
                </a:ln>
                <a:solidFill>
                  <a:srgbClr val="000000"/>
                </a:solidFill>
                <a:effectLst/>
                <a:latin typeface="+mn-ea"/>
              </a:rPr>
              <a:t>现在我们考虑</a:t>
            </a:r>
            <a:r>
              <a:rPr kumimoji="0" lang="zh-CN" altLang="en-US" sz="2400" b="0" i="0" u="none" strike="noStrike" cap="none" normalizeH="0" baseline="0" dirty="0">
                <a:ln>
                  <a:noFill/>
                </a:ln>
                <a:solidFill>
                  <a:srgbClr val="000000"/>
                </a:solidFill>
                <a:effectLst/>
                <a:latin typeface="+mn-ea"/>
              </a:rPr>
              <a:t>逐</a:t>
            </a:r>
            <a:r>
              <a:rPr kumimoji="0" lang="zh-CN" altLang="zh-CN" sz="2400" b="0" i="0" u="none" strike="noStrike" cap="none" normalizeH="0" baseline="0" dirty="0">
                <a:ln>
                  <a:noFill/>
                </a:ln>
                <a:solidFill>
                  <a:srgbClr val="000000"/>
                </a:solidFill>
                <a:effectLst/>
                <a:latin typeface="+mn-ea"/>
              </a:rPr>
              <a:t>位得到这n个数的大小关系,已知当前位的大小关系时,只需要再枚举下一位n个数的二进制位,就能推出下一位的大小关系;</a:t>
            </a:r>
            <a:br>
              <a:rPr kumimoji="0" lang="zh-CN" altLang="zh-CN" sz="2400" b="0" i="0" u="none" strike="noStrike" cap="none" normalizeH="0" baseline="0" dirty="0">
                <a:ln>
                  <a:noFill/>
                </a:ln>
                <a:solidFill>
                  <a:schemeClr val="tx1"/>
                </a:solidFill>
                <a:effectLst/>
                <a:latin typeface="+mn-ea"/>
              </a:rPr>
            </a:br>
            <a:r>
              <a:rPr kumimoji="0" lang="zh-CN" altLang="zh-CN" sz="2400" b="0" i="0" u="none" strike="noStrike" cap="none" normalizeH="0" baseline="0" dirty="0">
                <a:ln>
                  <a:noFill/>
                </a:ln>
                <a:solidFill>
                  <a:srgbClr val="000000"/>
                </a:solidFill>
                <a:effectLst/>
                <a:latin typeface="+mn-ea"/>
              </a:rPr>
              <a:t>用Fij表示当前大小关系状态i取|S|位后到状态j一共有多少种方式,</a:t>
            </a:r>
            <a:r>
              <a:rPr lang="zh-CN" altLang="en-US" sz="2400" dirty="0">
                <a:solidFill>
                  <a:srgbClr val="000000"/>
                </a:solidFill>
                <a:latin typeface="+mn-ea"/>
              </a:rPr>
              <a:t>转移时，</a:t>
            </a:r>
            <a:r>
              <a:rPr lang="en-US" altLang="zh-CN" sz="2400" dirty="0">
                <a:solidFill>
                  <a:srgbClr val="000000"/>
                </a:solidFill>
                <a:latin typeface="+mn-ea"/>
              </a:rPr>
              <a:t>2^n</a:t>
            </a:r>
            <a:r>
              <a:rPr lang="zh-CN" altLang="en-US" sz="2400" dirty="0">
                <a:solidFill>
                  <a:srgbClr val="000000"/>
                </a:solidFill>
                <a:latin typeface="+mn-ea"/>
              </a:rPr>
              <a:t>枚举这一位填什么。然后判断是否合法。我们的目标是求出对于每一种开始的状态，在</a:t>
            </a:r>
            <a:r>
              <a:rPr lang="en-US" altLang="zh-CN" sz="2400" dirty="0">
                <a:solidFill>
                  <a:srgbClr val="000000"/>
                </a:solidFill>
                <a:latin typeface="+mn-ea"/>
              </a:rPr>
              <a:t>|S|</a:t>
            </a:r>
            <a:r>
              <a:rPr lang="zh-CN" altLang="en-US" sz="2400" dirty="0">
                <a:solidFill>
                  <a:srgbClr val="000000"/>
                </a:solidFill>
                <a:latin typeface="+mn-ea"/>
              </a:rPr>
              <a:t>步后到每种状态的方案数 </a:t>
            </a:r>
            <a:endParaRPr kumimoji="0" lang="en-US" altLang="zh-CN" sz="2400" b="0" i="0" u="none" strike="noStrike" cap="none" normalizeH="0" baseline="0" dirty="0">
              <a:ln>
                <a:noFill/>
              </a:ln>
              <a:solidFill>
                <a:srgbClr val="000000"/>
              </a:solidFill>
              <a:effectLst/>
              <a:latin typeface="+mn-ea"/>
            </a:endParaRPr>
          </a:p>
          <a:p>
            <a:pPr marL="0" lvl="0" indent="0">
              <a:lnSpc>
                <a:spcPct val="100000"/>
              </a:lnSpc>
              <a:buNone/>
            </a:pPr>
            <a:r>
              <a:rPr kumimoji="0" lang="zh-CN" altLang="zh-CN" sz="2400" b="0" i="0" u="none" strike="noStrike" cap="none" normalizeH="0" baseline="0" dirty="0">
                <a:ln>
                  <a:noFill/>
                </a:ln>
                <a:solidFill>
                  <a:srgbClr val="000000"/>
                </a:solidFill>
                <a:effectLst/>
                <a:latin typeface="+mn-ea"/>
              </a:rPr>
              <a:t>于是我们便能用如上的状压递推的方式得到这个F;</a:t>
            </a:r>
            <a:br>
              <a:rPr kumimoji="0" lang="zh-CN" altLang="zh-CN" sz="2400" b="0" i="0" u="none" strike="noStrike" cap="none" normalizeH="0" baseline="0" dirty="0">
                <a:ln>
                  <a:noFill/>
                </a:ln>
                <a:solidFill>
                  <a:schemeClr val="tx1"/>
                </a:solidFill>
                <a:effectLst/>
                <a:latin typeface="+mn-ea"/>
              </a:rPr>
            </a:br>
            <a:r>
              <a:rPr kumimoji="0" lang="zh-CN" altLang="zh-CN" sz="2400" b="0" i="0" u="none" strike="noStrike" cap="none" normalizeH="0" baseline="0" dirty="0">
                <a:ln>
                  <a:noFill/>
                </a:ln>
                <a:solidFill>
                  <a:srgbClr val="000000"/>
                </a:solidFill>
                <a:effectLst/>
                <a:latin typeface="+mn-ea"/>
              </a:rPr>
              <a:t>接下来的考虑取了i个|S|位大小关系是j</a:t>
            </a:r>
            <a:r>
              <a:rPr kumimoji="0" lang="zh-CN" altLang="en-US" sz="2400" b="0" i="0" u="none" strike="noStrike" cap="none" normalizeH="0" baseline="0" dirty="0">
                <a:ln>
                  <a:noFill/>
                </a:ln>
                <a:solidFill>
                  <a:srgbClr val="000000"/>
                </a:solidFill>
                <a:effectLst/>
                <a:latin typeface="+mn-ea"/>
              </a:rPr>
              <a:t>（</a:t>
            </a:r>
            <a:r>
              <a:rPr lang="zh-CN" altLang="en-US" sz="2400" dirty="0">
                <a:solidFill>
                  <a:srgbClr val="000000"/>
                </a:solidFill>
                <a:latin typeface="+mn-ea"/>
              </a:rPr>
              <a:t>第</a:t>
            </a:r>
            <a:r>
              <a:rPr lang="en-US" altLang="zh-CN" sz="2400" dirty="0">
                <a:solidFill>
                  <a:srgbClr val="000000"/>
                </a:solidFill>
                <a:latin typeface="+mn-ea"/>
              </a:rPr>
              <a:t>j</a:t>
            </a:r>
            <a:r>
              <a:rPr lang="zh-CN" altLang="en-US" sz="2400" dirty="0">
                <a:solidFill>
                  <a:srgbClr val="000000"/>
                </a:solidFill>
                <a:latin typeface="+mn-ea"/>
              </a:rPr>
              <a:t>位状态表示</a:t>
            </a:r>
            <a:r>
              <a:rPr lang="en-US" altLang="zh-CN" sz="2400" dirty="0" err="1">
                <a:solidFill>
                  <a:srgbClr val="000000"/>
                </a:solidFill>
                <a:latin typeface="+mn-ea"/>
              </a:rPr>
              <a:t>Aj</a:t>
            </a:r>
            <a:r>
              <a:rPr lang="zh-CN" altLang="en-US" sz="2400" dirty="0">
                <a:solidFill>
                  <a:srgbClr val="000000"/>
                </a:solidFill>
                <a:latin typeface="+mn-ea"/>
              </a:rPr>
              <a:t>小于或等于</a:t>
            </a:r>
            <a:r>
              <a:rPr lang="en-US" altLang="zh-CN" sz="2400" dirty="0">
                <a:solidFill>
                  <a:srgbClr val="000000"/>
                </a:solidFill>
                <a:latin typeface="+mn-ea"/>
              </a:rPr>
              <a:t>Aj+1</a:t>
            </a:r>
            <a:r>
              <a:rPr kumimoji="0" lang="zh-CN" altLang="en-US" sz="2400" b="0" i="0" u="none" strike="noStrike" cap="none" normalizeH="0" baseline="0" dirty="0">
                <a:ln>
                  <a:noFill/>
                </a:ln>
                <a:solidFill>
                  <a:srgbClr val="000000"/>
                </a:solidFill>
                <a:effectLst/>
                <a:latin typeface="+mn-ea"/>
              </a:rPr>
              <a:t>）</a:t>
            </a:r>
            <a:r>
              <a:rPr kumimoji="0" lang="zh-CN" altLang="zh-CN" sz="2400" b="0" i="0" u="none" strike="noStrike" cap="none" normalizeH="0" baseline="0" dirty="0">
                <a:ln>
                  <a:noFill/>
                </a:ln>
                <a:solidFill>
                  <a:srgbClr val="000000"/>
                </a:solidFill>
                <a:effectLst/>
                <a:latin typeface="+mn-ea"/>
              </a:rPr>
              <a:t>时一共有多少种方案,因为每|S|个之间的转移是一样的,取i个|S|那么长实际上就是取F的i次方,能够使用矩阵快速幂快速得到;</a:t>
            </a:r>
            <a:endParaRPr kumimoji="0" lang="en-US" altLang="zh-CN" sz="2400" b="0" i="0" u="none" strike="noStrike" cap="none" normalizeH="0" baseline="0" dirty="0">
              <a:ln>
                <a:noFill/>
              </a:ln>
              <a:solidFill>
                <a:srgbClr val="00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400" b="0" i="0" u="none" strike="noStrike" cap="none" normalizeH="0" baseline="0" dirty="0">
                <a:ln>
                  <a:noFill/>
                </a:ln>
                <a:solidFill>
                  <a:schemeClr val="tx1"/>
                </a:solidFill>
                <a:effectLst/>
                <a:latin typeface="+mn-ea"/>
              </a:rPr>
            </a:br>
            <a:r>
              <a:rPr kumimoji="0" lang="zh-CN" altLang="zh-CN" sz="2400" b="0" i="0" u="none" strike="noStrike" cap="none" normalizeH="0" baseline="0" dirty="0">
                <a:ln>
                  <a:noFill/>
                </a:ln>
                <a:solidFill>
                  <a:srgbClr val="000000"/>
                </a:solidFill>
                <a:effectLst/>
                <a:latin typeface="+mn-ea"/>
              </a:rPr>
              <a:t>复杂度 O(2</a:t>
            </a:r>
            <a:r>
              <a:rPr lang="en-US" altLang="zh-CN" sz="2400" dirty="0">
                <a:solidFill>
                  <a:srgbClr val="000000"/>
                </a:solidFill>
                <a:latin typeface="+mn-ea"/>
              </a:rPr>
              <a:t>^(</a:t>
            </a:r>
            <a:r>
              <a:rPr kumimoji="0" lang="zh-CN" altLang="zh-CN" sz="2400" b="0" i="0" u="none" strike="noStrike" cap="none" normalizeH="0" baseline="0" dirty="0">
                <a:ln>
                  <a:noFill/>
                </a:ln>
                <a:solidFill>
                  <a:srgbClr val="000000"/>
                </a:solidFill>
                <a:effectLst/>
                <a:latin typeface="+mn-ea"/>
              </a:rPr>
              <a:t>n∗3</a:t>
            </a:r>
            <a:r>
              <a:rPr kumimoji="0" lang="en-US" altLang="zh-CN" sz="2400" b="0" i="0" u="none" strike="noStrike" cap="none" normalizeH="0" baseline="0" dirty="0">
                <a:ln>
                  <a:noFill/>
                </a:ln>
                <a:solidFill>
                  <a:srgbClr val="000000"/>
                </a:solidFill>
                <a:effectLst/>
                <a:latin typeface="+mn-ea"/>
              </a:rPr>
              <a:t>)</a:t>
            </a:r>
            <a:r>
              <a:rPr kumimoji="0" lang="zh-CN" altLang="zh-CN" sz="2400" b="0" i="0" u="none" strike="noStrike" cap="none" normalizeH="0" baseline="0" dirty="0">
                <a:ln>
                  <a:noFill/>
                </a:ln>
                <a:solidFill>
                  <a:srgbClr val="000000"/>
                </a:solidFill>
                <a:effectLst/>
                <a:latin typeface="+mn-ea"/>
              </a:rPr>
              <a:t>∗|S|+2</a:t>
            </a:r>
            <a:r>
              <a:rPr kumimoji="0" lang="en-US" altLang="zh-CN" sz="2400" b="0" i="0" u="none" strike="noStrike" cap="none" normalizeH="0" baseline="0" dirty="0">
                <a:ln>
                  <a:noFill/>
                </a:ln>
                <a:solidFill>
                  <a:srgbClr val="000000"/>
                </a:solidFill>
                <a:effectLst/>
                <a:latin typeface="+mn-ea"/>
              </a:rPr>
              <a:t>^(</a:t>
            </a:r>
            <a:r>
              <a:rPr kumimoji="0" lang="zh-CN" altLang="zh-CN" sz="2400" b="0" i="0" u="none" strike="noStrike" cap="none" normalizeH="0" baseline="0" dirty="0">
                <a:ln>
                  <a:noFill/>
                </a:ln>
                <a:solidFill>
                  <a:srgbClr val="000000"/>
                </a:solidFill>
                <a:effectLst/>
                <a:latin typeface="+mn-ea"/>
              </a:rPr>
              <a:t>n∗3</a:t>
            </a:r>
            <a:r>
              <a:rPr kumimoji="0" lang="en-US" altLang="zh-CN" sz="2400" b="0" i="0" u="none" strike="noStrike" cap="none" normalizeH="0" baseline="0" dirty="0">
                <a:ln>
                  <a:noFill/>
                </a:ln>
                <a:solidFill>
                  <a:srgbClr val="000000"/>
                </a:solidFill>
                <a:effectLst/>
                <a:latin typeface="+mn-ea"/>
              </a:rPr>
              <a:t>)</a:t>
            </a:r>
            <a:r>
              <a:rPr kumimoji="0" lang="zh-CN" altLang="zh-CN" sz="2400" b="0" i="0" u="none" strike="noStrike" cap="none" normalizeH="0" baseline="0" dirty="0">
                <a:ln>
                  <a:noFill/>
                </a:ln>
                <a:solidFill>
                  <a:srgbClr val="000000"/>
                </a:solidFill>
                <a:effectLst/>
                <a:latin typeface="+mn-ea"/>
              </a:rPr>
              <a:t>∗logk);</a:t>
            </a:r>
            <a:r>
              <a:rPr kumimoji="0" lang="zh-CN" altLang="zh-CN" sz="2400" b="0" i="0" u="none" strike="noStrike" cap="none" normalizeH="0" baseline="0" dirty="0">
                <a:ln>
                  <a:noFill/>
                </a:ln>
                <a:solidFill>
                  <a:schemeClr val="tx1"/>
                </a:solidFill>
                <a:effectLst/>
                <a:latin typeface="+mn-ea"/>
              </a:rPr>
              <a:t> </a:t>
            </a:r>
          </a:p>
        </p:txBody>
      </p:sp>
    </p:spTree>
    <p:extLst>
      <p:ext uri="{BB962C8B-B14F-4D97-AF65-F5344CB8AC3E}">
        <p14:creationId xmlns:p14="http://schemas.microsoft.com/office/powerpoint/2010/main" val="3160692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05F36-0027-437F-961B-E66B2BE51DB2}"/>
              </a:ext>
            </a:extLst>
          </p:cNvPr>
          <p:cNvSpPr>
            <a:spLocks noGrp="1"/>
          </p:cNvSpPr>
          <p:nvPr>
            <p:ph type="title"/>
          </p:nvPr>
        </p:nvSpPr>
        <p:spPr/>
        <p:txBody>
          <a:bodyPr/>
          <a:lstStyle/>
          <a:p>
            <a:r>
              <a:rPr lang="en-US" altLang="zh-CN" dirty="0"/>
              <a:t>H</a:t>
            </a:r>
            <a:r>
              <a:rPr lang="zh-CN" altLang="en-US" dirty="0"/>
              <a:t>题 </a:t>
            </a:r>
            <a:r>
              <a:rPr lang="en-US" altLang="zh-CN" dirty="0"/>
              <a:t>Islands and Bridges  POJ2288</a:t>
            </a:r>
            <a:endParaRPr lang="zh-CN" altLang="en-US" dirty="0"/>
          </a:p>
        </p:txBody>
      </p:sp>
      <p:sp>
        <p:nvSpPr>
          <p:cNvPr id="3" name="内容占位符 2">
            <a:extLst>
              <a:ext uri="{FF2B5EF4-FFF2-40B4-BE49-F238E27FC236}">
                <a16:creationId xmlns:a16="http://schemas.microsoft.com/office/drawing/2014/main" id="{A4855079-4E51-4FDA-A410-E11473A59B87}"/>
              </a:ext>
            </a:extLst>
          </p:cNvPr>
          <p:cNvSpPr>
            <a:spLocks noGrp="1"/>
          </p:cNvSpPr>
          <p:nvPr>
            <p:ph idx="1"/>
          </p:nvPr>
        </p:nvSpPr>
        <p:spPr>
          <a:xfrm>
            <a:off x="838200" y="1940560"/>
            <a:ext cx="10515600" cy="4552315"/>
          </a:xfrm>
        </p:spPr>
        <p:txBody>
          <a:bodyPr>
            <a:normAutofit/>
          </a:bodyPr>
          <a:lstStyle/>
          <a:p>
            <a:pPr marL="0" indent="0">
              <a:buNone/>
            </a:pPr>
            <a:r>
              <a:rPr lang="zh-CN" altLang="en-US" dirty="0"/>
              <a:t>题意：</a:t>
            </a:r>
            <a:endParaRPr lang="en-US" altLang="zh-CN" dirty="0"/>
          </a:p>
          <a:p>
            <a:pPr marL="0" indent="0">
              <a:buNone/>
            </a:pPr>
            <a:r>
              <a:rPr lang="zh-CN" altLang="en-US" dirty="0"/>
              <a:t>给出</a:t>
            </a:r>
            <a:r>
              <a:rPr lang="en-US" altLang="zh-CN" dirty="0"/>
              <a:t>n</a:t>
            </a:r>
            <a:r>
              <a:rPr lang="zh-CN" altLang="en-US" dirty="0"/>
              <a:t>个点，</a:t>
            </a:r>
            <a:r>
              <a:rPr lang="en-US" altLang="zh-CN" dirty="0"/>
              <a:t>m</a:t>
            </a:r>
            <a:r>
              <a:rPr lang="zh-CN" altLang="en-US" dirty="0"/>
              <a:t>条边。每个点有一个权值</a:t>
            </a:r>
            <a:r>
              <a:rPr lang="en-US" altLang="zh-CN" dirty="0"/>
              <a:t>w</a:t>
            </a:r>
            <a:r>
              <a:rPr lang="zh-CN" altLang="en-US" dirty="0"/>
              <a:t>。找出一条汉密尔顿路径，使它的值最大。一条汉密尔顿路径的值由三部分组成：</a:t>
            </a:r>
            <a:endParaRPr lang="en-US" altLang="zh-CN" dirty="0"/>
          </a:p>
          <a:p>
            <a:pPr marL="0" indent="0">
              <a:buNone/>
            </a:pPr>
            <a:r>
              <a:rPr lang="en-US" altLang="zh-CN" dirty="0"/>
              <a:t>1) </a:t>
            </a:r>
            <a:r>
              <a:rPr lang="zh-CN" altLang="en-US" dirty="0"/>
              <a:t>路径上每个点的权值之和</a:t>
            </a:r>
            <a:endParaRPr lang="en-US" altLang="zh-CN" dirty="0"/>
          </a:p>
          <a:p>
            <a:pPr marL="0" indent="0">
              <a:buNone/>
            </a:pPr>
            <a:r>
              <a:rPr lang="en-US" altLang="zh-CN" dirty="0"/>
              <a:t>2) </a:t>
            </a:r>
            <a:r>
              <a:rPr lang="zh-CN" altLang="en-US" dirty="0"/>
              <a:t>路径上每条边</a:t>
            </a:r>
            <a:r>
              <a:rPr lang="en-US" altLang="zh-CN" dirty="0"/>
              <a:t>u-v</a:t>
            </a:r>
            <a:r>
              <a:rPr lang="zh-CN" altLang="en-US" dirty="0"/>
              <a:t>，将其权值的积累加起来。即</a:t>
            </a:r>
            <a:r>
              <a:rPr lang="en-US" altLang="zh-CN" dirty="0"/>
              <a:t>w[u]*w[v]</a:t>
            </a:r>
          </a:p>
          <a:p>
            <a:pPr marL="0" indent="0">
              <a:buNone/>
            </a:pPr>
            <a:r>
              <a:rPr lang="en-US" altLang="zh-CN" dirty="0"/>
              <a:t>3) </a:t>
            </a:r>
            <a:r>
              <a:rPr lang="zh-CN" altLang="en-US" dirty="0"/>
              <a:t>如果三个点形成一个三角形，例如</a:t>
            </a:r>
            <a:r>
              <a:rPr lang="en-US" altLang="zh-CN" dirty="0" err="1"/>
              <a:t>i</a:t>
            </a:r>
            <a:r>
              <a:rPr lang="zh-CN" altLang="en-US" dirty="0"/>
              <a:t>、</a:t>
            </a:r>
            <a:r>
              <a:rPr lang="en-US" altLang="zh-CN" dirty="0"/>
              <a:t>i+1</a:t>
            </a:r>
            <a:r>
              <a:rPr lang="zh-CN" altLang="en-US" dirty="0"/>
              <a:t>、</a:t>
            </a:r>
            <a:r>
              <a:rPr lang="en-US" altLang="zh-CN" dirty="0"/>
              <a:t>i+2</a:t>
            </a:r>
            <a:r>
              <a:rPr lang="zh-CN" altLang="en-US" dirty="0"/>
              <a:t>，那么将</a:t>
            </a:r>
            <a:endParaRPr lang="en-US" altLang="zh-CN" dirty="0"/>
          </a:p>
          <a:p>
            <a:pPr marL="0" indent="0">
              <a:buNone/>
            </a:pPr>
            <a:r>
              <a:rPr lang="en-US" altLang="zh-CN" dirty="0"/>
              <a:t>  </a:t>
            </a:r>
            <a:r>
              <a:rPr lang="zh-CN" altLang="en-US" dirty="0"/>
              <a:t>   </a:t>
            </a:r>
            <a:r>
              <a:rPr lang="en-US" altLang="zh-CN" dirty="0"/>
              <a:t>w[</a:t>
            </a:r>
            <a:r>
              <a:rPr lang="en-US" altLang="zh-CN" dirty="0" err="1"/>
              <a:t>i</a:t>
            </a:r>
            <a:r>
              <a:rPr lang="en-US" altLang="zh-CN" dirty="0"/>
              <a:t>]*w[i+1]*w[i+2]</a:t>
            </a:r>
            <a:r>
              <a:rPr lang="zh-CN" altLang="en-US" dirty="0"/>
              <a:t>累加起来</a:t>
            </a:r>
            <a:endParaRPr lang="en-US" altLang="zh-CN" dirty="0"/>
          </a:p>
          <a:p>
            <a:pPr marL="0" indent="0">
              <a:buNone/>
            </a:pPr>
            <a:endParaRPr lang="en-US" altLang="zh-CN" dirty="0"/>
          </a:p>
          <a:p>
            <a:pPr marL="0" indent="0">
              <a:buNone/>
            </a:pPr>
            <a:r>
              <a:rPr lang="en-US" altLang="zh-CN" dirty="0"/>
              <a:t>n&lt;=13</a:t>
            </a:r>
            <a:endParaRPr lang="zh-CN" altLang="en-US" dirty="0"/>
          </a:p>
        </p:txBody>
      </p:sp>
    </p:spTree>
    <p:extLst>
      <p:ext uri="{BB962C8B-B14F-4D97-AF65-F5344CB8AC3E}">
        <p14:creationId xmlns:p14="http://schemas.microsoft.com/office/powerpoint/2010/main" val="3139036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1D6566-3879-4272-8477-460FE2BEAEB6}"/>
              </a:ext>
            </a:extLst>
          </p:cNvPr>
          <p:cNvSpPr>
            <a:spLocks noGrp="1"/>
          </p:cNvSpPr>
          <p:nvPr>
            <p:ph idx="1"/>
          </p:nvPr>
        </p:nvSpPr>
        <p:spPr>
          <a:xfrm>
            <a:off x="838200" y="690880"/>
            <a:ext cx="10515600" cy="5486083"/>
          </a:xfrm>
        </p:spPr>
        <p:txBody>
          <a:bodyPr/>
          <a:lstStyle/>
          <a:p>
            <a:pPr marL="0" indent="0">
              <a:buNone/>
            </a:pPr>
            <a:r>
              <a:rPr lang="zh-CN" altLang="en-US" dirty="0"/>
              <a:t>思路：</a:t>
            </a:r>
            <a:endParaRPr lang="en-US" altLang="zh-CN" dirty="0"/>
          </a:p>
          <a:p>
            <a:pPr marL="0" indent="0">
              <a:buNone/>
            </a:pPr>
            <a:r>
              <a:rPr lang="zh-CN" altLang="en-US" dirty="0"/>
              <a:t>汉密尔顿路径：经过每个点恰好一次的路径。</a:t>
            </a:r>
            <a:endParaRPr lang="en-US" altLang="zh-CN" dirty="0"/>
          </a:p>
          <a:p>
            <a:pPr marL="0" indent="0">
              <a:buNone/>
            </a:pPr>
            <a:r>
              <a:rPr lang="zh-CN" altLang="en-US" dirty="0"/>
              <a:t>状压：</a:t>
            </a:r>
            <a:endParaRPr lang="en-US" altLang="zh-CN" dirty="0"/>
          </a:p>
          <a:p>
            <a:pPr marL="0" indent="0">
              <a:buNone/>
            </a:pPr>
            <a:r>
              <a:rPr lang="en-US" altLang="zh-CN" dirty="0" err="1"/>
              <a:t>dp</a:t>
            </a:r>
            <a:r>
              <a:rPr lang="en-US" altLang="zh-CN" dirty="0"/>
              <a:t>[p][</a:t>
            </a:r>
            <a:r>
              <a:rPr lang="en-US" altLang="zh-CN" dirty="0" err="1"/>
              <a:t>i</a:t>
            </a:r>
            <a:r>
              <a:rPr lang="en-US" altLang="zh-CN" dirty="0"/>
              <a:t>][j] p</a:t>
            </a:r>
            <a:r>
              <a:rPr lang="zh-CN" altLang="en-US" dirty="0"/>
              <a:t>代表当前已经拜访的点的状态，</a:t>
            </a:r>
            <a:r>
              <a:rPr lang="en-US" altLang="zh-CN" dirty="0"/>
              <a:t>j</a:t>
            </a:r>
            <a:r>
              <a:rPr lang="zh-CN" altLang="en-US" dirty="0"/>
              <a:t>是前一个点，</a:t>
            </a:r>
            <a:r>
              <a:rPr lang="en-US" altLang="zh-CN" dirty="0" err="1"/>
              <a:t>i</a:t>
            </a:r>
            <a:r>
              <a:rPr lang="zh-CN" altLang="en-US" dirty="0"/>
              <a:t>是前一个点的前一个点。</a:t>
            </a:r>
            <a:endParaRPr lang="en-US" altLang="zh-CN" dirty="0"/>
          </a:p>
          <a:p>
            <a:pPr marL="0" indent="0">
              <a:buNone/>
            </a:pPr>
            <a:endParaRPr lang="en-US" altLang="zh-CN" dirty="0"/>
          </a:p>
          <a:p>
            <a:pPr marL="0" indent="0">
              <a:buNone/>
            </a:pPr>
            <a:r>
              <a:rPr lang="zh-CN" altLang="en-US" dirty="0"/>
              <a:t>转移方程：</a:t>
            </a:r>
            <a:endParaRPr lang="en-US" altLang="zh-CN" dirty="0"/>
          </a:p>
          <a:p>
            <a:pPr marL="0" indent="0">
              <a:buNone/>
            </a:pPr>
            <a:r>
              <a:rPr lang="pl-PL" altLang="zh-CN" dirty="0"/>
              <a:t>p[p|1&lt;&lt;k][j][k] = max{dp[p|1&lt;&lt;k][j][k], </a:t>
            </a:r>
            <a:endParaRPr lang="en-US" altLang="zh-CN" dirty="0"/>
          </a:p>
          <a:p>
            <a:pPr marL="0" indent="0">
              <a:buNone/>
            </a:pPr>
            <a:r>
              <a:rPr lang="en-US" altLang="zh-CN" dirty="0"/>
              <a:t>			      </a:t>
            </a:r>
            <a:r>
              <a:rPr lang="pl-PL" altLang="zh-CN" dirty="0"/>
              <a:t>dp[p][i][j] + w[k] + w[k]*w[j] </a:t>
            </a:r>
            <a:endParaRPr lang="en-US" altLang="zh-CN" dirty="0"/>
          </a:p>
          <a:p>
            <a:pPr marL="0" indent="0">
              <a:buNone/>
            </a:pPr>
            <a:r>
              <a:rPr lang="en-US" altLang="zh-CN" dirty="0"/>
              <a:t> 			      </a:t>
            </a:r>
            <a:r>
              <a:rPr lang="pl-PL" altLang="zh-CN" dirty="0"/>
              <a:t>dp[p][i][j] + w[k] + w[k]*w[j]</a:t>
            </a:r>
            <a:r>
              <a:rPr lang="en-US" altLang="zh-CN" dirty="0"/>
              <a:t>+w[</a:t>
            </a:r>
            <a:r>
              <a:rPr lang="en-US" altLang="zh-CN" dirty="0" err="1"/>
              <a:t>i</a:t>
            </a:r>
            <a:r>
              <a:rPr lang="en-US" altLang="zh-CN" dirty="0"/>
              <a:t>]*w[j]+w[k]</a:t>
            </a:r>
          </a:p>
          <a:p>
            <a:pPr marL="0" indent="0">
              <a:buNone/>
            </a:pPr>
            <a:r>
              <a:rPr lang="en-US" altLang="zh-CN" dirty="0"/>
              <a:t>			      }</a:t>
            </a:r>
            <a:endParaRPr lang="zh-CN" altLang="en-US" dirty="0"/>
          </a:p>
        </p:txBody>
      </p:sp>
    </p:spTree>
    <p:extLst>
      <p:ext uri="{BB962C8B-B14F-4D97-AF65-F5344CB8AC3E}">
        <p14:creationId xmlns:p14="http://schemas.microsoft.com/office/powerpoint/2010/main" val="3951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CF888-86E6-48F4-AC2C-FFEA478F22EE}"/>
              </a:ext>
            </a:extLst>
          </p:cNvPr>
          <p:cNvSpPr>
            <a:spLocks noGrp="1"/>
          </p:cNvSpPr>
          <p:nvPr>
            <p:ph type="title"/>
          </p:nvPr>
        </p:nvSpPr>
        <p:spPr/>
        <p:txBody>
          <a:bodyPr/>
          <a:lstStyle/>
          <a:p>
            <a:r>
              <a:rPr lang="zh-CN" altLang="en-US" dirty="0"/>
              <a:t>各种位运算</a:t>
            </a:r>
          </a:p>
        </p:txBody>
      </p:sp>
      <p:sp>
        <p:nvSpPr>
          <p:cNvPr id="3" name="内容占位符 2">
            <a:extLst>
              <a:ext uri="{FF2B5EF4-FFF2-40B4-BE49-F238E27FC236}">
                <a16:creationId xmlns:a16="http://schemas.microsoft.com/office/drawing/2014/main" id="{F08F5053-1FFB-407A-9276-0ED486FFD70B}"/>
              </a:ext>
            </a:extLst>
          </p:cNvPr>
          <p:cNvSpPr>
            <a:spLocks noGrp="1"/>
          </p:cNvSpPr>
          <p:nvPr>
            <p:ph idx="1"/>
          </p:nvPr>
        </p:nvSpPr>
        <p:spPr/>
        <p:txBody>
          <a:bodyPr/>
          <a:lstStyle/>
          <a:p>
            <a:pPr marL="0" indent="0">
              <a:buNone/>
            </a:pPr>
            <a:r>
              <a:rPr lang="en-US" altLang="zh-CN" dirty="0"/>
              <a:t>1.</a:t>
            </a:r>
            <a:r>
              <a:rPr lang="zh-CN" altLang="en-US" dirty="0"/>
              <a:t>与运算</a:t>
            </a:r>
            <a:endParaRPr lang="en-US" altLang="zh-CN" dirty="0"/>
          </a:p>
          <a:p>
            <a:pPr marL="0" indent="0">
              <a:buNone/>
            </a:pPr>
            <a:r>
              <a:rPr lang="en-US" altLang="zh-CN" dirty="0"/>
              <a:t>    C++</a:t>
            </a:r>
            <a:r>
              <a:rPr lang="zh-CN" altLang="en-US" dirty="0"/>
              <a:t>符号：</a:t>
            </a:r>
            <a:r>
              <a:rPr lang="en-US" altLang="zh-CN" dirty="0"/>
              <a:t>&amp;</a:t>
            </a:r>
          </a:p>
          <a:p>
            <a:pPr marL="0" indent="0">
              <a:buNone/>
            </a:pPr>
            <a:r>
              <a:rPr lang="en-US" altLang="zh-CN" dirty="0"/>
              <a:t>    </a:t>
            </a:r>
            <a:r>
              <a:rPr lang="zh-CN" altLang="en-US" dirty="0"/>
              <a:t>运算规则：运算数为</a:t>
            </a:r>
            <a:r>
              <a:rPr lang="en-US" altLang="zh-CN" dirty="0"/>
              <a:t>0</a:t>
            </a:r>
            <a:r>
              <a:rPr lang="zh-CN" altLang="en-US" dirty="0"/>
              <a:t>和</a:t>
            </a:r>
            <a:r>
              <a:rPr lang="en-US" altLang="zh-CN" dirty="0"/>
              <a:t>1</a:t>
            </a:r>
            <a:r>
              <a:rPr lang="zh-CN" altLang="en-US" dirty="0"/>
              <a:t>时，除了</a:t>
            </a:r>
            <a:r>
              <a:rPr lang="en-US" altLang="zh-CN" dirty="0"/>
              <a:t>1&amp;1=1</a:t>
            </a:r>
            <a:r>
              <a:rPr lang="zh-CN" altLang="en-US" dirty="0"/>
              <a:t>，其余情况均为</a:t>
            </a:r>
            <a:r>
              <a:rPr lang="en-US" altLang="zh-CN" dirty="0"/>
              <a:t>0 </a:t>
            </a:r>
          </a:p>
          <a:p>
            <a:pPr marL="0" indent="0">
              <a:buNone/>
            </a:pPr>
            <a:r>
              <a:rPr lang="en-US" altLang="zh-CN" dirty="0"/>
              <a:t>    </a:t>
            </a:r>
            <a:r>
              <a:rPr lang="zh-CN" altLang="en-US" dirty="0"/>
              <a:t>简单应用：常用来判断一个整数的奇偶性</a:t>
            </a:r>
          </a:p>
        </p:txBody>
      </p:sp>
    </p:spTree>
    <p:extLst>
      <p:ext uri="{BB962C8B-B14F-4D97-AF65-F5344CB8AC3E}">
        <p14:creationId xmlns:p14="http://schemas.microsoft.com/office/powerpoint/2010/main" val="4114438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6CC204D-4FC8-4F46-A50D-044D58BE85B2}"/>
              </a:ext>
            </a:extLst>
          </p:cNvPr>
          <p:cNvPicPr>
            <a:picLocks noChangeAspect="1"/>
          </p:cNvPicPr>
          <p:nvPr/>
        </p:nvPicPr>
        <p:blipFill>
          <a:blip r:embed="rId2"/>
          <a:stretch>
            <a:fillRect/>
          </a:stretch>
        </p:blipFill>
        <p:spPr>
          <a:xfrm>
            <a:off x="1192212" y="1149667"/>
            <a:ext cx="9282748" cy="5199546"/>
          </a:xfrm>
          <a:prstGeom prst="rect">
            <a:avLst/>
          </a:prstGeom>
        </p:spPr>
      </p:pic>
      <p:sp>
        <p:nvSpPr>
          <p:cNvPr id="5" name="Rectangle 1">
            <a:extLst>
              <a:ext uri="{FF2B5EF4-FFF2-40B4-BE49-F238E27FC236}">
                <a16:creationId xmlns:a16="http://schemas.microsoft.com/office/drawing/2014/main" id="{658F0A4C-A773-41C6-ADA1-ED63125B5B12}"/>
              </a:ext>
            </a:extLst>
          </p:cNvPr>
          <p:cNvSpPr>
            <a:spLocks noGrp="1" noChangeArrowheads="1"/>
          </p:cNvSpPr>
          <p:nvPr>
            <p:ph idx="1"/>
          </p:nvPr>
        </p:nvSpPr>
        <p:spPr bwMode="auto">
          <a:xfrm>
            <a:off x="716280" y="313689"/>
            <a:ext cx="2433320"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333333"/>
                </a:solidFill>
                <a:latin typeface="+mn-ea"/>
              </a:rPr>
              <a:t>核心</a:t>
            </a:r>
            <a:r>
              <a:rPr kumimoji="0" lang="zh-CN" altLang="en-US" sz="3200" i="0" u="none" strike="noStrike" cap="none" normalizeH="0" baseline="0" dirty="0">
                <a:ln>
                  <a:noFill/>
                </a:ln>
                <a:solidFill>
                  <a:srgbClr val="333333"/>
                </a:solidFill>
                <a:effectLst/>
                <a:latin typeface="+mn-ea"/>
              </a:rPr>
              <a:t>代码：</a:t>
            </a:r>
            <a:endParaRPr kumimoji="0" lang="zh-CN" altLang="zh-CN" sz="440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249765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3A84E-AA9C-482C-A138-2DAFFA113E15}"/>
              </a:ext>
            </a:extLst>
          </p:cNvPr>
          <p:cNvSpPr>
            <a:spLocks noGrp="1"/>
          </p:cNvSpPr>
          <p:nvPr>
            <p:ph type="title"/>
          </p:nvPr>
        </p:nvSpPr>
        <p:spPr/>
        <p:txBody>
          <a:bodyPr/>
          <a:lstStyle/>
          <a:p>
            <a:r>
              <a:rPr lang="en-US" altLang="zh-CN" dirty="0" err="1"/>
              <a:t>bitset</a:t>
            </a:r>
            <a:endParaRPr lang="zh-CN" altLang="en-US" dirty="0"/>
          </a:p>
        </p:txBody>
      </p:sp>
      <p:sp>
        <p:nvSpPr>
          <p:cNvPr id="3" name="内容占位符 2">
            <a:extLst>
              <a:ext uri="{FF2B5EF4-FFF2-40B4-BE49-F238E27FC236}">
                <a16:creationId xmlns:a16="http://schemas.microsoft.com/office/drawing/2014/main" id="{CF0DBE8C-D5B1-4078-99E0-5D3E8B08CAAA}"/>
              </a:ext>
            </a:extLst>
          </p:cNvPr>
          <p:cNvSpPr>
            <a:spLocks noGrp="1"/>
          </p:cNvSpPr>
          <p:nvPr>
            <p:ph idx="1"/>
          </p:nvPr>
        </p:nvSpPr>
        <p:spPr/>
        <p:txBody>
          <a:bodyPr/>
          <a:lstStyle/>
          <a:p>
            <a:pPr marL="0" indent="0">
              <a:buNone/>
            </a:pPr>
            <a:r>
              <a:rPr lang="en-US" altLang="zh-CN" dirty="0" err="1"/>
              <a:t>bitset</a:t>
            </a:r>
            <a:r>
              <a:rPr lang="zh-CN" altLang="en-US" dirty="0"/>
              <a:t>用来存储二进制数位。像一个</a:t>
            </a:r>
            <a:r>
              <a:rPr lang="en-US" altLang="zh-CN" dirty="0"/>
              <a:t>bool</a:t>
            </a:r>
            <a:r>
              <a:rPr lang="zh-CN" altLang="en-US" dirty="0"/>
              <a:t>类型的数组一样，</a:t>
            </a:r>
            <a:r>
              <a:rPr lang="en-US" altLang="zh-CN" dirty="0" err="1"/>
              <a:t>bitset</a:t>
            </a:r>
            <a:r>
              <a:rPr lang="zh-CN" altLang="en-US" dirty="0"/>
              <a:t>每个元素只有</a:t>
            </a:r>
            <a:r>
              <a:rPr lang="en-US" altLang="zh-CN" dirty="0"/>
              <a:t>0</a:t>
            </a:r>
            <a:r>
              <a:rPr lang="zh-CN" altLang="en-US" dirty="0"/>
              <a:t>或</a:t>
            </a:r>
            <a:r>
              <a:rPr lang="en-US" altLang="zh-CN" dirty="0"/>
              <a:t>1</a:t>
            </a:r>
            <a:r>
              <a:rPr lang="zh-CN" altLang="en-US" dirty="0"/>
              <a:t>两个数值，但是</a:t>
            </a:r>
            <a:r>
              <a:rPr lang="en-US" altLang="zh-CN" dirty="0" err="1"/>
              <a:t>bitset</a:t>
            </a:r>
            <a:r>
              <a:rPr lang="zh-CN" altLang="en-US" dirty="0"/>
              <a:t>中一个元素一般只占</a:t>
            </a:r>
            <a:r>
              <a:rPr lang="en-US" altLang="zh-CN" dirty="0"/>
              <a:t>1 bit</a:t>
            </a:r>
            <a:r>
              <a:rPr lang="zh-CN" altLang="en-US" dirty="0"/>
              <a:t>。</a:t>
            </a:r>
            <a:endParaRPr lang="en-US" altLang="zh-CN" dirty="0"/>
          </a:p>
          <a:p>
            <a:pPr marL="0" indent="0">
              <a:buNone/>
            </a:pPr>
            <a:r>
              <a:rPr lang="en-US" altLang="zh-CN" dirty="0" err="1"/>
              <a:t>bitset</a:t>
            </a:r>
            <a:r>
              <a:rPr lang="zh-CN" altLang="en-US" dirty="0"/>
              <a:t>中的每个元素都能单独被访问。</a:t>
            </a:r>
            <a:endParaRPr lang="en-US" altLang="zh-CN" dirty="0"/>
          </a:p>
          <a:p>
            <a:pPr marL="0" indent="0">
              <a:buNone/>
            </a:pPr>
            <a:endParaRPr lang="en-US" altLang="zh-CN" dirty="0"/>
          </a:p>
          <a:p>
            <a:pPr marL="0" indent="0">
              <a:buNone/>
            </a:pPr>
            <a:endParaRPr lang="en-US" altLang="zh-CN" dirty="0"/>
          </a:p>
          <a:p>
            <a:pPr marL="0" indent="0">
              <a:buNone/>
            </a:pPr>
            <a:r>
              <a:rPr lang="en-US" altLang="zh-CN" b="1" dirty="0" err="1"/>
              <a:t>bitset</a:t>
            </a:r>
            <a:r>
              <a:rPr lang="zh-CN" altLang="en-US" b="1" dirty="0"/>
              <a:t>支持所有位运算</a:t>
            </a:r>
          </a:p>
        </p:txBody>
      </p:sp>
    </p:spTree>
    <p:extLst>
      <p:ext uri="{BB962C8B-B14F-4D97-AF65-F5344CB8AC3E}">
        <p14:creationId xmlns:p14="http://schemas.microsoft.com/office/powerpoint/2010/main" val="530396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7C878A3-A51F-444A-9FE4-BB0EC50E24FD}"/>
              </a:ext>
            </a:extLst>
          </p:cNvPr>
          <p:cNvPicPr>
            <a:picLocks noGrp="1" noChangeAspect="1"/>
          </p:cNvPicPr>
          <p:nvPr>
            <p:ph idx="1"/>
          </p:nvPr>
        </p:nvPicPr>
        <p:blipFill>
          <a:blip r:embed="rId2"/>
          <a:stretch>
            <a:fillRect/>
          </a:stretch>
        </p:blipFill>
        <p:spPr>
          <a:xfrm>
            <a:off x="1506537" y="1723865"/>
            <a:ext cx="8562023" cy="4594256"/>
          </a:xfrm>
          <a:prstGeom prst="rect">
            <a:avLst/>
          </a:prstGeom>
        </p:spPr>
      </p:pic>
      <p:sp>
        <p:nvSpPr>
          <p:cNvPr id="5" name="文本框 4">
            <a:extLst>
              <a:ext uri="{FF2B5EF4-FFF2-40B4-BE49-F238E27FC236}">
                <a16:creationId xmlns:a16="http://schemas.microsoft.com/office/drawing/2014/main" id="{AB95A532-1685-4904-AB52-254780FEF8A7}"/>
              </a:ext>
            </a:extLst>
          </p:cNvPr>
          <p:cNvSpPr txBox="1"/>
          <p:nvPr/>
        </p:nvSpPr>
        <p:spPr>
          <a:xfrm>
            <a:off x="944880" y="629920"/>
            <a:ext cx="10200640" cy="769441"/>
          </a:xfrm>
          <a:prstGeom prst="rect">
            <a:avLst/>
          </a:prstGeom>
          <a:noFill/>
        </p:spPr>
        <p:txBody>
          <a:bodyPr wrap="square" rtlCol="0">
            <a:spAutoFit/>
          </a:bodyPr>
          <a:lstStyle/>
          <a:p>
            <a:r>
              <a:rPr lang="en-US" altLang="zh-CN" sz="4400" dirty="0" err="1"/>
              <a:t>Bitset</a:t>
            </a:r>
            <a:r>
              <a:rPr lang="zh-CN" altLang="en-US" sz="4400" dirty="0"/>
              <a:t>定义及初始化</a:t>
            </a:r>
          </a:p>
        </p:txBody>
      </p:sp>
    </p:spTree>
    <p:extLst>
      <p:ext uri="{BB962C8B-B14F-4D97-AF65-F5344CB8AC3E}">
        <p14:creationId xmlns:p14="http://schemas.microsoft.com/office/powerpoint/2010/main" val="3866100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2540A5-5160-4244-B170-F2DB62FD4E40}"/>
              </a:ext>
            </a:extLst>
          </p:cNvPr>
          <p:cNvSpPr>
            <a:spLocks noGrp="1"/>
          </p:cNvSpPr>
          <p:nvPr>
            <p:ph idx="1"/>
          </p:nvPr>
        </p:nvSpPr>
        <p:spPr>
          <a:xfrm>
            <a:off x="838200" y="1666240"/>
            <a:ext cx="10515600" cy="4937443"/>
          </a:xfrm>
        </p:spPr>
        <p:txBody>
          <a:bodyPr>
            <a:normAutofit fontScale="62500" lnSpcReduction="20000"/>
          </a:bodyPr>
          <a:lstStyle/>
          <a:p>
            <a:pPr marL="0" indent="0">
              <a:buNone/>
            </a:pPr>
            <a:r>
              <a:rPr lang="zh-CN" altLang="en-US" dirty="0"/>
              <a:t>对于一个叫做</a:t>
            </a:r>
            <a:r>
              <a:rPr lang="en-US" altLang="zh-CN" dirty="0"/>
              <a:t>bit</a:t>
            </a:r>
            <a:r>
              <a:rPr lang="zh-CN" altLang="en-US" dirty="0"/>
              <a:t>的</a:t>
            </a:r>
            <a:r>
              <a:rPr lang="en-US" altLang="zh-CN" dirty="0" err="1"/>
              <a:t>bitset</a:t>
            </a:r>
            <a:r>
              <a:rPr lang="zh-CN" altLang="en-US" dirty="0"/>
              <a:t>：</a:t>
            </a:r>
          </a:p>
          <a:p>
            <a:pPr marL="0" indent="0">
              <a:buNone/>
            </a:pPr>
            <a:r>
              <a:rPr lang="en-US" altLang="zh-CN" dirty="0" err="1"/>
              <a:t>bit.size</a:t>
            </a:r>
            <a:r>
              <a:rPr lang="en-US" altLang="zh-CN" dirty="0"/>
              <a:t>()       </a:t>
            </a:r>
            <a:r>
              <a:rPr lang="zh-CN" altLang="en-US" dirty="0"/>
              <a:t>返回大小（位数）</a:t>
            </a:r>
          </a:p>
          <a:p>
            <a:pPr marL="0" indent="0">
              <a:buNone/>
            </a:pPr>
            <a:r>
              <a:rPr lang="en-US" altLang="zh-CN" dirty="0" err="1"/>
              <a:t>bit.count</a:t>
            </a:r>
            <a:r>
              <a:rPr lang="en-US" altLang="zh-CN" dirty="0"/>
              <a:t>()     </a:t>
            </a:r>
            <a:r>
              <a:rPr lang="zh-CN" altLang="en-US" dirty="0"/>
              <a:t>返回</a:t>
            </a:r>
            <a:r>
              <a:rPr lang="en-US" altLang="zh-CN" dirty="0"/>
              <a:t>1</a:t>
            </a:r>
            <a:r>
              <a:rPr lang="zh-CN" altLang="en-US" dirty="0"/>
              <a:t>的个数</a:t>
            </a:r>
          </a:p>
          <a:p>
            <a:pPr marL="0" indent="0">
              <a:buNone/>
            </a:pPr>
            <a:r>
              <a:rPr lang="en-US" altLang="zh-CN" dirty="0" err="1"/>
              <a:t>bit.any</a:t>
            </a:r>
            <a:r>
              <a:rPr lang="en-US" altLang="zh-CN" dirty="0"/>
              <a:t>()       </a:t>
            </a:r>
            <a:r>
              <a:rPr lang="zh-CN" altLang="en-US" dirty="0"/>
              <a:t>返回是否有</a:t>
            </a:r>
            <a:r>
              <a:rPr lang="en-US" altLang="zh-CN" dirty="0"/>
              <a:t>1</a:t>
            </a:r>
          </a:p>
          <a:p>
            <a:pPr marL="0" indent="0">
              <a:buNone/>
            </a:pPr>
            <a:r>
              <a:rPr lang="en-US" altLang="zh-CN" dirty="0" err="1"/>
              <a:t>bit.none</a:t>
            </a:r>
            <a:r>
              <a:rPr lang="en-US" altLang="zh-CN" dirty="0"/>
              <a:t>()      </a:t>
            </a:r>
            <a:r>
              <a:rPr lang="zh-CN" altLang="en-US" dirty="0"/>
              <a:t>返回是否没有</a:t>
            </a:r>
            <a:r>
              <a:rPr lang="en-US" altLang="zh-CN" dirty="0"/>
              <a:t>1</a:t>
            </a:r>
          </a:p>
          <a:p>
            <a:pPr marL="0" indent="0">
              <a:buNone/>
            </a:pPr>
            <a:r>
              <a:rPr lang="en-US" altLang="zh-CN" dirty="0" err="1"/>
              <a:t>bit.set</a:t>
            </a:r>
            <a:r>
              <a:rPr lang="en-US" altLang="zh-CN" dirty="0"/>
              <a:t>()       </a:t>
            </a:r>
            <a:r>
              <a:rPr lang="zh-CN" altLang="en-US" dirty="0"/>
              <a:t>全都变成</a:t>
            </a:r>
            <a:r>
              <a:rPr lang="en-US" altLang="zh-CN" dirty="0"/>
              <a:t>1</a:t>
            </a:r>
          </a:p>
          <a:p>
            <a:pPr marL="0" indent="0">
              <a:buNone/>
            </a:pPr>
            <a:r>
              <a:rPr lang="en-US" altLang="zh-CN" dirty="0" err="1"/>
              <a:t>bit.set</a:t>
            </a:r>
            <a:r>
              <a:rPr lang="en-US" altLang="zh-CN" dirty="0"/>
              <a:t>(p)      </a:t>
            </a:r>
            <a:r>
              <a:rPr lang="zh-CN" altLang="en-US" dirty="0"/>
              <a:t>将第</a:t>
            </a:r>
            <a:r>
              <a:rPr lang="en-US" altLang="zh-CN" dirty="0"/>
              <a:t>p + 1</a:t>
            </a:r>
            <a:r>
              <a:rPr lang="zh-CN" altLang="en-US" dirty="0"/>
              <a:t>位变成</a:t>
            </a:r>
            <a:r>
              <a:rPr lang="en-US" altLang="zh-CN" dirty="0"/>
              <a:t>1</a:t>
            </a:r>
            <a:r>
              <a:rPr lang="zh-CN" altLang="en-US" dirty="0"/>
              <a:t>（</a:t>
            </a:r>
            <a:r>
              <a:rPr lang="en-US" altLang="zh-CN" dirty="0" err="1"/>
              <a:t>bitset</a:t>
            </a:r>
            <a:r>
              <a:rPr lang="zh-CN" altLang="en-US" dirty="0"/>
              <a:t>是从第</a:t>
            </a:r>
            <a:r>
              <a:rPr lang="en-US" altLang="zh-CN" dirty="0"/>
              <a:t>0</a:t>
            </a:r>
            <a:r>
              <a:rPr lang="zh-CN" altLang="en-US" dirty="0"/>
              <a:t>位开始的！） </a:t>
            </a:r>
          </a:p>
          <a:p>
            <a:pPr marL="0" indent="0">
              <a:buNone/>
            </a:pPr>
            <a:r>
              <a:rPr lang="en-US" altLang="zh-CN" dirty="0" err="1"/>
              <a:t>bit.set</a:t>
            </a:r>
            <a:r>
              <a:rPr lang="en-US" altLang="zh-CN" dirty="0"/>
              <a:t>(p, x)   </a:t>
            </a:r>
            <a:r>
              <a:rPr lang="zh-CN" altLang="en-US" dirty="0"/>
              <a:t>将第</a:t>
            </a:r>
            <a:r>
              <a:rPr lang="en-US" altLang="zh-CN" dirty="0"/>
              <a:t>p + 1</a:t>
            </a:r>
            <a:r>
              <a:rPr lang="zh-CN" altLang="en-US" dirty="0"/>
              <a:t>位变成</a:t>
            </a:r>
            <a:r>
              <a:rPr lang="en-US" altLang="zh-CN" dirty="0"/>
              <a:t>x</a:t>
            </a:r>
          </a:p>
          <a:p>
            <a:pPr marL="0" indent="0">
              <a:buNone/>
            </a:pPr>
            <a:r>
              <a:rPr lang="en-US" altLang="zh-CN" dirty="0" err="1"/>
              <a:t>bit.reset</a:t>
            </a:r>
            <a:r>
              <a:rPr lang="en-US" altLang="zh-CN" dirty="0"/>
              <a:t>()     </a:t>
            </a:r>
            <a:r>
              <a:rPr lang="zh-CN" altLang="en-US" dirty="0"/>
              <a:t>全都变成</a:t>
            </a:r>
            <a:r>
              <a:rPr lang="en-US" altLang="zh-CN" dirty="0"/>
              <a:t>0</a:t>
            </a:r>
          </a:p>
          <a:p>
            <a:pPr marL="0" indent="0">
              <a:buNone/>
            </a:pPr>
            <a:r>
              <a:rPr lang="en-US" altLang="zh-CN" dirty="0" err="1"/>
              <a:t>bit.reset</a:t>
            </a:r>
            <a:r>
              <a:rPr lang="en-US" altLang="zh-CN" dirty="0"/>
              <a:t>(p)    </a:t>
            </a:r>
            <a:r>
              <a:rPr lang="zh-CN" altLang="en-US" dirty="0"/>
              <a:t>将第</a:t>
            </a:r>
            <a:r>
              <a:rPr lang="en-US" altLang="zh-CN" dirty="0"/>
              <a:t>p + 1</a:t>
            </a:r>
            <a:r>
              <a:rPr lang="zh-CN" altLang="en-US" dirty="0"/>
              <a:t>位变成</a:t>
            </a:r>
            <a:r>
              <a:rPr lang="en-US" altLang="zh-CN" dirty="0"/>
              <a:t>0</a:t>
            </a:r>
          </a:p>
          <a:p>
            <a:pPr marL="0" indent="0">
              <a:buNone/>
            </a:pPr>
            <a:r>
              <a:rPr lang="en-US" altLang="zh-CN" dirty="0" err="1"/>
              <a:t>bit.flip</a:t>
            </a:r>
            <a:r>
              <a:rPr lang="en-US" altLang="zh-CN" dirty="0"/>
              <a:t>()      </a:t>
            </a:r>
            <a:r>
              <a:rPr lang="zh-CN" altLang="en-US" dirty="0"/>
              <a:t>全都取反</a:t>
            </a:r>
          </a:p>
          <a:p>
            <a:pPr marL="0" indent="0">
              <a:buNone/>
            </a:pPr>
            <a:r>
              <a:rPr lang="en-US" altLang="zh-CN" dirty="0" err="1"/>
              <a:t>bit.flip</a:t>
            </a:r>
            <a:r>
              <a:rPr lang="en-US" altLang="zh-CN" dirty="0"/>
              <a:t>(p)     </a:t>
            </a:r>
            <a:r>
              <a:rPr lang="zh-CN" altLang="en-US" dirty="0"/>
              <a:t>将第</a:t>
            </a:r>
            <a:r>
              <a:rPr lang="en-US" altLang="zh-CN" dirty="0"/>
              <a:t>p + 1</a:t>
            </a:r>
            <a:r>
              <a:rPr lang="zh-CN" altLang="en-US" dirty="0"/>
              <a:t>位取反</a:t>
            </a:r>
          </a:p>
          <a:p>
            <a:pPr marL="0" indent="0">
              <a:buNone/>
            </a:pPr>
            <a:r>
              <a:rPr lang="en-US" altLang="zh-CN" dirty="0" err="1"/>
              <a:t>bit.to_ulong</a:t>
            </a:r>
            <a:r>
              <a:rPr lang="en-US" altLang="zh-CN" dirty="0"/>
              <a:t>()  </a:t>
            </a:r>
            <a:r>
              <a:rPr lang="zh-CN" altLang="en-US" dirty="0"/>
              <a:t>返回它转换为</a:t>
            </a:r>
            <a:r>
              <a:rPr lang="en-US" altLang="zh-CN" dirty="0"/>
              <a:t>unsigned long</a:t>
            </a:r>
            <a:r>
              <a:rPr lang="zh-CN" altLang="en-US" dirty="0"/>
              <a:t>的结果，如果超出范围则报错</a:t>
            </a:r>
          </a:p>
          <a:p>
            <a:pPr marL="0" indent="0">
              <a:buNone/>
            </a:pPr>
            <a:r>
              <a:rPr lang="en-US" altLang="zh-CN" dirty="0" err="1"/>
              <a:t>bit.to_ullong</a:t>
            </a:r>
            <a:r>
              <a:rPr lang="en-US" altLang="zh-CN" dirty="0"/>
              <a:t>() </a:t>
            </a:r>
            <a:r>
              <a:rPr lang="zh-CN" altLang="en-US" dirty="0"/>
              <a:t>返回它转换为</a:t>
            </a:r>
            <a:r>
              <a:rPr lang="en-US" altLang="zh-CN" dirty="0"/>
              <a:t>unsigned long </a:t>
            </a:r>
            <a:r>
              <a:rPr lang="en-US" altLang="zh-CN" dirty="0" err="1"/>
              <a:t>long</a:t>
            </a:r>
            <a:r>
              <a:rPr lang="zh-CN" altLang="en-US" dirty="0"/>
              <a:t>的结果，如果超出范围则报错</a:t>
            </a:r>
          </a:p>
          <a:p>
            <a:pPr marL="0" indent="0">
              <a:buNone/>
            </a:pPr>
            <a:r>
              <a:rPr lang="en-US" altLang="zh-CN" dirty="0" err="1"/>
              <a:t>bit.to_string</a:t>
            </a:r>
            <a:r>
              <a:rPr lang="en-US" altLang="zh-CN" dirty="0"/>
              <a:t>() </a:t>
            </a:r>
            <a:r>
              <a:rPr lang="zh-CN" altLang="en-US" dirty="0"/>
              <a:t>返回它转换为</a:t>
            </a:r>
            <a:r>
              <a:rPr lang="en-US" altLang="zh-CN" dirty="0"/>
              <a:t>string</a:t>
            </a:r>
            <a:r>
              <a:rPr lang="zh-CN" altLang="en-US" dirty="0"/>
              <a:t>的结果</a:t>
            </a:r>
          </a:p>
        </p:txBody>
      </p:sp>
      <p:sp>
        <p:nvSpPr>
          <p:cNvPr id="4" name="文本框 3">
            <a:extLst>
              <a:ext uri="{FF2B5EF4-FFF2-40B4-BE49-F238E27FC236}">
                <a16:creationId xmlns:a16="http://schemas.microsoft.com/office/drawing/2014/main" id="{A76E2AED-90AF-44F3-A572-C48E907C1446}"/>
              </a:ext>
            </a:extLst>
          </p:cNvPr>
          <p:cNvSpPr txBox="1"/>
          <p:nvPr/>
        </p:nvSpPr>
        <p:spPr>
          <a:xfrm>
            <a:off x="731520" y="426720"/>
            <a:ext cx="10200640" cy="769441"/>
          </a:xfrm>
          <a:prstGeom prst="rect">
            <a:avLst/>
          </a:prstGeom>
          <a:noFill/>
        </p:spPr>
        <p:txBody>
          <a:bodyPr wrap="square" rtlCol="0">
            <a:spAutoFit/>
          </a:bodyPr>
          <a:lstStyle/>
          <a:p>
            <a:r>
              <a:rPr lang="en-US" altLang="zh-CN" sz="4400" dirty="0" err="1"/>
              <a:t>Bitset</a:t>
            </a:r>
            <a:r>
              <a:rPr lang="zh-CN" altLang="en-US" sz="4400" dirty="0"/>
              <a:t>的常用函数</a:t>
            </a:r>
          </a:p>
        </p:txBody>
      </p:sp>
    </p:spTree>
    <p:extLst>
      <p:ext uri="{BB962C8B-B14F-4D97-AF65-F5344CB8AC3E}">
        <p14:creationId xmlns:p14="http://schemas.microsoft.com/office/powerpoint/2010/main" val="1418753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A2E9BC7-A16F-4765-AE60-EFB0B3DCB115}"/>
              </a:ext>
            </a:extLst>
          </p:cNvPr>
          <p:cNvSpPr>
            <a:spLocks noGrp="1"/>
          </p:cNvSpPr>
          <p:nvPr>
            <p:ph idx="1"/>
          </p:nvPr>
        </p:nvSpPr>
        <p:spPr>
          <a:xfrm>
            <a:off x="838200" y="609600"/>
            <a:ext cx="10515600" cy="5567363"/>
          </a:xfrm>
        </p:spPr>
        <p:txBody>
          <a:bodyPr/>
          <a:lstStyle/>
          <a:p>
            <a:pPr marL="0" indent="0">
              <a:buNone/>
            </a:pPr>
            <a:r>
              <a:rPr lang="zh-CN" altLang="en-US" dirty="0"/>
              <a:t>前面说到</a:t>
            </a:r>
            <a:r>
              <a:rPr lang="en-US" altLang="zh-CN" dirty="0" err="1"/>
              <a:t>bitset</a:t>
            </a:r>
            <a:r>
              <a:rPr lang="zh-CN" altLang="en-US" dirty="0"/>
              <a:t>支持位运算</a:t>
            </a:r>
            <a:endParaRPr lang="en-US" altLang="zh-CN" dirty="0"/>
          </a:p>
          <a:p>
            <a:pPr marL="0" indent="0">
              <a:buNone/>
            </a:pPr>
            <a:endParaRPr lang="en-US" altLang="zh-CN" dirty="0"/>
          </a:p>
          <a:p>
            <a:pPr marL="0" indent="0">
              <a:buNone/>
            </a:pPr>
            <a:r>
              <a:rPr lang="zh-CN" altLang="en-US" dirty="0"/>
              <a:t>示例：左移运算</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EBB42137-479F-4678-92CC-2B308341CFDB}"/>
              </a:ext>
            </a:extLst>
          </p:cNvPr>
          <p:cNvPicPr>
            <a:picLocks noChangeAspect="1"/>
          </p:cNvPicPr>
          <p:nvPr/>
        </p:nvPicPr>
        <p:blipFill>
          <a:blip r:embed="rId2"/>
          <a:stretch>
            <a:fillRect/>
          </a:stretch>
        </p:blipFill>
        <p:spPr>
          <a:xfrm>
            <a:off x="1568121" y="2622708"/>
            <a:ext cx="7402524" cy="1612583"/>
          </a:xfrm>
          <a:prstGeom prst="rect">
            <a:avLst/>
          </a:prstGeom>
        </p:spPr>
      </p:pic>
    </p:spTree>
    <p:extLst>
      <p:ext uri="{BB962C8B-B14F-4D97-AF65-F5344CB8AC3E}">
        <p14:creationId xmlns:p14="http://schemas.microsoft.com/office/powerpoint/2010/main" val="1665080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B56E4D-1ED9-4B27-9841-CF191C4DC4A4}"/>
              </a:ext>
            </a:extLst>
          </p:cNvPr>
          <p:cNvSpPr>
            <a:spLocks noGrp="1"/>
          </p:cNvSpPr>
          <p:nvPr>
            <p:ph idx="1"/>
          </p:nvPr>
        </p:nvSpPr>
        <p:spPr>
          <a:xfrm>
            <a:off x="838200" y="568960"/>
            <a:ext cx="10515600" cy="5608003"/>
          </a:xfrm>
        </p:spPr>
        <p:txBody>
          <a:bodyPr/>
          <a:lstStyle/>
          <a:p>
            <a:pPr marL="0" indent="0">
              <a:buNone/>
            </a:pPr>
            <a:r>
              <a:rPr lang="zh-CN" altLang="en-US" dirty="0"/>
              <a:t>例题：</a:t>
            </a:r>
            <a:r>
              <a:rPr lang="en-US" altLang="zh-CN" dirty="0"/>
              <a:t>BZOJ3687</a:t>
            </a:r>
            <a:r>
              <a:rPr lang="zh-CN" altLang="en-US" dirty="0"/>
              <a:t>：子集的算术和的异或和。</a:t>
            </a:r>
            <a:endParaRPr lang="en-US" altLang="zh-CN" dirty="0"/>
          </a:p>
          <a:p>
            <a:pPr marL="0" indent="0">
              <a:buNone/>
            </a:pPr>
            <a:endParaRPr lang="en-US" altLang="zh-CN" dirty="0"/>
          </a:p>
          <a:p>
            <a:pPr marL="0" indent="0">
              <a:buNone/>
            </a:pPr>
            <a:r>
              <a:rPr lang="zh-CN" altLang="en-US" dirty="0"/>
              <a:t>输入：</a:t>
            </a:r>
            <a:endParaRPr lang="en-US" altLang="zh-CN" dirty="0"/>
          </a:p>
          <a:p>
            <a:pPr marL="0" indent="0">
              <a:buNone/>
            </a:pPr>
            <a:r>
              <a:rPr lang="en-US" altLang="zh-CN" dirty="0"/>
              <a:t>2</a:t>
            </a:r>
          </a:p>
          <a:p>
            <a:pPr marL="0" indent="0">
              <a:buNone/>
            </a:pPr>
            <a:r>
              <a:rPr lang="en-US" altLang="zh-CN" dirty="0"/>
              <a:t>1 3</a:t>
            </a:r>
          </a:p>
          <a:p>
            <a:pPr marL="0" indent="0">
              <a:buNone/>
            </a:pPr>
            <a:r>
              <a:rPr lang="zh-CN" altLang="en-US" dirty="0"/>
              <a:t>输出</a:t>
            </a:r>
            <a:endParaRPr lang="en-US" altLang="zh-CN" dirty="0"/>
          </a:p>
          <a:p>
            <a:pPr marL="0" indent="0">
              <a:buNone/>
            </a:pPr>
            <a:r>
              <a:rPr lang="en-US" altLang="zh-CN" dirty="0"/>
              <a:t>6</a:t>
            </a:r>
          </a:p>
          <a:p>
            <a:pPr marL="0" indent="0">
              <a:buNone/>
            </a:pPr>
            <a:r>
              <a:rPr lang="zh-CN" altLang="en-US" dirty="0"/>
              <a:t>样例解释： </a:t>
            </a:r>
            <a:r>
              <a:rPr lang="en-US" altLang="zh-CN" dirty="0"/>
              <a:t>6=1 </a:t>
            </a:r>
            <a:r>
              <a:rPr lang="zh-CN" altLang="en-US" dirty="0"/>
              <a:t>异或 </a:t>
            </a:r>
            <a:r>
              <a:rPr lang="en-US" altLang="zh-CN" dirty="0"/>
              <a:t>3 </a:t>
            </a:r>
            <a:r>
              <a:rPr lang="zh-CN" altLang="en-US" dirty="0"/>
              <a:t>异或 </a:t>
            </a:r>
            <a:r>
              <a:rPr lang="en-US" altLang="zh-CN" dirty="0"/>
              <a:t>(1+3)</a:t>
            </a:r>
          </a:p>
          <a:p>
            <a:pPr marL="0" indent="0">
              <a:buNone/>
            </a:pPr>
            <a:endParaRPr lang="en-US" altLang="zh-CN" dirty="0"/>
          </a:p>
          <a:p>
            <a:pPr marL="0" indent="0">
              <a:buNone/>
            </a:pPr>
            <a:r>
              <a:rPr lang="en-US" altLang="zh-CN" dirty="0"/>
              <a:t>ai &gt;0</a:t>
            </a:r>
            <a:r>
              <a:rPr lang="zh-CN" altLang="en-US" dirty="0"/>
              <a:t>，</a:t>
            </a:r>
            <a:r>
              <a:rPr lang="en-US" altLang="zh-CN" dirty="0"/>
              <a:t>1&lt;n&lt;1000</a:t>
            </a:r>
            <a:r>
              <a:rPr lang="zh-CN" altLang="en-US" dirty="0"/>
              <a:t>，∑</a:t>
            </a:r>
            <a:r>
              <a:rPr lang="en-US" altLang="zh-CN" dirty="0"/>
              <a:t>ai≤2000000</a:t>
            </a:r>
            <a:r>
              <a:rPr lang="zh-CN" altLang="en-US" dirty="0"/>
              <a:t>。</a:t>
            </a:r>
          </a:p>
        </p:txBody>
      </p:sp>
    </p:spTree>
    <p:extLst>
      <p:ext uri="{BB962C8B-B14F-4D97-AF65-F5344CB8AC3E}">
        <p14:creationId xmlns:p14="http://schemas.microsoft.com/office/powerpoint/2010/main" val="3058125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D1A88D9-8A09-4CE9-BD52-8CAFE2FE367D}"/>
              </a:ext>
            </a:extLst>
          </p:cNvPr>
          <p:cNvSpPr>
            <a:spLocks noGrp="1" noChangeArrowheads="1"/>
          </p:cNvSpPr>
          <p:nvPr>
            <p:ph idx="1"/>
          </p:nvPr>
        </p:nvSpPr>
        <p:spPr bwMode="auto">
          <a:xfrm>
            <a:off x="868680" y="1155564"/>
            <a:ext cx="9900920"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3200" dirty="0">
                <a:solidFill>
                  <a:srgbClr val="333333"/>
                </a:solidFill>
                <a:latin typeface="+mn-ea"/>
              </a:rPr>
              <a:t>思路：</a:t>
            </a:r>
            <a:endParaRPr lang="en-US" altLang="zh-CN" sz="3200" dirty="0">
              <a:solidFill>
                <a:srgbClr val="333333"/>
              </a:solidFill>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i="0" u="none" strike="noStrike" cap="none" normalizeH="0" baseline="0" dirty="0">
                <a:ln>
                  <a:noFill/>
                </a:ln>
                <a:solidFill>
                  <a:srgbClr val="333333"/>
                </a:solidFill>
                <a:effectLst/>
                <a:latin typeface="+mn-ea"/>
              </a:rPr>
              <a:t>设f[i]表示子集和为i的方案，那么加入一个数x，所有的f[i]+=f[i−1]</a:t>
            </a:r>
            <a:endParaRPr kumimoji="0" lang="zh-CN" altLang="zh-CN" sz="160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i="0" u="none" strike="noStrike" cap="none" normalizeH="0" baseline="0" dirty="0">
                <a:ln>
                  <a:noFill/>
                </a:ln>
                <a:solidFill>
                  <a:srgbClr val="333333"/>
                </a:solidFill>
                <a:effectLst/>
                <a:latin typeface="+mn-ea"/>
              </a:rPr>
              <a:t>考虑到最后的异或操作，因此我们只维护方案的奇偶性即可</a:t>
            </a:r>
            <a:endParaRPr kumimoji="0" lang="zh-CN" altLang="zh-CN" sz="160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i="0" u="none" strike="noStrike" cap="none" normalizeH="0" baseline="0" dirty="0">
                <a:ln>
                  <a:noFill/>
                </a:ln>
                <a:solidFill>
                  <a:srgbClr val="333333"/>
                </a:solidFill>
                <a:effectLst/>
                <a:latin typeface="+mn-ea"/>
              </a:rPr>
              <a:t>这样的话用一个bitset就可以了</a:t>
            </a:r>
            <a:endParaRPr kumimoji="0" lang="zh-CN" altLang="zh-CN" sz="440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762080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6A62923-885F-4E2E-A4CE-3DD36BAE31A2}"/>
              </a:ext>
            </a:extLst>
          </p:cNvPr>
          <p:cNvPicPr>
            <a:picLocks noChangeAspect="1"/>
          </p:cNvPicPr>
          <p:nvPr/>
        </p:nvPicPr>
        <p:blipFill>
          <a:blip r:embed="rId2"/>
          <a:stretch>
            <a:fillRect/>
          </a:stretch>
        </p:blipFill>
        <p:spPr>
          <a:xfrm>
            <a:off x="3575367" y="445769"/>
            <a:ext cx="5812473" cy="5799865"/>
          </a:xfrm>
          <a:prstGeom prst="rect">
            <a:avLst/>
          </a:prstGeom>
        </p:spPr>
      </p:pic>
      <p:sp>
        <p:nvSpPr>
          <p:cNvPr id="5" name="Rectangle 1">
            <a:extLst>
              <a:ext uri="{FF2B5EF4-FFF2-40B4-BE49-F238E27FC236}">
                <a16:creationId xmlns:a16="http://schemas.microsoft.com/office/drawing/2014/main" id="{BF753878-6770-427A-B71F-F449B7331EC0}"/>
              </a:ext>
            </a:extLst>
          </p:cNvPr>
          <p:cNvSpPr>
            <a:spLocks noGrp="1" noChangeArrowheads="1"/>
          </p:cNvSpPr>
          <p:nvPr>
            <p:ph idx="1"/>
          </p:nvPr>
        </p:nvSpPr>
        <p:spPr bwMode="auto">
          <a:xfrm>
            <a:off x="716280" y="313689"/>
            <a:ext cx="1864360"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200" i="0" u="none" strike="noStrike" cap="none" normalizeH="0" baseline="0" dirty="0">
                <a:ln>
                  <a:noFill/>
                </a:ln>
                <a:solidFill>
                  <a:srgbClr val="333333"/>
                </a:solidFill>
                <a:effectLst/>
                <a:latin typeface="+mn-ea"/>
              </a:rPr>
              <a:t>代码：</a:t>
            </a:r>
            <a:endParaRPr kumimoji="0" lang="zh-CN" altLang="zh-CN" sz="440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821164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AC9F16-C8F7-4DC3-BBA8-B9A4366C477F}"/>
              </a:ext>
            </a:extLst>
          </p:cNvPr>
          <p:cNvSpPr>
            <a:spLocks noGrp="1"/>
          </p:cNvSpPr>
          <p:nvPr>
            <p:ph idx="1"/>
          </p:nvPr>
        </p:nvSpPr>
        <p:spPr>
          <a:xfrm>
            <a:off x="838200" y="1066800"/>
            <a:ext cx="10515600" cy="5110163"/>
          </a:xfrm>
        </p:spPr>
        <p:txBody>
          <a:bodyPr/>
          <a:lstStyle/>
          <a:p>
            <a:pPr marL="0" indent="0">
              <a:buNone/>
            </a:pPr>
            <a:r>
              <a:rPr lang="zh-CN" altLang="en-US" dirty="0"/>
              <a:t>参考：</a:t>
            </a:r>
            <a:endParaRPr lang="en-US" altLang="zh-CN" dirty="0"/>
          </a:p>
          <a:p>
            <a:pPr marL="0" indent="0">
              <a:buNone/>
            </a:pPr>
            <a:r>
              <a:rPr lang="en-US" altLang="zh-CN" sz="2400" dirty="0"/>
              <a:t>http://www.matrix67.com/blog/archives/263 </a:t>
            </a:r>
          </a:p>
          <a:p>
            <a:pPr marL="0" indent="0">
              <a:buNone/>
            </a:pPr>
            <a:r>
              <a:rPr lang="en-US" altLang="zh-CN" sz="2400" dirty="0"/>
              <a:t>https://www.cnblogs.com/guoguo003/p/3163787.html</a:t>
            </a:r>
          </a:p>
          <a:p>
            <a:pPr marL="0" indent="0">
              <a:buNone/>
            </a:pPr>
            <a:r>
              <a:rPr lang="en-US" altLang="zh-CN" sz="2400" dirty="0"/>
              <a:t>https://www.cnblogs.com/zwfymqz/archive/2018/04/02/8696631.html</a:t>
            </a:r>
            <a:endParaRPr lang="zh-CN" altLang="en-US" sz="2400" dirty="0"/>
          </a:p>
        </p:txBody>
      </p:sp>
    </p:spTree>
    <p:extLst>
      <p:ext uri="{BB962C8B-B14F-4D97-AF65-F5344CB8AC3E}">
        <p14:creationId xmlns:p14="http://schemas.microsoft.com/office/powerpoint/2010/main" val="270061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33D12-12BE-4805-B128-64622B7E239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A889A92-ACF0-48D6-A648-9A4842AA943F}"/>
              </a:ext>
            </a:extLst>
          </p:cNvPr>
          <p:cNvSpPr>
            <a:spLocks noGrp="1"/>
          </p:cNvSpPr>
          <p:nvPr>
            <p:ph idx="1"/>
          </p:nvPr>
        </p:nvSpPr>
        <p:spPr/>
        <p:txBody>
          <a:bodyPr/>
          <a:lstStyle/>
          <a:p>
            <a:pPr marL="0" indent="0">
              <a:buNone/>
            </a:pPr>
            <a:r>
              <a:rPr lang="en-US" altLang="zh-CN" dirty="0"/>
              <a:t>2.</a:t>
            </a:r>
            <a:r>
              <a:rPr lang="zh-CN" altLang="en-US" dirty="0"/>
              <a:t>或运算</a:t>
            </a:r>
            <a:endParaRPr lang="en-US" altLang="zh-CN" dirty="0"/>
          </a:p>
          <a:p>
            <a:pPr marL="0" indent="0">
              <a:buNone/>
            </a:pPr>
            <a:r>
              <a:rPr lang="en-US" altLang="zh-CN" dirty="0"/>
              <a:t>    C++</a:t>
            </a:r>
            <a:r>
              <a:rPr lang="zh-CN" altLang="en-US" dirty="0"/>
              <a:t>符号：</a:t>
            </a:r>
            <a:r>
              <a:rPr lang="en-US" altLang="zh-CN" dirty="0"/>
              <a:t>|</a:t>
            </a:r>
          </a:p>
          <a:p>
            <a:pPr marL="0" indent="0">
              <a:buNone/>
            </a:pPr>
            <a:r>
              <a:rPr lang="en-US" altLang="zh-CN" dirty="0"/>
              <a:t>    </a:t>
            </a:r>
            <a:r>
              <a:rPr lang="zh-CN" altLang="en-US" dirty="0"/>
              <a:t>运算规则：运算数为</a:t>
            </a:r>
            <a:r>
              <a:rPr lang="en-US" altLang="zh-CN" dirty="0"/>
              <a:t>0</a:t>
            </a:r>
            <a:r>
              <a:rPr lang="zh-CN" altLang="en-US" dirty="0"/>
              <a:t>和</a:t>
            </a:r>
            <a:r>
              <a:rPr lang="en-US" altLang="zh-CN" dirty="0"/>
              <a:t>1</a:t>
            </a:r>
            <a:r>
              <a:rPr lang="zh-CN" altLang="en-US" dirty="0"/>
              <a:t>时，除了</a:t>
            </a:r>
            <a:r>
              <a:rPr lang="en-US" altLang="zh-CN" dirty="0"/>
              <a:t>0|0=0</a:t>
            </a:r>
            <a:r>
              <a:rPr lang="zh-CN" altLang="en-US" dirty="0"/>
              <a:t>，其余情况均为</a:t>
            </a:r>
            <a:r>
              <a:rPr lang="en-US" altLang="zh-CN" dirty="0"/>
              <a:t>1 </a:t>
            </a:r>
          </a:p>
          <a:p>
            <a:pPr marL="0" indent="0">
              <a:buNone/>
            </a:pPr>
            <a:r>
              <a:rPr lang="en-US" altLang="zh-CN" dirty="0"/>
              <a:t>    </a:t>
            </a:r>
            <a:r>
              <a:rPr lang="zh-CN" altLang="en-US" dirty="0"/>
              <a:t>简单应用：将一个数变为不超过它的最接近偶数（</a:t>
            </a:r>
            <a:r>
              <a:rPr lang="en-US" altLang="zh-CN" dirty="0"/>
              <a:t>x|1-1</a:t>
            </a:r>
            <a:r>
              <a:rPr lang="zh-CN" altLang="en-US" dirty="0"/>
              <a:t>）</a:t>
            </a:r>
            <a:endParaRPr lang="en-US" altLang="zh-CN" dirty="0"/>
          </a:p>
          <a:p>
            <a:pPr marL="0" indent="0">
              <a:buNone/>
            </a:pPr>
            <a:endParaRPr lang="en-US" altLang="zh-CN" dirty="0"/>
          </a:p>
          <a:p>
            <a:endParaRPr lang="zh-CN" altLang="en-US" dirty="0"/>
          </a:p>
          <a:p>
            <a:endParaRPr lang="zh-CN" altLang="en-US" dirty="0"/>
          </a:p>
        </p:txBody>
      </p:sp>
    </p:spTree>
    <p:extLst>
      <p:ext uri="{BB962C8B-B14F-4D97-AF65-F5344CB8AC3E}">
        <p14:creationId xmlns:p14="http://schemas.microsoft.com/office/powerpoint/2010/main" val="403442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54021-1997-4282-B6B3-93E0B9B291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77B635-747F-42A3-B136-8964E6C3D43B}"/>
              </a:ext>
            </a:extLst>
          </p:cNvPr>
          <p:cNvSpPr>
            <a:spLocks noGrp="1"/>
          </p:cNvSpPr>
          <p:nvPr>
            <p:ph idx="1"/>
          </p:nvPr>
        </p:nvSpPr>
        <p:spPr/>
        <p:txBody>
          <a:bodyPr>
            <a:normAutofit/>
          </a:bodyPr>
          <a:lstStyle/>
          <a:p>
            <a:pPr marL="0" indent="0">
              <a:buNone/>
            </a:pPr>
            <a:r>
              <a:rPr lang="en-US" altLang="zh-CN" dirty="0"/>
              <a:t>3.</a:t>
            </a:r>
            <a:r>
              <a:rPr lang="zh-CN" altLang="en-US" dirty="0"/>
              <a:t>异或运算</a:t>
            </a:r>
            <a:endParaRPr lang="en-US" altLang="zh-CN" dirty="0"/>
          </a:p>
          <a:p>
            <a:pPr marL="0" indent="0">
              <a:buNone/>
            </a:pPr>
            <a:r>
              <a:rPr lang="en-US" altLang="zh-CN" dirty="0"/>
              <a:t>    C++</a:t>
            </a:r>
            <a:r>
              <a:rPr lang="zh-CN" altLang="en-US" dirty="0"/>
              <a:t>符号：</a:t>
            </a:r>
            <a:r>
              <a:rPr lang="en-US" altLang="zh-CN" dirty="0"/>
              <a:t>^</a:t>
            </a:r>
          </a:p>
          <a:p>
            <a:pPr marL="0" indent="0">
              <a:buNone/>
            </a:pPr>
            <a:r>
              <a:rPr lang="en-US" altLang="zh-CN" dirty="0"/>
              <a:t>    </a:t>
            </a:r>
            <a:r>
              <a:rPr lang="zh-CN" altLang="en-US" dirty="0"/>
              <a:t>运算规则：运算数为</a:t>
            </a:r>
            <a:r>
              <a:rPr lang="en-US" altLang="zh-CN" dirty="0"/>
              <a:t>0</a:t>
            </a:r>
            <a:r>
              <a:rPr lang="zh-CN" altLang="en-US" dirty="0"/>
              <a:t>和</a:t>
            </a:r>
            <a:r>
              <a:rPr lang="en-US" altLang="zh-CN" dirty="0"/>
              <a:t>1</a:t>
            </a:r>
            <a:r>
              <a:rPr lang="zh-CN" altLang="en-US" dirty="0"/>
              <a:t>时，除了</a:t>
            </a:r>
            <a:r>
              <a:rPr lang="en-US" altLang="zh-CN" dirty="0"/>
              <a:t>0|0=0</a:t>
            </a:r>
            <a:r>
              <a:rPr lang="zh-CN" altLang="en-US" dirty="0"/>
              <a:t>，其余情况均为</a:t>
            </a:r>
            <a:r>
              <a:rPr lang="en-US" altLang="zh-CN" dirty="0"/>
              <a:t>1 </a:t>
            </a:r>
          </a:p>
          <a:p>
            <a:pPr marL="0" indent="0">
              <a:buNone/>
            </a:pPr>
            <a:r>
              <a:rPr lang="en-US" altLang="zh-CN" dirty="0"/>
              <a:t>    </a:t>
            </a:r>
            <a:r>
              <a:rPr lang="zh-CN" altLang="en-US" dirty="0"/>
              <a:t>简单应用：通常用于对二进制的特定一位进行取反操作</a:t>
            </a:r>
            <a:endParaRPr lang="en-US" altLang="zh-CN" dirty="0"/>
          </a:p>
          <a:p>
            <a:pPr marL="0" indent="0">
              <a:buNone/>
            </a:pPr>
            <a:endParaRPr lang="en-US" altLang="zh-CN" dirty="0"/>
          </a:p>
          <a:p>
            <a:pPr marL="0" indent="0">
              <a:buNone/>
            </a:pPr>
            <a:r>
              <a:rPr lang="pt-BR" altLang="zh-CN" dirty="0"/>
              <a:t>  </a:t>
            </a:r>
            <a:r>
              <a:rPr lang="zh-CN" altLang="en-US" dirty="0"/>
              <a:t>异或的逆运算是自己本身：</a:t>
            </a:r>
            <a:r>
              <a:rPr lang="pt-BR" altLang="zh-CN" dirty="0"/>
              <a:t>(a </a:t>
            </a:r>
            <a:r>
              <a:rPr lang="en-US" altLang="zh-CN" dirty="0"/>
              <a:t>^</a:t>
            </a:r>
            <a:r>
              <a:rPr lang="pt-BR" altLang="zh-CN" dirty="0"/>
              <a:t> b) ^ b = a</a:t>
            </a:r>
          </a:p>
          <a:p>
            <a:pPr marL="0" indent="0">
              <a:buNone/>
            </a:pPr>
            <a:r>
              <a:rPr lang="pt-BR" altLang="zh-CN" dirty="0"/>
              <a:t>  </a:t>
            </a:r>
            <a:r>
              <a:rPr lang="zh-CN" altLang="en-US" dirty="0"/>
              <a:t>利用这一点：可以用异或实现两数交换</a:t>
            </a:r>
            <a:endParaRPr lang="en-US" altLang="zh-CN" dirty="0"/>
          </a:p>
          <a:p>
            <a:pPr marL="0" indent="0">
              <a:buNone/>
            </a:pPr>
            <a:r>
              <a:rPr lang="en-US" altLang="zh-CN" dirty="0"/>
              <a:t>   a=</a:t>
            </a:r>
            <a:r>
              <a:rPr lang="en-US" altLang="zh-CN" dirty="0" err="1"/>
              <a:t>a^b,b</a:t>
            </a:r>
            <a:r>
              <a:rPr lang="en-US" altLang="zh-CN" dirty="0"/>
              <a:t>=</a:t>
            </a:r>
            <a:r>
              <a:rPr lang="en-US" altLang="zh-CN" dirty="0" err="1"/>
              <a:t>a^b,a</a:t>
            </a:r>
            <a:r>
              <a:rPr lang="en-US" altLang="zh-CN" dirty="0"/>
              <a:t>=</a:t>
            </a:r>
            <a:r>
              <a:rPr lang="en-US" altLang="zh-CN" dirty="0" err="1"/>
              <a:t>a^b</a:t>
            </a:r>
            <a:endParaRPr lang="zh-CN" altLang="en-US" dirty="0"/>
          </a:p>
          <a:p>
            <a:endParaRPr lang="zh-CN" altLang="en-US" dirty="0"/>
          </a:p>
        </p:txBody>
      </p:sp>
    </p:spTree>
    <p:extLst>
      <p:ext uri="{BB962C8B-B14F-4D97-AF65-F5344CB8AC3E}">
        <p14:creationId xmlns:p14="http://schemas.microsoft.com/office/powerpoint/2010/main" val="6112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28B1AC-1627-443A-A419-FA73C377309B}"/>
              </a:ext>
            </a:extLst>
          </p:cNvPr>
          <p:cNvSpPr>
            <a:spLocks noGrp="1"/>
          </p:cNvSpPr>
          <p:nvPr>
            <p:ph idx="1"/>
          </p:nvPr>
        </p:nvSpPr>
        <p:spPr>
          <a:xfrm>
            <a:off x="838200" y="274320"/>
            <a:ext cx="10515600" cy="6309360"/>
          </a:xfrm>
        </p:spPr>
        <p:txBody>
          <a:bodyPr>
            <a:normAutofit fontScale="92500" lnSpcReduction="10000"/>
          </a:bodyPr>
          <a:lstStyle/>
          <a:p>
            <a:pPr marL="0" indent="0">
              <a:buNone/>
            </a:pPr>
            <a:r>
              <a:rPr lang="en-US" altLang="zh-CN" dirty="0"/>
              <a:t>4.</a:t>
            </a:r>
            <a:r>
              <a:rPr lang="zh-CN" altLang="en-US" dirty="0"/>
              <a:t>取反</a:t>
            </a:r>
            <a:endParaRPr lang="en-US" altLang="zh-CN" dirty="0"/>
          </a:p>
          <a:p>
            <a:pPr marL="0" indent="0">
              <a:buNone/>
            </a:pPr>
            <a:r>
              <a:rPr lang="en-US" altLang="zh-CN" dirty="0"/>
              <a:t>    C++</a:t>
            </a:r>
            <a:r>
              <a:rPr lang="zh-CN" altLang="en-US" dirty="0"/>
              <a:t>符号：</a:t>
            </a:r>
            <a:r>
              <a:rPr lang="en-US" altLang="zh-CN" dirty="0"/>
              <a:t>~    </a:t>
            </a:r>
            <a:r>
              <a:rPr lang="zh-CN" altLang="en-US" dirty="0"/>
              <a:t>（注意不是</a:t>
            </a:r>
            <a:r>
              <a:rPr lang="en-US" altLang="zh-CN" dirty="0"/>
              <a:t>-</a:t>
            </a:r>
            <a:r>
              <a:rPr lang="zh-CN" altLang="en-US" dirty="0"/>
              <a:t>）</a:t>
            </a:r>
            <a:endParaRPr lang="en-US" altLang="zh-CN" dirty="0"/>
          </a:p>
          <a:p>
            <a:pPr marL="0" indent="0">
              <a:buNone/>
            </a:pPr>
            <a:r>
              <a:rPr lang="en-US" altLang="zh-CN" dirty="0"/>
              <a:t>    </a:t>
            </a:r>
            <a:r>
              <a:rPr lang="zh-CN" altLang="en-US" dirty="0"/>
              <a:t>辨析：</a:t>
            </a:r>
            <a:r>
              <a:rPr lang="en-US" altLang="zh-CN" dirty="0" err="1"/>
              <a:t>lowbit</a:t>
            </a:r>
            <a:r>
              <a:rPr lang="zh-CN" altLang="en-US" dirty="0"/>
              <a:t>函数是 </a:t>
            </a:r>
            <a:r>
              <a:rPr lang="en-US" altLang="zh-CN" dirty="0"/>
              <a:t>x&amp;(~x)</a:t>
            </a:r>
            <a:r>
              <a:rPr lang="zh-CN" altLang="en-US" dirty="0"/>
              <a:t>还是</a:t>
            </a:r>
            <a:r>
              <a:rPr lang="en-US" altLang="zh-CN" dirty="0"/>
              <a:t>x&amp;(-x) </a:t>
            </a:r>
            <a:r>
              <a:rPr lang="zh-CN" altLang="en-US" dirty="0"/>
              <a:t>？</a:t>
            </a:r>
            <a:endParaRPr lang="en-US" altLang="zh-CN" dirty="0"/>
          </a:p>
          <a:p>
            <a:pPr marL="0" indent="0">
              <a:buNone/>
            </a:pPr>
            <a:r>
              <a:rPr lang="en-US" altLang="zh-CN" dirty="0"/>
              <a:t>    </a:t>
            </a:r>
            <a:r>
              <a:rPr lang="zh-CN" altLang="en-US" dirty="0"/>
              <a:t>运算规则：把内存中的</a:t>
            </a:r>
            <a:r>
              <a:rPr lang="en-US" altLang="zh-CN" dirty="0"/>
              <a:t>0</a:t>
            </a:r>
            <a:r>
              <a:rPr lang="zh-CN" altLang="en-US" dirty="0"/>
              <a:t>和</a:t>
            </a:r>
            <a:r>
              <a:rPr lang="en-US" altLang="zh-CN" dirty="0"/>
              <a:t>1</a:t>
            </a:r>
            <a:r>
              <a:rPr lang="zh-CN" altLang="en-US" dirty="0"/>
              <a:t>全部取反</a:t>
            </a:r>
            <a:endParaRPr lang="en-US" altLang="zh-CN" dirty="0"/>
          </a:p>
          <a:p>
            <a:pPr marL="0" indent="0">
              <a:buNone/>
            </a:pPr>
            <a:r>
              <a:rPr lang="en-US" altLang="zh-CN" dirty="0"/>
              <a:t>    </a:t>
            </a:r>
            <a:r>
              <a:rPr lang="zh-CN" altLang="en-US" dirty="0"/>
              <a:t>注意有符号整数的操作：</a:t>
            </a:r>
            <a:r>
              <a:rPr lang="en-US" altLang="zh-CN" dirty="0"/>
              <a:t>~x</a:t>
            </a:r>
            <a:r>
              <a:rPr lang="zh-CN" altLang="en-US" dirty="0"/>
              <a:t>实际上等于</a:t>
            </a:r>
            <a:r>
              <a:rPr lang="en-US" altLang="zh-CN" dirty="0"/>
              <a:t>-a-1</a:t>
            </a:r>
            <a:r>
              <a:rPr lang="zh-CN" altLang="en-US" dirty="0"/>
              <a:t>（负数用补码表示）</a:t>
            </a:r>
            <a:endParaRPr lang="en-US" altLang="zh-CN" dirty="0"/>
          </a:p>
          <a:p>
            <a:pPr marL="0" indent="0">
              <a:buNone/>
            </a:pPr>
            <a:r>
              <a:rPr lang="en-US" altLang="zh-CN" dirty="0"/>
              <a:t>    </a:t>
            </a:r>
            <a:r>
              <a:rPr lang="zh-CN" altLang="en-US" dirty="0"/>
              <a:t>例如：</a:t>
            </a:r>
            <a:r>
              <a:rPr lang="en-US" altLang="zh-CN" dirty="0"/>
              <a:t>~5 </a:t>
            </a:r>
            <a:r>
              <a:rPr lang="zh-CN" altLang="en-US" dirty="0"/>
              <a:t>等于</a:t>
            </a:r>
            <a:r>
              <a:rPr lang="en-US" altLang="zh-CN" dirty="0"/>
              <a:t>-6</a:t>
            </a:r>
          </a:p>
          <a:p>
            <a:pPr marL="0" indent="0">
              <a:buNone/>
            </a:pPr>
            <a:r>
              <a:rPr lang="en-US" altLang="zh-CN" dirty="0"/>
              <a:t>    </a:t>
            </a:r>
            <a:r>
              <a:rPr lang="zh-CN" altLang="en-US" dirty="0"/>
              <a:t>考虑一个</a:t>
            </a:r>
            <a:r>
              <a:rPr lang="en-US" altLang="zh-CN" dirty="0"/>
              <a:t>8</a:t>
            </a:r>
            <a:r>
              <a:rPr lang="zh-CN" altLang="en-US" dirty="0"/>
              <a:t>位有符号整数，</a:t>
            </a:r>
            <a:r>
              <a:rPr lang="en-US" altLang="zh-CN" dirty="0"/>
              <a:t>5</a:t>
            </a:r>
            <a:r>
              <a:rPr lang="zh-CN" altLang="en-US" dirty="0"/>
              <a:t>可以表示为：</a:t>
            </a:r>
            <a:endParaRPr lang="en-US" altLang="zh-CN" dirty="0"/>
          </a:p>
          <a:p>
            <a:pPr marL="0" indent="0">
              <a:buNone/>
            </a:pPr>
            <a:r>
              <a:rPr lang="en-US" altLang="zh-CN" dirty="0"/>
              <a:t>	0000 0101</a:t>
            </a:r>
          </a:p>
          <a:p>
            <a:pPr marL="0" indent="0">
              <a:buNone/>
            </a:pPr>
            <a:r>
              <a:rPr lang="en-US" altLang="zh-CN" dirty="0"/>
              <a:t>     </a:t>
            </a:r>
            <a:r>
              <a:rPr lang="zh-CN" altLang="en-US" dirty="0"/>
              <a:t>取反：</a:t>
            </a:r>
            <a:endParaRPr lang="en-US" altLang="zh-CN" dirty="0"/>
          </a:p>
          <a:p>
            <a:pPr marL="0" indent="0">
              <a:buNone/>
            </a:pPr>
            <a:r>
              <a:rPr lang="en-US" altLang="zh-CN" dirty="0"/>
              <a:t>	1111 1010</a:t>
            </a:r>
          </a:p>
          <a:p>
            <a:pPr marL="0" indent="0">
              <a:buNone/>
            </a:pPr>
            <a:r>
              <a:rPr lang="en-US" altLang="zh-CN" dirty="0"/>
              <a:t>     </a:t>
            </a:r>
            <a:r>
              <a:rPr lang="zh-CN" altLang="en-US" dirty="0"/>
              <a:t>高位取反之后说明正数变为负数：</a:t>
            </a:r>
            <a:endParaRPr lang="en-US" altLang="zh-CN" dirty="0"/>
          </a:p>
          <a:p>
            <a:pPr marL="0" indent="0">
              <a:buNone/>
            </a:pPr>
            <a:r>
              <a:rPr lang="en-US" altLang="zh-CN" dirty="0"/>
              <a:t>     </a:t>
            </a:r>
            <a:r>
              <a:rPr lang="zh-CN" altLang="en-US" dirty="0"/>
              <a:t>以补码表示（取反</a:t>
            </a:r>
            <a:r>
              <a:rPr lang="en-US" altLang="zh-CN" dirty="0"/>
              <a:t>+1</a:t>
            </a:r>
            <a:r>
              <a:rPr lang="zh-CN" altLang="en-US" dirty="0"/>
              <a:t>）</a:t>
            </a:r>
            <a:endParaRPr lang="en-US" altLang="zh-CN" dirty="0"/>
          </a:p>
          <a:p>
            <a:pPr marL="0" indent="0">
              <a:buNone/>
            </a:pPr>
            <a:r>
              <a:rPr lang="en-US" altLang="zh-CN" dirty="0"/>
              <a:t>          1000 0110</a:t>
            </a:r>
          </a:p>
          <a:p>
            <a:pPr marL="0" indent="0">
              <a:buNone/>
            </a:pPr>
            <a:r>
              <a:rPr lang="en-US" altLang="zh-CN" dirty="0"/>
              <a:t>    </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34879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999F9-3618-48EB-94B6-33A60C26C26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A4B29C-51B2-42FE-8E7F-9E70A0CC31A8}"/>
              </a:ext>
            </a:extLst>
          </p:cNvPr>
          <p:cNvSpPr>
            <a:spLocks noGrp="1"/>
          </p:cNvSpPr>
          <p:nvPr>
            <p:ph idx="1"/>
          </p:nvPr>
        </p:nvSpPr>
        <p:spPr/>
        <p:txBody>
          <a:bodyPr/>
          <a:lstStyle/>
          <a:p>
            <a:pPr marL="0" indent="0">
              <a:buNone/>
            </a:pPr>
            <a:r>
              <a:rPr lang="en-US" altLang="zh-CN" dirty="0"/>
              <a:t>5.</a:t>
            </a:r>
            <a:r>
              <a:rPr lang="zh-CN" altLang="en-US" dirty="0"/>
              <a:t>左移运算</a:t>
            </a:r>
            <a:endParaRPr lang="en-US" altLang="zh-CN" dirty="0"/>
          </a:p>
          <a:p>
            <a:pPr marL="0" indent="0">
              <a:buNone/>
            </a:pPr>
            <a:r>
              <a:rPr lang="en-US" altLang="zh-CN" dirty="0"/>
              <a:t>    C++</a:t>
            </a:r>
            <a:r>
              <a:rPr lang="zh-CN" altLang="en-US" dirty="0"/>
              <a:t>符号：</a:t>
            </a:r>
            <a:r>
              <a:rPr lang="en-US" altLang="zh-CN" dirty="0"/>
              <a:t>&lt;&lt;</a:t>
            </a:r>
          </a:p>
          <a:p>
            <a:pPr marL="0" indent="0">
              <a:buNone/>
            </a:pPr>
            <a:r>
              <a:rPr lang="en-US" altLang="zh-CN" dirty="0"/>
              <a:t>    </a:t>
            </a:r>
            <a:r>
              <a:rPr lang="zh-CN" altLang="en-US" dirty="0"/>
              <a:t>运算规则：把二进制位整体向左移动</a:t>
            </a:r>
            <a:endParaRPr lang="en-US" altLang="zh-CN" dirty="0"/>
          </a:p>
          <a:p>
            <a:pPr marL="0" indent="0">
              <a:buNone/>
            </a:pPr>
            <a:r>
              <a:rPr lang="zh-CN" altLang="en-US" dirty="0"/>
              <a:t>    简单应用：左移</a:t>
            </a:r>
            <a:r>
              <a:rPr lang="en-US" altLang="zh-CN" dirty="0"/>
              <a:t>n</a:t>
            </a:r>
            <a:r>
              <a:rPr lang="zh-CN" altLang="en-US" dirty="0"/>
              <a:t>位相当于乘以</a:t>
            </a:r>
            <a:r>
              <a:rPr lang="en-US" altLang="zh-CN" dirty="0"/>
              <a:t>2</a:t>
            </a:r>
            <a:r>
              <a:rPr lang="zh-CN" altLang="en-US" dirty="0"/>
              <a:t>的</a:t>
            </a:r>
            <a:r>
              <a:rPr lang="en-US" altLang="zh-CN" dirty="0"/>
              <a:t>n</a:t>
            </a:r>
            <a:r>
              <a:rPr lang="zh-CN" altLang="en-US" dirty="0"/>
              <a:t>次方</a:t>
            </a:r>
            <a:endParaRPr lang="en-US" altLang="zh-CN"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4684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26DAE-1643-404D-AFF3-02036999AB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F547F45-2A2A-4E48-A19B-F27386FC9EFE}"/>
              </a:ext>
            </a:extLst>
          </p:cNvPr>
          <p:cNvSpPr>
            <a:spLocks noGrp="1"/>
          </p:cNvSpPr>
          <p:nvPr>
            <p:ph idx="1"/>
          </p:nvPr>
        </p:nvSpPr>
        <p:spPr/>
        <p:txBody>
          <a:bodyPr/>
          <a:lstStyle/>
          <a:p>
            <a:pPr marL="0" indent="0">
              <a:buNone/>
            </a:pPr>
            <a:r>
              <a:rPr lang="en-US" altLang="zh-CN" dirty="0"/>
              <a:t>6.</a:t>
            </a:r>
            <a:r>
              <a:rPr lang="zh-CN" altLang="en-US" dirty="0"/>
              <a:t>右移运算</a:t>
            </a:r>
            <a:endParaRPr lang="en-US" altLang="zh-CN" dirty="0"/>
          </a:p>
          <a:p>
            <a:pPr marL="0" indent="0">
              <a:buNone/>
            </a:pPr>
            <a:r>
              <a:rPr lang="en-US" altLang="zh-CN" dirty="0"/>
              <a:t>    C++</a:t>
            </a:r>
            <a:r>
              <a:rPr lang="zh-CN" altLang="en-US" dirty="0"/>
              <a:t>符号：</a:t>
            </a:r>
            <a:r>
              <a:rPr lang="en-US" altLang="zh-CN" dirty="0"/>
              <a:t>&gt;&gt;</a:t>
            </a:r>
          </a:p>
          <a:p>
            <a:pPr marL="0" indent="0">
              <a:buNone/>
            </a:pPr>
            <a:r>
              <a:rPr lang="en-US" altLang="zh-CN" dirty="0"/>
              <a:t>    </a:t>
            </a:r>
            <a:r>
              <a:rPr lang="zh-CN" altLang="en-US" dirty="0"/>
              <a:t>运算规则：把二进制位整体向右移动</a:t>
            </a:r>
            <a:endParaRPr lang="en-US" altLang="zh-CN" dirty="0"/>
          </a:p>
          <a:p>
            <a:pPr marL="0" indent="0">
              <a:buNone/>
            </a:pPr>
            <a:r>
              <a:rPr lang="zh-CN" altLang="en-US" dirty="0"/>
              <a:t>    简单应用：右移</a:t>
            </a:r>
            <a:r>
              <a:rPr lang="en-US" altLang="zh-CN" dirty="0"/>
              <a:t>n</a:t>
            </a:r>
            <a:r>
              <a:rPr lang="zh-CN" altLang="en-US" dirty="0"/>
              <a:t>位相当于除以</a:t>
            </a:r>
            <a:r>
              <a:rPr lang="en-US" altLang="zh-CN" dirty="0"/>
              <a:t>2</a:t>
            </a:r>
            <a:r>
              <a:rPr lang="zh-CN" altLang="en-US" dirty="0"/>
              <a:t>的</a:t>
            </a:r>
            <a:r>
              <a:rPr lang="en-US" altLang="zh-CN" dirty="0"/>
              <a:t>n</a:t>
            </a:r>
            <a:r>
              <a:rPr lang="zh-CN" altLang="en-US" dirty="0"/>
              <a:t>次方</a:t>
            </a:r>
            <a:endParaRPr lang="en-US" altLang="zh-CN"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425365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B54ACCB-1DEB-47CA-9BFE-5A5D7A60BE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592" y="365125"/>
            <a:ext cx="8714167" cy="6211324"/>
          </a:xfrm>
        </p:spPr>
      </p:pic>
    </p:spTree>
    <p:extLst>
      <p:ext uri="{BB962C8B-B14F-4D97-AF65-F5344CB8AC3E}">
        <p14:creationId xmlns:p14="http://schemas.microsoft.com/office/powerpoint/2010/main" val="18277670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2651</Words>
  <Application>Microsoft Office PowerPoint</Application>
  <PresentationFormat>宽屏</PresentationFormat>
  <Paragraphs>247</Paragraphs>
  <Slides>38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38</vt:i4>
      </vt:variant>
    </vt:vector>
  </HeadingPairs>
  <TitlesOfParts>
    <vt:vector size="42" baseType="lpstr">
      <vt:lpstr>等线</vt:lpstr>
      <vt:lpstr>等线 Light</vt:lpstr>
      <vt:lpstr>Arial</vt:lpstr>
      <vt:lpstr>Office 主题​​</vt:lpstr>
      <vt:lpstr>位运算</vt:lpstr>
      <vt:lpstr>PowerPoint 演示文稿</vt:lpstr>
      <vt:lpstr>各种位运算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位运算优化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实战：</vt:lpstr>
      <vt:lpstr>C题 bitset  [Jsoi2016]位运算</vt:lpstr>
      <vt:lpstr>PowerPoint 演示文稿</vt:lpstr>
      <vt:lpstr>H题 Islands and Bridges  POJ2288</vt:lpstr>
      <vt:lpstr>PowerPoint 演示文稿</vt:lpstr>
      <vt:lpstr>PowerPoint 演示文稿</vt:lpstr>
      <vt:lpstr>bitset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位运算</dc:title>
  <dc:creator>Zhou Bang</dc:creator>
  <cp:lastModifiedBy>Zhou Bang</cp:lastModifiedBy>
  <cp:revision>49</cp:revision>
  <dcterms:created xsi:type="dcterms:W3CDTF">2020-02-06T13:55:38Z</dcterms:created>
  <dcterms:modified xsi:type="dcterms:W3CDTF">2020-02-07T09:54:43Z</dcterms:modified>
</cp:coreProperties>
</file>