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5" r:id="rId10"/>
    <p:sldId id="263" r:id="rId11"/>
    <p:sldId id="266" r:id="rId12"/>
    <p:sldId id="26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  <a:srgbClr val="5A6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82" d="100"/>
          <a:sy n="82" d="100"/>
        </p:scale>
        <p:origin x="720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1680-7E17-4CC4-4158-5BB558DC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654D-0048-B7C7-B777-A2967C6D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7821-9732-E5CA-56A7-58B15C4B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6016-0441-B3A4-9139-3DCB1975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5E3B-5A3D-0ADD-E92F-1C99A67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980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9A9E-3C21-9C60-C73A-1BF95414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98001-CF86-2358-2CFC-5A1B6B9C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DA0A-3C83-5CBD-0E1E-808BEE55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C9E1-737A-D3EC-1F35-2F3FF525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A363-A8F2-CAB8-7F9B-3BB2E21E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9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4EFCB-3B00-214D-C874-3745ACEA7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CE07-4787-37C0-6FA7-2CFC05B8F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F52E-0457-8B59-CD2F-4489F4A1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32E7-22E6-22DA-66CE-EB67D6F0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C0CB-A074-07AB-7C38-8EF75E29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58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E94-9BAD-B679-EAD8-CB41B32E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AA3E-53B5-FFA9-A704-13120BE9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6B42-BD35-0FBF-86E2-9EAA25F8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C7C4-6D86-F28A-61E8-BEF77022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917E-49AF-1050-7846-2BA351B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8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B4AE-500E-CDC6-5137-EAE72D15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E905-C1D3-6EB1-8B1D-AB2C49CD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A314-18FD-713D-F70D-08913674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4646-2D3D-2AAB-91E0-2A6D416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EC00-E182-BAC8-67CA-B56CC3A6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68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649-DEA3-F4B6-DD8E-2D99F113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5546-5F6D-8F29-B5F6-4C95AEB4D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2CEA-CFF7-7C33-5E40-2D4F8FCC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B570-4C0C-F3C5-E8D1-769A5368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4884-FB03-0DB3-B4AF-F0933001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7EE57-5BB7-56E4-B9E4-050CF838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17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B42-6770-A559-2B2A-35C2B0A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4CFB-1707-0AC4-76FA-8B1A5C02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3240-2C82-094F-ACBD-11D09FE7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F35B2-BA0B-7C2A-6D1B-E4495C4A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D0410-A244-3053-345C-D6780DDC3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C67E7-003E-6070-6A0F-AA4A1EB0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779BC-239F-64A3-F0D3-70F7A3A3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C651-7E93-04A8-3185-B60624D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37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081C-4443-4DB1-4153-527AB90C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ED758-2066-F7C9-EAD7-74FA8D6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C5E5B-78AE-59F9-BD10-6EBD0214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FA213-444D-3B82-AD98-D832BC7F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44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4F399-8DDC-9488-F139-BD9E69CB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20183-EC2A-6FDE-D94C-B133DD41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0466-A65E-A27C-8378-8B7308AA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56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B93-BEF3-5CBD-B38A-4B3FA72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5E76-EC27-FE71-C69A-A9C228AB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D88AC-7EC1-C7C3-DB12-5EE20BCB8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055E-91CF-5D01-5C34-E14CB25D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FD93-9A7B-9252-B5F3-A4A5699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4786D-085B-4EA9-3CE9-331847F1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402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9121-C628-7D4F-21BA-6AEDB0C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D5CCF-0F53-4203-1D11-ED15A7DDD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0AC13-07CE-C8EF-F982-70B938BA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75B3-9E13-0A89-F2C8-0C42DEF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9E57-554B-23FB-9D52-B1CBE30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F7A4-562F-1479-8869-DF72BDA7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41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B7874-BB62-C5DB-538B-8BD740F8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E0F6-58C3-F650-A539-0C740FCB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7A81-D5AD-7B84-4189-3115314F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DD75D-5033-428D-B505-F5EFE23996C1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174F-30C6-2425-9F7D-27D72730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1FE9-D86E-0587-6770-43C397E53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BA852-EA96-49B9-86AF-0E6F2F5F6B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57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086889-923C-CF0B-3814-9CD336EB8291}"/>
              </a:ext>
            </a:extLst>
          </p:cNvPr>
          <p:cNvSpPr/>
          <p:nvPr/>
        </p:nvSpPr>
        <p:spPr>
          <a:xfrm rot="899989">
            <a:off x="-1017125" y="-1329994"/>
            <a:ext cx="8026952" cy="8989121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CDF3F-4592-86D6-CA54-584B93AA4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98" y="1128991"/>
            <a:ext cx="6001064" cy="4071150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Aplicație</a:t>
            </a:r>
            <a:r>
              <a:rPr lang="en-US" sz="4800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web pentru </a:t>
            </a:r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gestionarea</a:t>
            </a:r>
            <a:r>
              <a:rPr lang="en-US" sz="4800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eficientă</a:t>
            </a:r>
            <a:r>
              <a:rPr lang="en-US" sz="4800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 </a:t>
            </a:r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angajaților</a:t>
            </a:r>
            <a:r>
              <a:rPr lang="en-US" sz="4800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și a </a:t>
            </a:r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sarcinilor</a:t>
            </a:r>
            <a:r>
              <a:rPr lang="en-US" sz="4800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4800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lucru</a:t>
            </a:r>
            <a:endParaRPr lang="LID4096" sz="4800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F11C2-64C5-9D25-2732-B05C2ECF34C6}"/>
              </a:ext>
            </a:extLst>
          </p:cNvPr>
          <p:cNvSpPr txBox="1"/>
          <p:nvPr/>
        </p:nvSpPr>
        <p:spPr>
          <a:xfrm>
            <a:off x="7839695" y="2656736"/>
            <a:ext cx="358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Poppins SemiBold" panose="020B0502040204020203" pitchFamily="2" charset="0"/>
                <a:cs typeface="Poppins SemiBold" panose="020B0502040204020203" pitchFamily="2" charset="0"/>
              </a:rPr>
              <a:t>taskage</a:t>
            </a:r>
            <a:endParaRPr lang="LID4096" sz="6000" dirty="0">
              <a:latin typeface="Poppins SemiBold" panose="020B0502040204020203" pitchFamily="2" charset="0"/>
              <a:cs typeface="Poppins SemiBold" panose="020B05020402040202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42F5F-E3A7-7553-486B-8E8A260F9E69}"/>
              </a:ext>
            </a:extLst>
          </p:cNvPr>
          <p:cNvSpPr txBox="1"/>
          <p:nvPr/>
        </p:nvSpPr>
        <p:spPr>
          <a:xfrm>
            <a:off x="7109852" y="4960443"/>
            <a:ext cx="4107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600" dirty="0">
                <a:latin typeface="Poppins SemiBold" panose="020B0502040204020203" pitchFamily="2" charset="0"/>
                <a:cs typeface="Poppins SemiBold" panose="020B0502040204020203" pitchFamily="2" charset="0"/>
              </a:rPr>
              <a:t>Absolvent:</a:t>
            </a:r>
          </a:p>
          <a:p>
            <a:pPr algn="r"/>
            <a:r>
              <a:rPr lang="en-US" sz="1600" dirty="0">
                <a:latin typeface="Poppins SemiBold" panose="020B0502040204020203" pitchFamily="2" charset="0"/>
                <a:cs typeface="Poppins SemiBold" panose="020B0502040204020203" pitchFamily="2" charset="0"/>
              </a:rPr>
              <a:t>Ciocan Alexandra-Diana</a:t>
            </a:r>
            <a:endParaRPr lang="ro-RO" sz="1600" dirty="0">
              <a:latin typeface="Poppins SemiBold" panose="020B0502040204020203" pitchFamily="2" charset="0"/>
              <a:cs typeface="Poppins SemiBold" panose="020B0502040204020203" pitchFamily="2" charset="0"/>
            </a:endParaRPr>
          </a:p>
          <a:p>
            <a:pPr algn="r"/>
            <a:endParaRPr lang="ro-RO" sz="1600" dirty="0">
              <a:latin typeface="Poppins SemiBold" panose="020B0502040204020203" pitchFamily="2" charset="0"/>
              <a:cs typeface="Poppins SemiBold" panose="020B0502040204020203" pitchFamily="2" charset="0"/>
            </a:endParaRPr>
          </a:p>
          <a:p>
            <a:pPr algn="r"/>
            <a:r>
              <a:rPr lang="ro-RO" sz="1600" dirty="0">
                <a:latin typeface="Poppins SemiBold" panose="020B0502040204020203" pitchFamily="2" charset="0"/>
                <a:cs typeface="Poppins SemiBold" panose="020B0502040204020203" pitchFamily="2" charset="0"/>
              </a:rPr>
              <a:t>Coordonator științific:</a:t>
            </a:r>
          </a:p>
          <a:p>
            <a:pPr algn="r"/>
            <a:r>
              <a:rPr lang="ro-RO" sz="1600" dirty="0">
                <a:latin typeface="Poppins SemiBold" panose="020B0502040204020203" pitchFamily="2" charset="0"/>
                <a:cs typeface="Poppins SemiBold" panose="020B0502040204020203" pitchFamily="2" charset="0"/>
              </a:rPr>
              <a:t>Natalia Gabriela </a:t>
            </a:r>
            <a:r>
              <a:rPr lang="ro-RO" sz="1600" dirty="0" err="1">
                <a:latin typeface="Poppins SemiBold" panose="020B0502040204020203" pitchFamily="2" charset="0"/>
                <a:cs typeface="Poppins SemiBold" panose="020B0502040204020203" pitchFamily="2" charset="0"/>
              </a:rPr>
              <a:t>Ozunu</a:t>
            </a:r>
            <a:endParaRPr lang="ro-RO" sz="1600" dirty="0">
              <a:latin typeface="Poppins SemiBold" panose="020B0502040204020203" pitchFamily="2" charset="0"/>
              <a:cs typeface="Poppins SemiBold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E2D540B-0892-F6F4-777A-4FFD4D497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9"/>
          <a:stretch/>
        </p:blipFill>
        <p:spPr>
          <a:xfrm>
            <a:off x="2424747" y="1892713"/>
            <a:ext cx="6737986" cy="48867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10964713" flipH="1">
            <a:off x="-930475" y="-417058"/>
            <a:ext cx="13258211" cy="242137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6" y="543464"/>
            <a:ext cx="11943184" cy="12303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Care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este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fluxul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pentru a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determina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persoana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potrivită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pentru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sarcina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de </a:t>
            </a:r>
            <a:r>
              <a:rPr lang="en-US" sz="28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lucru</a:t>
            </a:r>
            <a:r>
              <a:rPr lang="en-US" sz="28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28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10964713" flipH="1">
            <a:off x="-870091" y="-383159"/>
            <a:ext cx="13258211" cy="242137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" y="219737"/>
            <a:ext cx="11587480" cy="16729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</a:t>
            </a:r>
            <a:r>
              <a:rPr lang="en-US" sz="32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funcționează</a:t>
            </a:r>
            <a:r>
              <a:rPr lang="en-US" sz="32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32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sugestia</a:t>
            </a:r>
            <a:r>
              <a:rPr lang="en-US" sz="32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32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persoanei</a:t>
            </a:r>
            <a:r>
              <a:rPr lang="en-US" sz="32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32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responsabile</a:t>
            </a:r>
            <a:r>
              <a:rPr lang="en-US" sz="32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20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34B3-3319-E1E8-89EE-A1C47B575691}"/>
                  </a:ext>
                </a:extLst>
              </p:cNvPr>
              <p:cNvSpPr txBox="1"/>
              <p:nvPr/>
            </p:nvSpPr>
            <p:spPr>
              <a:xfrm>
                <a:off x="3203512" y="3429000"/>
                <a:ext cx="1772816" cy="100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ro-RO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34B3-3319-E1E8-89EE-A1C47B575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12" y="3429000"/>
                <a:ext cx="1772816" cy="1008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5DF22-3675-3430-B8EC-E7ED97ED6F6A}"/>
                  </a:ext>
                </a:extLst>
              </p:cNvPr>
              <p:cNvSpPr txBox="1"/>
              <p:nvPr/>
            </p:nvSpPr>
            <p:spPr>
              <a:xfrm>
                <a:off x="7010402" y="3429000"/>
                <a:ext cx="1772816" cy="10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∪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o-R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5DF22-3675-3430-B8EC-E7ED97ED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2" y="3429000"/>
                <a:ext cx="1772816" cy="1018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67162C-2A64-FDC3-6B1B-75087180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900" y="2739413"/>
            <a:ext cx="4862040" cy="4559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Similaritate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cosinusoidală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378A0-70C4-1B29-51B7-87727BB52386}"/>
              </a:ext>
            </a:extLst>
          </p:cNvPr>
          <p:cNvSpPr txBox="1">
            <a:spLocks/>
          </p:cNvSpPr>
          <p:nvPr/>
        </p:nvSpPr>
        <p:spPr>
          <a:xfrm>
            <a:off x="5997056" y="4711282"/>
            <a:ext cx="3799508" cy="455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Similaritate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Jaccard</a:t>
            </a:r>
          </a:p>
        </p:txBody>
      </p:sp>
    </p:spTree>
    <p:extLst>
      <p:ext uri="{BB962C8B-B14F-4D97-AF65-F5344CB8AC3E}">
        <p14:creationId xmlns:p14="http://schemas.microsoft.com/office/powerpoint/2010/main" val="267717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4924104">
            <a:off x="-1526823" y="-67234"/>
            <a:ext cx="7969384" cy="736493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0" y="2148219"/>
            <a:ext cx="6487480" cy="25615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Demo</a:t>
            </a:r>
            <a:r>
              <a:rPr lang="en-US" sz="8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8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time</a:t>
            </a:r>
            <a:endParaRPr lang="ro-RO" sz="80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4979312">
            <a:off x="4403694" y="-6161809"/>
            <a:ext cx="2972710" cy="1276054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289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Care e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problema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8E5B-D4E4-8A5E-0364-68DE8190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3419588"/>
            <a:ext cx="5257800" cy="125038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 err="1">
                <a:latin typeface="Poppins" panose="00000500000000000000" pitchFamily="2" charset="0"/>
                <a:cs typeface="Poppins" panose="00000500000000000000" pitchFamily="2" charset="0"/>
              </a:rPr>
              <a:t>Asignarea</a:t>
            </a: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dirty="0" err="1">
                <a:solidFill>
                  <a:srgbClr val="5A67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eficientă</a:t>
            </a: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a </a:t>
            </a:r>
            <a:r>
              <a:rPr lang="en-US" sz="3600" dirty="0" err="1">
                <a:latin typeface="Poppins" panose="00000500000000000000" pitchFamily="2" charset="0"/>
                <a:cs typeface="Poppins" panose="00000500000000000000" pitchFamily="2" charset="0"/>
              </a:rPr>
              <a:t>sarcinilor</a:t>
            </a:r>
            <a:r>
              <a:rPr lang="ro-RO" sz="3600" dirty="0">
                <a:latin typeface="Poppins" panose="00000500000000000000" pitchFamily="2" charset="0"/>
                <a:cs typeface="Poppins" panose="00000500000000000000" pitchFamily="2" charset="0"/>
              </a:rPr>
              <a:t>, într-un context Agile.</a:t>
            </a:r>
            <a:endParaRPr lang="LID4096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A person touching a screen with a magnifying glass&#10;&#10;Description automatically generated">
            <a:extLst>
              <a:ext uri="{FF2B5EF4-FFF2-40B4-BE49-F238E27FC236}">
                <a16:creationId xmlns:a16="http://schemas.microsoft.com/office/drawing/2014/main" id="{AC657091-8703-EFDC-3CCE-800E79A7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6" y="1690688"/>
            <a:ext cx="4737594" cy="47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5728077">
            <a:off x="4855979" y="-6102815"/>
            <a:ext cx="2972710" cy="1276054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78" y="696394"/>
            <a:ext cx="530867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a </a:t>
            </a:r>
            <a:r>
              <a:rPr lang="en-US" sz="36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fost</a:t>
            </a:r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36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rezolvată</a:t>
            </a:r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36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8E5B-D4E4-8A5E-0364-68DE8190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691" y="2365019"/>
            <a:ext cx="2393653" cy="639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>
                <a:solidFill>
                  <a:srgbClr val="5A67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 sz="3600" dirty="0">
                <a:solidFill>
                  <a:srgbClr val="5A67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LID4096" sz="3600" dirty="0">
              <a:solidFill>
                <a:srgbClr val="5A67D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 descr="A person sitting on a computer&#10;&#10;Description automatically generated">
            <a:extLst>
              <a:ext uri="{FF2B5EF4-FFF2-40B4-BE49-F238E27FC236}">
                <a16:creationId xmlns:a16="http://schemas.microsoft.com/office/drawing/2014/main" id="{91A1A72B-77EF-8D6E-1509-4FBFA251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4" y="1391344"/>
            <a:ext cx="4755074" cy="4755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482D6-55B5-D0EF-0332-04450106615E}"/>
              </a:ext>
            </a:extLst>
          </p:cNvPr>
          <p:cNvSpPr txBox="1"/>
          <p:nvPr/>
        </p:nvSpPr>
        <p:spPr>
          <a:xfrm>
            <a:off x="6151282" y="3154154"/>
            <a:ext cx="5624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Platform</a:t>
            </a:r>
            <a:r>
              <a:rPr lang="ro-RO" sz="2400" dirty="0">
                <a:latin typeface="Poppins" panose="00000500000000000000" pitchFamily="2" charset="0"/>
                <a:cs typeface="Poppins" panose="00000500000000000000" pitchFamily="2" charset="0"/>
              </a:rPr>
              <a:t>ă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pentru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gestiunea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sarcinilor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lucru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cu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integrarea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unui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algoritm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asignare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bazat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performanțe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anterioare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ale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angajaților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0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5243865">
            <a:off x="4516867" y="-5882436"/>
            <a:ext cx="3158263" cy="1276054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24347"/>
            <a:ext cx="74879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tehnologii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au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facilitat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rezolvarea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problemei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8E5B-D4E4-8A5E-0364-68DE8190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536" y="2973052"/>
            <a:ext cx="4886156" cy="2544979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Typescript &amp; React;</a:t>
            </a:r>
          </a:p>
          <a:p>
            <a:pPr algn="just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Java &amp; Spring;</a:t>
            </a:r>
          </a:p>
          <a:p>
            <a:pPr algn="just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Python &amp; Flask;</a:t>
            </a:r>
          </a:p>
          <a:p>
            <a:pPr algn="just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PostgreSQL</a:t>
            </a:r>
          </a:p>
        </p:txBody>
      </p:sp>
      <p:pic>
        <p:nvPicPr>
          <p:cNvPr id="6" name="Picture 5" descr="A blue and black symbol&#10;&#10;Description automatically generated">
            <a:extLst>
              <a:ext uri="{FF2B5EF4-FFF2-40B4-BE49-F238E27FC236}">
                <a16:creationId xmlns:a16="http://schemas.microsoft.com/office/drawing/2014/main" id="{09B4E3D1-8CAC-AA6A-B756-E248CD85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20" y="1931941"/>
            <a:ext cx="753873" cy="753873"/>
          </a:xfrm>
          <a:prstGeom prst="rect">
            <a:avLst/>
          </a:prstGeom>
        </p:spPr>
      </p:pic>
      <p:pic>
        <p:nvPicPr>
          <p:cNvPr id="11" name="Picture 10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49EF3122-7AFC-6ADE-3D9F-3112B24D2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2868">
            <a:off x="7143879" y="2306748"/>
            <a:ext cx="585217" cy="585217"/>
          </a:xfrm>
          <a:prstGeom prst="rect">
            <a:avLst/>
          </a:prstGeom>
        </p:spPr>
      </p:pic>
      <p:pic>
        <p:nvPicPr>
          <p:cNvPr id="13" name="Picture 12" descr="A blue and orange coffee cup&#10;&#10;Description automatically generated">
            <a:extLst>
              <a:ext uri="{FF2B5EF4-FFF2-40B4-BE49-F238E27FC236}">
                <a16:creationId xmlns:a16="http://schemas.microsoft.com/office/drawing/2014/main" id="{EFA695BC-FCDE-5B0E-5B63-CD93C0CF6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5" y="3969644"/>
            <a:ext cx="585217" cy="585217"/>
          </a:xfrm>
          <a:prstGeom prst="rect">
            <a:avLst/>
          </a:prstGeom>
        </p:spPr>
      </p:pic>
      <p:pic>
        <p:nvPicPr>
          <p:cNvPr id="15" name="Picture 14" descr="A green leaf in a circle&#10;&#10;Description automatically generated">
            <a:extLst>
              <a:ext uri="{FF2B5EF4-FFF2-40B4-BE49-F238E27FC236}">
                <a16:creationId xmlns:a16="http://schemas.microsoft.com/office/drawing/2014/main" id="{88801488-26FB-F2D2-1B87-067F8CFC1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12" y="2843783"/>
            <a:ext cx="585217" cy="585217"/>
          </a:xfrm>
          <a:prstGeom prst="rect">
            <a:avLst/>
          </a:prstGeom>
        </p:spPr>
      </p:pic>
      <p:pic>
        <p:nvPicPr>
          <p:cNvPr id="17" name="Picture 16" descr="A blue and yellow snake&#10;&#10;Description automatically generated">
            <a:extLst>
              <a:ext uri="{FF2B5EF4-FFF2-40B4-BE49-F238E27FC236}">
                <a16:creationId xmlns:a16="http://schemas.microsoft.com/office/drawing/2014/main" id="{FBC3C2AF-1A24-AA0C-25CE-02B98F091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66" y="2758744"/>
            <a:ext cx="585217" cy="58521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443BBE-BE94-3569-1516-1ECB745A3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83" y="5065671"/>
            <a:ext cx="585217" cy="585217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6D16DD-6B80-D89C-5817-C3658DF4C9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95" y="3661074"/>
            <a:ext cx="584468" cy="584468"/>
          </a:xfrm>
          <a:prstGeom prst="rect">
            <a:avLst/>
          </a:prstGeom>
        </p:spPr>
      </p:pic>
      <p:pic>
        <p:nvPicPr>
          <p:cNvPr id="23" name="Picture 22" descr="A person holding a wrench&#10;&#10;Description automatically generated">
            <a:extLst>
              <a:ext uri="{FF2B5EF4-FFF2-40B4-BE49-F238E27FC236}">
                <a16:creationId xmlns:a16="http://schemas.microsoft.com/office/drawing/2014/main" id="{A299AD31-5A56-4487-9EB7-7A70450FAC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55" y="1566402"/>
            <a:ext cx="5358280" cy="5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4979312">
            <a:off x="4403694" y="-6161809"/>
            <a:ext cx="2972710" cy="1276054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350829" cy="132556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 face aplicația, mai exact?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8E5B-D4E4-8A5E-0364-68DE8190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7480"/>
            <a:ext cx="5257800" cy="2635979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Funcționalități inspirate din aplicații precum: </a:t>
            </a:r>
            <a:r>
              <a:rPr lang="ro-RO" dirty="0" err="1">
                <a:latin typeface="Poppins" panose="00000500000000000000" pitchFamily="2" charset="0"/>
                <a:cs typeface="Poppins" panose="00000500000000000000" pitchFamily="2" charset="0"/>
              </a:rPr>
              <a:t>Jira</a:t>
            </a:r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, Monday.com, </a:t>
            </a:r>
            <a:r>
              <a:rPr lang="ro-RO" dirty="0" err="1">
                <a:latin typeface="Poppins" panose="00000500000000000000" pitchFamily="2" charset="0"/>
                <a:cs typeface="Poppins" panose="00000500000000000000" pitchFamily="2" charset="0"/>
              </a:rPr>
              <a:t>Azure</a:t>
            </a:r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ro-RO" dirty="0" err="1">
                <a:latin typeface="Poppins" panose="00000500000000000000" pitchFamily="2" charset="0"/>
                <a:cs typeface="Poppins" panose="00000500000000000000" pitchFamily="2" charset="0"/>
              </a:rPr>
              <a:t>DevOps</a:t>
            </a:r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Grupate pentru 3 tipuri de </a:t>
            </a:r>
            <a:r>
              <a:rPr lang="ro-RO" dirty="0" err="1">
                <a:latin typeface="Poppins" panose="00000500000000000000" pitchFamily="2" charset="0"/>
                <a:cs typeface="Poppins" panose="00000500000000000000" pitchFamily="2" charset="0"/>
              </a:rPr>
              <a:t>utilizori</a:t>
            </a:r>
            <a:r>
              <a:rPr lang="ro-RO" dirty="0">
                <a:latin typeface="Poppins" panose="00000500000000000000" pitchFamily="2" charset="0"/>
                <a:cs typeface="Poppins" panose="00000500000000000000" pitchFamily="2" charset="0"/>
              </a:rPr>
              <a:t>: membru basic de echipă, manager, administrator</a:t>
            </a:r>
          </a:p>
        </p:txBody>
      </p:sp>
      <p:pic>
        <p:nvPicPr>
          <p:cNvPr id="6" name="Picture 5" descr="A person touching a screen with a magnifying glass&#10;&#10;Description automatically generated">
            <a:extLst>
              <a:ext uri="{FF2B5EF4-FFF2-40B4-BE49-F238E27FC236}">
                <a16:creationId xmlns:a16="http://schemas.microsoft.com/office/drawing/2014/main" id="{AC657091-8703-EFDC-3CCE-800E79A7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6" y="1690688"/>
            <a:ext cx="4737594" cy="47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3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F4CD8B-A9AC-3F04-902E-7FE3786FF4EA}"/>
              </a:ext>
            </a:extLst>
          </p:cNvPr>
          <p:cNvSpPr/>
          <p:nvPr/>
        </p:nvSpPr>
        <p:spPr>
          <a:xfrm>
            <a:off x="5096874" y="3346771"/>
            <a:ext cx="2162342" cy="774441"/>
          </a:xfrm>
          <a:prstGeom prst="rightArrow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4E5441D-2CC2-02C8-71B5-5DF6247B5666}"/>
              </a:ext>
            </a:extLst>
          </p:cNvPr>
          <p:cNvSpPr/>
          <p:nvPr/>
        </p:nvSpPr>
        <p:spPr>
          <a:xfrm rot="2555387">
            <a:off x="4618649" y="4968651"/>
            <a:ext cx="2586909" cy="774441"/>
          </a:xfrm>
          <a:prstGeom prst="rightArrow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2CF9779-2F67-F0B9-05BF-D33686A7049B}"/>
              </a:ext>
            </a:extLst>
          </p:cNvPr>
          <p:cNvSpPr/>
          <p:nvPr/>
        </p:nvSpPr>
        <p:spPr>
          <a:xfrm>
            <a:off x="2257386" y="3308564"/>
            <a:ext cx="1535430" cy="774441"/>
          </a:xfrm>
          <a:prstGeom prst="rightArrow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5760863">
            <a:off x="4516867" y="-5882436"/>
            <a:ext cx="3158263" cy="12760545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0F4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377" y="716419"/>
            <a:ext cx="810332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</a:t>
            </a:r>
            <a:r>
              <a:rPr lang="en-US" sz="36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funcționează</a:t>
            </a:r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3600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soluția</a:t>
            </a:r>
            <a:r>
              <a:rPr lang="en-US" sz="3600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36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B29A63-00F7-D8B2-DFED-C870BE495C0D}"/>
              </a:ext>
            </a:extLst>
          </p:cNvPr>
          <p:cNvSpPr/>
          <p:nvPr/>
        </p:nvSpPr>
        <p:spPr>
          <a:xfrm>
            <a:off x="709423" y="3067705"/>
            <a:ext cx="1646527" cy="1287624"/>
          </a:xfrm>
          <a:prstGeom prst="round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client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393224-DDE9-7112-83A2-292FE0125E36}"/>
              </a:ext>
            </a:extLst>
          </p:cNvPr>
          <p:cNvSpPr/>
          <p:nvPr/>
        </p:nvSpPr>
        <p:spPr>
          <a:xfrm>
            <a:off x="7102239" y="3067705"/>
            <a:ext cx="1646527" cy="1287624"/>
          </a:xfrm>
          <a:prstGeom prst="round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core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5E6D8-23BF-BAA1-B02F-4C8EF4996DCB}"/>
              </a:ext>
            </a:extLst>
          </p:cNvPr>
          <p:cNvSpPr/>
          <p:nvPr/>
        </p:nvSpPr>
        <p:spPr>
          <a:xfrm>
            <a:off x="10052824" y="3067705"/>
            <a:ext cx="1646527" cy="1287624"/>
          </a:xfrm>
          <a:prstGeom prst="round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9ADA8F-9216-938D-D602-842818F593F3}"/>
              </a:ext>
            </a:extLst>
          </p:cNvPr>
          <p:cNvSpPr/>
          <p:nvPr/>
        </p:nvSpPr>
        <p:spPr>
          <a:xfrm>
            <a:off x="7102239" y="5356562"/>
            <a:ext cx="1646527" cy="1287624"/>
          </a:xfrm>
          <a:prstGeom prst="round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helper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5D1B0B-8AD4-8AD4-E0FF-D5BF7BCB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64" y="3067705"/>
            <a:ext cx="666287" cy="66628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0BD1978-73A8-75E3-8E85-00D132CB0C1E}"/>
              </a:ext>
            </a:extLst>
          </p:cNvPr>
          <p:cNvSpPr/>
          <p:nvPr/>
        </p:nvSpPr>
        <p:spPr>
          <a:xfrm>
            <a:off x="3629847" y="3067705"/>
            <a:ext cx="1646527" cy="1287624"/>
          </a:xfrm>
          <a:prstGeom prst="round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taskage</a:t>
            </a:r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gateway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F6C3DD2-AE37-D6C6-2C57-5059693F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416" y="5932202"/>
            <a:ext cx="666287" cy="6662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B0B10D-7850-FDE1-7A7F-147B81263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2239" y="3689042"/>
            <a:ext cx="666287" cy="666287"/>
          </a:xfrm>
          <a:prstGeom prst="rect">
            <a:avLst/>
          </a:prstGeom>
        </p:spPr>
      </p:pic>
      <p:pic>
        <p:nvPicPr>
          <p:cNvPr id="12" name="Picture 11" descr="A blue and black symbol&#10;&#10;Description automatically generated">
            <a:extLst>
              <a:ext uri="{FF2B5EF4-FFF2-40B4-BE49-F238E27FC236}">
                <a16:creationId xmlns:a16="http://schemas.microsoft.com/office/drawing/2014/main" id="{9CA041ED-D7D7-B15C-4254-13FD0989D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4" y="3661549"/>
            <a:ext cx="666287" cy="66628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A0F312A-9B51-D1BD-3C90-7DBBB69F8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9847" y="3095856"/>
            <a:ext cx="666287" cy="66628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EC31C478-4B05-64AB-1CF1-A92DE3C024AC}"/>
              </a:ext>
            </a:extLst>
          </p:cNvPr>
          <p:cNvSpPr/>
          <p:nvPr/>
        </p:nvSpPr>
        <p:spPr>
          <a:xfrm>
            <a:off x="8563272" y="3372378"/>
            <a:ext cx="1646527" cy="774441"/>
          </a:xfrm>
          <a:prstGeom prst="rightArrow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JDBC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D10C2B4-2DEA-403D-F8F0-EC9D3DEB72CE}"/>
              </a:ext>
            </a:extLst>
          </p:cNvPr>
          <p:cNvSpPr/>
          <p:nvPr/>
        </p:nvSpPr>
        <p:spPr>
          <a:xfrm rot="18890363">
            <a:off x="8644763" y="4968651"/>
            <a:ext cx="2248078" cy="774441"/>
          </a:xfrm>
          <a:prstGeom prst="rightArrow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dirty="0" err="1">
                <a:solidFill>
                  <a:srgbClr val="F0F4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QLAlchemy</a:t>
            </a:r>
            <a:endParaRPr lang="ro-RO" dirty="0">
              <a:solidFill>
                <a:srgbClr val="F0F4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11409518" flipH="1">
            <a:off x="-610233" y="-838452"/>
            <a:ext cx="6246972" cy="8223170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719592"/>
            <a:ext cx="4074159" cy="54188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funcționează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fluxul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datelor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32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 descr="A screen shot of a diagram&#10;&#10;Description automatically generated">
            <a:extLst>
              <a:ext uri="{FF2B5EF4-FFF2-40B4-BE49-F238E27FC236}">
                <a16:creationId xmlns:a16="http://schemas.microsoft.com/office/drawing/2014/main" id="{77E56C6A-9A72-D827-21D1-4F56C5E6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8213"/>
            <a:ext cx="4553125" cy="68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diagram&#10;&#10;Description automatically generated">
            <a:extLst>
              <a:ext uri="{FF2B5EF4-FFF2-40B4-BE49-F238E27FC236}">
                <a16:creationId xmlns:a16="http://schemas.microsoft.com/office/drawing/2014/main" id="{A95D350F-1DF4-5D38-8692-A7ACDA4E4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84" y="1969787"/>
            <a:ext cx="4086225" cy="4882243"/>
          </a:xfrm>
          <a:prstGeom prst="rect">
            <a:avLst/>
          </a:prstGeom>
        </p:spPr>
      </p:pic>
      <p:pic>
        <p:nvPicPr>
          <p:cNvPr id="10" name="Picture 9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721FF5AE-AB32-8636-5E7E-665C71DAF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4" y="1969787"/>
            <a:ext cx="4902361" cy="4888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16023781" flipH="1">
            <a:off x="4702060" y="-5969783"/>
            <a:ext cx="2654920" cy="13098204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31" y="376119"/>
            <a:ext cx="10397978" cy="148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funcționează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autentificarea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  <a:endParaRPr lang="ro-RO" sz="32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5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6D078-A521-8057-1AFE-214316646F87}"/>
              </a:ext>
            </a:extLst>
          </p:cNvPr>
          <p:cNvSpPr/>
          <p:nvPr/>
        </p:nvSpPr>
        <p:spPr>
          <a:xfrm rot="10388823" flipH="1">
            <a:off x="-859771" y="-810287"/>
            <a:ext cx="6499689" cy="8223170"/>
          </a:xfrm>
          <a:prstGeom prst="rect">
            <a:avLst/>
          </a:prstGeom>
          <a:solidFill>
            <a:srgbClr val="5A6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00AA-044B-5BB5-8EF7-37238D9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1" y="719591"/>
            <a:ext cx="4488139" cy="54188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arată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baza</a:t>
            </a:r>
            <a:r>
              <a:rPr lang="en-US" dirty="0">
                <a:solidFill>
                  <a:srgbClr val="F0F4F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de date?</a:t>
            </a:r>
            <a:endParaRPr lang="ro-RO" sz="3200" dirty="0">
              <a:solidFill>
                <a:srgbClr val="F0F4F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552A33-CDE7-177E-E083-3C19CD09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01" y="178900"/>
            <a:ext cx="5147398" cy="65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184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Poppins</vt:lpstr>
      <vt:lpstr>Poppins SemiBold</vt:lpstr>
      <vt:lpstr>Office Theme</vt:lpstr>
      <vt:lpstr>Aplicație web pentru gestionarea eficientă a angajaților și a sarcinilor de lucru</vt:lpstr>
      <vt:lpstr>Care e problema?</vt:lpstr>
      <vt:lpstr>Cum a fost rezolvată?</vt:lpstr>
      <vt:lpstr>Ce tehnologii au facilitat rezolvarea problemei?</vt:lpstr>
      <vt:lpstr>Ce face aplicația, mai exact?</vt:lpstr>
      <vt:lpstr>Cum funcționează soluția?</vt:lpstr>
      <vt:lpstr>Cum funcționează fluxul datelor?</vt:lpstr>
      <vt:lpstr>Cum funcționează autentificarea?</vt:lpstr>
      <vt:lpstr>Cum arată baza de date?</vt:lpstr>
      <vt:lpstr>Care este fluxul pentru a determina persoana potrivită pentru sarcina de lucru?</vt:lpstr>
      <vt:lpstr>Cum funcționează sugestia persoanei responsabile?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Diana</dc:creator>
  <cp:lastModifiedBy>Alexandra Diana</cp:lastModifiedBy>
  <cp:revision>56</cp:revision>
  <dcterms:created xsi:type="dcterms:W3CDTF">2024-06-27T18:19:03Z</dcterms:created>
  <dcterms:modified xsi:type="dcterms:W3CDTF">2024-07-03T07:19:57Z</dcterms:modified>
</cp:coreProperties>
</file>