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62513" y="2045976"/>
            <a:ext cx="5643880" cy="624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3501" y="3316961"/>
            <a:ext cx="7658734" cy="354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email.co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rwebsit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8767" y="1253090"/>
            <a:ext cx="8269605" cy="8225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25"/>
              </a:spcBef>
            </a:pPr>
            <a:r>
              <a:rPr sz="8950" b="1" spc="290" dirty="0">
                <a:solidFill>
                  <a:srgbClr val="FFFFFF"/>
                </a:solidFill>
                <a:latin typeface="Times New Roman"/>
                <a:cs typeface="Times New Roman"/>
              </a:rPr>
              <a:t>Exploring</a:t>
            </a:r>
            <a:r>
              <a:rPr sz="8950" b="1" spc="-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3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8950" b="1" spc="434" dirty="0">
                <a:solidFill>
                  <a:srgbClr val="FFFFFF"/>
                </a:solidFill>
                <a:latin typeface="Times New Roman"/>
                <a:cs typeface="Times New Roman"/>
              </a:rPr>
              <a:t>Depths</a:t>
            </a:r>
            <a:r>
              <a:rPr sz="895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35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895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Research </a:t>
            </a:r>
            <a:r>
              <a:rPr sz="8950" b="1" spc="315" dirty="0">
                <a:solidFill>
                  <a:srgbClr val="FFFFFF"/>
                </a:solidFill>
                <a:latin typeface="Times New Roman"/>
                <a:cs typeface="Times New Roman"/>
              </a:rPr>
              <a:t>Philosophy:</a:t>
            </a:r>
            <a:r>
              <a:rPr sz="8950" b="1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-57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8950" b="1" spc="365" dirty="0">
                <a:solidFill>
                  <a:srgbClr val="FFFFFF"/>
                </a:solidFill>
                <a:latin typeface="Times New Roman"/>
                <a:cs typeface="Times New Roman"/>
              </a:rPr>
              <a:t>Comprehensive </a:t>
            </a:r>
            <a:r>
              <a:rPr sz="8950" b="1" spc="250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endParaRPr sz="895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1384" y="78234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520166" y="551942"/>
                </a:moveTo>
                <a:lnTo>
                  <a:pt x="365836" y="331190"/>
                </a:lnTo>
                <a:lnTo>
                  <a:pt x="228625" y="134924"/>
                </a:lnTo>
                <a:lnTo>
                  <a:pt x="165290" y="134924"/>
                </a:lnTo>
                <a:lnTo>
                  <a:pt x="456819" y="551942"/>
                </a:lnTo>
                <a:lnTo>
                  <a:pt x="520166" y="551942"/>
                </a:lnTo>
                <a:close/>
              </a:path>
              <a:path w="685800" h="685800">
                <a:moveTo>
                  <a:pt x="685800" y="74104"/>
                </a:moveTo>
                <a:lnTo>
                  <a:pt x="679970" y="45262"/>
                </a:lnTo>
                <a:lnTo>
                  <a:pt x="664095" y="21704"/>
                </a:lnTo>
                <a:lnTo>
                  <a:pt x="640537" y="5829"/>
                </a:lnTo>
                <a:lnTo>
                  <a:pt x="611695" y="0"/>
                </a:lnTo>
                <a:lnTo>
                  <a:pt x="576605" y="0"/>
                </a:lnTo>
                <a:lnTo>
                  <a:pt x="576605" y="581571"/>
                </a:lnTo>
                <a:lnTo>
                  <a:pt x="437426" y="581571"/>
                </a:lnTo>
                <a:lnTo>
                  <a:pt x="309981" y="396100"/>
                </a:lnTo>
                <a:lnTo>
                  <a:pt x="150431" y="581571"/>
                </a:lnTo>
                <a:lnTo>
                  <a:pt x="109194" y="581571"/>
                </a:lnTo>
                <a:lnTo>
                  <a:pt x="291680" y="369455"/>
                </a:lnTo>
                <a:lnTo>
                  <a:pt x="109194" y="103873"/>
                </a:lnTo>
                <a:lnTo>
                  <a:pt x="248373" y="103873"/>
                </a:lnTo>
                <a:lnTo>
                  <a:pt x="369049" y="279501"/>
                </a:lnTo>
                <a:lnTo>
                  <a:pt x="520141" y="103873"/>
                </a:lnTo>
                <a:lnTo>
                  <a:pt x="561378" y="103873"/>
                </a:lnTo>
                <a:lnTo>
                  <a:pt x="387375" y="306146"/>
                </a:lnTo>
                <a:lnTo>
                  <a:pt x="576605" y="581571"/>
                </a:lnTo>
                <a:lnTo>
                  <a:pt x="576605" y="0"/>
                </a:lnTo>
                <a:lnTo>
                  <a:pt x="74104" y="0"/>
                </a:lnTo>
                <a:lnTo>
                  <a:pt x="45262" y="5829"/>
                </a:lnTo>
                <a:lnTo>
                  <a:pt x="21704" y="21704"/>
                </a:lnTo>
                <a:lnTo>
                  <a:pt x="5816" y="45262"/>
                </a:lnTo>
                <a:lnTo>
                  <a:pt x="0" y="74104"/>
                </a:lnTo>
                <a:lnTo>
                  <a:pt x="0" y="611695"/>
                </a:lnTo>
                <a:lnTo>
                  <a:pt x="5816" y="640549"/>
                </a:lnTo>
                <a:lnTo>
                  <a:pt x="21704" y="664108"/>
                </a:lnTo>
                <a:lnTo>
                  <a:pt x="45262" y="679983"/>
                </a:lnTo>
                <a:lnTo>
                  <a:pt x="74104" y="685800"/>
                </a:lnTo>
                <a:lnTo>
                  <a:pt x="611695" y="685800"/>
                </a:lnTo>
                <a:lnTo>
                  <a:pt x="640537" y="679983"/>
                </a:lnTo>
                <a:lnTo>
                  <a:pt x="664095" y="664108"/>
                </a:lnTo>
                <a:lnTo>
                  <a:pt x="679970" y="640549"/>
                </a:lnTo>
                <a:lnTo>
                  <a:pt x="685800" y="611695"/>
                </a:lnTo>
                <a:lnTo>
                  <a:pt x="685800" y="581571"/>
                </a:lnTo>
                <a:lnTo>
                  <a:pt x="685800" y="103873"/>
                </a:lnTo>
                <a:lnTo>
                  <a:pt x="685800" y="74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1612" y="781866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36333" y="0"/>
                </a:moveTo>
                <a:lnTo>
                  <a:pt x="49453" y="0"/>
                </a:lnTo>
                <a:lnTo>
                  <a:pt x="30201" y="3887"/>
                </a:lnTo>
                <a:lnTo>
                  <a:pt x="14482" y="14489"/>
                </a:lnTo>
                <a:lnTo>
                  <a:pt x="3885" y="30212"/>
                </a:lnTo>
                <a:lnTo>
                  <a:pt x="0" y="49466"/>
                </a:lnTo>
                <a:lnTo>
                  <a:pt x="0" y="636346"/>
                </a:lnTo>
                <a:lnTo>
                  <a:pt x="3885" y="655592"/>
                </a:lnTo>
                <a:lnTo>
                  <a:pt x="14482" y="671312"/>
                </a:lnTo>
                <a:lnTo>
                  <a:pt x="30201" y="681912"/>
                </a:lnTo>
                <a:lnTo>
                  <a:pt x="49453" y="685800"/>
                </a:lnTo>
                <a:lnTo>
                  <a:pt x="366344" y="685800"/>
                </a:lnTo>
                <a:lnTo>
                  <a:pt x="366344" y="420585"/>
                </a:lnTo>
                <a:lnTo>
                  <a:pt x="277266" y="420585"/>
                </a:lnTo>
                <a:lnTo>
                  <a:pt x="277266" y="316788"/>
                </a:lnTo>
                <a:lnTo>
                  <a:pt x="366344" y="316788"/>
                </a:lnTo>
                <a:lnTo>
                  <a:pt x="366344" y="240385"/>
                </a:lnTo>
                <a:lnTo>
                  <a:pt x="372600" y="192136"/>
                </a:lnTo>
                <a:lnTo>
                  <a:pt x="390437" y="153952"/>
                </a:lnTo>
                <a:lnTo>
                  <a:pt x="418456" y="126212"/>
                </a:lnTo>
                <a:lnTo>
                  <a:pt x="455261" y="109292"/>
                </a:lnTo>
                <a:lnTo>
                  <a:pt x="499452" y="103568"/>
                </a:lnTo>
                <a:lnTo>
                  <a:pt x="526564" y="104030"/>
                </a:lnTo>
                <a:lnTo>
                  <a:pt x="550021" y="105141"/>
                </a:lnTo>
                <a:lnTo>
                  <a:pt x="568157" y="106488"/>
                </a:lnTo>
                <a:lnTo>
                  <a:pt x="579310" y="107657"/>
                </a:lnTo>
                <a:lnTo>
                  <a:pt x="579310" y="200253"/>
                </a:lnTo>
                <a:lnTo>
                  <a:pt x="524814" y="200253"/>
                </a:lnTo>
                <a:lnTo>
                  <a:pt x="498659" y="203913"/>
                </a:lnTo>
                <a:lnTo>
                  <a:pt x="483033" y="214214"/>
                </a:lnTo>
                <a:lnTo>
                  <a:pt x="475467" y="230139"/>
                </a:lnTo>
                <a:lnTo>
                  <a:pt x="473494" y="250672"/>
                </a:lnTo>
                <a:lnTo>
                  <a:pt x="473494" y="316788"/>
                </a:lnTo>
                <a:lnTo>
                  <a:pt x="576300" y="316788"/>
                </a:lnTo>
                <a:lnTo>
                  <a:pt x="562902" y="420585"/>
                </a:lnTo>
                <a:lnTo>
                  <a:pt x="473494" y="420585"/>
                </a:lnTo>
                <a:lnTo>
                  <a:pt x="473494" y="685800"/>
                </a:lnTo>
                <a:lnTo>
                  <a:pt x="636333" y="685800"/>
                </a:lnTo>
                <a:lnTo>
                  <a:pt x="655587" y="681912"/>
                </a:lnTo>
                <a:lnTo>
                  <a:pt x="671310" y="671312"/>
                </a:lnTo>
                <a:lnTo>
                  <a:pt x="681912" y="655592"/>
                </a:lnTo>
                <a:lnTo>
                  <a:pt x="685800" y="636346"/>
                </a:lnTo>
                <a:lnTo>
                  <a:pt x="685800" y="49466"/>
                </a:lnTo>
                <a:lnTo>
                  <a:pt x="681912" y="30212"/>
                </a:lnTo>
                <a:lnTo>
                  <a:pt x="671310" y="14489"/>
                </a:lnTo>
                <a:lnTo>
                  <a:pt x="655587" y="3887"/>
                </a:lnTo>
                <a:lnTo>
                  <a:pt x="636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11477" y="7818666"/>
            <a:ext cx="685800" cy="685800"/>
            <a:chOff x="1511477" y="7818666"/>
            <a:chExt cx="685800" cy="685800"/>
          </a:xfrm>
        </p:grpSpPr>
        <p:sp>
          <p:nvSpPr>
            <p:cNvPr id="6" name="object 6"/>
            <p:cNvSpPr/>
            <p:nvPr/>
          </p:nvSpPr>
          <p:spPr>
            <a:xfrm>
              <a:off x="1693179" y="8000195"/>
              <a:ext cx="322580" cy="323215"/>
            </a:xfrm>
            <a:custGeom>
              <a:avLst/>
              <a:gdLst/>
              <a:ahLst/>
              <a:cxnLst/>
              <a:rect l="l" t="t" r="r" b="b"/>
              <a:pathLst>
                <a:path w="322580" h="323215">
                  <a:moveTo>
                    <a:pt x="192891" y="0"/>
                  </a:moveTo>
                  <a:lnTo>
                    <a:pt x="129481" y="0"/>
                  </a:lnTo>
                  <a:lnTo>
                    <a:pt x="109421" y="174"/>
                  </a:lnTo>
                  <a:lnTo>
                    <a:pt x="95302" y="526"/>
                  </a:lnTo>
                  <a:lnTo>
                    <a:pt x="81327" y="1109"/>
                  </a:lnTo>
                  <a:lnTo>
                    <a:pt x="81477" y="1109"/>
                  </a:lnTo>
                  <a:lnTo>
                    <a:pt x="68766" y="2152"/>
                  </a:lnTo>
                  <a:lnTo>
                    <a:pt x="27451" y="17991"/>
                  </a:lnTo>
                  <a:lnTo>
                    <a:pt x="5633" y="51186"/>
                  </a:lnTo>
                  <a:lnTo>
                    <a:pt x="2100" y="68210"/>
                  </a:lnTo>
                  <a:lnTo>
                    <a:pt x="1974" y="68973"/>
                  </a:lnTo>
                  <a:lnTo>
                    <a:pt x="923" y="81804"/>
                  </a:lnTo>
                  <a:lnTo>
                    <a:pt x="348" y="95603"/>
                  </a:lnTo>
                  <a:lnTo>
                    <a:pt x="0" y="109659"/>
                  </a:lnTo>
                  <a:lnTo>
                    <a:pt x="0" y="213084"/>
                  </a:lnTo>
                  <a:lnTo>
                    <a:pt x="1974" y="253774"/>
                  </a:lnTo>
                  <a:lnTo>
                    <a:pt x="17821" y="295129"/>
                  </a:lnTo>
                  <a:lnTo>
                    <a:pt x="51008" y="316947"/>
                  </a:lnTo>
                  <a:lnTo>
                    <a:pt x="95430" y="322232"/>
                  </a:lnTo>
                  <a:lnTo>
                    <a:pt x="129504" y="322753"/>
                  </a:lnTo>
                  <a:lnTo>
                    <a:pt x="192893" y="322753"/>
                  </a:lnTo>
                  <a:lnTo>
                    <a:pt x="240763" y="321657"/>
                  </a:lnTo>
                  <a:lnTo>
                    <a:pt x="289237" y="308776"/>
                  </a:lnTo>
                  <a:lnTo>
                    <a:pt x="314690" y="277499"/>
                  </a:lnTo>
                  <a:lnTo>
                    <a:pt x="318988" y="262475"/>
                  </a:lnTo>
                  <a:lnTo>
                    <a:pt x="161197" y="262475"/>
                  </a:lnTo>
                  <a:lnTo>
                    <a:pt x="121842" y="254530"/>
                  </a:lnTo>
                  <a:lnTo>
                    <a:pt x="89704" y="232863"/>
                  </a:lnTo>
                  <a:lnTo>
                    <a:pt x="68038" y="200726"/>
                  </a:lnTo>
                  <a:lnTo>
                    <a:pt x="60093" y="161370"/>
                  </a:lnTo>
                  <a:lnTo>
                    <a:pt x="68038" y="122014"/>
                  </a:lnTo>
                  <a:lnTo>
                    <a:pt x="89704" y="89877"/>
                  </a:lnTo>
                  <a:lnTo>
                    <a:pt x="121842" y="68210"/>
                  </a:lnTo>
                  <a:lnTo>
                    <a:pt x="161197" y="60265"/>
                  </a:lnTo>
                  <a:lnTo>
                    <a:pt x="243488" y="60265"/>
                  </a:lnTo>
                  <a:lnTo>
                    <a:pt x="242681" y="56265"/>
                  </a:lnTo>
                  <a:lnTo>
                    <a:pt x="244537" y="47069"/>
                  </a:lnTo>
                  <a:lnTo>
                    <a:pt x="249601" y="39556"/>
                  </a:lnTo>
                  <a:lnTo>
                    <a:pt x="257109" y="34489"/>
                  </a:lnTo>
                  <a:lnTo>
                    <a:pt x="266303" y="32630"/>
                  </a:lnTo>
                  <a:lnTo>
                    <a:pt x="308251" y="32630"/>
                  </a:lnTo>
                  <a:lnTo>
                    <a:pt x="304581" y="27623"/>
                  </a:lnTo>
                  <a:lnTo>
                    <a:pt x="271388" y="5806"/>
                  </a:lnTo>
                  <a:lnTo>
                    <a:pt x="226965" y="526"/>
                  </a:lnTo>
                  <a:lnTo>
                    <a:pt x="212910" y="174"/>
                  </a:lnTo>
                  <a:lnTo>
                    <a:pt x="192891" y="0"/>
                  </a:lnTo>
                  <a:close/>
                </a:path>
                <a:path w="322580" h="323215">
                  <a:moveTo>
                    <a:pt x="243488" y="60265"/>
                  </a:moveTo>
                  <a:lnTo>
                    <a:pt x="161197" y="60265"/>
                  </a:lnTo>
                  <a:lnTo>
                    <a:pt x="200553" y="68210"/>
                  </a:lnTo>
                  <a:lnTo>
                    <a:pt x="232690" y="89877"/>
                  </a:lnTo>
                  <a:lnTo>
                    <a:pt x="254357" y="122014"/>
                  </a:lnTo>
                  <a:lnTo>
                    <a:pt x="262302" y="161370"/>
                  </a:lnTo>
                  <a:lnTo>
                    <a:pt x="254357" y="200726"/>
                  </a:lnTo>
                  <a:lnTo>
                    <a:pt x="232690" y="232863"/>
                  </a:lnTo>
                  <a:lnTo>
                    <a:pt x="200553" y="254530"/>
                  </a:lnTo>
                  <a:lnTo>
                    <a:pt x="161197" y="262475"/>
                  </a:lnTo>
                  <a:lnTo>
                    <a:pt x="318988" y="262475"/>
                  </a:lnTo>
                  <a:lnTo>
                    <a:pt x="320298" y="254530"/>
                  </a:lnTo>
                  <a:lnTo>
                    <a:pt x="320422" y="253774"/>
                  </a:lnTo>
                  <a:lnTo>
                    <a:pt x="321471" y="240935"/>
                  </a:lnTo>
                  <a:lnTo>
                    <a:pt x="322054" y="227137"/>
                  </a:lnTo>
                  <a:lnTo>
                    <a:pt x="322406" y="213084"/>
                  </a:lnTo>
                  <a:lnTo>
                    <a:pt x="322406" y="109659"/>
                  </a:lnTo>
                  <a:lnTo>
                    <a:pt x="322054" y="95603"/>
                  </a:lnTo>
                  <a:lnTo>
                    <a:pt x="321471" y="81804"/>
                  </a:lnTo>
                  <a:lnTo>
                    <a:pt x="321317" y="79899"/>
                  </a:lnTo>
                  <a:lnTo>
                    <a:pt x="266303" y="79899"/>
                  </a:lnTo>
                  <a:lnTo>
                    <a:pt x="257109" y="78041"/>
                  </a:lnTo>
                  <a:lnTo>
                    <a:pt x="249601" y="72973"/>
                  </a:lnTo>
                  <a:lnTo>
                    <a:pt x="244537" y="65460"/>
                  </a:lnTo>
                  <a:lnTo>
                    <a:pt x="243488" y="60265"/>
                  </a:lnTo>
                  <a:close/>
                </a:path>
                <a:path w="322580" h="323215">
                  <a:moveTo>
                    <a:pt x="308251" y="32630"/>
                  </a:moveTo>
                  <a:lnTo>
                    <a:pt x="266303" y="32630"/>
                  </a:lnTo>
                  <a:lnTo>
                    <a:pt x="275503" y="34489"/>
                  </a:lnTo>
                  <a:lnTo>
                    <a:pt x="283016" y="39556"/>
                  </a:lnTo>
                  <a:lnTo>
                    <a:pt x="288080" y="47069"/>
                  </a:lnTo>
                  <a:lnTo>
                    <a:pt x="289937" y="56265"/>
                  </a:lnTo>
                  <a:lnTo>
                    <a:pt x="288075" y="65460"/>
                  </a:lnTo>
                  <a:lnTo>
                    <a:pt x="283011" y="72973"/>
                  </a:lnTo>
                  <a:lnTo>
                    <a:pt x="275502" y="78041"/>
                  </a:lnTo>
                  <a:lnTo>
                    <a:pt x="266303" y="79899"/>
                  </a:lnTo>
                  <a:lnTo>
                    <a:pt x="321317" y="79899"/>
                  </a:lnTo>
                  <a:lnTo>
                    <a:pt x="311979" y="38992"/>
                  </a:lnTo>
                  <a:lnTo>
                    <a:pt x="308597" y="33101"/>
                  </a:lnTo>
                  <a:lnTo>
                    <a:pt x="308251" y="32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744" y="8095932"/>
              <a:ext cx="131267" cy="1312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11477" y="781866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36346" y="0"/>
                  </a:moveTo>
                  <a:lnTo>
                    <a:pt x="49466" y="0"/>
                  </a:lnTo>
                  <a:lnTo>
                    <a:pt x="30212" y="3887"/>
                  </a:lnTo>
                  <a:lnTo>
                    <a:pt x="14489" y="14489"/>
                  </a:lnTo>
                  <a:lnTo>
                    <a:pt x="3887" y="30212"/>
                  </a:lnTo>
                  <a:lnTo>
                    <a:pt x="0" y="49466"/>
                  </a:lnTo>
                  <a:lnTo>
                    <a:pt x="0" y="636346"/>
                  </a:lnTo>
                  <a:lnTo>
                    <a:pt x="3887" y="655592"/>
                  </a:lnTo>
                  <a:lnTo>
                    <a:pt x="14489" y="671312"/>
                  </a:lnTo>
                  <a:lnTo>
                    <a:pt x="30212" y="681912"/>
                  </a:lnTo>
                  <a:lnTo>
                    <a:pt x="49466" y="685800"/>
                  </a:lnTo>
                  <a:lnTo>
                    <a:pt x="636346" y="685800"/>
                  </a:lnTo>
                  <a:lnTo>
                    <a:pt x="655598" y="681912"/>
                  </a:lnTo>
                  <a:lnTo>
                    <a:pt x="671317" y="671312"/>
                  </a:lnTo>
                  <a:lnTo>
                    <a:pt x="681914" y="655592"/>
                  </a:lnTo>
                  <a:lnTo>
                    <a:pt x="685800" y="636346"/>
                  </a:lnTo>
                  <a:lnTo>
                    <a:pt x="685800" y="539750"/>
                  </a:lnTo>
                  <a:lnTo>
                    <a:pt x="310618" y="539750"/>
                  </a:lnTo>
                  <a:lnTo>
                    <a:pt x="290139" y="539565"/>
                  </a:lnTo>
                  <a:lnTo>
                    <a:pt x="247174" y="537460"/>
                  </a:lnTo>
                  <a:lnTo>
                    <a:pt x="204321" y="525237"/>
                  </a:lnTo>
                  <a:lnTo>
                    <a:pt x="171976" y="498995"/>
                  </a:lnTo>
                  <a:lnTo>
                    <a:pt x="153000" y="462076"/>
                  </a:lnTo>
                  <a:lnTo>
                    <a:pt x="147193" y="424078"/>
                  </a:lnTo>
                  <a:lnTo>
                    <a:pt x="146060" y="375193"/>
                  </a:lnTo>
                  <a:lnTo>
                    <a:pt x="146060" y="310613"/>
                  </a:lnTo>
                  <a:lnTo>
                    <a:pt x="146240" y="290137"/>
                  </a:lnTo>
                  <a:lnTo>
                    <a:pt x="148339" y="247174"/>
                  </a:lnTo>
                  <a:lnTo>
                    <a:pt x="160562" y="204319"/>
                  </a:lnTo>
                  <a:lnTo>
                    <a:pt x="186804" y="171974"/>
                  </a:lnTo>
                  <a:lnTo>
                    <a:pt x="223734" y="152990"/>
                  </a:lnTo>
                  <a:lnTo>
                    <a:pt x="261721" y="147193"/>
                  </a:lnTo>
                  <a:lnTo>
                    <a:pt x="685800" y="146050"/>
                  </a:lnTo>
                  <a:lnTo>
                    <a:pt x="685800" y="49466"/>
                  </a:lnTo>
                  <a:lnTo>
                    <a:pt x="681914" y="30212"/>
                  </a:lnTo>
                  <a:lnTo>
                    <a:pt x="671317" y="14489"/>
                  </a:lnTo>
                  <a:lnTo>
                    <a:pt x="655598" y="3887"/>
                  </a:lnTo>
                  <a:lnTo>
                    <a:pt x="636346" y="0"/>
                  </a:lnTo>
                  <a:close/>
                </a:path>
                <a:path w="685800" h="685800">
                  <a:moveTo>
                    <a:pt x="685800" y="146050"/>
                  </a:moveTo>
                  <a:lnTo>
                    <a:pt x="375193" y="146050"/>
                  </a:lnTo>
                  <a:lnTo>
                    <a:pt x="395671" y="146234"/>
                  </a:lnTo>
                  <a:lnTo>
                    <a:pt x="410058" y="146599"/>
                  </a:lnTo>
                  <a:lnTo>
                    <a:pt x="451146" y="150298"/>
                  </a:lnTo>
                  <a:lnTo>
                    <a:pt x="490551" y="165792"/>
                  </a:lnTo>
                  <a:lnTo>
                    <a:pt x="520014" y="195251"/>
                  </a:lnTo>
                  <a:lnTo>
                    <a:pt x="535512" y="234664"/>
                  </a:lnTo>
                  <a:lnTo>
                    <a:pt x="539206" y="275748"/>
                  </a:lnTo>
                  <a:lnTo>
                    <a:pt x="539750" y="310613"/>
                  </a:lnTo>
                  <a:lnTo>
                    <a:pt x="539750" y="375193"/>
                  </a:lnTo>
                  <a:lnTo>
                    <a:pt x="538619" y="424078"/>
                  </a:lnTo>
                  <a:lnTo>
                    <a:pt x="532810" y="462076"/>
                  </a:lnTo>
                  <a:lnTo>
                    <a:pt x="506753" y="506753"/>
                  </a:lnTo>
                  <a:lnTo>
                    <a:pt x="471881" y="529463"/>
                  </a:lnTo>
                  <a:lnTo>
                    <a:pt x="424091" y="538607"/>
                  </a:lnTo>
                  <a:lnTo>
                    <a:pt x="375201" y="539750"/>
                  </a:lnTo>
                  <a:lnTo>
                    <a:pt x="685800" y="539750"/>
                  </a:lnTo>
                  <a:lnTo>
                    <a:pt x="685800" y="146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9" y="2530856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340" dirty="0"/>
              <a:t>Thanks!</a:t>
            </a:r>
            <a:endParaRPr sz="14950"/>
          </a:p>
        </p:txBody>
      </p:sp>
      <p:sp>
        <p:nvSpPr>
          <p:cNvPr id="10" name="object 10"/>
          <p:cNvSpPr txBox="1"/>
          <p:nvPr/>
        </p:nvSpPr>
        <p:spPr>
          <a:xfrm>
            <a:off x="1505153" y="5084808"/>
            <a:ext cx="4913630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9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7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7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7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7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Verdana"/>
                <a:cs typeface="Verdana"/>
              </a:rPr>
              <a:t>questions? </a:t>
            </a:r>
            <a:r>
              <a:rPr sz="2750" spc="-10" dirty="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youremail@email.com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51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27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FFFFFF"/>
                </a:solidFill>
                <a:latin typeface="Verdana"/>
                <a:cs typeface="Verdana"/>
              </a:rPr>
              <a:t>620</a:t>
            </a:r>
            <a:r>
              <a:rPr sz="27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05" dirty="0">
                <a:solidFill>
                  <a:srgbClr val="FFFFFF"/>
                </a:solidFill>
                <a:latin typeface="Verdana"/>
                <a:cs typeface="Verdana"/>
              </a:rPr>
              <a:t>421</a:t>
            </a:r>
            <a:r>
              <a:rPr sz="27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Verdana"/>
                <a:cs typeface="Verdana"/>
              </a:rPr>
              <a:t>838</a:t>
            </a:r>
            <a:endParaRPr sz="2750">
              <a:latin typeface="Verdana"/>
              <a:cs typeface="Verdana"/>
            </a:endParaRPr>
          </a:p>
          <a:p>
            <a:pPr marL="12700" marR="922655">
              <a:lnSpc>
                <a:spcPct val="102299"/>
              </a:lnSpc>
            </a:pPr>
            <a:r>
              <a:rPr sz="2750" spc="-10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www.yourwebsite.com</a:t>
            </a:r>
            <a:r>
              <a:rPr sz="2750" spc="-10" dirty="0">
                <a:solidFill>
                  <a:srgbClr val="FFFFFF"/>
                </a:solidFill>
                <a:latin typeface="Verdana"/>
                <a:cs typeface="Verdana"/>
              </a:rPr>
              <a:t> @yourusername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5836285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z="3950" spc="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3950" spc="-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50" spc="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950" spc="-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50" spc="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sz="3950" spc="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Philosophy</a:t>
            </a:r>
            <a:endParaRPr sz="39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1731" y="2869311"/>
            <a:ext cx="3260445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53192" y="2788552"/>
            <a:ext cx="5923280" cy="3460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247015" indent="3362325">
              <a:lnSpc>
                <a:spcPct val="102000"/>
              </a:lnSpc>
              <a:spcBef>
                <a:spcPts val="65"/>
              </a:spcBef>
            </a:pPr>
            <a:r>
              <a:rPr sz="24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5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5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guides</a:t>
            </a:r>
            <a:r>
              <a:rPr sz="24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24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r>
              <a:rPr sz="2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encompasses</a:t>
            </a:r>
            <a:r>
              <a:rPr sz="24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beliefs</a:t>
            </a:r>
            <a:r>
              <a:rPr sz="24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sz="24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4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sz="24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knowledge,</a:t>
            </a:r>
            <a:r>
              <a:rPr sz="24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reality, </a:t>
            </a:r>
            <a:r>
              <a:rPr sz="24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existence.</a:t>
            </a: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000"/>
              </a:lnSpc>
            </a:pPr>
            <a:r>
              <a:rPr sz="24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2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4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philosophies</a:t>
            </a:r>
            <a:r>
              <a:rPr sz="2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245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5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sz="245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5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articulate </a:t>
            </a: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5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r>
              <a:rPr sz="245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5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45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5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45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2">
            <a:extLst>
              <a:ext uri="{FF2B5EF4-FFF2-40B4-BE49-F238E27FC236}">
                <a16:creationId xmlns:a16="http://schemas.microsoft.com/office/drawing/2014/main" id="{D0ECAED8-CCD7-B9D0-E0B1-0676EF94A9BE}"/>
              </a:ext>
            </a:extLst>
          </p:cNvPr>
          <p:cNvGrpSpPr/>
          <p:nvPr/>
        </p:nvGrpSpPr>
        <p:grpSpPr>
          <a:xfrm>
            <a:off x="-69850" y="-7938"/>
            <a:ext cx="9144000" cy="10644188"/>
            <a:chOff x="9144000" y="0"/>
            <a:chExt cx="9144000" cy="10287000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29E56180-42AD-2C1F-0C23-B30F277988EF}"/>
                </a:ext>
              </a:extLst>
            </p:cNvPr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333949EC-0BCA-04FA-6088-2278D76D852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3700" spc="120" dirty="0"/>
              <a:t>Understanding</a:t>
            </a:r>
            <a:r>
              <a:rPr sz="3700" spc="-30" dirty="0"/>
              <a:t> </a:t>
            </a:r>
            <a:r>
              <a:rPr sz="3700" spc="135" dirty="0"/>
              <a:t>Positivism</a:t>
            </a:r>
            <a:endParaRPr sz="3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0734" y="3215995"/>
            <a:ext cx="1558277" cy="2477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62207" y="3135224"/>
            <a:ext cx="5429250" cy="3841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692910" algn="just">
              <a:lnSpc>
                <a:spcPct val="102000"/>
              </a:lnSpc>
              <a:spcBef>
                <a:spcPts val="65"/>
              </a:spcBef>
            </a:pP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asserts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knowledge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derived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empirical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evidence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observable</a:t>
            </a:r>
            <a:r>
              <a:rPr sz="24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phenomena.</a:t>
            </a:r>
            <a:endParaRPr sz="2450">
              <a:latin typeface="Verdana"/>
              <a:cs typeface="Verdana"/>
            </a:endParaRPr>
          </a:p>
          <a:p>
            <a:pPr marL="12700" marR="12700">
              <a:lnSpc>
                <a:spcPct val="102000"/>
              </a:lnSpc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Researchers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adopting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philosophy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quantiﬁable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often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employ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statistical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24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ﬁndings. 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emphasizes</a:t>
            </a:r>
            <a:endParaRPr sz="2450">
              <a:latin typeface="Verdana"/>
              <a:cs typeface="Verdana"/>
            </a:endParaRPr>
          </a:p>
          <a:p>
            <a:pPr marL="12700" marR="997585">
              <a:lnSpc>
                <a:spcPct val="102000"/>
              </a:lnSpc>
              <a:spcBef>
                <a:spcPts val="75"/>
              </a:spcBef>
            </a:pP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objectivity</a:t>
            </a:r>
            <a:r>
              <a:rPr sz="24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scientiﬁc 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research.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3999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454" y="1429398"/>
            <a:ext cx="628269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140" dirty="0">
                <a:solidFill>
                  <a:srgbClr val="000000"/>
                </a:solidFill>
              </a:rPr>
              <a:t>Exploring</a:t>
            </a:r>
            <a:r>
              <a:rPr sz="4250" spc="-30" dirty="0">
                <a:solidFill>
                  <a:srgbClr val="000000"/>
                </a:solidFill>
              </a:rPr>
              <a:t> </a:t>
            </a:r>
            <a:r>
              <a:rPr sz="4250" spc="140" dirty="0">
                <a:solidFill>
                  <a:srgbClr val="000000"/>
                </a:solidFill>
              </a:rPr>
              <a:t>Interpretivism</a:t>
            </a:r>
            <a:endParaRPr sz="4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567" y="2950057"/>
            <a:ext cx="2169020" cy="3072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58682" y="2808326"/>
            <a:ext cx="6120130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220845" algn="r">
              <a:lnSpc>
                <a:spcPct val="118000"/>
              </a:lnSpc>
              <a:spcBef>
                <a:spcPts val="75"/>
              </a:spcBef>
            </a:pPr>
            <a:r>
              <a:rPr sz="2450" spc="-10" dirty="0">
                <a:latin typeface="Verdana"/>
                <a:cs typeface="Verdana"/>
              </a:rPr>
              <a:t>emphasizes </a:t>
            </a:r>
            <a:r>
              <a:rPr sz="2450" spc="60" dirty="0">
                <a:latin typeface="Verdana"/>
                <a:cs typeface="Verdana"/>
              </a:rPr>
              <a:t>understanding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subjective </a:t>
            </a:r>
            <a:r>
              <a:rPr sz="2450" spc="60" dirty="0">
                <a:latin typeface="Verdana"/>
                <a:cs typeface="Verdana"/>
              </a:rPr>
              <a:t>meanings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experiences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 </a:t>
            </a:r>
            <a:r>
              <a:rPr sz="2450" spc="-10" dirty="0">
                <a:latin typeface="Verdana"/>
                <a:cs typeface="Verdana"/>
              </a:rPr>
              <a:t>individuals.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Researchers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using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 </a:t>
            </a:r>
            <a:r>
              <a:rPr sz="2450" spc="50" dirty="0">
                <a:latin typeface="Verdana"/>
                <a:cs typeface="Verdana"/>
              </a:rPr>
              <a:t>approach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often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conduct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qualitative </a:t>
            </a:r>
            <a:r>
              <a:rPr sz="2450" spc="-35" dirty="0">
                <a:latin typeface="Verdana"/>
                <a:cs typeface="Verdana"/>
              </a:rPr>
              <a:t>studies,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focusing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on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interviews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observations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gather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deep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insights. </a:t>
            </a:r>
            <a:r>
              <a:rPr sz="2450" spc="-30" dirty="0">
                <a:latin typeface="Verdana"/>
                <a:cs typeface="Verdana"/>
              </a:rPr>
              <a:t>This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philosophy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values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context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 </a:t>
            </a:r>
            <a:r>
              <a:rPr sz="2450" dirty="0">
                <a:latin typeface="Verdana"/>
                <a:cs typeface="Verdana"/>
              </a:rPr>
              <a:t>complexity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human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behavior.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8124825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925"/>
              </a:spcBef>
            </a:pPr>
            <a:r>
              <a:rPr sz="5300" spc="215" dirty="0"/>
              <a:t>Constructivism</a:t>
            </a:r>
            <a:r>
              <a:rPr sz="5300" spc="-65" dirty="0"/>
              <a:t> </a:t>
            </a:r>
            <a:r>
              <a:rPr sz="5300" spc="160" dirty="0"/>
              <a:t>Explained</a:t>
            </a:r>
            <a:endParaRPr sz="5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4361" y="3458679"/>
            <a:ext cx="2346604" cy="2481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3560" marR="546100" indent="2601595">
              <a:lnSpc>
                <a:spcPct val="117300"/>
              </a:lnSpc>
              <a:spcBef>
                <a:spcPts val="95"/>
              </a:spcBef>
            </a:pPr>
            <a:r>
              <a:rPr dirty="0"/>
              <a:t>posits</a:t>
            </a:r>
            <a:r>
              <a:rPr spc="-120" dirty="0"/>
              <a:t> </a:t>
            </a:r>
            <a:r>
              <a:rPr dirty="0"/>
              <a:t>that</a:t>
            </a:r>
            <a:r>
              <a:rPr spc="-120" dirty="0"/>
              <a:t> </a:t>
            </a:r>
            <a:r>
              <a:rPr spc="70" dirty="0"/>
              <a:t>knowledge</a:t>
            </a:r>
            <a:r>
              <a:rPr spc="-120" dirty="0"/>
              <a:t> </a:t>
            </a:r>
            <a:r>
              <a:rPr spc="-25" dirty="0"/>
              <a:t>is </a:t>
            </a:r>
            <a:r>
              <a:rPr spc="50" dirty="0"/>
              <a:t>constructed</a:t>
            </a:r>
            <a:r>
              <a:rPr spc="-195" dirty="0"/>
              <a:t> </a:t>
            </a:r>
            <a:r>
              <a:rPr spc="70" dirty="0"/>
              <a:t>through</a:t>
            </a:r>
            <a:r>
              <a:rPr spc="-195" dirty="0"/>
              <a:t> </a:t>
            </a:r>
            <a:r>
              <a:rPr dirty="0"/>
              <a:t>social</a:t>
            </a:r>
            <a:r>
              <a:rPr spc="-195" dirty="0"/>
              <a:t> </a:t>
            </a:r>
            <a:r>
              <a:rPr dirty="0"/>
              <a:t>processes</a:t>
            </a:r>
            <a:r>
              <a:rPr spc="-195" dirty="0"/>
              <a:t> </a:t>
            </a:r>
            <a:r>
              <a:rPr spc="55" dirty="0"/>
              <a:t>and</a:t>
            </a:r>
          </a:p>
          <a:p>
            <a:pPr marL="80645" marR="73660" algn="ctr">
              <a:lnSpc>
                <a:spcPts val="3529"/>
              </a:lnSpc>
              <a:spcBef>
                <a:spcPts val="135"/>
              </a:spcBef>
            </a:pPr>
            <a:r>
              <a:rPr spc="-25" dirty="0"/>
              <a:t>interactions.</a:t>
            </a:r>
            <a:r>
              <a:rPr spc="-160" dirty="0"/>
              <a:t> </a:t>
            </a:r>
            <a:r>
              <a:rPr dirty="0"/>
              <a:t>Researchers</a:t>
            </a:r>
            <a:r>
              <a:rPr spc="-160" dirty="0"/>
              <a:t> </a:t>
            </a:r>
            <a:r>
              <a:rPr dirty="0"/>
              <a:t>in</a:t>
            </a:r>
            <a:r>
              <a:rPr spc="-155" dirty="0"/>
              <a:t> </a:t>
            </a:r>
            <a:r>
              <a:rPr dirty="0"/>
              <a:t>this</a:t>
            </a:r>
            <a:r>
              <a:rPr spc="-160" dirty="0"/>
              <a:t> </a:t>
            </a:r>
            <a:r>
              <a:rPr spc="55" dirty="0"/>
              <a:t>paradigm</a:t>
            </a:r>
            <a:r>
              <a:rPr spc="-160" dirty="0"/>
              <a:t> </a:t>
            </a:r>
            <a:r>
              <a:rPr spc="-10" dirty="0"/>
              <a:t>focus </a:t>
            </a:r>
            <a:r>
              <a:rPr spc="80" dirty="0"/>
              <a:t>on</a:t>
            </a:r>
            <a:r>
              <a:rPr spc="-165" dirty="0"/>
              <a:t> </a:t>
            </a:r>
            <a:r>
              <a:rPr spc="95" dirty="0"/>
              <a:t>how</a:t>
            </a:r>
            <a:r>
              <a:rPr spc="-165" dirty="0"/>
              <a:t> </a:t>
            </a:r>
            <a:r>
              <a:rPr dirty="0"/>
              <a:t>individuals</a:t>
            </a:r>
            <a:r>
              <a:rPr spc="-165" dirty="0"/>
              <a:t> </a:t>
            </a:r>
            <a:r>
              <a:rPr spc="80" dirty="0"/>
              <a:t>and</a:t>
            </a:r>
            <a:r>
              <a:rPr spc="-165" dirty="0"/>
              <a:t> </a:t>
            </a:r>
            <a:r>
              <a:rPr spc="50" dirty="0"/>
              <a:t>groups</a:t>
            </a:r>
            <a:r>
              <a:rPr spc="-165" dirty="0"/>
              <a:t> </a:t>
            </a:r>
            <a:r>
              <a:rPr dirty="0"/>
              <a:t>create</a:t>
            </a:r>
            <a:r>
              <a:rPr spc="-165" dirty="0"/>
              <a:t> </a:t>
            </a:r>
            <a:r>
              <a:rPr spc="-10" dirty="0"/>
              <a:t>meaning.</a:t>
            </a: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pc="-30" dirty="0"/>
              <a:t>This</a:t>
            </a:r>
            <a:r>
              <a:rPr spc="-145" dirty="0"/>
              <a:t> </a:t>
            </a:r>
            <a:r>
              <a:rPr spc="50" dirty="0"/>
              <a:t>approach</a:t>
            </a:r>
            <a:r>
              <a:rPr spc="-140" dirty="0"/>
              <a:t> </a:t>
            </a:r>
            <a:r>
              <a:rPr dirty="0"/>
              <a:t>often</a:t>
            </a:r>
            <a:r>
              <a:rPr spc="-140" dirty="0"/>
              <a:t> </a:t>
            </a:r>
            <a:r>
              <a:rPr spc="-40" dirty="0"/>
              <a:t>involves</a:t>
            </a:r>
            <a:r>
              <a:rPr spc="-140" dirty="0"/>
              <a:t> </a:t>
            </a:r>
            <a:r>
              <a:rPr spc="-10" dirty="0"/>
              <a:t>collaborative</a:t>
            </a:r>
          </a:p>
          <a:p>
            <a:pPr marL="12065" marR="5080" algn="ctr">
              <a:lnSpc>
                <a:spcPct val="117300"/>
              </a:lnSpc>
            </a:pPr>
            <a:r>
              <a:rPr spc="75" dirty="0"/>
              <a:t>methods</a:t>
            </a:r>
            <a:r>
              <a:rPr spc="-165" dirty="0"/>
              <a:t> </a:t>
            </a:r>
            <a:r>
              <a:rPr spc="80" dirty="0"/>
              <a:t>and</a:t>
            </a:r>
            <a:r>
              <a:rPr spc="-160" dirty="0"/>
              <a:t> </a:t>
            </a:r>
            <a:r>
              <a:rPr dirty="0"/>
              <a:t>recognizes</a:t>
            </a:r>
            <a:r>
              <a:rPr spc="-160" dirty="0"/>
              <a:t> </a:t>
            </a:r>
            <a:r>
              <a:rPr spc="55" dirty="0"/>
              <a:t>the</a:t>
            </a:r>
            <a:r>
              <a:rPr spc="-160" dirty="0"/>
              <a:t> </a:t>
            </a:r>
            <a:r>
              <a:rPr spc="50" dirty="0"/>
              <a:t>inﬂuence</a:t>
            </a:r>
            <a:r>
              <a:rPr spc="-16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10" dirty="0"/>
              <a:t>culture </a:t>
            </a:r>
            <a:r>
              <a:rPr spc="80" dirty="0"/>
              <a:t>and</a:t>
            </a:r>
            <a:r>
              <a:rPr spc="-165" dirty="0"/>
              <a:t> </a:t>
            </a:r>
            <a:r>
              <a:rPr dirty="0"/>
              <a:t>context</a:t>
            </a:r>
            <a:r>
              <a:rPr spc="-160" dirty="0"/>
              <a:t> </a:t>
            </a:r>
            <a:r>
              <a:rPr spc="80" dirty="0"/>
              <a:t>on</a:t>
            </a:r>
            <a:r>
              <a:rPr spc="-165" dirty="0"/>
              <a:t> </a:t>
            </a:r>
            <a:r>
              <a:rPr spc="-10" dirty="0"/>
              <a:t>knowledge.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8124825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925"/>
              </a:spcBef>
            </a:pPr>
            <a:r>
              <a:rPr sz="5300" spc="135" dirty="0"/>
              <a:t>Critical</a:t>
            </a:r>
            <a:r>
              <a:rPr sz="5300" spc="-75" dirty="0"/>
              <a:t> </a:t>
            </a:r>
            <a:r>
              <a:rPr sz="5300" spc="204" dirty="0"/>
              <a:t>Realism</a:t>
            </a:r>
            <a:r>
              <a:rPr sz="5300" spc="-75" dirty="0"/>
              <a:t> </a:t>
            </a:r>
            <a:r>
              <a:rPr sz="5300" spc="150" dirty="0"/>
              <a:t>Overview</a:t>
            </a:r>
            <a:endParaRPr sz="5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3069" y="3458679"/>
            <a:ext cx="2396591" cy="2481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 marR="163195" indent="2743835">
              <a:lnSpc>
                <a:spcPct val="117300"/>
              </a:lnSpc>
              <a:spcBef>
                <a:spcPts val="95"/>
              </a:spcBef>
            </a:pPr>
            <a:r>
              <a:rPr spc="70" dirty="0"/>
              <a:t>combines</a:t>
            </a:r>
            <a:r>
              <a:rPr spc="-204" dirty="0"/>
              <a:t> </a:t>
            </a:r>
            <a:r>
              <a:rPr spc="45" dirty="0"/>
              <a:t>elements</a:t>
            </a:r>
            <a:r>
              <a:rPr spc="-200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spc="65" dirty="0"/>
              <a:t>both </a:t>
            </a:r>
            <a:r>
              <a:rPr dirty="0"/>
              <a:t>positivism</a:t>
            </a:r>
            <a:r>
              <a:rPr spc="-155" dirty="0"/>
              <a:t> </a:t>
            </a:r>
            <a:r>
              <a:rPr spc="80" dirty="0"/>
              <a:t>and</a:t>
            </a:r>
            <a:r>
              <a:rPr spc="-150" dirty="0"/>
              <a:t> </a:t>
            </a:r>
            <a:r>
              <a:rPr spc="-20" dirty="0"/>
              <a:t>interpretivism.</a:t>
            </a:r>
            <a:r>
              <a:rPr spc="-150" dirty="0"/>
              <a:t> </a:t>
            </a:r>
            <a:r>
              <a:rPr spc="-130" dirty="0"/>
              <a:t>It</a:t>
            </a:r>
            <a:r>
              <a:rPr spc="-150" dirty="0"/>
              <a:t> </a:t>
            </a:r>
            <a:r>
              <a:rPr spc="45" dirty="0"/>
              <a:t>acknowledges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pc="55" dirty="0"/>
              <a:t>the</a:t>
            </a:r>
            <a:r>
              <a:rPr spc="-165" dirty="0"/>
              <a:t> </a:t>
            </a:r>
            <a:r>
              <a:rPr dirty="0"/>
              <a:t>existence</a:t>
            </a:r>
            <a:r>
              <a:rPr spc="-165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dirty="0"/>
              <a:t>an</a:t>
            </a:r>
            <a:r>
              <a:rPr spc="-165" dirty="0"/>
              <a:t> </a:t>
            </a:r>
            <a:r>
              <a:rPr dirty="0"/>
              <a:t>objective</a:t>
            </a:r>
            <a:r>
              <a:rPr spc="-165" dirty="0"/>
              <a:t> </a:t>
            </a:r>
            <a:r>
              <a:rPr spc="-45" dirty="0"/>
              <a:t>reality</a:t>
            </a:r>
            <a:r>
              <a:rPr spc="-160" dirty="0"/>
              <a:t> </a:t>
            </a:r>
            <a:r>
              <a:rPr spc="40" dirty="0"/>
              <a:t>while</a:t>
            </a:r>
          </a:p>
          <a:p>
            <a:pPr marL="12700" marR="5080" indent="-635" algn="ctr">
              <a:lnSpc>
                <a:spcPct val="117300"/>
              </a:lnSpc>
              <a:spcBef>
                <a:spcPts val="75"/>
              </a:spcBef>
            </a:pPr>
            <a:r>
              <a:rPr spc="50" dirty="0"/>
              <a:t>recognizing</a:t>
            </a:r>
            <a:r>
              <a:rPr spc="-155" dirty="0"/>
              <a:t> </a:t>
            </a:r>
            <a:r>
              <a:rPr dirty="0"/>
              <a:t>that</a:t>
            </a:r>
            <a:r>
              <a:rPr spc="-155" dirty="0"/>
              <a:t> </a:t>
            </a:r>
            <a:r>
              <a:rPr spc="70" dirty="0"/>
              <a:t>knowledge</a:t>
            </a:r>
            <a:r>
              <a:rPr spc="-155" dirty="0"/>
              <a:t> </a:t>
            </a:r>
            <a:r>
              <a:rPr spc="-50" dirty="0"/>
              <a:t>is</a:t>
            </a:r>
            <a:r>
              <a:rPr spc="-155" dirty="0"/>
              <a:t> </a:t>
            </a:r>
            <a:r>
              <a:rPr spc="-10" dirty="0"/>
              <a:t>socially </a:t>
            </a:r>
            <a:r>
              <a:rPr dirty="0"/>
              <a:t>constructed.</a:t>
            </a:r>
            <a:r>
              <a:rPr spc="-10" dirty="0"/>
              <a:t> </a:t>
            </a:r>
            <a:r>
              <a:rPr spc="-30" dirty="0"/>
              <a:t>This</a:t>
            </a:r>
            <a:r>
              <a:rPr spc="-5" dirty="0"/>
              <a:t> </a:t>
            </a:r>
            <a:r>
              <a:rPr dirty="0"/>
              <a:t>philosophy</a:t>
            </a:r>
            <a:r>
              <a:rPr spc="-5" dirty="0"/>
              <a:t> </a:t>
            </a:r>
            <a:r>
              <a:rPr spc="-10" dirty="0"/>
              <a:t>encourages </a:t>
            </a:r>
            <a:r>
              <a:rPr spc="-25" dirty="0"/>
              <a:t>researchers</a:t>
            </a:r>
            <a:r>
              <a:rPr spc="-6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10" dirty="0"/>
              <a:t>explore</a:t>
            </a:r>
            <a:r>
              <a:rPr spc="-55" dirty="0"/>
              <a:t> </a:t>
            </a:r>
            <a:r>
              <a:rPr dirty="0"/>
              <a:t>underlying</a:t>
            </a:r>
            <a:r>
              <a:rPr spc="-60" dirty="0"/>
              <a:t> </a:t>
            </a:r>
            <a:r>
              <a:rPr dirty="0"/>
              <a:t>structures</a:t>
            </a:r>
            <a:r>
              <a:rPr spc="-60" dirty="0"/>
              <a:t> </a:t>
            </a:r>
            <a:r>
              <a:rPr spc="55" dirty="0"/>
              <a:t>and mechanisms</a:t>
            </a:r>
            <a:r>
              <a:rPr spc="-140" dirty="0"/>
              <a:t> </a:t>
            </a:r>
            <a:r>
              <a:rPr dirty="0"/>
              <a:t>that</a:t>
            </a:r>
            <a:r>
              <a:rPr spc="-135" dirty="0"/>
              <a:t> </a:t>
            </a:r>
            <a:r>
              <a:rPr spc="50" dirty="0"/>
              <a:t>inﬂuence</a:t>
            </a:r>
            <a:r>
              <a:rPr spc="-135" dirty="0"/>
              <a:t> </a:t>
            </a:r>
            <a:r>
              <a:rPr spc="-10" dirty="0"/>
              <a:t>observed phenomena.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60" dirty="0"/>
              <a:t>Pragmatism</a:t>
            </a:r>
            <a:r>
              <a:rPr spc="-45" dirty="0"/>
              <a:t> </a:t>
            </a:r>
            <a:r>
              <a:rPr spc="175" dirty="0"/>
              <a:t>in</a:t>
            </a:r>
            <a:r>
              <a:rPr spc="-45" dirty="0"/>
              <a:t> </a:t>
            </a:r>
            <a:r>
              <a:rPr spc="130" dirty="0"/>
              <a:t>Research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0734" y="3215995"/>
            <a:ext cx="1896224" cy="30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62157" y="3135224"/>
            <a:ext cx="5582285" cy="3841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422909" indent="2030730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focuses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practical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consequences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world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research.</a:t>
            </a:r>
            <a:endParaRPr sz="2450">
              <a:latin typeface="Verdana"/>
              <a:cs typeface="Verdana"/>
            </a:endParaRPr>
          </a:p>
          <a:p>
            <a:pPr marL="12700" marR="113030">
              <a:lnSpc>
                <a:spcPct val="102000"/>
              </a:lnSpc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Researchers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adopt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philosophy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prioritize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speciﬁc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questions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contexts,</a:t>
            </a:r>
            <a:r>
              <a:rPr sz="24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often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blending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approaches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address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r>
              <a:rPr sz="24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effectively.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3999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8124825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925"/>
              </a:spcBef>
            </a:pPr>
            <a:r>
              <a:rPr sz="4550" spc="155" dirty="0"/>
              <a:t>Ethics</a:t>
            </a:r>
            <a:r>
              <a:rPr sz="4550" spc="-60" dirty="0"/>
              <a:t> </a:t>
            </a:r>
            <a:r>
              <a:rPr sz="4550" spc="225" dirty="0"/>
              <a:t>in</a:t>
            </a:r>
            <a:r>
              <a:rPr sz="4550" spc="-55" dirty="0"/>
              <a:t> </a:t>
            </a:r>
            <a:r>
              <a:rPr sz="4550" spc="165" dirty="0"/>
              <a:t>Research</a:t>
            </a:r>
            <a:r>
              <a:rPr sz="4550" spc="-55" dirty="0"/>
              <a:t> </a:t>
            </a:r>
            <a:r>
              <a:rPr sz="4550" spc="190" dirty="0"/>
              <a:t>Philosophy</a:t>
            </a:r>
            <a:endParaRPr sz="45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3891" y="3458679"/>
            <a:ext cx="928052" cy="2478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1860" y="3316961"/>
            <a:ext cx="7761605" cy="310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8020" marR="608330" indent="990600">
              <a:lnSpc>
                <a:spcPct val="117300"/>
              </a:lnSpc>
              <a:spcBef>
                <a:spcPts val="95"/>
              </a:spcBef>
            </a:pPr>
            <a:r>
              <a:rPr sz="2450" spc="-35" dirty="0">
                <a:latin typeface="Verdana"/>
                <a:cs typeface="Verdana"/>
              </a:rPr>
              <a:t>are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integral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research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philosophy, </a:t>
            </a:r>
            <a:r>
              <a:rPr sz="2450" spc="95" dirty="0">
                <a:latin typeface="Verdana"/>
                <a:cs typeface="Verdana"/>
              </a:rPr>
              <a:t>guiding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researchers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their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conduct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2450" dirty="0">
                <a:latin typeface="Verdana"/>
                <a:cs typeface="Verdana"/>
              </a:rPr>
              <a:t>decision-making.</a:t>
            </a:r>
            <a:r>
              <a:rPr sz="2450" spc="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Ethical</a:t>
            </a:r>
            <a:r>
              <a:rPr sz="2450" spc="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considerations</a:t>
            </a:r>
            <a:r>
              <a:rPr sz="2450" spc="6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ensure</a:t>
            </a:r>
            <a:endParaRPr sz="2450">
              <a:latin typeface="Verdana"/>
              <a:cs typeface="Verdana"/>
            </a:endParaRPr>
          </a:p>
          <a:p>
            <a:pPr marL="12700" marR="5080" algn="ctr">
              <a:lnSpc>
                <a:spcPct val="117300"/>
              </a:lnSpc>
              <a:spcBef>
                <a:spcPts val="75"/>
              </a:spcBef>
            </a:pPr>
            <a:r>
              <a:rPr sz="2450" dirty="0">
                <a:latin typeface="Verdana"/>
                <a:cs typeface="Verdana"/>
              </a:rPr>
              <a:t>respect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participants,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integrity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data </a:t>
            </a:r>
            <a:r>
              <a:rPr sz="2450" dirty="0">
                <a:latin typeface="Verdana"/>
                <a:cs typeface="Verdana"/>
              </a:rPr>
              <a:t>collection,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transparency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reporting </a:t>
            </a:r>
            <a:r>
              <a:rPr sz="2450" dirty="0">
                <a:latin typeface="Verdana"/>
                <a:cs typeface="Verdana"/>
              </a:rPr>
              <a:t>ﬁndings.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solid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ethical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foundation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is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essential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 </a:t>
            </a:r>
            <a:r>
              <a:rPr sz="2450" dirty="0">
                <a:latin typeface="Verdana"/>
                <a:cs typeface="Verdana"/>
              </a:rPr>
              <a:t>credible</a:t>
            </a:r>
            <a:r>
              <a:rPr sz="2450" spc="13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research.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6527" y="4740871"/>
              <a:ext cx="3147212" cy="308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3277" y="2406592"/>
            <a:ext cx="13411835" cy="1235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900" spc="375" dirty="0">
                <a:solidFill>
                  <a:srgbClr val="000000"/>
                </a:solidFill>
              </a:rPr>
              <a:t>Conclusion</a:t>
            </a:r>
            <a:r>
              <a:rPr sz="7900" spc="-110" dirty="0">
                <a:solidFill>
                  <a:srgbClr val="000000"/>
                </a:solidFill>
              </a:rPr>
              <a:t> </a:t>
            </a:r>
            <a:r>
              <a:rPr sz="7900" spc="325" dirty="0">
                <a:solidFill>
                  <a:srgbClr val="000000"/>
                </a:solidFill>
              </a:rPr>
              <a:t>and</a:t>
            </a:r>
            <a:r>
              <a:rPr sz="7900" spc="-110" dirty="0">
                <a:solidFill>
                  <a:srgbClr val="000000"/>
                </a:solidFill>
              </a:rPr>
              <a:t> </a:t>
            </a:r>
            <a:r>
              <a:rPr sz="7900" spc="315" dirty="0">
                <a:solidFill>
                  <a:srgbClr val="000000"/>
                </a:solidFill>
              </a:rPr>
              <a:t>Implications</a:t>
            </a:r>
            <a:endParaRPr sz="7900"/>
          </a:p>
        </p:txBody>
      </p:sp>
      <p:sp>
        <p:nvSpPr>
          <p:cNvPr id="6" name="object 6"/>
          <p:cNvSpPr txBox="1"/>
          <p:nvPr/>
        </p:nvSpPr>
        <p:spPr>
          <a:xfrm>
            <a:off x="4346571" y="4660112"/>
            <a:ext cx="9585325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9535" marR="81915" algn="ctr">
              <a:lnSpc>
                <a:spcPct val="102000"/>
              </a:lnSpc>
              <a:spcBef>
                <a:spcPts val="65"/>
              </a:spcBef>
              <a:tabLst>
                <a:tab pos="8013065" algn="l"/>
              </a:tabLst>
            </a:pPr>
            <a:r>
              <a:rPr sz="2450" spc="-95" dirty="0">
                <a:latin typeface="Verdana"/>
                <a:cs typeface="Verdana"/>
              </a:rPr>
              <a:t>In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conclusion,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understanding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50" dirty="0">
                <a:latin typeface="Verdana"/>
                <a:cs typeface="Verdana"/>
              </a:rPr>
              <a:t>is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vital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 researchers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effectively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design,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conduct,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analyze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their </a:t>
            </a:r>
            <a:r>
              <a:rPr sz="2450" spc="-35" dirty="0">
                <a:latin typeface="Verdana"/>
                <a:cs typeface="Verdana"/>
              </a:rPr>
              <a:t>studies.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Each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philosophical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approach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offers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unique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insights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methods,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inﬂuencing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overall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research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process.</a:t>
            </a:r>
            <a:endParaRPr sz="2450">
              <a:latin typeface="Verdana"/>
              <a:cs typeface="Verdana"/>
            </a:endParaRPr>
          </a:p>
          <a:p>
            <a:pPr marL="12700" marR="5080" algn="ctr">
              <a:lnSpc>
                <a:spcPct val="102000"/>
              </a:lnSpc>
            </a:pPr>
            <a:r>
              <a:rPr sz="2450" spc="65" dirty="0">
                <a:latin typeface="Verdana"/>
                <a:cs typeface="Verdana"/>
              </a:rPr>
              <a:t>Embracing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these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philosophies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enhances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depth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rigor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research.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390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Times New Roman</vt:lpstr>
      <vt:lpstr>Verdana</vt:lpstr>
      <vt:lpstr>Office Theme</vt:lpstr>
      <vt:lpstr>PowerPoint Presentation</vt:lpstr>
      <vt:lpstr>Introduction to Research Philosophy</vt:lpstr>
      <vt:lpstr>Understanding Positivism</vt:lpstr>
      <vt:lpstr>Exploring Interpretivism</vt:lpstr>
      <vt:lpstr>Constructivism Explained</vt:lpstr>
      <vt:lpstr>Critical Realism Overview</vt:lpstr>
      <vt:lpstr>Pragmatism in Research</vt:lpstr>
      <vt:lpstr>Ethics in Research Philosophy</vt:lpstr>
      <vt:lpstr>Conclusion and Implications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Shahid Afridi</cp:lastModifiedBy>
  <cp:revision>2</cp:revision>
  <dcterms:created xsi:type="dcterms:W3CDTF">2024-09-26T03:07:51Z</dcterms:created>
  <dcterms:modified xsi:type="dcterms:W3CDTF">2024-09-26T02:11:05Z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2024-09-26T00:00:00Z</vt:filetime>
  </property>
  <property fmtid="{D5CDD505-2E9C-101B-9397-08002B2CF9AE}" pid="5" name="Producer">
    <vt:lpwstr>GPL Ghostscript 10.02.0</vt:lpwstr>
  </property>
</Properties>
</file>