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0" r:id="rId15"/>
    <p:sldId id="261" r:id="rId16"/>
    <p:sldId id="271" r:id="rId17"/>
    <p:sldId id="272" r:id="rId18"/>
    <p:sldId id="275" r:id="rId19"/>
    <p:sldId id="273" r:id="rId20"/>
    <p:sldId id="276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757-E9EA-4EEC-B3CA-E56A2548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6B72-8542-4E05-AB23-45266E1F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1610-51C9-4C88-848E-1B9F419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ABFD-068F-4635-81FA-B4A0252D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C1DF-CF07-42FE-8B45-EBAF313C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92E8-BDDB-4D8B-A5F7-236E53A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9421-4A2B-48F1-AD11-CE2AD1FBB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1B8C-EF43-4598-A274-9428317F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CF50-D56B-4097-BDE8-8C4CCC67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44E7-30A5-4B26-BAC9-160E8D33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A1351-32A5-4EDE-AE99-B53CD79E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7156-F323-4438-B1D7-8EAEBC0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3E9C-4AEE-4792-A3F7-40BA42B9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21BD-108F-43AC-8091-77F0449C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E781-E8D9-4B82-8495-585BAA8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6921-4798-4B91-B90C-FED18B0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8A-DA70-40B0-A41B-85E4320F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D3F0-705B-4818-ACF7-F7C715D0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A30E-C707-4062-AE9C-AF1D19B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8DEB-71B9-4182-A65B-BF011B5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6E0-FEFB-4D09-8445-9BC10C4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E0CB-0862-4CEF-9A37-8E295D81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A03B-A8C5-4DE8-8C1F-C77A52CD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9116-5BF7-46BD-8D0B-24ED6F73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B3D-151C-4D39-9966-7D8E7941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9581-54B5-4992-A9CB-75562692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6E70-0330-4B90-B966-955CA4BF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8045-69D3-431F-ADD2-BFF84C300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9E9F-1BFC-467E-BA84-0DD5FF58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40CB4-3035-44AF-8793-C5A5A0F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E687F-FB88-4DFD-AAAB-88FCB5A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BFAA-CCD9-43F3-AACE-A28D40A2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19C7-CB88-466E-919A-6F018B63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9387-C903-4101-836F-C64D795A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B51D-B8CD-4558-87A9-639E77EA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B23F2-E3AB-4C57-A38E-0973B5DD8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4F91-03FF-4E51-B41E-3227547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09DF6-154D-438C-B846-E6AEF1C0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EB5CB-F53C-4827-93BB-B69EA48E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5A6-108D-491B-85EC-25E36542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BBB1D-23A8-413F-BF29-DD01FB51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64A3-930F-4BFE-A466-36F7AA76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0CA2D-2992-49A5-A78E-A1D7449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7E3C-4F37-48AE-837B-26007F4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8ABFD-1276-45F6-A76F-279B2E2C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29DA-44BD-4538-BEC9-E071B67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E307-8011-4B49-911F-060A2E8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36F2-71F8-4507-B910-528B146F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B147-3581-453E-8339-76C21F21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924C-7AB9-446A-A1F4-70267452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D381-98AE-4E15-B90D-65A424E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1630-8540-4D74-BB0B-4E9A7F12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8E01-3A9E-43E5-8C52-F9431F79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0EDCF-21C5-4674-9FD6-6A8BD2437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7900-6ABC-4BA3-B764-C8AA906A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44A5-FF08-47F0-9BC9-2A906707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AAFD-7789-46BE-90A9-466267A9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FED7-2267-4164-89AB-8AB49F00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A265-EE66-4D65-9D94-5DAADB45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B9CE-745D-4DF2-9276-CC86A128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8D3-60C4-4D5A-8319-DD7A476E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39E1-E1EC-45A4-B1C6-51A7EAC02A90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9F63-D8CB-41FA-AF0F-1E0921DF7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733D-F285-4672-ABB0-28B145569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A5DC-E8C7-41C6-8A81-3E1973C1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59A4-861E-42A8-AD03-5FD923CBA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with </a:t>
            </a:r>
            <a:r>
              <a:rPr lang="en-US" dirty="0" err="1"/>
              <a:t>MetaOmGraph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F60B0-31CC-4140-B758-D33E50332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29795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b="1" dirty="0"/>
              <a:t>Rapid growth in statistical graphics. bar and pie charts, histograms, line graphs, contour plots, scatter plots were invented in 19</a:t>
            </a:r>
            <a:r>
              <a:rPr lang="en-US" b="1" baseline="30000" dirty="0"/>
              <a:t>th</a:t>
            </a:r>
            <a:r>
              <a:rPr lang="en-US" b="1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40C1-3C56-4B77-8DA4-F1228AC0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0" t="24626" r="26996" b="32692"/>
          <a:stretch/>
        </p:blipFill>
        <p:spPr>
          <a:xfrm>
            <a:off x="1426128" y="1690688"/>
            <a:ext cx="4471332" cy="2818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0A6C1-62E1-4878-B988-5E3E115FE676}"/>
              </a:ext>
            </a:extLst>
          </p:cNvPr>
          <p:cNvSpPr txBox="1"/>
          <p:nvPr/>
        </p:nvSpPr>
        <p:spPr>
          <a:xfrm>
            <a:off x="1426128" y="4571999"/>
            <a:ext cx="5408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Ref: Friendly, Michael. "A brief history of data visualization." </a:t>
            </a:r>
            <a:r>
              <a:rPr lang="en-US" sz="1100" i="1" dirty="0"/>
              <a:t>Handbook of data visualization</a:t>
            </a:r>
            <a:r>
              <a:rPr lang="en-US" sz="1100" dirty="0"/>
              <a:t>. Springer, Berlin, Heidelberg, 2008. 15-56.</a:t>
            </a:r>
          </a:p>
        </p:txBody>
      </p:sp>
    </p:spTree>
    <p:extLst>
      <p:ext uri="{BB962C8B-B14F-4D97-AF65-F5344CB8AC3E}">
        <p14:creationId xmlns:p14="http://schemas.microsoft.com/office/powerpoint/2010/main" val="289160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b="1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A6C1-62E1-4878-B988-5E3E115FE676}"/>
              </a:ext>
            </a:extLst>
          </p:cNvPr>
          <p:cNvSpPr txBox="1"/>
          <p:nvPr/>
        </p:nvSpPr>
        <p:spPr>
          <a:xfrm>
            <a:off x="1518408" y="4955548"/>
            <a:ext cx="44713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John Tukey was an American mathematician best known for development of the FFT algorithm, box plot and EDA.</a:t>
            </a:r>
            <a:br>
              <a:rPr lang="en-US" sz="1100" dirty="0"/>
            </a:br>
            <a:r>
              <a:rPr lang="en-US" sz="1100" dirty="0"/>
              <a:t>Ref: https://en.wikipedia.org/wiki/Exploratory_data_analysis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35280-6E52-4AF3-8495-6B952BEF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96" y="1825625"/>
            <a:ext cx="2462136" cy="29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5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b="1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A6C1-62E1-4878-B988-5E3E115FE676}"/>
              </a:ext>
            </a:extLst>
          </p:cNvPr>
          <p:cNvSpPr txBox="1"/>
          <p:nvPr/>
        </p:nvSpPr>
        <p:spPr>
          <a:xfrm>
            <a:off x="1624668" y="5255630"/>
            <a:ext cx="4471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Fortran is a general-purpose, compiled imperative programming language that is especially suited to numeric computation and scientific computing originally developed by IBM. </a:t>
            </a:r>
            <a:br>
              <a:rPr lang="en-US" sz="1100" dirty="0"/>
            </a:br>
            <a:r>
              <a:rPr lang="en-US" sz="1100" dirty="0"/>
              <a:t>Ref: https://en.wikipedia.org/wiki/Fortran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EB0F6-17B4-461E-8AF8-432172B4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51" y="1826630"/>
            <a:ext cx="28711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0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b="1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A6C1-62E1-4878-B988-5E3E115FE676}"/>
              </a:ext>
            </a:extLst>
          </p:cNvPr>
          <p:cNvSpPr txBox="1"/>
          <p:nvPr/>
        </p:nvSpPr>
        <p:spPr>
          <a:xfrm>
            <a:off x="1624668" y="5255630"/>
            <a:ext cx="4471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dimensional RNA-seq data</a:t>
            </a:r>
            <a:br>
              <a:rPr lang="en-US" sz="1100" dirty="0"/>
            </a:br>
            <a:r>
              <a:rPr lang="en-US" sz="1100" dirty="0"/>
              <a:t>Ref: https://en.wikipedia.org/wiki/Fortran</a:t>
            </a:r>
          </a:p>
        </p:txBody>
      </p:sp>
    </p:spTree>
    <p:extLst>
      <p:ext uri="{BB962C8B-B14F-4D97-AF65-F5344CB8AC3E}">
        <p14:creationId xmlns:p14="http://schemas.microsoft.com/office/powerpoint/2010/main" val="69250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B97-1371-4942-AEA2-7D095B69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MetaOmGraph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5565-80D5-4796-894C-5A287972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MetaOmGraph</a:t>
            </a:r>
            <a:r>
              <a:rPr lang="en-US" dirty="0"/>
              <a:t> (MOG)  is a software for statistical analysis and interactive exploration of big datasets</a:t>
            </a:r>
          </a:p>
          <a:p>
            <a:r>
              <a:rPr lang="en-US" dirty="0"/>
              <a:t>MOG is free and open source and written in java</a:t>
            </a:r>
          </a:p>
          <a:p>
            <a:r>
              <a:rPr lang="en-US" dirty="0"/>
              <a:t>MOG can run on windows, mac and </a:t>
            </a:r>
            <a:r>
              <a:rPr lang="en-US" dirty="0" err="1"/>
              <a:t>unix</a:t>
            </a:r>
            <a:r>
              <a:rPr lang="en-US" dirty="0"/>
              <a:t> based machines</a:t>
            </a:r>
          </a:p>
          <a:p>
            <a:r>
              <a:rPr lang="en-US" dirty="0"/>
              <a:t>MOG is designed for meta-analysis of multiple RNA-seq datasets, but can be used with other datasets as well.</a:t>
            </a:r>
          </a:p>
          <a:p>
            <a:r>
              <a:rPr lang="en-US" dirty="0"/>
              <a:t>MOG is around 65,000 lines of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0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2FC-D35F-4219-835D-30DBEF8E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MetaOmGraph</a:t>
            </a:r>
            <a:r>
              <a:rPr lang="en-US" dirty="0"/>
              <a:t> for analysis of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C822-5173-4C91-AA01-278B7064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interactively visualize expression levels of hundreds of genes/transcripts</a:t>
            </a:r>
          </a:p>
          <a:p>
            <a:r>
              <a:rPr lang="en-US" dirty="0"/>
              <a:t>User can explore and analyze expression levels of hundreds of genes/transcripts under specific conditions</a:t>
            </a:r>
          </a:p>
          <a:p>
            <a:r>
              <a:rPr lang="en-US" dirty="0"/>
              <a:t>User can find association between genes /transcripts using</a:t>
            </a:r>
          </a:p>
          <a:p>
            <a:pPr lvl="1"/>
            <a:r>
              <a:rPr lang="en-US" dirty="0"/>
              <a:t>Pearson correlation</a:t>
            </a:r>
          </a:p>
          <a:p>
            <a:pPr lvl="1"/>
            <a:r>
              <a:rPr lang="en-US" dirty="0"/>
              <a:t>Spearman correlation</a:t>
            </a:r>
          </a:p>
          <a:p>
            <a:pPr lvl="1"/>
            <a:r>
              <a:rPr lang="en-US" dirty="0"/>
              <a:t>Mutual information</a:t>
            </a:r>
          </a:p>
          <a:p>
            <a:r>
              <a:rPr lang="en-US" dirty="0"/>
              <a:t>User can make statistical inference about associated genes/transcripts</a:t>
            </a:r>
          </a:p>
        </p:txBody>
      </p:sp>
    </p:spTree>
    <p:extLst>
      <p:ext uri="{BB962C8B-B14F-4D97-AF65-F5344CB8AC3E}">
        <p14:creationId xmlns:p14="http://schemas.microsoft.com/office/powerpoint/2010/main" val="410901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481-4F1D-47C9-BA00-4BBE9CC1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associations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42C7-0238-48A7-BA98-717E351B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tells how two variables are related</a:t>
            </a:r>
          </a:p>
          <a:p>
            <a:r>
              <a:rPr lang="en-US" dirty="0"/>
              <a:t>An association measure quantifies this “relatedness”</a:t>
            </a:r>
          </a:p>
          <a:p>
            <a:r>
              <a:rPr lang="en-US" dirty="0"/>
              <a:t>Association is not causation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74F-7FDA-4E78-9958-87758C11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0F2E-1232-4830-8F66-2FBD605F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0339" cy="4351338"/>
          </a:xfrm>
        </p:spPr>
        <p:txBody>
          <a:bodyPr>
            <a:normAutofit/>
          </a:bodyPr>
          <a:lstStyle/>
          <a:p>
            <a:r>
              <a:rPr lang="en-US" dirty="0"/>
              <a:t>Pearson correlation coefficient, </a:t>
            </a:r>
            <a:r>
              <a:rPr lang="en-US" i="1" dirty="0"/>
              <a:t>r, </a:t>
            </a:r>
            <a:br>
              <a:rPr lang="en-US" i="1" dirty="0"/>
            </a:br>
            <a:r>
              <a:rPr lang="en-US" dirty="0"/>
              <a:t>between two variables X and Y is a </a:t>
            </a:r>
            <a:br>
              <a:rPr lang="en-US" dirty="0"/>
            </a:br>
            <a:r>
              <a:rPr lang="en-US" dirty="0"/>
              <a:t>measure of the linear correlation </a:t>
            </a:r>
            <a:br>
              <a:rPr lang="en-US" dirty="0"/>
            </a:br>
            <a:r>
              <a:rPr lang="en-US" dirty="0"/>
              <a:t>between X and Y.</a:t>
            </a:r>
          </a:p>
          <a:p>
            <a:r>
              <a:rPr lang="en-US" i="1" dirty="0"/>
              <a:t>r</a:t>
            </a:r>
            <a:r>
              <a:rPr lang="en-US" dirty="0"/>
              <a:t> can have a value between [-1,1] </a:t>
            </a:r>
            <a:br>
              <a:rPr lang="en-US" dirty="0"/>
            </a:br>
            <a:r>
              <a:rPr lang="en-US" dirty="0"/>
              <a:t>where</a:t>
            </a:r>
          </a:p>
          <a:p>
            <a:pPr lvl="1"/>
            <a:r>
              <a:rPr lang="en-US" dirty="0"/>
              <a:t> 1 implies total positive linear correlation </a:t>
            </a:r>
          </a:p>
          <a:p>
            <a:pPr lvl="1"/>
            <a:r>
              <a:rPr lang="en-US" dirty="0"/>
              <a:t>0 is no linear correlation</a:t>
            </a:r>
          </a:p>
          <a:p>
            <a:pPr lvl="1"/>
            <a:r>
              <a:rPr lang="en-US" dirty="0"/>
              <a:t>−1 is total negative linear correlation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4F8EA-A3C5-47C6-81B0-FB5344299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7" t="25722" r="38830" b="36884"/>
          <a:stretch/>
        </p:blipFill>
        <p:spPr>
          <a:xfrm>
            <a:off x="6370739" y="1690688"/>
            <a:ext cx="5257800" cy="26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D44-594B-419F-9501-6A4B2BBE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3CF2B-A41F-49DB-862D-D53D95D36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6" y="1573955"/>
            <a:ext cx="78816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C9928-222F-4482-A424-765E2B68D62A}"/>
              </a:ext>
            </a:extLst>
          </p:cNvPr>
          <p:cNvSpPr txBox="1"/>
          <p:nvPr/>
        </p:nvSpPr>
        <p:spPr>
          <a:xfrm>
            <a:off x="2155166" y="5925293"/>
            <a:ext cx="788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Examples of scatter diagrams with different values of Pearson correlation coefficient (ρ)</a:t>
            </a:r>
            <a:br>
              <a:rPr lang="en-US" sz="1400" dirty="0"/>
            </a:br>
            <a:r>
              <a:rPr lang="en-US" sz="1400" dirty="0"/>
              <a:t>Ref: https://en.wikipedia.org/wiki/Pearson_correlation_coefficient</a:t>
            </a:r>
          </a:p>
        </p:txBody>
      </p:sp>
    </p:spTree>
    <p:extLst>
      <p:ext uri="{BB962C8B-B14F-4D97-AF65-F5344CB8AC3E}">
        <p14:creationId xmlns:p14="http://schemas.microsoft.com/office/powerpoint/2010/main" val="282473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CD9E-B75E-458C-AB43-7ADC0D67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9AF-AB19-4F86-8FC0-178135E1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Spearman's rank correlation </a:t>
            </a:r>
            <a:br>
              <a:rPr lang="en-US" dirty="0"/>
            </a:br>
            <a:r>
              <a:rPr lang="en-US" dirty="0"/>
              <a:t>coefficient, </a:t>
            </a:r>
            <a:r>
              <a:rPr lang="en-US" i="1" dirty="0" err="1"/>
              <a:t>r</a:t>
            </a:r>
            <a:r>
              <a:rPr lang="en-US" i="1" baseline="-25000" dirty="0" err="1"/>
              <a:t>s</a:t>
            </a:r>
            <a:r>
              <a:rPr lang="en-US" dirty="0"/>
              <a:t>, is a nonparametric </a:t>
            </a:r>
            <a:br>
              <a:rPr lang="en-US" dirty="0"/>
            </a:br>
            <a:r>
              <a:rPr lang="en-US" dirty="0"/>
              <a:t>measure of rank correlation</a:t>
            </a:r>
          </a:p>
          <a:p>
            <a:r>
              <a:rPr lang="en-US" dirty="0"/>
              <a:t>It tells how well the relationship </a:t>
            </a:r>
            <a:br>
              <a:rPr lang="en-US" dirty="0"/>
            </a:br>
            <a:r>
              <a:rPr lang="en-US" dirty="0"/>
              <a:t>between two variables can be </a:t>
            </a:r>
            <a:br>
              <a:rPr lang="en-US" dirty="0"/>
            </a:br>
            <a:r>
              <a:rPr lang="en-US" dirty="0"/>
              <a:t>described using a monotonic function. </a:t>
            </a:r>
          </a:p>
          <a:p>
            <a:r>
              <a:rPr lang="en-US" dirty="0"/>
              <a:t>It is equal to the Pearson correlation between the rank values of those two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8534B-91D7-4134-B0E9-65399BFB6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1" t="34111" r="32637" b="45817"/>
          <a:stretch/>
        </p:blipFill>
        <p:spPr>
          <a:xfrm>
            <a:off x="6093071" y="1690688"/>
            <a:ext cx="6098929" cy="21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EDF-A5D3-4814-A6F1-5041F073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6202-72F3-4564-AF39-E8432310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is an approach to data analysis</a:t>
            </a:r>
          </a:p>
          <a:p>
            <a:r>
              <a:rPr lang="en-US" dirty="0"/>
              <a:t>Promoted by John Tukey to encourage statisticians to explore the data</a:t>
            </a:r>
          </a:p>
          <a:p>
            <a:r>
              <a:rPr lang="en-US" dirty="0"/>
              <a:t>Explore data in order to</a:t>
            </a:r>
          </a:p>
          <a:p>
            <a:pPr lvl="1"/>
            <a:r>
              <a:rPr lang="en-US" dirty="0"/>
              <a:t>Summarize various characteristics of the data</a:t>
            </a:r>
          </a:p>
          <a:p>
            <a:pPr lvl="1"/>
            <a:r>
              <a:rPr lang="en-US" dirty="0"/>
              <a:t>Uncover the hidden structure and patterns in data</a:t>
            </a:r>
          </a:p>
          <a:p>
            <a:pPr lvl="1"/>
            <a:r>
              <a:rPr lang="en-US" dirty="0"/>
              <a:t>Check assumptions for fitting a statistical model</a:t>
            </a:r>
          </a:p>
          <a:p>
            <a:pPr lvl="1"/>
            <a:r>
              <a:rPr lang="en-US" dirty="0"/>
              <a:t>Detect outliers in the dataset</a:t>
            </a:r>
          </a:p>
          <a:p>
            <a:pPr lvl="1"/>
            <a:r>
              <a:rPr lang="en-US" dirty="0"/>
              <a:t>Formulate hypothesis </a:t>
            </a:r>
          </a:p>
        </p:txBody>
      </p:sp>
    </p:spTree>
    <p:extLst>
      <p:ext uri="{BB962C8B-B14F-4D97-AF65-F5344CB8AC3E}">
        <p14:creationId xmlns:p14="http://schemas.microsoft.com/office/powerpoint/2010/main" val="141964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4D18-64AA-4C4E-91F0-D639B283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Spearman’s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4857F-8B7C-434A-AF6A-0048E6090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59" y="1690688"/>
            <a:ext cx="3657600" cy="34671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5465231-C686-4FCE-AE78-E860E704D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7200" y="1695450"/>
            <a:ext cx="3652576" cy="34623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486715-27AC-4135-B938-F57E2F47B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4441" y="1695450"/>
            <a:ext cx="3657600" cy="346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54D8D-6959-48B1-BD93-D47A59E25C87}"/>
              </a:ext>
            </a:extLst>
          </p:cNvPr>
          <p:cNvSpPr txBox="1"/>
          <p:nvPr/>
        </p:nvSpPr>
        <p:spPr>
          <a:xfrm>
            <a:off x="2333002" y="5292904"/>
            <a:ext cx="775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Examples of scatter diagrams with different values of Spearman’s correlation coefficient</a:t>
            </a:r>
            <a:br>
              <a:rPr lang="en-US" sz="1400" dirty="0"/>
            </a:br>
            <a:r>
              <a:rPr lang="en-US" sz="1400" dirty="0"/>
              <a:t>Ref: https://en.wikipedia.org/wiki/Spearman%27s_rank_correlation_coefficient</a:t>
            </a:r>
          </a:p>
        </p:txBody>
      </p:sp>
    </p:spTree>
    <p:extLst>
      <p:ext uri="{BB962C8B-B14F-4D97-AF65-F5344CB8AC3E}">
        <p14:creationId xmlns:p14="http://schemas.microsoft.com/office/powerpoint/2010/main" val="9377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66CE-0E0E-4F43-8C17-F5E1CCC8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D6B7-261E-43F6-A479-F7B56276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information between two random variables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Y, I(X;Y),</a:t>
            </a:r>
            <a:r>
              <a:rPr lang="en-US" dirty="0"/>
              <a:t> is a  measure of the mutual dependence between the two variables</a:t>
            </a:r>
          </a:p>
          <a:p>
            <a:r>
              <a:rPr lang="en-US" dirty="0"/>
              <a:t>Quantifies the amount of information about one random variable, through the other random variable</a:t>
            </a:r>
          </a:p>
          <a:p>
            <a:r>
              <a:rPr lang="en-US" dirty="0"/>
              <a:t>Defined as: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p(</a:t>
            </a:r>
            <a:r>
              <a:rPr lang="en-US" i="1" dirty="0" err="1"/>
              <a:t>x,y</a:t>
            </a:r>
            <a:r>
              <a:rPr lang="en-US" i="1" dirty="0"/>
              <a:t>) </a:t>
            </a:r>
            <a:r>
              <a:rPr lang="en-US" dirty="0"/>
              <a:t>is the joint probability distribution and </a:t>
            </a:r>
            <a:r>
              <a:rPr lang="en-US" i="1" dirty="0"/>
              <a:t>p(x)</a:t>
            </a:r>
            <a:r>
              <a:rPr lang="en-US" dirty="0"/>
              <a:t> and </a:t>
            </a:r>
            <a:r>
              <a:rPr lang="en-US" i="1" dirty="0"/>
              <a:t>p(y)</a:t>
            </a:r>
            <a:r>
              <a:rPr lang="en-US" dirty="0"/>
              <a:t> are marginal probability distributions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BDA9A-B6E9-434D-84A4-FE1375AD4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4" t="25721" r="55344" b="64830"/>
          <a:stretch/>
        </p:blipFill>
        <p:spPr>
          <a:xfrm>
            <a:off x="2969702" y="3520201"/>
            <a:ext cx="5561901" cy="11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5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5831-8EFF-431C-BB98-58ED5FAA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C2E07-2186-4350-A9D3-40420AB34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1" r="27186" b="52115"/>
          <a:stretch/>
        </p:blipFill>
        <p:spPr>
          <a:xfrm>
            <a:off x="3733101" y="1690688"/>
            <a:ext cx="4160939" cy="3990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7396E-E32B-42F4-9A94-412164CD300B}"/>
              </a:ext>
            </a:extLst>
          </p:cNvPr>
          <p:cNvSpPr txBox="1"/>
          <p:nvPr/>
        </p:nvSpPr>
        <p:spPr>
          <a:xfrm>
            <a:off x="2097248" y="5680990"/>
            <a:ext cx="9462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Dataset with very high mutual information value. Pearson correlation value is close to zero.</a:t>
            </a:r>
          </a:p>
          <a:p>
            <a:r>
              <a:rPr lang="en-US" sz="1400" dirty="0"/>
              <a:t>Ref: Daub, Carsten O., et al. "Estimating mutual information using B-spline functions–an improved similarity measure for </a:t>
            </a:r>
            <a:r>
              <a:rPr lang="en-US" sz="1400" dirty="0" err="1"/>
              <a:t>analysing</a:t>
            </a:r>
            <a:r>
              <a:rPr lang="en-US" sz="1400" dirty="0"/>
              <a:t> gene expression data." </a:t>
            </a:r>
            <a:r>
              <a:rPr lang="en-US" sz="1400" i="1" dirty="0"/>
              <a:t>BMC bioinformatics</a:t>
            </a:r>
            <a:r>
              <a:rPr lang="en-US" sz="1400" dirty="0"/>
              <a:t> 5.1 (2004): 118.</a:t>
            </a:r>
          </a:p>
        </p:txBody>
      </p:sp>
    </p:spTree>
    <p:extLst>
      <p:ext uri="{BB962C8B-B14F-4D97-AF65-F5344CB8AC3E}">
        <p14:creationId xmlns:p14="http://schemas.microsoft.com/office/powerpoint/2010/main" val="217076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571C-9874-480E-93C8-6682E5F9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vs causation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BB40B-D845-47D8-9551-3E4C377CE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03" y="2277586"/>
            <a:ext cx="5624993" cy="3656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D54E3-328D-4E31-A563-68B9EE7EE0F5}"/>
              </a:ext>
            </a:extLst>
          </p:cNvPr>
          <p:cNvSpPr txBox="1"/>
          <p:nvPr/>
        </p:nvSpPr>
        <p:spPr>
          <a:xfrm>
            <a:off x="2080470" y="6086276"/>
            <a:ext cx="946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 Johnson, Stephen R. "The trouble with QSAR (or how I learned to stop worrying and embrace fallacy)." </a:t>
            </a:r>
            <a:r>
              <a:rPr lang="en-US" sz="1400" i="1" dirty="0"/>
              <a:t>Journal of Chemical Information and Modeling</a:t>
            </a:r>
            <a:r>
              <a:rPr lang="en-US" sz="1400" dirty="0"/>
              <a:t> 48.1 (2008): 25-26.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4EC0-D1DF-4719-A8BC-204CDF36FF0E}"/>
              </a:ext>
            </a:extLst>
          </p:cNvPr>
          <p:cNvSpPr txBox="1"/>
          <p:nvPr/>
        </p:nvSpPr>
        <p:spPr>
          <a:xfrm>
            <a:off x="4295164" y="1799471"/>
            <a:ext cx="411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an association? Is the causation?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AD7AC-D289-4CED-BA0E-66CF9119F1D6}"/>
              </a:ext>
            </a:extLst>
          </p:cNvPr>
          <p:cNvSpPr/>
          <p:nvPr/>
        </p:nvSpPr>
        <p:spPr>
          <a:xfrm>
            <a:off x="7701094" y="2424418"/>
            <a:ext cx="973123" cy="2684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9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3157-67DD-47D2-9290-F8CB1279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MOG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4F2D-0331-49EB-B9A7-A2E162AC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39D-EBC1-4C61-A0B2-7834B6C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FD73-FB0D-40D5-8B8D-FD52BE87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techniques used in EDA are graphical and a few are quantitative</a:t>
            </a:r>
          </a:p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Median polish, Trimean, Ordination etc.</a:t>
            </a:r>
          </a:p>
          <a:p>
            <a:r>
              <a:rPr lang="en-US" dirty="0"/>
              <a:t>Graphical</a:t>
            </a:r>
          </a:p>
          <a:p>
            <a:pPr lvl="1"/>
            <a:r>
              <a:rPr lang="en-US" dirty="0"/>
              <a:t>Scatter plots, Box plot, Histograms, Parallel coordinates</a:t>
            </a:r>
            <a:r>
              <a:rPr lang="en-US"/>
              <a:t>, Heat maps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550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5D6-4A6A-48D7-A3F7-F135BF8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158-6445-4107-B198-7E5EF30C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data by encoding it as  visual objects</a:t>
            </a:r>
          </a:p>
          <a:p>
            <a:r>
              <a:rPr lang="en-US" dirty="0"/>
              <a:t>Goal is to convey the idea efficiently and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C5D6-4A6A-48D7-A3F7-F135BF80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5158-6445-4107-B198-7E5EF30C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8212D-A353-4F11-AE36-CFC43BE1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37" t="10652" r="16399" b="10716"/>
          <a:stretch/>
        </p:blipFill>
        <p:spPr>
          <a:xfrm>
            <a:off x="1802932" y="1300090"/>
            <a:ext cx="7827629" cy="5192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EB9E2-3776-4DEA-896D-71A245432627}"/>
              </a:ext>
            </a:extLst>
          </p:cNvPr>
          <p:cNvSpPr txBox="1"/>
          <p:nvPr/>
        </p:nvSpPr>
        <p:spPr>
          <a:xfrm>
            <a:off x="2561439" y="6492875"/>
            <a:ext cx="7541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Ref: Few, Stephen, and Perceptual Edge. "Data visualization: past, present, and future." </a:t>
            </a:r>
            <a:r>
              <a:rPr lang="en-US" sz="1100" i="1" dirty="0"/>
              <a:t>IBM Cognos Innovation Center</a:t>
            </a:r>
            <a:r>
              <a:rPr lang="en-US" sz="1100" dirty="0"/>
              <a:t> (2007).</a:t>
            </a:r>
          </a:p>
        </p:txBody>
      </p:sp>
    </p:spTree>
    <p:extLst>
      <p:ext uri="{BB962C8B-B14F-4D97-AF65-F5344CB8AC3E}">
        <p14:creationId xmlns:p14="http://schemas.microsoft.com/office/powerpoint/2010/main" val="17306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F4A90-D777-4913-A247-A4A036A03F22}"/>
              </a:ext>
            </a:extLst>
          </p:cNvPr>
          <p:cNvSpPr txBox="1"/>
          <p:nvPr/>
        </p:nvSpPr>
        <p:spPr>
          <a:xfrm>
            <a:off x="461394" y="6188731"/>
            <a:ext cx="5634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10</a:t>
            </a:r>
            <a:r>
              <a:rPr lang="en-US" sz="1100" baseline="30000" dirty="0"/>
              <a:t>th</a:t>
            </a:r>
            <a:r>
              <a:rPr lang="en-US" sz="1100" dirty="0"/>
              <a:t> century table</a:t>
            </a:r>
            <a:br>
              <a:rPr lang="en-US" sz="1100" dirty="0"/>
            </a:br>
            <a:r>
              <a:rPr lang="en-US" sz="1100" dirty="0"/>
              <a:t>Ref: https://commons.wikimedia.org/wiki/Medieval_diagram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C6D21-E97E-4A95-8039-9DE3F98E0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68" y="1413713"/>
            <a:ext cx="3573860" cy="47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DA978-631F-44F8-95FC-B0CB4F94B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8" t="28564" r="26652" b="24943"/>
          <a:stretch/>
        </p:blipFill>
        <p:spPr>
          <a:xfrm>
            <a:off x="838200" y="1825624"/>
            <a:ext cx="5262852" cy="3593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4A90-D777-4913-A247-A4A036A03F22}"/>
              </a:ext>
            </a:extLst>
          </p:cNvPr>
          <p:cNvSpPr txBox="1"/>
          <p:nvPr/>
        </p:nvSpPr>
        <p:spPr>
          <a:xfrm>
            <a:off x="687897" y="5419287"/>
            <a:ext cx="5408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Ref: Friendly, Michael. "A brief history of data visualization." </a:t>
            </a:r>
            <a:r>
              <a:rPr lang="en-US" sz="1100" i="1" dirty="0"/>
              <a:t>Handbook of data visualization</a:t>
            </a:r>
            <a:r>
              <a:rPr lang="en-US" sz="1100" dirty="0"/>
              <a:t>. Springer, Berlin, Heidelberg, 2008. 15-56.</a:t>
            </a:r>
          </a:p>
        </p:txBody>
      </p:sp>
    </p:spTree>
    <p:extLst>
      <p:ext uri="{BB962C8B-B14F-4D97-AF65-F5344CB8AC3E}">
        <p14:creationId xmlns:p14="http://schemas.microsoft.com/office/powerpoint/2010/main" val="321563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earliest visualization arose in geometric diagrams of celestial bodies and maps.</a:t>
            </a:r>
          </a:p>
          <a:p>
            <a:r>
              <a:rPr lang="en-US" b="1" dirty="0"/>
              <a:t>Descartes invented the graph in 17</a:t>
            </a:r>
            <a:r>
              <a:rPr lang="en-US" b="1" baseline="30000" dirty="0"/>
              <a:t>th</a:t>
            </a:r>
            <a:r>
              <a:rPr lang="en-US" b="1" dirty="0"/>
              <a:t> century.</a:t>
            </a:r>
          </a:p>
          <a:p>
            <a:r>
              <a:rPr lang="en-US" dirty="0"/>
              <a:t>Early beginnings of statistical theory and data collection in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F4A90-D777-4913-A247-A4A036A03F22}"/>
              </a:ext>
            </a:extLst>
          </p:cNvPr>
          <p:cNvSpPr txBox="1"/>
          <p:nvPr/>
        </p:nvSpPr>
        <p:spPr>
          <a:xfrm>
            <a:off x="2290630" y="4630722"/>
            <a:ext cx="2202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René Descartes was a French philosopher, mathematician, and scientist.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DF219-4294-41BF-9E75-153EB14C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98" y="1825625"/>
            <a:ext cx="2095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2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BE5C-8BE4-4E0A-BC27-BCA5A8A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74F4-013F-4E8E-B349-F4A2DB22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earliest visualization arose in geometric diagrams of celestial bodies and maps.</a:t>
            </a:r>
          </a:p>
          <a:p>
            <a:r>
              <a:rPr lang="en-US" dirty="0"/>
              <a:t>Descartes invented the graph in 17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b="1" dirty="0"/>
              <a:t>Early beginnings of statistical theory and data collection in 18</a:t>
            </a:r>
            <a:r>
              <a:rPr lang="en-US" b="1" baseline="30000" dirty="0"/>
              <a:t>th</a:t>
            </a:r>
            <a:r>
              <a:rPr lang="en-US" b="1" dirty="0"/>
              <a:t> century</a:t>
            </a:r>
          </a:p>
          <a:p>
            <a:r>
              <a:rPr lang="en-US" dirty="0"/>
              <a:t>Rapid growth in statistical graphics. bar and pie charts, histograms, line graphs, contour plots, scatter plots were invented in 19</a:t>
            </a:r>
            <a:r>
              <a:rPr lang="en-US" baseline="30000" dirty="0"/>
              <a:t>th</a:t>
            </a:r>
            <a:r>
              <a:rPr lang="en-US" dirty="0"/>
              <a:t> century.</a:t>
            </a:r>
          </a:p>
          <a:p>
            <a:r>
              <a:rPr lang="en-US" dirty="0"/>
              <a:t>In 1950 John W. Tukey published The Future of Data Analysis</a:t>
            </a:r>
          </a:p>
          <a:p>
            <a:r>
              <a:rPr lang="en-US" dirty="0"/>
              <a:t>In 1960, the possibility to construct new graphics with computers</a:t>
            </a:r>
          </a:p>
          <a:p>
            <a:r>
              <a:rPr lang="en-US" dirty="0"/>
              <a:t>Presently, we have high-dimensional data to visualize. Challenging to have dynamic and interactive visualizations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65933-48D5-42F8-81F3-49A4B60C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825625"/>
            <a:ext cx="2895600" cy="3105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2001F-BDE3-4AB5-9614-A6B9BDBD9F9E}"/>
              </a:ext>
            </a:extLst>
          </p:cNvPr>
          <p:cNvSpPr txBox="1"/>
          <p:nvPr/>
        </p:nvSpPr>
        <p:spPr>
          <a:xfrm>
            <a:off x="2290675" y="5065712"/>
            <a:ext cx="31123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Thomas Bayes was an English statistician, philosopher. Bayes’ theorem is named after Reverend Thomas Bayes, who first provided an equation that allows new evidence to update beliefs in his </a:t>
            </a:r>
            <a:r>
              <a:rPr lang="en-US" sz="1100" i="1" dirty="0"/>
              <a:t>An Essay towards solving a Problem in the Doctrine of Chances </a:t>
            </a:r>
            <a:br>
              <a:rPr lang="en-US" sz="1100" i="1" dirty="0"/>
            </a:br>
            <a:r>
              <a:rPr lang="en-US" sz="1100" dirty="0"/>
              <a:t>Ref: https://en.wikipedia.org/wiki/Thomas_Bayes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8808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1473</Words>
  <Application>Microsoft Office PowerPoint</Application>
  <PresentationFormat>Widescreen</PresentationFormat>
  <Paragraphs>169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Exploratory data analysis with MetaOmGraph</vt:lpstr>
      <vt:lpstr>Exploratory data analysis</vt:lpstr>
      <vt:lpstr>Tools for exploratory data analysis</vt:lpstr>
      <vt:lpstr>Data visualization</vt:lpstr>
      <vt:lpstr>Data visualization history</vt:lpstr>
      <vt:lpstr>Data visualization history</vt:lpstr>
      <vt:lpstr>Data visualization history</vt:lpstr>
      <vt:lpstr>Data visualization history</vt:lpstr>
      <vt:lpstr>Data visualization history</vt:lpstr>
      <vt:lpstr>Data visualization history</vt:lpstr>
      <vt:lpstr>Data visualization history</vt:lpstr>
      <vt:lpstr>Data visualization history</vt:lpstr>
      <vt:lpstr>Data visualization history</vt:lpstr>
      <vt:lpstr>MetaOmGraph</vt:lpstr>
      <vt:lpstr>MetaOmGraph for analysis of RNA-seq</vt:lpstr>
      <vt:lpstr>Finding associations in data</vt:lpstr>
      <vt:lpstr>Pearson correlation coefficient</vt:lpstr>
      <vt:lpstr>Pearson correlation coefficient</vt:lpstr>
      <vt:lpstr>Spearman’s correlation</vt:lpstr>
      <vt:lpstr>Spearman’s correlation</vt:lpstr>
      <vt:lpstr>Mutual information</vt:lpstr>
      <vt:lpstr>Mutual information</vt:lpstr>
      <vt:lpstr>Association vs causation</vt:lpstr>
      <vt:lpstr>MOG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MetaOmGraph</dc:title>
  <dc:creator>mrbai</dc:creator>
  <cp:lastModifiedBy> </cp:lastModifiedBy>
  <cp:revision>38</cp:revision>
  <dcterms:created xsi:type="dcterms:W3CDTF">2018-09-30T04:01:38Z</dcterms:created>
  <dcterms:modified xsi:type="dcterms:W3CDTF">2018-10-01T05:05:27Z</dcterms:modified>
</cp:coreProperties>
</file>