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65" r:id="rId4"/>
    <p:sldId id="259" r:id="rId5"/>
    <p:sldId id="258" r:id="rId6"/>
    <p:sldId id="260" r:id="rId7"/>
    <p:sldId id="261" r:id="rId8"/>
    <p:sldId id="262" r:id="rId9"/>
    <p:sldId id="263" r:id="rId10"/>
    <p:sldId id="266" r:id="rId11"/>
    <p:sldId id="267" r:id="rId12"/>
    <p:sldId id="264" r:id="rId13"/>
  </p:sldIdLst>
  <p:sldSz cx="9144000" cy="5143500" type="screen16x9"/>
  <p:notesSz cx="6858000" cy="9144000"/>
  <p:embeddedFontLst>
    <p:embeddedFont>
      <p:font typeface="Tahoma" pitchFamily="34" charset="0"/>
      <p:regular r:id="rId15"/>
      <p:bold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301177-7C61-4874-B97F-55CBABB5A5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108D660-81A6-49A5-8A60-D1333F96B594}">
      <dgm:prSet/>
      <dgm:spPr>
        <a:solidFill>
          <a:schemeClr val="accent3">
            <a:lumMod val="75000"/>
          </a:schemeClr>
        </a:solidFill>
      </dgm:spPr>
      <dgm:t>
        <a:bodyPr/>
        <a:lstStyle/>
        <a:p>
          <a:pPr rtl="0"/>
          <a:r>
            <a:rPr lang="en-US" b="0" i="0" dirty="0" smtClean="0"/>
            <a:t>Definition of a Matrix</a:t>
          </a:r>
          <a:endParaRPr lang="en-US" dirty="0"/>
        </a:p>
      </dgm:t>
    </dgm:pt>
    <dgm:pt modelId="{6D172509-A1D5-44CB-A4AD-F6834C4606A1}" type="parTrans" cxnId="{4CC27D88-C855-421C-9B40-51ADB135BF93}">
      <dgm:prSet/>
      <dgm:spPr/>
      <dgm:t>
        <a:bodyPr/>
        <a:lstStyle/>
        <a:p>
          <a:endParaRPr lang="en-US"/>
        </a:p>
      </dgm:t>
    </dgm:pt>
    <dgm:pt modelId="{A051FFB1-BF6E-445E-9FE2-0301797A3620}" type="sibTrans" cxnId="{4CC27D88-C855-421C-9B40-51ADB135BF93}">
      <dgm:prSet/>
      <dgm:spPr/>
      <dgm:t>
        <a:bodyPr/>
        <a:lstStyle/>
        <a:p>
          <a:endParaRPr lang="en-US"/>
        </a:p>
      </dgm:t>
    </dgm:pt>
    <dgm:pt modelId="{65E5EE67-1E07-49FF-8CDE-AF20D39C9A4E}">
      <dgm:prSet/>
      <dgm:spPr>
        <a:solidFill>
          <a:schemeClr val="accent3">
            <a:lumMod val="75000"/>
          </a:schemeClr>
        </a:solidFill>
      </dgm:spPr>
      <dgm:t>
        <a:bodyPr/>
        <a:lstStyle/>
        <a:p>
          <a:pPr rtl="0"/>
          <a:r>
            <a:rPr lang="en-US" b="0" i="0" smtClean="0"/>
            <a:t>Linear algebra </a:t>
          </a:r>
          <a:endParaRPr lang="en-US"/>
        </a:p>
      </dgm:t>
    </dgm:pt>
    <dgm:pt modelId="{DC70F406-AAAC-417D-8027-3BB81C3913B7}" type="parTrans" cxnId="{CF45BB3B-6743-4785-AE73-B5601C57ADC8}">
      <dgm:prSet/>
      <dgm:spPr/>
      <dgm:t>
        <a:bodyPr/>
        <a:lstStyle/>
        <a:p>
          <a:endParaRPr lang="en-US"/>
        </a:p>
      </dgm:t>
    </dgm:pt>
    <dgm:pt modelId="{F23303DA-AF72-4CAF-B763-089386517792}" type="sibTrans" cxnId="{CF45BB3B-6743-4785-AE73-B5601C57ADC8}">
      <dgm:prSet/>
      <dgm:spPr/>
      <dgm:t>
        <a:bodyPr/>
        <a:lstStyle/>
        <a:p>
          <a:endParaRPr lang="en-US"/>
        </a:p>
      </dgm:t>
    </dgm:pt>
    <dgm:pt modelId="{1502E9BF-6AB8-4830-A51F-6B9BCF4FC58C}">
      <dgm:prSet/>
      <dgm:spPr>
        <a:solidFill>
          <a:schemeClr val="accent3">
            <a:lumMod val="75000"/>
          </a:schemeClr>
        </a:solidFill>
      </dgm:spPr>
      <dgm:t>
        <a:bodyPr/>
        <a:lstStyle/>
        <a:p>
          <a:pPr rtl="0"/>
          <a:r>
            <a:rPr lang="en-US" b="0" i="0" dirty="0" smtClean="0"/>
            <a:t>General and Special Linear Group</a:t>
          </a:r>
          <a:endParaRPr lang="en-US" dirty="0"/>
        </a:p>
      </dgm:t>
    </dgm:pt>
    <dgm:pt modelId="{19C903B9-A628-426F-A7AD-AC244D2F5A4A}" type="parTrans" cxnId="{DA6EB898-ECDC-4EBE-A846-673B79D5081E}">
      <dgm:prSet/>
      <dgm:spPr/>
      <dgm:t>
        <a:bodyPr/>
        <a:lstStyle/>
        <a:p>
          <a:endParaRPr lang="en-US"/>
        </a:p>
      </dgm:t>
    </dgm:pt>
    <dgm:pt modelId="{27050EF6-1C5A-4E77-A466-ED52546606E4}" type="sibTrans" cxnId="{DA6EB898-ECDC-4EBE-A846-673B79D5081E}">
      <dgm:prSet/>
      <dgm:spPr/>
      <dgm:t>
        <a:bodyPr/>
        <a:lstStyle/>
        <a:p>
          <a:endParaRPr lang="en-US"/>
        </a:p>
      </dgm:t>
    </dgm:pt>
    <dgm:pt modelId="{0997AC03-7D1C-4A16-A732-C59FA2AC0F6C}">
      <dgm:prSet/>
      <dgm:spPr>
        <a:solidFill>
          <a:schemeClr val="accent3">
            <a:lumMod val="75000"/>
          </a:schemeClr>
        </a:solidFill>
      </dgm:spPr>
      <dgm:t>
        <a:bodyPr/>
        <a:lstStyle/>
        <a:p>
          <a:pPr rtl="0"/>
          <a:r>
            <a:rPr lang="en-US" b="0" i="0" dirty="0" smtClean="0"/>
            <a:t>The Orthogonal Group O(n)</a:t>
          </a:r>
          <a:endParaRPr lang="en-US" dirty="0"/>
        </a:p>
      </dgm:t>
    </dgm:pt>
    <dgm:pt modelId="{DFA685D5-785C-4307-A5F2-0DFC545582DA}" type="parTrans" cxnId="{CF1D00C7-4E6E-4940-8620-60B8158FD9FA}">
      <dgm:prSet/>
      <dgm:spPr/>
      <dgm:t>
        <a:bodyPr/>
        <a:lstStyle/>
        <a:p>
          <a:endParaRPr lang="en-US"/>
        </a:p>
      </dgm:t>
    </dgm:pt>
    <dgm:pt modelId="{E62C509B-4F9F-4973-82BD-101111F4D65C}" type="sibTrans" cxnId="{CF1D00C7-4E6E-4940-8620-60B8158FD9FA}">
      <dgm:prSet/>
      <dgm:spPr/>
      <dgm:t>
        <a:bodyPr/>
        <a:lstStyle/>
        <a:p>
          <a:endParaRPr lang="en-US"/>
        </a:p>
      </dgm:t>
    </dgm:pt>
    <dgm:pt modelId="{92BE473A-9DEF-4D38-8EFE-A682E404B586}">
      <dgm:prSet/>
      <dgm:spPr>
        <a:solidFill>
          <a:schemeClr val="accent3">
            <a:lumMod val="75000"/>
          </a:schemeClr>
        </a:solidFill>
      </dgm:spPr>
      <dgm:t>
        <a:bodyPr/>
        <a:lstStyle/>
        <a:p>
          <a:pPr rtl="0"/>
          <a:r>
            <a:rPr lang="en-US" dirty="0" smtClean="0"/>
            <a:t>Symmetry</a:t>
          </a:r>
          <a:endParaRPr lang="en-US" dirty="0"/>
        </a:p>
      </dgm:t>
    </dgm:pt>
    <dgm:pt modelId="{D5EB588F-3B95-49F0-B712-5B28A1F2096A}" type="parTrans" cxnId="{8F215C36-CCC6-4DAB-96CF-403500471A19}">
      <dgm:prSet/>
      <dgm:spPr/>
      <dgm:t>
        <a:bodyPr/>
        <a:lstStyle/>
        <a:p>
          <a:endParaRPr lang="en-US"/>
        </a:p>
      </dgm:t>
    </dgm:pt>
    <dgm:pt modelId="{FF5E10FB-B37B-429E-870E-1893803CB2C2}" type="sibTrans" cxnId="{8F215C36-CCC6-4DAB-96CF-403500471A19}">
      <dgm:prSet/>
      <dgm:spPr/>
      <dgm:t>
        <a:bodyPr/>
        <a:lstStyle/>
        <a:p>
          <a:endParaRPr lang="en-US"/>
        </a:p>
      </dgm:t>
    </dgm:pt>
    <dgm:pt modelId="{634D7FE9-37AC-4F2A-82B7-19DAC743050B}">
      <dgm:prSet/>
      <dgm:spPr>
        <a:solidFill>
          <a:schemeClr val="accent3">
            <a:lumMod val="75000"/>
          </a:schemeClr>
        </a:solidFill>
      </dgm:spPr>
      <dgm:t>
        <a:bodyPr/>
        <a:lstStyle/>
        <a:p>
          <a:pPr rtl="0"/>
          <a:r>
            <a:rPr lang="en-US" dirty="0" smtClean="0"/>
            <a:t>References</a:t>
          </a:r>
          <a:endParaRPr lang="en-US" dirty="0"/>
        </a:p>
      </dgm:t>
    </dgm:pt>
    <dgm:pt modelId="{0AB5FAD0-0BFD-4ABA-89A5-C430D18DA53F}" type="parTrans" cxnId="{E88DAD68-AE33-4B1F-8963-E28502F198C8}">
      <dgm:prSet/>
      <dgm:spPr/>
      <dgm:t>
        <a:bodyPr/>
        <a:lstStyle/>
        <a:p>
          <a:endParaRPr lang="en-US"/>
        </a:p>
      </dgm:t>
    </dgm:pt>
    <dgm:pt modelId="{C380D007-8FEF-4F5C-80C9-28F22664EDC2}" type="sibTrans" cxnId="{E88DAD68-AE33-4B1F-8963-E28502F198C8}">
      <dgm:prSet/>
      <dgm:spPr/>
      <dgm:t>
        <a:bodyPr/>
        <a:lstStyle/>
        <a:p>
          <a:endParaRPr lang="en-US"/>
        </a:p>
      </dgm:t>
    </dgm:pt>
    <dgm:pt modelId="{25F6A67E-B5F7-4346-9EFB-57D3F1D4A03B}" type="pres">
      <dgm:prSet presAssocID="{8E301177-7C61-4874-B97F-55CBABB5A565}" presName="linear" presStyleCnt="0">
        <dgm:presLayoutVars>
          <dgm:animLvl val="lvl"/>
          <dgm:resizeHandles val="exact"/>
        </dgm:presLayoutVars>
      </dgm:prSet>
      <dgm:spPr/>
    </dgm:pt>
    <dgm:pt modelId="{29D5CD01-C6D2-474A-BA9C-8FD0C3083BAB}" type="pres">
      <dgm:prSet presAssocID="{4108D660-81A6-49A5-8A60-D1333F96B594}" presName="parentText" presStyleLbl="node1" presStyleIdx="0" presStyleCnt="6">
        <dgm:presLayoutVars>
          <dgm:chMax val="0"/>
          <dgm:bulletEnabled val="1"/>
        </dgm:presLayoutVars>
      </dgm:prSet>
      <dgm:spPr/>
    </dgm:pt>
    <dgm:pt modelId="{BF73D2EC-3985-4594-9A3C-543747B0B92C}" type="pres">
      <dgm:prSet presAssocID="{A051FFB1-BF6E-445E-9FE2-0301797A3620}" presName="spacer" presStyleCnt="0"/>
      <dgm:spPr/>
    </dgm:pt>
    <dgm:pt modelId="{34F343B7-E2E4-41F7-8176-B37C72AB8B2C}" type="pres">
      <dgm:prSet presAssocID="{65E5EE67-1E07-49FF-8CDE-AF20D39C9A4E}" presName="parentText" presStyleLbl="node1" presStyleIdx="1" presStyleCnt="6">
        <dgm:presLayoutVars>
          <dgm:chMax val="0"/>
          <dgm:bulletEnabled val="1"/>
        </dgm:presLayoutVars>
      </dgm:prSet>
      <dgm:spPr/>
    </dgm:pt>
    <dgm:pt modelId="{D9CEAEFF-18F1-4275-A3FC-F2539DC83D4C}" type="pres">
      <dgm:prSet presAssocID="{F23303DA-AF72-4CAF-B763-089386517792}" presName="spacer" presStyleCnt="0"/>
      <dgm:spPr/>
    </dgm:pt>
    <dgm:pt modelId="{1E570D54-E990-41CC-8D4E-1E306F51DA9C}" type="pres">
      <dgm:prSet presAssocID="{1502E9BF-6AB8-4830-A51F-6B9BCF4FC58C}" presName="parentText" presStyleLbl="node1" presStyleIdx="2" presStyleCnt="6">
        <dgm:presLayoutVars>
          <dgm:chMax val="0"/>
          <dgm:bulletEnabled val="1"/>
        </dgm:presLayoutVars>
      </dgm:prSet>
      <dgm:spPr/>
      <dgm:t>
        <a:bodyPr/>
        <a:lstStyle/>
        <a:p>
          <a:endParaRPr lang="en-US"/>
        </a:p>
      </dgm:t>
    </dgm:pt>
    <dgm:pt modelId="{0EB5723D-7531-49A2-A7B3-ED2BB910495B}" type="pres">
      <dgm:prSet presAssocID="{27050EF6-1C5A-4E77-A466-ED52546606E4}" presName="spacer" presStyleCnt="0"/>
      <dgm:spPr/>
    </dgm:pt>
    <dgm:pt modelId="{CAA5D79B-63DC-4584-B2E2-E5C905FFF024}" type="pres">
      <dgm:prSet presAssocID="{0997AC03-7D1C-4A16-A732-C59FA2AC0F6C}" presName="parentText" presStyleLbl="node1" presStyleIdx="3" presStyleCnt="6">
        <dgm:presLayoutVars>
          <dgm:chMax val="0"/>
          <dgm:bulletEnabled val="1"/>
        </dgm:presLayoutVars>
      </dgm:prSet>
      <dgm:spPr/>
      <dgm:t>
        <a:bodyPr/>
        <a:lstStyle/>
        <a:p>
          <a:endParaRPr lang="en-US"/>
        </a:p>
      </dgm:t>
    </dgm:pt>
    <dgm:pt modelId="{7F8260A6-80FE-477F-AE59-3B8F54979B64}" type="pres">
      <dgm:prSet presAssocID="{E62C509B-4F9F-4973-82BD-101111F4D65C}" presName="spacer" presStyleCnt="0"/>
      <dgm:spPr/>
    </dgm:pt>
    <dgm:pt modelId="{812D3BDB-5C78-4791-909C-4E85926355DB}" type="pres">
      <dgm:prSet presAssocID="{92BE473A-9DEF-4D38-8EFE-A682E404B586}" presName="parentText" presStyleLbl="node1" presStyleIdx="4" presStyleCnt="6">
        <dgm:presLayoutVars>
          <dgm:chMax val="0"/>
          <dgm:bulletEnabled val="1"/>
        </dgm:presLayoutVars>
      </dgm:prSet>
      <dgm:spPr/>
    </dgm:pt>
    <dgm:pt modelId="{1A63EE3F-1773-4AF8-AAA0-DDAB0607EF6A}" type="pres">
      <dgm:prSet presAssocID="{FF5E10FB-B37B-429E-870E-1893803CB2C2}" presName="spacer" presStyleCnt="0"/>
      <dgm:spPr/>
    </dgm:pt>
    <dgm:pt modelId="{5FC983D6-52C3-495D-BEB9-776DB128397A}" type="pres">
      <dgm:prSet presAssocID="{634D7FE9-37AC-4F2A-82B7-19DAC743050B}" presName="parentText" presStyleLbl="node1" presStyleIdx="5" presStyleCnt="6">
        <dgm:presLayoutVars>
          <dgm:chMax val="0"/>
          <dgm:bulletEnabled val="1"/>
        </dgm:presLayoutVars>
      </dgm:prSet>
      <dgm:spPr/>
      <dgm:t>
        <a:bodyPr/>
        <a:lstStyle/>
        <a:p>
          <a:endParaRPr lang="en-US"/>
        </a:p>
      </dgm:t>
    </dgm:pt>
  </dgm:ptLst>
  <dgm:cxnLst>
    <dgm:cxn modelId="{71D8728B-238C-496C-8594-019006049A6E}" type="presOf" srcId="{0997AC03-7D1C-4A16-A732-C59FA2AC0F6C}" destId="{CAA5D79B-63DC-4584-B2E2-E5C905FFF024}" srcOrd="0" destOrd="0" presId="urn:microsoft.com/office/officeart/2005/8/layout/vList2"/>
    <dgm:cxn modelId="{2FC44BE0-BEC9-4BF0-ADB7-602C105E8F11}" type="presOf" srcId="{65E5EE67-1E07-49FF-8CDE-AF20D39C9A4E}" destId="{34F343B7-E2E4-41F7-8176-B37C72AB8B2C}" srcOrd="0" destOrd="0" presId="urn:microsoft.com/office/officeart/2005/8/layout/vList2"/>
    <dgm:cxn modelId="{4CC27D88-C855-421C-9B40-51ADB135BF93}" srcId="{8E301177-7C61-4874-B97F-55CBABB5A565}" destId="{4108D660-81A6-49A5-8A60-D1333F96B594}" srcOrd="0" destOrd="0" parTransId="{6D172509-A1D5-44CB-A4AD-F6834C4606A1}" sibTransId="{A051FFB1-BF6E-445E-9FE2-0301797A3620}"/>
    <dgm:cxn modelId="{3ABFA24F-381D-4588-876D-EB8F561F449C}" type="presOf" srcId="{634D7FE9-37AC-4F2A-82B7-19DAC743050B}" destId="{5FC983D6-52C3-495D-BEB9-776DB128397A}" srcOrd="0" destOrd="0" presId="urn:microsoft.com/office/officeart/2005/8/layout/vList2"/>
    <dgm:cxn modelId="{E88DAD68-AE33-4B1F-8963-E28502F198C8}" srcId="{8E301177-7C61-4874-B97F-55CBABB5A565}" destId="{634D7FE9-37AC-4F2A-82B7-19DAC743050B}" srcOrd="5" destOrd="0" parTransId="{0AB5FAD0-0BFD-4ABA-89A5-C430D18DA53F}" sibTransId="{C380D007-8FEF-4F5C-80C9-28F22664EDC2}"/>
    <dgm:cxn modelId="{8F215C36-CCC6-4DAB-96CF-403500471A19}" srcId="{8E301177-7C61-4874-B97F-55CBABB5A565}" destId="{92BE473A-9DEF-4D38-8EFE-A682E404B586}" srcOrd="4" destOrd="0" parTransId="{D5EB588F-3B95-49F0-B712-5B28A1F2096A}" sibTransId="{FF5E10FB-B37B-429E-870E-1893803CB2C2}"/>
    <dgm:cxn modelId="{D197DA68-2CB8-4A77-8C9F-1C9C7F399788}" type="presOf" srcId="{92BE473A-9DEF-4D38-8EFE-A682E404B586}" destId="{812D3BDB-5C78-4791-909C-4E85926355DB}" srcOrd="0" destOrd="0" presId="urn:microsoft.com/office/officeart/2005/8/layout/vList2"/>
    <dgm:cxn modelId="{CF45BB3B-6743-4785-AE73-B5601C57ADC8}" srcId="{8E301177-7C61-4874-B97F-55CBABB5A565}" destId="{65E5EE67-1E07-49FF-8CDE-AF20D39C9A4E}" srcOrd="1" destOrd="0" parTransId="{DC70F406-AAAC-417D-8027-3BB81C3913B7}" sibTransId="{F23303DA-AF72-4CAF-B763-089386517792}"/>
    <dgm:cxn modelId="{B1A7172D-4A61-4F80-860E-1FD97686E86B}" type="presOf" srcId="{4108D660-81A6-49A5-8A60-D1333F96B594}" destId="{29D5CD01-C6D2-474A-BA9C-8FD0C3083BAB}" srcOrd="0" destOrd="0" presId="urn:microsoft.com/office/officeart/2005/8/layout/vList2"/>
    <dgm:cxn modelId="{DA6EB898-ECDC-4EBE-A846-673B79D5081E}" srcId="{8E301177-7C61-4874-B97F-55CBABB5A565}" destId="{1502E9BF-6AB8-4830-A51F-6B9BCF4FC58C}" srcOrd="2" destOrd="0" parTransId="{19C903B9-A628-426F-A7AD-AC244D2F5A4A}" sibTransId="{27050EF6-1C5A-4E77-A466-ED52546606E4}"/>
    <dgm:cxn modelId="{B32FB37F-C941-4B1D-AF73-26E7FD399C8C}" type="presOf" srcId="{8E301177-7C61-4874-B97F-55CBABB5A565}" destId="{25F6A67E-B5F7-4346-9EFB-57D3F1D4A03B}" srcOrd="0" destOrd="0" presId="urn:microsoft.com/office/officeart/2005/8/layout/vList2"/>
    <dgm:cxn modelId="{CF1D00C7-4E6E-4940-8620-60B8158FD9FA}" srcId="{8E301177-7C61-4874-B97F-55CBABB5A565}" destId="{0997AC03-7D1C-4A16-A732-C59FA2AC0F6C}" srcOrd="3" destOrd="0" parTransId="{DFA685D5-785C-4307-A5F2-0DFC545582DA}" sibTransId="{E62C509B-4F9F-4973-82BD-101111F4D65C}"/>
    <dgm:cxn modelId="{A054C2FC-7040-47F4-B2C7-5C78D70DBE77}" type="presOf" srcId="{1502E9BF-6AB8-4830-A51F-6B9BCF4FC58C}" destId="{1E570D54-E990-41CC-8D4E-1E306F51DA9C}" srcOrd="0" destOrd="0" presId="urn:microsoft.com/office/officeart/2005/8/layout/vList2"/>
    <dgm:cxn modelId="{EC671FC9-7FA0-4C4F-95D0-50AC6592441D}" type="presParOf" srcId="{25F6A67E-B5F7-4346-9EFB-57D3F1D4A03B}" destId="{29D5CD01-C6D2-474A-BA9C-8FD0C3083BAB}" srcOrd="0" destOrd="0" presId="urn:microsoft.com/office/officeart/2005/8/layout/vList2"/>
    <dgm:cxn modelId="{D1AB7316-82FB-46A9-BA1F-E18BDF8815D3}" type="presParOf" srcId="{25F6A67E-B5F7-4346-9EFB-57D3F1D4A03B}" destId="{BF73D2EC-3985-4594-9A3C-543747B0B92C}" srcOrd="1" destOrd="0" presId="urn:microsoft.com/office/officeart/2005/8/layout/vList2"/>
    <dgm:cxn modelId="{AD05F164-A459-44A4-9330-237ECE721DE9}" type="presParOf" srcId="{25F6A67E-B5F7-4346-9EFB-57D3F1D4A03B}" destId="{34F343B7-E2E4-41F7-8176-B37C72AB8B2C}" srcOrd="2" destOrd="0" presId="urn:microsoft.com/office/officeart/2005/8/layout/vList2"/>
    <dgm:cxn modelId="{E3CB91A7-9F14-4568-82A1-DDECD2798349}" type="presParOf" srcId="{25F6A67E-B5F7-4346-9EFB-57D3F1D4A03B}" destId="{D9CEAEFF-18F1-4275-A3FC-F2539DC83D4C}" srcOrd="3" destOrd="0" presId="urn:microsoft.com/office/officeart/2005/8/layout/vList2"/>
    <dgm:cxn modelId="{3FE16D10-7129-4480-8FC9-A53F5753F83B}" type="presParOf" srcId="{25F6A67E-B5F7-4346-9EFB-57D3F1D4A03B}" destId="{1E570D54-E990-41CC-8D4E-1E306F51DA9C}" srcOrd="4" destOrd="0" presId="urn:microsoft.com/office/officeart/2005/8/layout/vList2"/>
    <dgm:cxn modelId="{E339968E-2352-4192-9B07-4D0502CAE082}" type="presParOf" srcId="{25F6A67E-B5F7-4346-9EFB-57D3F1D4A03B}" destId="{0EB5723D-7531-49A2-A7B3-ED2BB910495B}" srcOrd="5" destOrd="0" presId="urn:microsoft.com/office/officeart/2005/8/layout/vList2"/>
    <dgm:cxn modelId="{1A02E56C-A12C-4BE1-8B29-C5606F34DD79}" type="presParOf" srcId="{25F6A67E-B5F7-4346-9EFB-57D3F1D4A03B}" destId="{CAA5D79B-63DC-4584-B2E2-E5C905FFF024}" srcOrd="6" destOrd="0" presId="urn:microsoft.com/office/officeart/2005/8/layout/vList2"/>
    <dgm:cxn modelId="{39037539-F7A3-462D-B441-3E831CFBA401}" type="presParOf" srcId="{25F6A67E-B5F7-4346-9EFB-57D3F1D4A03B}" destId="{7F8260A6-80FE-477F-AE59-3B8F54979B64}" srcOrd="7" destOrd="0" presId="urn:microsoft.com/office/officeart/2005/8/layout/vList2"/>
    <dgm:cxn modelId="{5D087A90-FE85-4486-8147-BD61A82E5C51}" type="presParOf" srcId="{25F6A67E-B5F7-4346-9EFB-57D3F1D4A03B}" destId="{812D3BDB-5C78-4791-909C-4E85926355DB}" srcOrd="8" destOrd="0" presId="urn:microsoft.com/office/officeart/2005/8/layout/vList2"/>
    <dgm:cxn modelId="{3CC183E1-6098-4234-9591-74022A4FD0EE}" type="presParOf" srcId="{25F6A67E-B5F7-4346-9EFB-57D3F1D4A03B}" destId="{1A63EE3F-1773-4AF8-AAA0-DDAB0607EF6A}" srcOrd="9" destOrd="0" presId="urn:microsoft.com/office/officeart/2005/8/layout/vList2"/>
    <dgm:cxn modelId="{4131D1BF-3723-4256-BA66-77950C6FC774}" type="presParOf" srcId="{25F6A67E-B5F7-4346-9EFB-57D3F1D4A03B}" destId="{5FC983D6-52C3-495D-BEB9-776DB128397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5CD01-C6D2-474A-BA9C-8FD0C3083BAB}">
      <dsp:nvSpPr>
        <dsp:cNvPr id="0" name=""/>
        <dsp:cNvSpPr/>
      </dsp:nvSpPr>
      <dsp:spPr>
        <a:xfrm>
          <a:off x="0" y="16642"/>
          <a:ext cx="7739480" cy="51480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0" i="0" kern="1200" dirty="0" smtClean="0"/>
            <a:t>Definition of a Matrix</a:t>
          </a:r>
          <a:endParaRPr lang="en-US" sz="2200" kern="1200" dirty="0"/>
        </a:p>
      </dsp:txBody>
      <dsp:txXfrm>
        <a:off x="25130" y="41772"/>
        <a:ext cx="7689220" cy="464540"/>
      </dsp:txXfrm>
    </dsp:sp>
    <dsp:sp modelId="{34F343B7-E2E4-41F7-8176-B37C72AB8B2C}">
      <dsp:nvSpPr>
        <dsp:cNvPr id="0" name=""/>
        <dsp:cNvSpPr/>
      </dsp:nvSpPr>
      <dsp:spPr>
        <a:xfrm>
          <a:off x="0" y="594802"/>
          <a:ext cx="7739480" cy="51480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0" i="0" kern="1200" smtClean="0"/>
            <a:t>Linear algebra </a:t>
          </a:r>
          <a:endParaRPr lang="en-US" sz="2200" kern="1200"/>
        </a:p>
      </dsp:txBody>
      <dsp:txXfrm>
        <a:off x="25130" y="619932"/>
        <a:ext cx="7689220" cy="464540"/>
      </dsp:txXfrm>
    </dsp:sp>
    <dsp:sp modelId="{1E570D54-E990-41CC-8D4E-1E306F51DA9C}">
      <dsp:nvSpPr>
        <dsp:cNvPr id="0" name=""/>
        <dsp:cNvSpPr/>
      </dsp:nvSpPr>
      <dsp:spPr>
        <a:xfrm>
          <a:off x="0" y="1172962"/>
          <a:ext cx="7739480" cy="51480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0" i="0" kern="1200" dirty="0" smtClean="0"/>
            <a:t>General and Special Linear Group</a:t>
          </a:r>
          <a:endParaRPr lang="en-US" sz="2200" kern="1200" dirty="0"/>
        </a:p>
      </dsp:txBody>
      <dsp:txXfrm>
        <a:off x="25130" y="1198092"/>
        <a:ext cx="7689220" cy="464540"/>
      </dsp:txXfrm>
    </dsp:sp>
    <dsp:sp modelId="{CAA5D79B-63DC-4584-B2E2-E5C905FFF024}">
      <dsp:nvSpPr>
        <dsp:cNvPr id="0" name=""/>
        <dsp:cNvSpPr/>
      </dsp:nvSpPr>
      <dsp:spPr>
        <a:xfrm>
          <a:off x="0" y="1751122"/>
          <a:ext cx="7739480" cy="51480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0" i="0" kern="1200" dirty="0" smtClean="0"/>
            <a:t>The Orthogonal Group O(n)</a:t>
          </a:r>
          <a:endParaRPr lang="en-US" sz="2200" kern="1200" dirty="0"/>
        </a:p>
      </dsp:txBody>
      <dsp:txXfrm>
        <a:off x="25130" y="1776252"/>
        <a:ext cx="7689220" cy="464540"/>
      </dsp:txXfrm>
    </dsp:sp>
    <dsp:sp modelId="{812D3BDB-5C78-4791-909C-4E85926355DB}">
      <dsp:nvSpPr>
        <dsp:cNvPr id="0" name=""/>
        <dsp:cNvSpPr/>
      </dsp:nvSpPr>
      <dsp:spPr>
        <a:xfrm>
          <a:off x="0" y="2329282"/>
          <a:ext cx="7739480" cy="51480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Symmetry</a:t>
          </a:r>
          <a:endParaRPr lang="en-US" sz="2200" kern="1200" dirty="0"/>
        </a:p>
      </dsp:txBody>
      <dsp:txXfrm>
        <a:off x="25130" y="2354412"/>
        <a:ext cx="7689220" cy="464540"/>
      </dsp:txXfrm>
    </dsp:sp>
    <dsp:sp modelId="{5FC983D6-52C3-495D-BEB9-776DB128397A}">
      <dsp:nvSpPr>
        <dsp:cNvPr id="0" name=""/>
        <dsp:cNvSpPr/>
      </dsp:nvSpPr>
      <dsp:spPr>
        <a:xfrm>
          <a:off x="0" y="2907442"/>
          <a:ext cx="7739480" cy="51480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References</a:t>
          </a:r>
          <a:endParaRPr lang="en-US" sz="2200" kern="1200" dirty="0"/>
        </a:p>
      </dsp:txBody>
      <dsp:txXfrm>
        <a:off x="25130" y="2932572"/>
        <a:ext cx="7689220" cy="464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94859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uemath.com/geometry/symmetr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math.libretexts.org/Bookshelves/Abstract_and_Geometric_Algebra/Abstract_Algebra%3A_Theory_and_Applications_(Judson)/12%3A_Matrix_Groups_and_Symmetry/12.01%3A_Matrix_Groups" TargetMode="External"/><Relationship Id="rId4" Type="http://schemas.openxmlformats.org/officeDocument/2006/relationships/hyperlink" Target="https://www.britannica.com/science/matrix-mathematic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806997" y="-724959"/>
            <a:ext cx="8094900" cy="31131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000000"/>
                </a:solidFill>
                <a:latin typeface="Calibri"/>
                <a:ea typeface="Calibri"/>
                <a:cs typeface="Calibri"/>
                <a:sym typeface="Calibri"/>
              </a:rPr>
              <a:t> </a:t>
            </a:r>
            <a:br>
              <a:rPr lang="en-US" sz="2000" b="1" i="0" u="none" strike="noStrike" cap="none" dirty="0">
                <a:solidFill>
                  <a:srgbClr val="000000"/>
                </a:solidFill>
                <a:latin typeface="Calibri"/>
                <a:ea typeface="Calibri"/>
                <a:cs typeface="Calibri"/>
                <a:sym typeface="Calibri"/>
              </a:rPr>
            </a:br>
            <a:r>
              <a:rPr lang="en-US" sz="2000" b="1" i="0" u="none" strike="noStrike" cap="none" dirty="0">
                <a:solidFill>
                  <a:srgbClr val="000000"/>
                </a:solidFill>
                <a:latin typeface="Calibri"/>
                <a:ea typeface="Calibri"/>
                <a:cs typeface="Calibri"/>
                <a:sym typeface="Calibri"/>
              </a:rPr>
              <a:t/>
            </a:r>
            <a:br>
              <a:rPr lang="en-US" sz="2000" b="1" i="0" u="none" strike="noStrike" cap="none" dirty="0">
                <a:solidFill>
                  <a:srgbClr val="000000"/>
                </a:solidFill>
                <a:latin typeface="Calibri"/>
                <a:ea typeface="Calibri"/>
                <a:cs typeface="Calibri"/>
                <a:sym typeface="Calibri"/>
              </a:rPr>
            </a:br>
            <a:r>
              <a:rPr lang="en-US" sz="2000" b="1" i="0" u="none" strike="noStrike" cap="none" dirty="0">
                <a:solidFill>
                  <a:srgbClr val="000000"/>
                </a:solidFill>
                <a:latin typeface="Calibri"/>
                <a:ea typeface="Calibri"/>
                <a:cs typeface="Calibri"/>
                <a:sym typeface="Calibri"/>
              </a:rPr>
              <a:t/>
            </a:r>
            <a:br>
              <a:rPr lang="en-US" sz="2000" b="1" i="0" u="none" strike="noStrike" cap="none" dirty="0">
                <a:solidFill>
                  <a:srgbClr val="000000"/>
                </a:solidFill>
                <a:latin typeface="Calibri"/>
                <a:ea typeface="Calibri"/>
                <a:cs typeface="Calibri"/>
                <a:sym typeface="Calibri"/>
              </a:rPr>
            </a:br>
            <a:r>
              <a:rPr lang="en-US" sz="2000" b="1" i="0" u="none" strike="noStrike" cap="none" dirty="0">
                <a:solidFill>
                  <a:srgbClr val="000000"/>
                </a:solidFill>
                <a:latin typeface="Calibri"/>
                <a:ea typeface="Calibri"/>
                <a:cs typeface="Calibri"/>
                <a:sym typeface="Calibri"/>
              </a:rPr>
              <a:t/>
            </a:r>
            <a:br>
              <a:rPr lang="en-US" sz="2000" b="1" i="0" u="none" strike="noStrike" cap="none" dirty="0">
                <a:solidFill>
                  <a:srgbClr val="000000"/>
                </a:solidFill>
                <a:latin typeface="Calibri"/>
                <a:ea typeface="Calibri"/>
                <a:cs typeface="Calibri"/>
                <a:sym typeface="Calibri"/>
              </a:rPr>
            </a:br>
            <a:r>
              <a:rPr lang="en-US" sz="2000" b="1" i="0" u="none" strike="noStrike" cap="none" dirty="0">
                <a:solidFill>
                  <a:srgbClr val="000000"/>
                </a:solidFill>
                <a:latin typeface="Arial"/>
                <a:ea typeface="Arial"/>
                <a:cs typeface="Arial"/>
                <a:sym typeface="Arial"/>
              </a:rPr>
              <a:t/>
            </a:r>
            <a:br>
              <a:rPr lang="en-US" sz="2000" b="1" i="0" u="none" strike="noStrike" cap="none" dirty="0">
                <a:solidFill>
                  <a:srgbClr val="000000"/>
                </a:solidFill>
                <a:latin typeface="Arial"/>
                <a:ea typeface="Arial"/>
                <a:cs typeface="Arial"/>
                <a:sym typeface="Arial"/>
              </a:rPr>
            </a:br>
            <a:r>
              <a:rPr lang="en-US" b="1" i="0" u="none" strike="noStrike" cap="none" dirty="0">
                <a:solidFill>
                  <a:srgbClr val="000000"/>
                </a:solidFill>
                <a:latin typeface="Arial"/>
                <a:ea typeface="Arial"/>
                <a:cs typeface="Arial"/>
                <a:sym typeface="Arial"/>
              </a:rPr>
              <a:t> </a:t>
            </a:r>
            <a:r>
              <a:rPr lang="en-US" sz="2700" b="1" i="0" u="none" strike="noStrike" cap="none" dirty="0">
                <a:solidFill>
                  <a:srgbClr val="002060"/>
                </a:solidFill>
                <a:latin typeface="Arial"/>
                <a:ea typeface="Arial"/>
                <a:cs typeface="Arial"/>
                <a:sym typeface="Arial"/>
              </a:rPr>
              <a:t>Course Name : Advanced Cryptography </a:t>
            </a:r>
            <a:br>
              <a:rPr lang="en-US" sz="2700" b="1" i="0" u="none" strike="noStrike" cap="none" dirty="0">
                <a:solidFill>
                  <a:srgbClr val="002060"/>
                </a:solidFill>
                <a:latin typeface="Arial"/>
                <a:ea typeface="Arial"/>
                <a:cs typeface="Arial"/>
                <a:sym typeface="Arial"/>
              </a:rPr>
            </a:br>
            <a:r>
              <a:rPr lang="en-US" sz="2700" b="1" i="0" u="none" strike="noStrike" cap="none" dirty="0">
                <a:solidFill>
                  <a:srgbClr val="002060"/>
                </a:solidFill>
                <a:latin typeface="Arial"/>
                <a:ea typeface="Arial"/>
                <a:cs typeface="Arial"/>
                <a:sym typeface="Arial"/>
              </a:rPr>
              <a:t> </a:t>
            </a:r>
            <a:r>
              <a:rPr lang="en-US" sz="2700" b="1" i="0" u="none" strike="noStrike" cap="none" dirty="0" smtClean="0">
                <a:solidFill>
                  <a:srgbClr val="002060"/>
                </a:solidFill>
                <a:latin typeface="Arial"/>
                <a:ea typeface="Arial"/>
                <a:cs typeface="Arial"/>
                <a:sym typeface="Arial"/>
              </a:rPr>
              <a:t>            Course </a:t>
            </a:r>
            <a:r>
              <a:rPr lang="en-US" sz="2700" b="1" i="0" u="none" strike="noStrike" cap="none" dirty="0">
                <a:solidFill>
                  <a:srgbClr val="002060"/>
                </a:solidFill>
                <a:latin typeface="Arial"/>
                <a:ea typeface="Arial"/>
                <a:cs typeface="Arial"/>
                <a:sym typeface="Arial"/>
              </a:rPr>
              <a:t>Code : ICT-6115</a:t>
            </a:r>
            <a:br>
              <a:rPr lang="en-US" sz="2700" b="1" i="0" u="none" strike="noStrike" cap="none" dirty="0">
                <a:solidFill>
                  <a:srgbClr val="002060"/>
                </a:solidFill>
                <a:latin typeface="Arial"/>
                <a:ea typeface="Arial"/>
                <a:cs typeface="Arial"/>
                <a:sym typeface="Arial"/>
              </a:rPr>
            </a:br>
            <a:r>
              <a:rPr lang="en-US" sz="2700" b="1" i="0" u="none" strike="noStrike" cap="none" dirty="0">
                <a:solidFill>
                  <a:srgbClr val="002060"/>
                </a:solidFill>
                <a:latin typeface="Arial"/>
                <a:ea typeface="Arial"/>
                <a:cs typeface="Arial"/>
                <a:sym typeface="Arial"/>
              </a:rPr>
              <a:t> </a:t>
            </a:r>
            <a:r>
              <a:rPr lang="en-US" sz="2700" b="1" i="0" u="none" strike="noStrike" cap="none" dirty="0" smtClean="0">
                <a:solidFill>
                  <a:srgbClr val="002060"/>
                </a:solidFill>
                <a:latin typeface="Arial"/>
                <a:ea typeface="Arial"/>
                <a:cs typeface="Arial"/>
                <a:sym typeface="Arial"/>
              </a:rPr>
              <a:t>      Presentation </a:t>
            </a:r>
            <a:r>
              <a:rPr lang="en-US" sz="2700" b="1" i="0" u="none" strike="noStrike" cap="none" dirty="0">
                <a:solidFill>
                  <a:srgbClr val="002060"/>
                </a:solidFill>
                <a:latin typeface="Arial"/>
                <a:ea typeface="Arial"/>
                <a:cs typeface="Arial"/>
                <a:sym typeface="Arial"/>
              </a:rPr>
              <a:t>Topic : </a:t>
            </a:r>
            <a:r>
              <a:rPr lang="en-US" sz="2800" b="1" i="0" u="none" strike="noStrike" cap="none" dirty="0">
                <a:solidFill>
                  <a:srgbClr val="002060"/>
                </a:solidFill>
                <a:highlight>
                  <a:srgbClr val="FFFFFF"/>
                </a:highlight>
                <a:latin typeface="Arial"/>
                <a:ea typeface="Arial"/>
                <a:cs typeface="Arial"/>
                <a:sym typeface="Arial"/>
              </a:rPr>
              <a:t>Matrix Groups</a:t>
            </a:r>
            <a:endParaRPr sz="2800" b="1" i="0" u="none" strike="noStrike" cap="none" dirty="0">
              <a:solidFill>
                <a:srgbClr val="002060"/>
              </a:solidFill>
              <a:highlight>
                <a:srgbClr val="FFFFFF"/>
              </a:highlight>
              <a:latin typeface="Arial"/>
              <a:ea typeface="Arial"/>
              <a:cs typeface="Arial"/>
              <a:sym typeface="Arial"/>
            </a:endParaRPr>
          </a:p>
          <a:p>
            <a:pPr marL="0" marR="0" lvl="0" indent="0" algn="l" rtl="0">
              <a:lnSpc>
                <a:spcPct val="90000"/>
              </a:lnSpc>
              <a:spcBef>
                <a:spcPts val="0"/>
              </a:spcBef>
              <a:spcAft>
                <a:spcPts val="0"/>
              </a:spcAft>
              <a:buClr>
                <a:srgbClr val="000000"/>
              </a:buClr>
              <a:buSzPts val="2600"/>
              <a:buFont typeface="Arial"/>
              <a:buNone/>
            </a:pPr>
            <a:endParaRPr sz="2600" b="1" i="0" u="none" strike="noStrike" cap="none" dirty="0">
              <a:solidFill>
                <a:srgbClr val="000000"/>
              </a:solidFill>
              <a:latin typeface="Calibri"/>
              <a:ea typeface="Calibri"/>
              <a:cs typeface="Calibri"/>
              <a:sym typeface="Calibri"/>
            </a:endParaRPr>
          </a:p>
        </p:txBody>
      </p:sp>
      <p:pic>
        <p:nvPicPr>
          <p:cNvPr id="55" name="Google Shape;55;p13" descr="Logo&#10;&#10;Description automatically generated"/>
          <p:cNvPicPr preferRelativeResize="0"/>
          <p:nvPr/>
        </p:nvPicPr>
        <p:blipFill rotWithShape="1">
          <a:blip r:embed="rId3">
            <a:alphaModFix/>
          </a:blip>
          <a:srcRect/>
          <a:stretch/>
        </p:blipFill>
        <p:spPr>
          <a:xfrm>
            <a:off x="7848600" y="61068"/>
            <a:ext cx="1043615" cy="1139081"/>
          </a:xfrm>
          <a:prstGeom prst="rect">
            <a:avLst/>
          </a:prstGeom>
          <a:noFill/>
          <a:ln>
            <a:noFill/>
          </a:ln>
        </p:spPr>
      </p:pic>
      <p:sp>
        <p:nvSpPr>
          <p:cNvPr id="56" name="Google Shape;56;p13"/>
          <p:cNvSpPr txBox="1">
            <a:spLocks noGrp="1"/>
          </p:cNvSpPr>
          <p:nvPr>
            <p:ph type="subTitle" idx="1"/>
          </p:nvPr>
        </p:nvSpPr>
        <p:spPr>
          <a:xfrm>
            <a:off x="4962525" y="2819401"/>
            <a:ext cx="3076574" cy="1829141"/>
          </a:xfrm>
          <a:prstGeom prst="rect">
            <a:avLst/>
          </a:prstGeom>
          <a:noFill/>
          <a:ln>
            <a:noFill/>
          </a:ln>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2800"/>
              <a:buNone/>
            </a:pPr>
            <a:r>
              <a:rPr lang="en-US" sz="2000" b="1" dirty="0">
                <a:solidFill>
                  <a:srgbClr val="002060"/>
                </a:solidFill>
                <a:sym typeface="Arial"/>
              </a:rPr>
              <a:t>Submitted to,</a:t>
            </a:r>
            <a:endParaRPr dirty="0">
              <a:solidFill>
                <a:srgbClr val="002060"/>
              </a:solidFill>
            </a:endParaRPr>
          </a:p>
          <a:p>
            <a:pPr marL="457200" lvl="0" indent="-342900" algn="ctr" rtl="0">
              <a:lnSpc>
                <a:spcPct val="100000"/>
              </a:lnSpc>
              <a:spcBef>
                <a:spcPts val="0"/>
              </a:spcBef>
              <a:spcAft>
                <a:spcPts val="0"/>
              </a:spcAft>
              <a:buSzPts val="2800"/>
              <a:buNone/>
            </a:pPr>
            <a:r>
              <a:rPr lang="en-US" sz="2000" dirty="0">
                <a:solidFill>
                  <a:schemeClr val="dk1"/>
                </a:solidFill>
                <a:latin typeface="Arial"/>
                <a:ea typeface="Arial"/>
                <a:cs typeface="Arial"/>
                <a:sym typeface="Arial"/>
              </a:rPr>
              <a:t>Urmi Bose</a:t>
            </a:r>
            <a:endParaRPr dirty="0"/>
          </a:p>
          <a:p>
            <a:pPr marL="457200" lvl="0" indent="-342900" algn="ctr" rtl="0">
              <a:lnSpc>
                <a:spcPct val="100000"/>
              </a:lnSpc>
              <a:spcBef>
                <a:spcPts val="0"/>
              </a:spcBef>
              <a:spcAft>
                <a:spcPts val="0"/>
              </a:spcAft>
              <a:buSzPts val="2800"/>
              <a:buNone/>
            </a:pPr>
            <a:r>
              <a:rPr lang="en-US" sz="2000" dirty="0" smtClean="0">
                <a:solidFill>
                  <a:schemeClr val="dk1"/>
                </a:solidFill>
                <a:latin typeface="Arial"/>
                <a:ea typeface="Arial"/>
                <a:cs typeface="Arial"/>
                <a:sym typeface="Arial"/>
              </a:rPr>
              <a:t>IT23620</a:t>
            </a:r>
          </a:p>
          <a:p>
            <a:pPr marL="457200" lvl="0" indent="-342900" algn="ctr" rtl="0">
              <a:lnSpc>
                <a:spcPct val="100000"/>
              </a:lnSpc>
              <a:spcBef>
                <a:spcPts val="0"/>
              </a:spcBef>
              <a:spcAft>
                <a:spcPts val="0"/>
              </a:spcAft>
              <a:buSzPts val="2800"/>
              <a:buNone/>
            </a:pPr>
            <a:r>
              <a:rPr lang="en-US" sz="2000" dirty="0" err="1" smtClean="0">
                <a:solidFill>
                  <a:schemeClr val="dk1"/>
                </a:solidFill>
              </a:rPr>
              <a:t>Dept</a:t>
            </a:r>
            <a:r>
              <a:rPr lang="en-US" sz="2000" dirty="0" smtClean="0">
                <a:solidFill>
                  <a:schemeClr val="dk1"/>
                </a:solidFill>
              </a:rPr>
              <a:t> of ICT, MBSTU</a:t>
            </a:r>
            <a:endParaRPr dirty="0"/>
          </a:p>
          <a:p>
            <a:pPr marL="457200" lvl="0" indent="-342900" algn="ctr" rtl="0">
              <a:lnSpc>
                <a:spcPct val="100000"/>
              </a:lnSpc>
              <a:spcBef>
                <a:spcPts val="0"/>
              </a:spcBef>
              <a:spcAft>
                <a:spcPts val="0"/>
              </a:spcAft>
              <a:buSzPts val="2800"/>
              <a:buNone/>
            </a:pPr>
            <a:endParaRPr sz="2000" dirty="0">
              <a:solidFill>
                <a:schemeClr val="dk1"/>
              </a:solidFill>
              <a:latin typeface="Arial"/>
              <a:ea typeface="Arial"/>
              <a:cs typeface="Arial"/>
              <a:sym typeface="Arial"/>
            </a:endParaRPr>
          </a:p>
        </p:txBody>
      </p:sp>
      <p:sp>
        <p:nvSpPr>
          <p:cNvPr id="2" name="Rectangle 1"/>
          <p:cNvSpPr/>
          <p:nvPr/>
        </p:nvSpPr>
        <p:spPr>
          <a:xfrm>
            <a:off x="952500" y="2895601"/>
            <a:ext cx="2705100" cy="1323439"/>
          </a:xfrm>
          <a:prstGeom prst="rect">
            <a:avLst/>
          </a:prstGeom>
        </p:spPr>
        <p:txBody>
          <a:bodyPr wrap="square">
            <a:spAutoFit/>
          </a:bodyPr>
          <a:lstStyle/>
          <a:p>
            <a:pPr marL="457200" lvl="0" indent="-342900" algn="ctr">
              <a:buSzPts val="2800"/>
            </a:pPr>
            <a:r>
              <a:rPr lang="en-US" sz="2000" b="1" dirty="0">
                <a:solidFill>
                  <a:srgbClr val="002060"/>
                </a:solidFill>
              </a:rPr>
              <a:t>Submitted By,</a:t>
            </a:r>
            <a:endParaRPr lang="en-US" sz="2000" dirty="0">
              <a:solidFill>
                <a:srgbClr val="002060"/>
              </a:solidFill>
            </a:endParaRPr>
          </a:p>
          <a:p>
            <a:pPr marL="457200" lvl="0" indent="-342900" algn="ctr">
              <a:buSzPts val="2800"/>
            </a:pPr>
            <a:r>
              <a:rPr lang="en-US" sz="2000" dirty="0">
                <a:solidFill>
                  <a:schemeClr val="dk1"/>
                </a:solidFill>
              </a:rPr>
              <a:t>Dr. </a:t>
            </a:r>
            <a:r>
              <a:rPr lang="en-US" sz="2000" dirty="0" err="1">
                <a:solidFill>
                  <a:schemeClr val="dk1"/>
                </a:solidFill>
              </a:rPr>
              <a:t>Ziaur</a:t>
            </a:r>
            <a:r>
              <a:rPr lang="en-US" sz="2000" dirty="0">
                <a:solidFill>
                  <a:schemeClr val="dk1"/>
                </a:solidFill>
              </a:rPr>
              <a:t> </a:t>
            </a:r>
            <a:r>
              <a:rPr lang="en-US" sz="2000" dirty="0" err="1">
                <a:solidFill>
                  <a:schemeClr val="dk1"/>
                </a:solidFill>
              </a:rPr>
              <a:t>Rahman</a:t>
            </a:r>
            <a:endParaRPr lang="en-US" sz="2000" dirty="0"/>
          </a:p>
          <a:p>
            <a:pPr marL="457200" lvl="0" indent="-342900" algn="ctr">
              <a:buSzPts val="2800"/>
            </a:pPr>
            <a:r>
              <a:rPr lang="en-US" sz="2000" dirty="0">
                <a:solidFill>
                  <a:schemeClr val="dk1"/>
                </a:solidFill>
              </a:rPr>
              <a:t>Assistant Professor,</a:t>
            </a:r>
          </a:p>
          <a:p>
            <a:pPr marL="457200" lvl="0" indent="-342900" algn="ctr">
              <a:buSzPts val="2800"/>
            </a:pPr>
            <a:r>
              <a:rPr lang="en-US" sz="2000" dirty="0" err="1">
                <a:solidFill>
                  <a:schemeClr val="dk1"/>
                </a:solidFill>
              </a:rPr>
              <a:t>Dept</a:t>
            </a:r>
            <a:r>
              <a:rPr lang="en-US" sz="2000" dirty="0">
                <a:solidFill>
                  <a:schemeClr val="dk1"/>
                </a:solidFill>
              </a:rPr>
              <a:t> of ICT, MBSTU</a:t>
            </a:r>
            <a:endParaRPr lang="en-US" sz="2000" dirty="0"/>
          </a:p>
        </p:txBody>
      </p:sp>
      <p:sp>
        <p:nvSpPr>
          <p:cNvPr id="6" name="Rounded Rectangle 5"/>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623400" y="1038175"/>
            <a:ext cx="8520600" cy="3416400"/>
          </a:xfrm>
          <a:prstGeom prst="rect">
            <a:avLst/>
          </a:prstGeom>
          <a:noFill/>
          <a:ln>
            <a:noFill/>
          </a:ln>
        </p:spPr>
        <p:txBody>
          <a:bodyPr spcFirstLastPara="1" wrap="square" lIns="91425" tIns="91425" rIns="91425" bIns="91425" anchor="t" anchorCtr="0">
            <a:normAutofit/>
          </a:bodyPr>
          <a:lstStyle/>
          <a:p>
            <a:pPr marL="114300" lvl="0" indent="0">
              <a:buNone/>
            </a:pPr>
            <a:r>
              <a:rPr lang="en-US" sz="1600" dirty="0" smtClean="0">
                <a:solidFill>
                  <a:schemeClr val="tx1"/>
                </a:solidFill>
              </a:rPr>
              <a:t>In </a:t>
            </a:r>
            <a:r>
              <a:rPr lang="en-US" sz="1600" dirty="0">
                <a:solidFill>
                  <a:schemeClr val="tx1"/>
                </a:solidFill>
              </a:rPr>
              <a:t>Mathematics, symmetry means that one shape is identical to the other shape when it is moved, rotated, or flipped. If an object does not have symmetry, we say that the object is asymmetrical. The </a:t>
            </a:r>
            <a:r>
              <a:rPr lang="en-US" sz="1600" dirty="0" smtClean="0">
                <a:solidFill>
                  <a:schemeClr val="tx1"/>
                </a:solidFill>
              </a:rPr>
              <a:t>concept </a:t>
            </a:r>
            <a:r>
              <a:rPr lang="en-US" sz="1600" dirty="0">
                <a:solidFill>
                  <a:schemeClr val="tx1"/>
                </a:solidFill>
              </a:rPr>
              <a:t>of symmetry is commonly found in geometry</a:t>
            </a:r>
            <a:r>
              <a:rPr lang="en-US" sz="1600" dirty="0" smtClean="0">
                <a:solidFill>
                  <a:schemeClr val="tx1"/>
                </a:solidFill>
              </a:rPr>
              <a:t>.</a:t>
            </a:r>
          </a:p>
          <a:p>
            <a:pPr marL="114300" indent="0" fontAlgn="base">
              <a:buNone/>
            </a:pPr>
            <a:endParaRPr lang="en-US" sz="1600" b="1" dirty="0" smtClean="0">
              <a:solidFill>
                <a:schemeClr val="tx1"/>
              </a:solidFill>
            </a:endParaRPr>
          </a:p>
          <a:p>
            <a:pPr marL="114300" indent="0" fontAlgn="base">
              <a:buNone/>
            </a:pPr>
            <a:r>
              <a:rPr lang="en-US" sz="1600" b="1" dirty="0" smtClean="0">
                <a:solidFill>
                  <a:schemeClr val="tx1"/>
                </a:solidFill>
              </a:rPr>
              <a:t>Types </a:t>
            </a:r>
            <a:r>
              <a:rPr lang="en-US" sz="1600" b="1" dirty="0">
                <a:solidFill>
                  <a:schemeClr val="tx1"/>
                </a:solidFill>
              </a:rPr>
              <a:t>of Symmetry</a:t>
            </a:r>
          </a:p>
          <a:p>
            <a:pPr marL="114300" indent="0" fontAlgn="base">
              <a:buNone/>
            </a:pPr>
            <a:r>
              <a:rPr lang="en-US" sz="1600" dirty="0">
                <a:solidFill>
                  <a:schemeClr val="tx1"/>
                </a:solidFill>
              </a:rPr>
              <a:t>Symmetry can be viewed when you flip, turn or slide an object. There are four types of symmetry that can be observed in various cases.</a:t>
            </a:r>
          </a:p>
          <a:p>
            <a:pPr fontAlgn="base">
              <a:buFont typeface="Wingdings" pitchFamily="2" charset="2"/>
              <a:buChar char="§"/>
            </a:pPr>
            <a:r>
              <a:rPr lang="en-US" sz="1600" dirty="0">
                <a:solidFill>
                  <a:srgbClr val="002060"/>
                </a:solidFill>
              </a:rPr>
              <a:t>Translational symmetry</a:t>
            </a:r>
          </a:p>
          <a:p>
            <a:pPr fontAlgn="base">
              <a:buFont typeface="Wingdings" pitchFamily="2" charset="2"/>
              <a:buChar char="§"/>
            </a:pPr>
            <a:r>
              <a:rPr lang="en-US" sz="1600" dirty="0">
                <a:solidFill>
                  <a:srgbClr val="002060"/>
                </a:solidFill>
              </a:rPr>
              <a:t>Rotational symmetry</a:t>
            </a:r>
          </a:p>
          <a:p>
            <a:pPr fontAlgn="base">
              <a:buFont typeface="Wingdings" pitchFamily="2" charset="2"/>
              <a:buChar char="§"/>
            </a:pPr>
            <a:r>
              <a:rPr lang="en-US" sz="1600" dirty="0">
                <a:solidFill>
                  <a:srgbClr val="002060"/>
                </a:solidFill>
              </a:rPr>
              <a:t>Reflexive symmetry</a:t>
            </a:r>
          </a:p>
          <a:p>
            <a:pPr fontAlgn="base">
              <a:buFont typeface="Wingdings" pitchFamily="2" charset="2"/>
              <a:buChar char="§"/>
            </a:pPr>
            <a:r>
              <a:rPr lang="en-US" sz="1600" dirty="0">
                <a:solidFill>
                  <a:srgbClr val="002060"/>
                </a:solidFill>
              </a:rPr>
              <a:t>Glide symmetry</a:t>
            </a:r>
          </a:p>
          <a:p>
            <a:pPr marL="114300" lvl="0" indent="0">
              <a:buNone/>
            </a:pPr>
            <a:endParaRPr sz="1600" dirty="0">
              <a:solidFill>
                <a:schemeClr val="tx1"/>
              </a:solidFill>
            </a:endParaRPr>
          </a:p>
        </p:txBody>
      </p:sp>
      <p:sp>
        <p:nvSpPr>
          <p:cNvPr id="99" name="Google Shape;99;p20"/>
          <p:cNvSpPr txBox="1">
            <a:spLocks noGrp="1"/>
          </p:cNvSpPr>
          <p:nvPr>
            <p:ph type="title"/>
          </p:nvPr>
        </p:nvSpPr>
        <p:spPr>
          <a:xfrm>
            <a:off x="809626" y="383280"/>
            <a:ext cx="6800850" cy="544971"/>
          </a:xfrm>
          <a:prstGeom prst="rect">
            <a:avLst/>
          </a:prstGeom>
          <a:noFill/>
          <a:ln>
            <a:noFill/>
          </a:ln>
        </p:spPr>
        <p:txBody>
          <a:bodyPr spcFirstLastPara="1" wrap="square" lIns="0" tIns="158700" rIns="0" bIns="0" anchor="ctr" anchorCtr="0">
            <a:spAutoFit/>
          </a:bodyPr>
          <a:lstStyle/>
          <a:p>
            <a:pPr marL="0" marR="0" lvl="0" indent="0" algn="l" rtl="0">
              <a:lnSpc>
                <a:spcPct val="100000"/>
              </a:lnSpc>
              <a:spcBef>
                <a:spcPts val="0"/>
              </a:spcBef>
              <a:spcAft>
                <a:spcPts val="0"/>
              </a:spcAft>
              <a:buClr>
                <a:srgbClr val="0372A6"/>
              </a:buClr>
              <a:buSzPts val="2500"/>
              <a:buFont typeface="Arial"/>
              <a:buNone/>
            </a:pPr>
            <a:r>
              <a:rPr lang="en-US" sz="2500" b="1" i="0" u="none" strike="noStrike" cap="none" dirty="0" smtClean="0">
                <a:solidFill>
                  <a:srgbClr val="002060"/>
                </a:solidFill>
                <a:latin typeface="Tahoma"/>
                <a:ea typeface="Tahoma"/>
                <a:cs typeface="Tahoma"/>
                <a:sym typeface="Tahoma"/>
              </a:rPr>
              <a:t>                     Symmetry</a:t>
            </a:r>
            <a:endParaRPr sz="1800" b="0" i="0" u="none" strike="noStrike" cap="none" dirty="0">
              <a:solidFill>
                <a:schemeClr val="dk1"/>
              </a:solidFill>
              <a:latin typeface="Arial"/>
              <a:ea typeface="Arial"/>
              <a:cs typeface="Arial"/>
              <a:sym typeface="Arial"/>
            </a:endParaRPr>
          </a:p>
        </p:txBody>
      </p:sp>
      <p:sp>
        <p:nvSpPr>
          <p:cNvPr id="4" name="Rounded Rectangle 3"/>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10 </a:t>
            </a:r>
            <a:endParaRPr lang="en-US" dirty="0"/>
          </a:p>
        </p:txBody>
      </p:sp>
    </p:spTree>
    <p:extLst>
      <p:ext uri="{BB962C8B-B14F-4D97-AF65-F5344CB8AC3E}">
        <p14:creationId xmlns:p14="http://schemas.microsoft.com/office/powerpoint/2010/main" val="2830739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623400" y="1038175"/>
            <a:ext cx="8520600" cy="3416400"/>
          </a:xfrm>
          <a:prstGeom prst="rect">
            <a:avLst/>
          </a:prstGeom>
          <a:noFill/>
          <a:ln>
            <a:noFill/>
          </a:ln>
        </p:spPr>
        <p:txBody>
          <a:bodyPr spcFirstLastPara="1" wrap="square" lIns="91425" tIns="91425" rIns="91425" bIns="91425" anchor="t" anchorCtr="0">
            <a:normAutofit/>
          </a:bodyPr>
          <a:lstStyle/>
          <a:p>
            <a:pPr lvl="0">
              <a:buFont typeface="+mj-lt"/>
              <a:buAutoNum type="arabicPeriod"/>
            </a:pPr>
            <a:r>
              <a:rPr lang="en-US" sz="1600" dirty="0">
                <a:solidFill>
                  <a:schemeClr val="tx1"/>
                </a:solidFill>
                <a:hlinkClick r:id="rId3"/>
              </a:rPr>
              <a:t>https://www.cuemath.com/geometry/symmetry</a:t>
            </a:r>
            <a:r>
              <a:rPr lang="en-US" sz="1600" dirty="0" smtClean="0">
                <a:solidFill>
                  <a:schemeClr val="tx1"/>
                </a:solidFill>
                <a:hlinkClick r:id="rId3"/>
              </a:rPr>
              <a:t>/</a:t>
            </a:r>
            <a:endParaRPr lang="en-US" sz="1600" dirty="0" smtClean="0">
              <a:solidFill>
                <a:schemeClr val="tx1"/>
              </a:solidFill>
            </a:endParaRPr>
          </a:p>
          <a:p>
            <a:pPr lvl="0">
              <a:buFont typeface="+mj-lt"/>
              <a:buAutoNum type="arabicPeriod"/>
            </a:pPr>
            <a:r>
              <a:rPr lang="en-US" sz="1600" dirty="0">
                <a:solidFill>
                  <a:schemeClr val="tx1"/>
                </a:solidFill>
                <a:hlinkClick r:id="rId4"/>
              </a:rPr>
              <a:t>https://</a:t>
            </a:r>
            <a:r>
              <a:rPr lang="en-US" sz="1600" dirty="0" smtClean="0">
                <a:solidFill>
                  <a:schemeClr val="tx1"/>
                </a:solidFill>
                <a:hlinkClick r:id="rId4"/>
              </a:rPr>
              <a:t>www.britannica.com/science/matrix-mathematics</a:t>
            </a:r>
            <a:endParaRPr lang="en-US" sz="1600" dirty="0" smtClean="0">
              <a:solidFill>
                <a:schemeClr val="tx1"/>
              </a:solidFill>
            </a:endParaRPr>
          </a:p>
          <a:p>
            <a:pPr lvl="0">
              <a:buFont typeface="+mj-lt"/>
              <a:buAutoNum type="arabicPeriod"/>
            </a:pPr>
            <a:r>
              <a:rPr lang="en-US" sz="1600" dirty="0">
                <a:solidFill>
                  <a:schemeClr val="tx1"/>
                </a:solidFill>
                <a:hlinkClick r:id="rId5"/>
              </a:rPr>
              <a:t>https://math.libretexts.org/Bookshelves/Abstract_and_Geometric_Algebra/Abstract_Algebra%3A_Theory_and_Applications_(Judson)/</a:t>
            </a:r>
            <a:r>
              <a:rPr lang="en-US" sz="1600" dirty="0" smtClean="0">
                <a:solidFill>
                  <a:schemeClr val="tx1"/>
                </a:solidFill>
                <a:hlinkClick r:id="rId5"/>
              </a:rPr>
              <a:t>12%3A_Matrix_Groups_and_Symmetry/12.01%3A_Matrix_Groups</a:t>
            </a:r>
            <a:endParaRPr lang="en-US" sz="1600" dirty="0" smtClean="0">
              <a:solidFill>
                <a:schemeClr val="tx1"/>
              </a:solidFill>
            </a:endParaRPr>
          </a:p>
          <a:p>
            <a:pPr lvl="0">
              <a:buFont typeface="+mj-lt"/>
              <a:buAutoNum type="arabicPeriod"/>
            </a:pPr>
            <a:endParaRPr lang="en-US" sz="1600" dirty="0" smtClean="0">
              <a:solidFill>
                <a:schemeClr val="tx1"/>
              </a:solidFill>
            </a:endParaRPr>
          </a:p>
          <a:p>
            <a:pPr marL="114300" lvl="0" indent="0">
              <a:buNone/>
            </a:pPr>
            <a:endParaRPr sz="1600" dirty="0">
              <a:solidFill>
                <a:schemeClr val="tx1"/>
              </a:solidFill>
            </a:endParaRPr>
          </a:p>
        </p:txBody>
      </p:sp>
      <p:sp>
        <p:nvSpPr>
          <p:cNvPr id="99" name="Google Shape;99;p20"/>
          <p:cNvSpPr txBox="1">
            <a:spLocks noGrp="1"/>
          </p:cNvSpPr>
          <p:nvPr>
            <p:ph type="title"/>
          </p:nvPr>
        </p:nvSpPr>
        <p:spPr>
          <a:xfrm>
            <a:off x="809626" y="383280"/>
            <a:ext cx="6800850" cy="544971"/>
          </a:xfrm>
          <a:prstGeom prst="rect">
            <a:avLst/>
          </a:prstGeom>
          <a:noFill/>
          <a:ln>
            <a:noFill/>
          </a:ln>
        </p:spPr>
        <p:txBody>
          <a:bodyPr spcFirstLastPara="1" wrap="square" lIns="0" tIns="158700" rIns="0" bIns="0" anchor="ctr" anchorCtr="0">
            <a:spAutoFit/>
          </a:bodyPr>
          <a:lstStyle/>
          <a:p>
            <a:pPr marL="0" marR="0" lvl="0" indent="0" algn="l" rtl="0">
              <a:lnSpc>
                <a:spcPct val="100000"/>
              </a:lnSpc>
              <a:spcBef>
                <a:spcPts val="0"/>
              </a:spcBef>
              <a:spcAft>
                <a:spcPts val="0"/>
              </a:spcAft>
              <a:buClr>
                <a:srgbClr val="0372A6"/>
              </a:buClr>
              <a:buSzPts val="2500"/>
              <a:buFont typeface="Arial"/>
              <a:buNone/>
            </a:pPr>
            <a:r>
              <a:rPr lang="en-US" sz="2500" b="1" i="0" u="none" strike="noStrike" cap="none" dirty="0" smtClean="0">
                <a:solidFill>
                  <a:srgbClr val="002060"/>
                </a:solidFill>
                <a:latin typeface="Tahoma"/>
                <a:ea typeface="Tahoma"/>
                <a:cs typeface="Tahoma"/>
                <a:sym typeface="Tahoma"/>
              </a:rPr>
              <a:t>                     References</a:t>
            </a:r>
            <a:endParaRPr sz="1800" b="0" i="0" u="none" strike="noStrike" cap="none" dirty="0">
              <a:solidFill>
                <a:schemeClr val="dk1"/>
              </a:solidFill>
              <a:latin typeface="Arial"/>
              <a:ea typeface="Arial"/>
              <a:cs typeface="Arial"/>
              <a:sym typeface="Arial"/>
            </a:endParaRPr>
          </a:p>
        </p:txBody>
      </p:sp>
      <p:sp>
        <p:nvSpPr>
          <p:cNvPr id="4" name="Rounded Rectangle 3"/>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11</a:t>
            </a:r>
            <a:endParaRPr lang="en-US" dirty="0"/>
          </a:p>
        </p:txBody>
      </p:sp>
    </p:spTree>
    <p:extLst>
      <p:ext uri="{BB962C8B-B14F-4D97-AF65-F5344CB8AC3E}">
        <p14:creationId xmlns:p14="http://schemas.microsoft.com/office/powerpoint/2010/main" val="1570014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033131" y="2102839"/>
            <a:ext cx="2691161"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b="1" dirty="0">
                <a:solidFill>
                  <a:schemeClr val="accent1"/>
                </a:solidFill>
                <a:latin typeface="Tahoma"/>
                <a:ea typeface="Tahoma"/>
                <a:cs typeface="Tahoma"/>
                <a:sym typeface="Tahoma"/>
              </a:rPr>
              <a:t>Thank You</a:t>
            </a:r>
            <a:endParaRPr sz="3200" dirty="0"/>
          </a:p>
        </p:txBody>
      </p:sp>
      <p:sp>
        <p:nvSpPr>
          <p:cNvPr id="3" name="Rounded Rectangle 2"/>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12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3337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11111"/>
              <a:buNone/>
            </a:pPr>
            <a:r>
              <a:rPr lang="en-US" sz="3200" b="1" dirty="0">
                <a:solidFill>
                  <a:srgbClr val="002060"/>
                </a:solidFill>
              </a:rPr>
              <a:t>                            </a:t>
            </a:r>
            <a:r>
              <a:rPr lang="en-US" sz="3200" b="1" dirty="0" smtClean="0">
                <a:solidFill>
                  <a:srgbClr val="002060"/>
                </a:solidFill>
              </a:rPr>
              <a:t> </a:t>
            </a:r>
            <a:r>
              <a:rPr lang="en-US" sz="3200" b="1" dirty="0">
                <a:solidFill>
                  <a:srgbClr val="002060"/>
                </a:solidFill>
              </a:rPr>
              <a:t>Content</a:t>
            </a:r>
            <a:endParaRPr sz="3200" b="1" dirty="0">
              <a:solidFill>
                <a:srgbClr val="002060"/>
              </a:solidFill>
            </a:endParaRPr>
          </a:p>
        </p:txBody>
      </p:sp>
      <p:graphicFrame>
        <p:nvGraphicFramePr>
          <p:cNvPr id="2" name="Diagram 1"/>
          <p:cNvGraphicFramePr/>
          <p:nvPr>
            <p:extLst>
              <p:ext uri="{D42A27DB-BD31-4B8C-83A1-F6EECF244321}">
                <p14:modId xmlns:p14="http://schemas.microsoft.com/office/powerpoint/2010/main" val="561996857"/>
              </p:ext>
            </p:extLst>
          </p:nvPr>
        </p:nvGraphicFramePr>
        <p:xfrm>
          <a:off x="1092820" y="1129990"/>
          <a:ext cx="7739480" cy="3438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02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100" b="1" dirty="0" smtClean="0">
                <a:solidFill>
                  <a:srgbClr val="002060"/>
                </a:solidFill>
              </a:rPr>
              <a:t>Definition of a Matrix </a:t>
            </a:r>
            <a:endParaRPr lang="en-US" b="1" dirty="0">
              <a:solidFill>
                <a:srgbClr val="002060"/>
              </a:solidFill>
            </a:endParaRPr>
          </a:p>
        </p:txBody>
      </p:sp>
      <p:sp>
        <p:nvSpPr>
          <p:cNvPr id="3" name="Text Placeholder 2"/>
          <p:cNvSpPr>
            <a:spLocks noGrp="1"/>
          </p:cNvSpPr>
          <p:nvPr>
            <p:ph type="body" idx="1"/>
          </p:nvPr>
        </p:nvSpPr>
        <p:spPr/>
        <p:txBody>
          <a:bodyPr/>
          <a:lstStyle/>
          <a:p>
            <a:pPr marL="114300" indent="0">
              <a:buNone/>
            </a:pPr>
            <a:r>
              <a:rPr lang="en-US" sz="1600" dirty="0" smtClean="0">
                <a:solidFill>
                  <a:schemeClr val="tx1"/>
                </a:solidFill>
              </a:rPr>
              <a:t>Matrices are the rectangular arrangement of numbers, expressions, symbols which are arranged in columns and rows.</a:t>
            </a:r>
          </a:p>
          <a:p>
            <a:pPr marL="114300" indent="0">
              <a:buNone/>
            </a:pPr>
            <a:r>
              <a:rPr lang="en-US" dirty="0">
                <a:solidFill>
                  <a:schemeClr val="tx1"/>
                </a:solidFill>
              </a:rPr>
              <a:t> </a:t>
            </a:r>
            <a:r>
              <a:rPr lang="en-US" dirty="0" smtClean="0">
                <a:solidFill>
                  <a:schemeClr val="tx1"/>
                </a:solidFill>
              </a:rPr>
              <a:t>                 </a:t>
            </a:r>
          </a:p>
          <a:p>
            <a:pPr marL="114300" indent="0">
              <a:buNone/>
            </a:pPr>
            <a:r>
              <a:rPr lang="en-US" dirty="0">
                <a:solidFill>
                  <a:schemeClr val="tx1"/>
                </a:solidFill>
              </a:rPr>
              <a:t> </a:t>
            </a:r>
            <a:r>
              <a:rPr lang="en-US" dirty="0" smtClean="0">
                <a:solidFill>
                  <a:schemeClr val="tx1"/>
                </a:solidFill>
              </a:rPr>
              <a:t>                    </a:t>
            </a:r>
          </a:p>
          <a:p>
            <a:pPr marL="114300" lvl="0" indent="0">
              <a:buNone/>
            </a:pPr>
            <a:r>
              <a:rPr lang="en-US" dirty="0" smtClean="0">
                <a:solidFill>
                  <a:schemeClr val="tx1"/>
                </a:solidFill>
              </a:rPr>
              <a:t>            </a:t>
            </a:r>
            <a:r>
              <a:rPr lang="pt-BR" dirty="0">
                <a:solidFill>
                  <a:schemeClr val="tx1"/>
                </a:solidFill>
              </a:rPr>
              <a:t>A=       a</a:t>
            </a:r>
            <a:r>
              <a:rPr lang="pt-BR" baseline="-25000" dirty="0">
                <a:solidFill>
                  <a:schemeClr val="tx1"/>
                </a:solidFill>
              </a:rPr>
              <a:t>11</a:t>
            </a:r>
            <a:r>
              <a:rPr lang="pt-BR" dirty="0">
                <a:solidFill>
                  <a:schemeClr val="tx1"/>
                </a:solidFill>
              </a:rPr>
              <a:t>         a</a:t>
            </a:r>
            <a:r>
              <a:rPr lang="pt-BR" baseline="-25000" dirty="0">
                <a:solidFill>
                  <a:schemeClr val="tx1"/>
                </a:solidFill>
              </a:rPr>
              <a:t>12</a:t>
            </a:r>
            <a:r>
              <a:rPr lang="pt-BR" dirty="0">
                <a:solidFill>
                  <a:schemeClr val="tx1"/>
                </a:solidFill>
              </a:rPr>
              <a:t>   … a</a:t>
            </a:r>
            <a:r>
              <a:rPr lang="pt-BR" baseline="-25000" dirty="0">
                <a:solidFill>
                  <a:schemeClr val="tx1"/>
                </a:solidFill>
              </a:rPr>
              <a:t>1n</a:t>
            </a:r>
            <a:endParaRPr lang="pt-BR" dirty="0">
              <a:solidFill>
                <a:schemeClr val="tx1"/>
              </a:solidFill>
            </a:endParaRPr>
          </a:p>
          <a:p>
            <a:pPr marL="114300" lvl="0" indent="0">
              <a:buNone/>
            </a:pPr>
            <a:r>
              <a:rPr lang="pt-BR" dirty="0">
                <a:solidFill>
                  <a:schemeClr val="tx1"/>
                </a:solidFill>
              </a:rPr>
              <a:t>                      </a:t>
            </a:r>
            <a:r>
              <a:rPr lang="pt-BR" dirty="0" smtClean="0">
                <a:solidFill>
                  <a:schemeClr val="tx1"/>
                </a:solidFill>
              </a:rPr>
              <a:t> </a:t>
            </a:r>
            <a:r>
              <a:rPr lang="pt-BR" dirty="0">
                <a:solidFill>
                  <a:schemeClr val="tx1"/>
                </a:solidFill>
              </a:rPr>
              <a:t>a</a:t>
            </a:r>
            <a:r>
              <a:rPr lang="pt-BR" baseline="-25000" dirty="0">
                <a:solidFill>
                  <a:schemeClr val="tx1"/>
                </a:solidFill>
              </a:rPr>
              <a:t>21  </a:t>
            </a:r>
            <a:r>
              <a:rPr lang="pt-BR" dirty="0">
                <a:solidFill>
                  <a:schemeClr val="tx1"/>
                </a:solidFill>
              </a:rPr>
              <a:t>      a</a:t>
            </a:r>
            <a:r>
              <a:rPr lang="pt-BR" baseline="-25000" dirty="0">
                <a:solidFill>
                  <a:schemeClr val="tx1"/>
                </a:solidFill>
              </a:rPr>
              <a:t>22</a:t>
            </a:r>
            <a:r>
              <a:rPr lang="pt-BR" dirty="0">
                <a:solidFill>
                  <a:schemeClr val="tx1"/>
                </a:solidFill>
              </a:rPr>
              <a:t>    …  a</a:t>
            </a:r>
            <a:r>
              <a:rPr lang="pt-BR" baseline="-25000" dirty="0">
                <a:solidFill>
                  <a:schemeClr val="tx1"/>
                </a:solidFill>
              </a:rPr>
              <a:t>2n</a:t>
            </a:r>
            <a:endParaRPr lang="pt-BR" dirty="0">
              <a:solidFill>
                <a:schemeClr val="tx1"/>
              </a:solidFill>
            </a:endParaRPr>
          </a:p>
          <a:p>
            <a:pPr marL="114300" lvl="0" indent="0">
              <a:buNone/>
            </a:pPr>
            <a:r>
              <a:rPr lang="pt-BR" dirty="0">
                <a:solidFill>
                  <a:schemeClr val="tx1"/>
                </a:solidFill>
              </a:rPr>
              <a:t>                         .             .           .</a:t>
            </a:r>
          </a:p>
          <a:p>
            <a:pPr marL="114300" lvl="0" indent="0">
              <a:buNone/>
            </a:pPr>
            <a:r>
              <a:rPr lang="pt-BR" dirty="0">
                <a:solidFill>
                  <a:schemeClr val="tx1"/>
                </a:solidFill>
              </a:rPr>
              <a:t>                         .             .           .</a:t>
            </a:r>
          </a:p>
          <a:p>
            <a:pPr marL="114300" lvl="0" indent="0">
              <a:buNone/>
            </a:pPr>
            <a:r>
              <a:rPr lang="pt-BR" dirty="0">
                <a:solidFill>
                  <a:schemeClr val="tx1"/>
                </a:solidFill>
              </a:rPr>
              <a:t>                        a</a:t>
            </a:r>
            <a:r>
              <a:rPr lang="pt-BR" baseline="-25000" dirty="0">
                <a:solidFill>
                  <a:schemeClr val="tx1"/>
                </a:solidFill>
              </a:rPr>
              <a:t>m1</a:t>
            </a:r>
            <a:r>
              <a:rPr lang="pt-BR" dirty="0">
                <a:solidFill>
                  <a:schemeClr val="tx1"/>
                </a:solidFill>
              </a:rPr>
              <a:t>       a</a:t>
            </a:r>
            <a:r>
              <a:rPr lang="pt-BR" baseline="-25000" dirty="0">
                <a:solidFill>
                  <a:schemeClr val="tx1"/>
                </a:solidFill>
              </a:rPr>
              <a:t>m2 </a:t>
            </a:r>
            <a:r>
              <a:rPr lang="pt-BR" dirty="0">
                <a:solidFill>
                  <a:schemeClr val="tx1"/>
                </a:solidFill>
              </a:rPr>
              <a:t>  …a</a:t>
            </a:r>
            <a:r>
              <a:rPr lang="pt-BR" baseline="-25000" dirty="0">
                <a:solidFill>
                  <a:schemeClr val="tx1"/>
                </a:solidFill>
              </a:rPr>
              <a:t>mn</a:t>
            </a:r>
          </a:p>
          <a:p>
            <a:pPr marL="114300" indent="0">
              <a:buNone/>
            </a:pPr>
            <a:endParaRPr lang="en-US" dirty="0"/>
          </a:p>
        </p:txBody>
      </p:sp>
      <p:sp>
        <p:nvSpPr>
          <p:cNvPr id="4" name="Double Bracket 3"/>
          <p:cNvSpPr/>
          <p:nvPr/>
        </p:nvSpPr>
        <p:spPr>
          <a:xfrm>
            <a:off x="1838325" y="2400301"/>
            <a:ext cx="2257425" cy="1952624"/>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ounded Rectangle 4"/>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05 </a:t>
            </a:r>
            <a:endParaRPr lang="en-US" dirty="0"/>
          </a:p>
        </p:txBody>
      </p:sp>
    </p:spTree>
    <p:extLst>
      <p:ext uri="{BB962C8B-B14F-4D97-AF65-F5344CB8AC3E}">
        <p14:creationId xmlns:p14="http://schemas.microsoft.com/office/powerpoint/2010/main" val="733691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57474" y="796175"/>
            <a:ext cx="8520600" cy="355115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sz="1600" dirty="0">
                <a:solidFill>
                  <a:schemeClr val="dk1"/>
                </a:solidFill>
              </a:rPr>
              <a:t>An m x n matrix with entries in R represents a linear transformation from </a:t>
            </a:r>
            <a:r>
              <a:rPr lang="en-US" sz="1600" dirty="0" err="1">
                <a:solidFill>
                  <a:schemeClr val="dk1"/>
                </a:solidFill>
              </a:rPr>
              <a:t>R</a:t>
            </a:r>
            <a:r>
              <a:rPr lang="en-US" sz="1600" baseline="-25000" dirty="0" err="1">
                <a:solidFill>
                  <a:schemeClr val="dk1"/>
                </a:solidFill>
              </a:rPr>
              <a:t>n</a:t>
            </a:r>
            <a:r>
              <a:rPr lang="en-US" sz="1600" dirty="0">
                <a:solidFill>
                  <a:schemeClr val="dk1"/>
                </a:solidFill>
              </a:rPr>
              <a:t> to R</a:t>
            </a:r>
            <a:r>
              <a:rPr lang="en-US" sz="1600" baseline="-25000" dirty="0">
                <a:solidFill>
                  <a:schemeClr val="dk1"/>
                </a:solidFill>
              </a:rPr>
              <a:t>m</a:t>
            </a:r>
            <a:r>
              <a:rPr lang="en-US" sz="1600" dirty="0">
                <a:solidFill>
                  <a:schemeClr val="dk1"/>
                </a:solidFill>
              </a:rPr>
              <a:t>. If we write vectors x=(x</a:t>
            </a:r>
            <a:r>
              <a:rPr lang="en-US" sz="1600" baseline="-25000" dirty="0">
                <a:solidFill>
                  <a:schemeClr val="dk1"/>
                </a:solidFill>
              </a:rPr>
              <a:t>1</a:t>
            </a:r>
            <a:r>
              <a:rPr lang="en-US" sz="1600" dirty="0">
                <a:solidFill>
                  <a:schemeClr val="dk1"/>
                </a:solidFill>
              </a:rPr>
              <a:t>,…,</a:t>
            </a:r>
            <a:r>
              <a:rPr lang="en-US" sz="1600" dirty="0" err="1">
                <a:solidFill>
                  <a:schemeClr val="dk1"/>
                </a:solidFill>
              </a:rPr>
              <a:t>x</a:t>
            </a:r>
            <a:r>
              <a:rPr lang="en-US" sz="1600" baseline="-25000" dirty="0" err="1">
                <a:solidFill>
                  <a:schemeClr val="dk1"/>
                </a:solidFill>
              </a:rPr>
              <a:t>n</a:t>
            </a:r>
            <a:r>
              <a:rPr lang="en-US" sz="1600" dirty="0">
                <a:solidFill>
                  <a:schemeClr val="dk1"/>
                </a:solidFill>
              </a:rPr>
              <a:t>)t and y=(y</a:t>
            </a:r>
            <a:r>
              <a:rPr lang="en-US" sz="1600" baseline="-25000" dirty="0">
                <a:solidFill>
                  <a:schemeClr val="dk1"/>
                </a:solidFill>
              </a:rPr>
              <a:t>1</a:t>
            </a:r>
            <a:r>
              <a:rPr lang="en-US" sz="1600" dirty="0">
                <a:solidFill>
                  <a:schemeClr val="dk1"/>
                </a:solidFill>
              </a:rPr>
              <a:t>,…,</a:t>
            </a:r>
            <a:r>
              <a:rPr lang="en-US" sz="1600" dirty="0" err="1">
                <a:solidFill>
                  <a:schemeClr val="dk1"/>
                </a:solidFill>
              </a:rPr>
              <a:t>y</a:t>
            </a:r>
            <a:r>
              <a:rPr lang="en-US" sz="1600" baseline="-25000" dirty="0" err="1">
                <a:solidFill>
                  <a:schemeClr val="dk1"/>
                </a:solidFill>
              </a:rPr>
              <a:t>n</a:t>
            </a:r>
            <a:r>
              <a:rPr lang="en-US" sz="1600" dirty="0">
                <a:solidFill>
                  <a:schemeClr val="dk1"/>
                </a:solidFill>
              </a:rPr>
              <a:t>)t in </a:t>
            </a:r>
            <a:r>
              <a:rPr lang="en-US" sz="1600" dirty="0" err="1">
                <a:solidFill>
                  <a:schemeClr val="dk1"/>
                </a:solidFill>
              </a:rPr>
              <a:t>R</a:t>
            </a:r>
            <a:r>
              <a:rPr lang="en-US" sz="1600" baseline="-25000" dirty="0" err="1">
                <a:solidFill>
                  <a:schemeClr val="dk1"/>
                </a:solidFill>
              </a:rPr>
              <a:t>n</a:t>
            </a:r>
            <a:r>
              <a:rPr lang="en-US" sz="1600" dirty="0">
                <a:solidFill>
                  <a:schemeClr val="dk1"/>
                </a:solidFill>
              </a:rPr>
              <a:t> as column matrices, then an m x n matrix,</a:t>
            </a:r>
            <a:endParaRPr sz="1600" dirty="0"/>
          </a:p>
          <a:p>
            <a:pPr marL="114300" lvl="0" indent="0" algn="l" rtl="0">
              <a:lnSpc>
                <a:spcPct val="115000"/>
              </a:lnSpc>
              <a:spcBef>
                <a:spcPts val="0"/>
              </a:spcBef>
              <a:spcAft>
                <a:spcPts val="0"/>
              </a:spcAft>
              <a:buSzPts val="1800"/>
              <a:buNone/>
            </a:pPr>
            <a:r>
              <a:rPr lang="en-US" dirty="0"/>
              <a:t>                  </a:t>
            </a:r>
            <a:endParaRPr dirty="0"/>
          </a:p>
          <a:p>
            <a:pPr marL="114300" lvl="0" indent="0" algn="l" rtl="0">
              <a:lnSpc>
                <a:spcPct val="115000"/>
              </a:lnSpc>
              <a:spcBef>
                <a:spcPts val="0"/>
              </a:spcBef>
              <a:spcAft>
                <a:spcPts val="0"/>
              </a:spcAft>
              <a:buSzPts val="1800"/>
              <a:buNone/>
            </a:pPr>
            <a:r>
              <a:rPr lang="en-US" dirty="0"/>
              <a:t>            </a:t>
            </a:r>
            <a:r>
              <a:rPr lang="en-US" dirty="0">
                <a:solidFill>
                  <a:schemeClr val="tx1"/>
                </a:solidFill>
              </a:rPr>
              <a:t>A=       a</a:t>
            </a:r>
            <a:r>
              <a:rPr lang="en-US" baseline="-25000" dirty="0">
                <a:solidFill>
                  <a:schemeClr val="tx1"/>
                </a:solidFill>
              </a:rPr>
              <a:t>11</a:t>
            </a:r>
            <a:r>
              <a:rPr lang="en-US" dirty="0">
                <a:solidFill>
                  <a:schemeClr val="tx1"/>
                </a:solidFill>
              </a:rPr>
              <a:t>         a</a:t>
            </a:r>
            <a:r>
              <a:rPr lang="en-US" baseline="-25000" dirty="0">
                <a:solidFill>
                  <a:schemeClr val="tx1"/>
                </a:solidFill>
              </a:rPr>
              <a:t>12</a:t>
            </a:r>
            <a:r>
              <a:rPr lang="en-US" dirty="0">
                <a:solidFill>
                  <a:schemeClr val="tx1"/>
                </a:solidFill>
              </a:rPr>
              <a:t>   … a</a:t>
            </a:r>
            <a:r>
              <a:rPr lang="en-US" baseline="-25000" dirty="0">
                <a:solidFill>
                  <a:schemeClr val="tx1"/>
                </a:solidFill>
              </a:rPr>
              <a:t>1n</a:t>
            </a:r>
            <a:endParaRPr dirty="0">
              <a:solidFill>
                <a:schemeClr val="tx1"/>
              </a:solidFill>
            </a:endParaRPr>
          </a:p>
          <a:p>
            <a:pPr marL="114300" lvl="0" indent="0" algn="l" rtl="0">
              <a:lnSpc>
                <a:spcPct val="115000"/>
              </a:lnSpc>
              <a:spcBef>
                <a:spcPts val="0"/>
              </a:spcBef>
              <a:spcAft>
                <a:spcPts val="0"/>
              </a:spcAft>
              <a:buSzPts val="1800"/>
              <a:buNone/>
            </a:pPr>
            <a:r>
              <a:rPr lang="en-US" dirty="0">
                <a:solidFill>
                  <a:schemeClr val="tx1"/>
                </a:solidFill>
              </a:rPr>
              <a:t>                       a</a:t>
            </a:r>
            <a:r>
              <a:rPr lang="en-US" baseline="-25000" dirty="0">
                <a:solidFill>
                  <a:schemeClr val="tx1"/>
                </a:solidFill>
              </a:rPr>
              <a:t>21  </a:t>
            </a:r>
            <a:r>
              <a:rPr lang="en-US" dirty="0">
                <a:solidFill>
                  <a:schemeClr val="tx1"/>
                </a:solidFill>
              </a:rPr>
              <a:t>      a</a:t>
            </a:r>
            <a:r>
              <a:rPr lang="en-US" baseline="-25000" dirty="0">
                <a:solidFill>
                  <a:schemeClr val="tx1"/>
                </a:solidFill>
              </a:rPr>
              <a:t>22</a:t>
            </a:r>
            <a:r>
              <a:rPr lang="en-US" dirty="0">
                <a:solidFill>
                  <a:schemeClr val="tx1"/>
                </a:solidFill>
              </a:rPr>
              <a:t>    …  a</a:t>
            </a:r>
            <a:r>
              <a:rPr lang="en-US" baseline="-25000" dirty="0">
                <a:solidFill>
                  <a:schemeClr val="tx1"/>
                </a:solidFill>
              </a:rPr>
              <a:t>2n</a:t>
            </a:r>
            <a:endParaRPr dirty="0">
              <a:solidFill>
                <a:schemeClr val="tx1"/>
              </a:solidFill>
            </a:endParaRPr>
          </a:p>
          <a:p>
            <a:pPr marL="114300" lvl="0" indent="0" algn="l" rtl="0">
              <a:lnSpc>
                <a:spcPct val="115000"/>
              </a:lnSpc>
              <a:spcBef>
                <a:spcPts val="0"/>
              </a:spcBef>
              <a:spcAft>
                <a:spcPts val="0"/>
              </a:spcAft>
              <a:buSzPts val="1800"/>
              <a:buNone/>
            </a:pPr>
            <a:r>
              <a:rPr lang="en-US" dirty="0">
                <a:solidFill>
                  <a:schemeClr val="tx1"/>
                </a:solidFill>
              </a:rPr>
              <a:t>                         .             .           .</a:t>
            </a:r>
            <a:endParaRPr dirty="0">
              <a:solidFill>
                <a:schemeClr val="tx1"/>
              </a:solidFill>
            </a:endParaRPr>
          </a:p>
          <a:p>
            <a:pPr marL="114300" lvl="0" indent="0" algn="l" rtl="0">
              <a:lnSpc>
                <a:spcPct val="115000"/>
              </a:lnSpc>
              <a:spcBef>
                <a:spcPts val="0"/>
              </a:spcBef>
              <a:spcAft>
                <a:spcPts val="0"/>
              </a:spcAft>
              <a:buSzPts val="1800"/>
              <a:buNone/>
            </a:pPr>
            <a:r>
              <a:rPr lang="en-US" dirty="0">
                <a:solidFill>
                  <a:schemeClr val="tx1"/>
                </a:solidFill>
              </a:rPr>
              <a:t>                         .             .           .</a:t>
            </a:r>
            <a:endParaRPr dirty="0">
              <a:solidFill>
                <a:schemeClr val="tx1"/>
              </a:solidFill>
            </a:endParaRPr>
          </a:p>
          <a:p>
            <a:pPr marL="114300" lvl="0" indent="0" algn="l" rtl="0">
              <a:lnSpc>
                <a:spcPct val="115000"/>
              </a:lnSpc>
              <a:spcBef>
                <a:spcPts val="0"/>
              </a:spcBef>
              <a:spcAft>
                <a:spcPts val="0"/>
              </a:spcAft>
              <a:buSzPts val="1800"/>
              <a:buNone/>
            </a:pPr>
            <a:r>
              <a:rPr lang="en-US" dirty="0">
                <a:solidFill>
                  <a:schemeClr val="tx1"/>
                </a:solidFill>
              </a:rPr>
              <a:t>                        a</a:t>
            </a:r>
            <a:r>
              <a:rPr lang="en-US" baseline="-25000" dirty="0">
                <a:solidFill>
                  <a:schemeClr val="tx1"/>
                </a:solidFill>
              </a:rPr>
              <a:t>m1</a:t>
            </a:r>
            <a:r>
              <a:rPr lang="en-US" dirty="0">
                <a:solidFill>
                  <a:schemeClr val="tx1"/>
                </a:solidFill>
              </a:rPr>
              <a:t>       a</a:t>
            </a:r>
            <a:r>
              <a:rPr lang="en-US" baseline="-25000" dirty="0">
                <a:solidFill>
                  <a:schemeClr val="tx1"/>
                </a:solidFill>
              </a:rPr>
              <a:t>m2 </a:t>
            </a:r>
            <a:r>
              <a:rPr lang="en-US" dirty="0">
                <a:solidFill>
                  <a:schemeClr val="tx1"/>
                </a:solidFill>
              </a:rPr>
              <a:t>  …</a:t>
            </a:r>
            <a:r>
              <a:rPr lang="en-US" dirty="0" err="1">
                <a:solidFill>
                  <a:schemeClr val="tx1"/>
                </a:solidFill>
              </a:rPr>
              <a:t>a</a:t>
            </a:r>
            <a:r>
              <a:rPr lang="en-US" baseline="-25000" dirty="0" err="1">
                <a:solidFill>
                  <a:schemeClr val="tx1"/>
                </a:solidFill>
              </a:rPr>
              <a:t>mn</a:t>
            </a:r>
            <a:endParaRPr baseline="-25000" dirty="0">
              <a:solidFill>
                <a:schemeClr val="tx1"/>
              </a:solidFill>
            </a:endParaRPr>
          </a:p>
          <a:p>
            <a:pPr marL="114300" lvl="0" indent="0" algn="l" rtl="0">
              <a:lnSpc>
                <a:spcPct val="115000"/>
              </a:lnSpc>
              <a:spcBef>
                <a:spcPts val="0"/>
              </a:spcBef>
              <a:spcAft>
                <a:spcPts val="0"/>
              </a:spcAft>
              <a:buSzPts val="1800"/>
              <a:buNone/>
            </a:pPr>
            <a:endParaRPr dirty="0">
              <a:solidFill>
                <a:schemeClr val="tx1"/>
              </a:solidFill>
            </a:endParaRPr>
          </a:p>
        </p:txBody>
      </p:sp>
      <p:sp>
        <p:nvSpPr>
          <p:cNvPr id="74" name="Google Shape;74;p16"/>
          <p:cNvSpPr/>
          <p:nvPr/>
        </p:nvSpPr>
        <p:spPr>
          <a:xfrm>
            <a:off x="2018473" y="1675845"/>
            <a:ext cx="2186608" cy="1791810"/>
          </a:xfrm>
          <a:prstGeom prst="bracketPair">
            <a:avLst/>
          </a:prstGeom>
          <a:noFill/>
          <a:ln w="19050" cap="flat" cmpd="sng">
            <a:solidFill>
              <a:srgbClr val="3B7F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11" name="Group 10"/>
          <p:cNvGrpSpPr/>
          <p:nvPr/>
        </p:nvGrpSpPr>
        <p:grpSpPr>
          <a:xfrm>
            <a:off x="0" y="2297250"/>
            <a:ext cx="9143999" cy="2846250"/>
            <a:chOff x="-702260" y="78382"/>
            <a:chExt cx="9143999" cy="2846250"/>
          </a:xfrm>
        </p:grpSpPr>
        <p:sp>
          <p:nvSpPr>
            <p:cNvPr id="12" name="Rounded Rectangle 11"/>
            <p:cNvSpPr/>
            <p:nvPr/>
          </p:nvSpPr>
          <p:spPr>
            <a:xfrm>
              <a:off x="-702260" y="2410282"/>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03 </a:t>
              </a:r>
              <a:endParaRPr lang="en-US" dirty="0"/>
            </a:p>
          </p:txBody>
        </p:sp>
        <p:sp>
          <p:nvSpPr>
            <p:cNvPr id="13" name="Rounded Rectangle 4"/>
            <p:cNvSpPr/>
            <p:nvPr/>
          </p:nvSpPr>
          <p:spPr>
            <a:xfrm>
              <a:off x="29700" y="78382"/>
              <a:ext cx="7680080" cy="549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0" i="0" kern="1200" dirty="0" smtClean="0"/>
                <a:t>                                                                             </a:t>
              </a:r>
              <a:r>
                <a:rPr lang="en-US" b="0" i="0" kern="1200" dirty="0" smtClean="0"/>
                <a:t>03</a:t>
              </a:r>
              <a:endParaRPr lang="en-US" kern="1200"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23400" y="452459"/>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solidFill>
                  <a:srgbClr val="002060"/>
                </a:solidFill>
              </a:rPr>
              <a:t>              </a:t>
            </a:r>
            <a:r>
              <a:rPr lang="en-US" b="1" i="0" dirty="0">
                <a:solidFill>
                  <a:srgbClr val="002060"/>
                </a:solidFill>
                <a:latin typeface="Tahoma"/>
                <a:ea typeface="Tahoma"/>
                <a:cs typeface="Tahoma"/>
                <a:sym typeface="Tahoma"/>
              </a:rPr>
              <a:t>Some Facts from Linear Algebra</a:t>
            </a:r>
            <a:r>
              <a:rPr lang="en-US" b="1" i="0" dirty="0">
                <a:solidFill>
                  <a:srgbClr val="0372A6"/>
                </a:solidFill>
                <a:latin typeface="Tahoma"/>
                <a:ea typeface="Tahoma"/>
                <a:cs typeface="Tahoma"/>
                <a:sym typeface="Tahoma"/>
              </a:rPr>
              <a:t/>
            </a:r>
            <a:br>
              <a:rPr lang="en-US" b="1" i="0" dirty="0">
                <a:solidFill>
                  <a:srgbClr val="0372A6"/>
                </a:solidFill>
                <a:latin typeface="Tahoma"/>
                <a:ea typeface="Tahoma"/>
                <a:cs typeface="Tahoma"/>
                <a:sym typeface="Tahoma"/>
              </a:rPr>
            </a:br>
            <a:endParaRPr dirty="0"/>
          </a:p>
        </p:txBody>
      </p:sp>
      <p:sp>
        <p:nvSpPr>
          <p:cNvPr id="68" name="Google Shape;68;p15"/>
          <p:cNvSpPr txBox="1">
            <a:spLocks noGrp="1"/>
          </p:cNvSpPr>
          <p:nvPr>
            <p:ph type="body" idx="1"/>
          </p:nvPr>
        </p:nvSpPr>
        <p:spPr>
          <a:xfrm>
            <a:off x="757748" y="1085568"/>
            <a:ext cx="7947637"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1600" dirty="0">
                <a:solidFill>
                  <a:schemeClr val="dk1"/>
                </a:solidFill>
              </a:rPr>
              <a:t>Before we study matrix groups, we must recall some basic facts from linear algebra. One of the most fundamental ideas of linear algebra is that of a linear transformation. A linear transformation or linear map  </a:t>
            </a:r>
            <a:r>
              <a:rPr lang="en-US" sz="1600" b="1" dirty="0">
                <a:solidFill>
                  <a:schemeClr val="tx1"/>
                </a:solidFill>
              </a:rPr>
              <a:t>T:R</a:t>
            </a:r>
            <a:r>
              <a:rPr lang="en-US" sz="1600" b="1" baseline="30000" dirty="0">
                <a:solidFill>
                  <a:schemeClr val="tx1"/>
                </a:solidFill>
              </a:rPr>
              <a:t>n</a:t>
            </a:r>
            <a:r>
              <a:rPr lang="en-US" sz="1600" b="1" dirty="0">
                <a:solidFill>
                  <a:schemeClr val="tx1"/>
                </a:solidFill>
              </a:rPr>
              <a:t>→R</a:t>
            </a:r>
            <a:r>
              <a:rPr lang="en-US" sz="1600" b="1" baseline="30000" dirty="0">
                <a:solidFill>
                  <a:schemeClr val="tx1"/>
                </a:solidFill>
              </a:rPr>
              <a:t>m</a:t>
            </a:r>
            <a:r>
              <a:rPr lang="en-US" sz="1600" b="1" dirty="0">
                <a:solidFill>
                  <a:schemeClr val="tx1"/>
                </a:solidFill>
              </a:rPr>
              <a:t> </a:t>
            </a:r>
            <a:r>
              <a:rPr lang="en-US" sz="1600" dirty="0">
                <a:solidFill>
                  <a:schemeClr val="dk1"/>
                </a:solidFill>
              </a:rPr>
              <a:t>is a map that preserves vector addition and scalar multiplication; that is, for vectors  x and  y in  </a:t>
            </a:r>
            <a:r>
              <a:rPr lang="en-US" sz="1600" dirty="0" err="1">
                <a:solidFill>
                  <a:schemeClr val="dk1"/>
                </a:solidFill>
              </a:rPr>
              <a:t>R</a:t>
            </a:r>
            <a:r>
              <a:rPr lang="en-US" sz="1600" baseline="30000" dirty="0" err="1">
                <a:solidFill>
                  <a:schemeClr val="dk1"/>
                </a:solidFill>
              </a:rPr>
              <a:t>n</a:t>
            </a:r>
            <a:r>
              <a:rPr lang="en-US" sz="1600" baseline="30000" dirty="0">
                <a:solidFill>
                  <a:schemeClr val="dk1"/>
                </a:solidFill>
              </a:rPr>
              <a:t> </a:t>
            </a:r>
            <a:r>
              <a:rPr lang="en-US" sz="1600" dirty="0">
                <a:solidFill>
                  <a:schemeClr val="dk1"/>
                </a:solidFill>
              </a:rPr>
              <a:t>and a scalar  </a:t>
            </a:r>
            <a:r>
              <a:rPr lang="en-US" sz="1600" dirty="0">
                <a:solidFill>
                  <a:schemeClr val="tx1"/>
                </a:solidFill>
              </a:rPr>
              <a:t>α∈R</a:t>
            </a:r>
            <a:r>
              <a:rPr lang="en-US" sz="1600" dirty="0">
                <a:solidFill>
                  <a:schemeClr val="dk1"/>
                </a:solidFill>
              </a:rPr>
              <a:t>,</a:t>
            </a:r>
            <a:endParaRPr sz="16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dirty="0"/>
              <a:t>                                  </a:t>
            </a:r>
            <a:r>
              <a:rPr lang="en-US" dirty="0" smtClean="0">
                <a:solidFill>
                  <a:schemeClr val="dk1"/>
                </a:solidFill>
              </a:rPr>
              <a:t> </a:t>
            </a:r>
            <a:r>
              <a:rPr lang="en-US" dirty="0">
                <a:solidFill>
                  <a:srgbClr val="002060"/>
                </a:solidFill>
              </a:rPr>
              <a:t>T(</a:t>
            </a:r>
            <a:r>
              <a:rPr lang="en-US" dirty="0" err="1">
                <a:solidFill>
                  <a:srgbClr val="002060"/>
                </a:solidFill>
              </a:rPr>
              <a:t>x+y</a:t>
            </a:r>
            <a:r>
              <a:rPr lang="en-US" dirty="0">
                <a:solidFill>
                  <a:srgbClr val="002060"/>
                </a:solidFill>
              </a:rPr>
              <a:t>)=T(x)T(y)</a:t>
            </a:r>
            <a:endParaRPr dirty="0">
              <a:solidFill>
                <a:srgbClr val="002060"/>
              </a:solidFill>
            </a:endParaRPr>
          </a:p>
          <a:p>
            <a:pPr marL="0" lvl="0" indent="0" algn="l" rtl="0">
              <a:lnSpc>
                <a:spcPct val="115000"/>
              </a:lnSpc>
              <a:spcBef>
                <a:spcPts val="1200"/>
              </a:spcBef>
              <a:spcAft>
                <a:spcPts val="0"/>
              </a:spcAft>
              <a:buClr>
                <a:schemeClr val="dk1"/>
              </a:buClr>
              <a:buSzPts val="1100"/>
              <a:buFont typeface="Arial"/>
              <a:buNone/>
            </a:pPr>
            <a:r>
              <a:rPr lang="en-US" dirty="0">
                <a:solidFill>
                  <a:srgbClr val="002060"/>
                </a:solidFill>
              </a:rPr>
              <a:t>                                      T(αy)=αT(y)</a:t>
            </a:r>
            <a:endParaRPr dirty="0">
              <a:solidFill>
                <a:srgbClr val="002060"/>
              </a:solidFill>
            </a:endParaRPr>
          </a:p>
          <a:p>
            <a:pPr marL="0" lvl="0" indent="0" algn="l" rtl="0">
              <a:lnSpc>
                <a:spcPct val="115000"/>
              </a:lnSpc>
              <a:spcBef>
                <a:spcPts val="1200"/>
              </a:spcBef>
              <a:spcAft>
                <a:spcPts val="1200"/>
              </a:spcAft>
              <a:buSzPts val="1800"/>
              <a:buNone/>
            </a:pPr>
            <a:endParaRPr dirty="0"/>
          </a:p>
        </p:txBody>
      </p:sp>
      <p:sp>
        <p:nvSpPr>
          <p:cNvPr id="5" name="Rounded Rectangle 4"/>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04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623400" y="707145"/>
            <a:ext cx="7447174" cy="3811845"/>
          </a:xfrm>
          <a:prstGeom prst="rect">
            <a:avLst/>
          </a:prstGeom>
          <a:noFill/>
          <a:ln>
            <a:noFill/>
          </a:ln>
        </p:spPr>
        <p:txBody>
          <a:bodyPr spcFirstLastPara="1" wrap="square" lIns="91425" tIns="91425" rIns="91425" bIns="91425" anchor="t" anchorCtr="0">
            <a:normAutofit fontScale="85000" lnSpcReduction="10000"/>
          </a:bodyPr>
          <a:lstStyle/>
          <a:p>
            <a:pPr marL="114300" lvl="0" indent="0" algn="l" rtl="0">
              <a:lnSpc>
                <a:spcPct val="115000"/>
              </a:lnSpc>
              <a:spcBef>
                <a:spcPts val="0"/>
              </a:spcBef>
              <a:spcAft>
                <a:spcPts val="0"/>
              </a:spcAft>
              <a:buSzPct val="117647"/>
              <a:buNone/>
            </a:pPr>
            <a:r>
              <a:rPr lang="en-US" dirty="0">
                <a:solidFill>
                  <a:schemeClr val="dk1"/>
                </a:solidFill>
              </a:rPr>
              <a:t>Now, maps the vectors to  </a:t>
            </a:r>
            <a:r>
              <a:rPr lang="en-US" dirty="0" err="1">
                <a:solidFill>
                  <a:schemeClr val="dk1"/>
                </a:solidFill>
              </a:rPr>
              <a:t>R</a:t>
            </a:r>
            <a:r>
              <a:rPr lang="en-US" baseline="-25000" dirty="0" err="1">
                <a:solidFill>
                  <a:schemeClr val="dk1"/>
                </a:solidFill>
              </a:rPr>
              <a:t>m</a:t>
            </a:r>
            <a:endParaRPr dirty="0"/>
          </a:p>
          <a:p>
            <a:pPr marL="114300" lvl="0" indent="0" algn="l" rtl="0">
              <a:lnSpc>
                <a:spcPct val="115000"/>
              </a:lnSpc>
              <a:spcBef>
                <a:spcPts val="0"/>
              </a:spcBef>
              <a:spcAft>
                <a:spcPts val="0"/>
              </a:spcAft>
              <a:buSzPct val="117647"/>
              <a:buNone/>
            </a:pPr>
            <a:r>
              <a:rPr lang="en-US" dirty="0">
                <a:solidFill>
                  <a:schemeClr val="dk1"/>
                </a:solidFill>
              </a:rPr>
              <a:t>  linearly by matrix multiplication. Observe that if  α</a:t>
            </a:r>
            <a:endParaRPr dirty="0"/>
          </a:p>
          <a:p>
            <a:pPr marL="114300" lvl="0" indent="0" algn="l" rtl="0">
              <a:lnSpc>
                <a:spcPct val="115000"/>
              </a:lnSpc>
              <a:spcBef>
                <a:spcPts val="0"/>
              </a:spcBef>
              <a:spcAft>
                <a:spcPts val="0"/>
              </a:spcAft>
              <a:buSzPct val="117647"/>
              <a:buNone/>
            </a:pPr>
            <a:r>
              <a:rPr lang="en-US" dirty="0">
                <a:solidFill>
                  <a:schemeClr val="dk1"/>
                </a:solidFill>
              </a:rPr>
              <a:t>  is a real number,</a:t>
            </a:r>
            <a:endParaRPr dirty="0"/>
          </a:p>
          <a:p>
            <a:pPr marL="114300" lvl="0" indent="0" algn="l" rtl="0">
              <a:lnSpc>
                <a:spcPct val="115000"/>
              </a:lnSpc>
              <a:spcBef>
                <a:spcPts val="0"/>
              </a:spcBef>
              <a:spcAft>
                <a:spcPts val="0"/>
              </a:spcAft>
              <a:buSzPct val="117647"/>
              <a:buNone/>
            </a:pPr>
            <a:endParaRPr dirty="0">
              <a:solidFill>
                <a:schemeClr val="dk1"/>
              </a:solidFill>
            </a:endParaRPr>
          </a:p>
          <a:p>
            <a:pPr marL="114300" lvl="0" indent="0" algn="l" rtl="0">
              <a:lnSpc>
                <a:spcPct val="115000"/>
              </a:lnSpc>
              <a:spcBef>
                <a:spcPts val="0"/>
              </a:spcBef>
              <a:spcAft>
                <a:spcPts val="0"/>
              </a:spcAft>
              <a:buSzPct val="117647"/>
              <a:buNone/>
            </a:pPr>
            <a:r>
              <a:rPr lang="en-US" dirty="0">
                <a:solidFill>
                  <a:schemeClr val="dk1"/>
                </a:solidFill>
              </a:rPr>
              <a:t>A (</a:t>
            </a:r>
            <a:r>
              <a:rPr lang="en-US" dirty="0" err="1">
                <a:solidFill>
                  <a:schemeClr val="dk1"/>
                </a:solidFill>
              </a:rPr>
              <a:t>x+y</a:t>
            </a:r>
            <a:r>
              <a:rPr lang="en-US" dirty="0">
                <a:solidFill>
                  <a:schemeClr val="dk1"/>
                </a:solidFill>
              </a:rPr>
              <a:t>) = Ax + Ay   and  αAx = A(αx),</a:t>
            </a:r>
            <a:endParaRPr dirty="0"/>
          </a:p>
          <a:p>
            <a:pPr marL="114300" lvl="0" indent="0" algn="l" rtl="0">
              <a:lnSpc>
                <a:spcPct val="115000"/>
              </a:lnSpc>
              <a:spcBef>
                <a:spcPts val="0"/>
              </a:spcBef>
              <a:spcAft>
                <a:spcPts val="0"/>
              </a:spcAft>
              <a:buSzPct val="117647"/>
              <a:buNone/>
            </a:pPr>
            <a:r>
              <a:rPr lang="en-US" dirty="0">
                <a:solidFill>
                  <a:schemeClr val="dk1"/>
                </a:solidFill>
              </a:rPr>
              <a:t> </a:t>
            </a:r>
            <a:endParaRPr dirty="0"/>
          </a:p>
          <a:p>
            <a:pPr marL="114300" lvl="0" indent="0" algn="l" rtl="0">
              <a:lnSpc>
                <a:spcPct val="115000"/>
              </a:lnSpc>
              <a:spcBef>
                <a:spcPts val="0"/>
              </a:spcBef>
              <a:spcAft>
                <a:spcPts val="0"/>
              </a:spcAft>
              <a:buSzPct val="117647"/>
              <a:buNone/>
            </a:pPr>
            <a:r>
              <a:rPr lang="en-US" dirty="0">
                <a:solidFill>
                  <a:schemeClr val="dk1"/>
                </a:solidFill>
              </a:rPr>
              <a:t>Where,</a:t>
            </a:r>
            <a:endParaRPr dirty="0"/>
          </a:p>
          <a:p>
            <a:pPr marL="114300" lvl="0" indent="0" algn="l" rtl="0">
              <a:lnSpc>
                <a:spcPct val="115000"/>
              </a:lnSpc>
              <a:spcBef>
                <a:spcPts val="0"/>
              </a:spcBef>
              <a:spcAft>
                <a:spcPts val="0"/>
              </a:spcAft>
              <a:buSzPct val="117647"/>
              <a:buNone/>
            </a:pPr>
            <a:endParaRPr dirty="0">
              <a:solidFill>
                <a:schemeClr val="dk1"/>
              </a:solidFill>
            </a:endParaRPr>
          </a:p>
          <a:p>
            <a:pPr marL="114300" lvl="0" indent="0" algn="l" rtl="0">
              <a:lnSpc>
                <a:spcPct val="115000"/>
              </a:lnSpc>
              <a:spcBef>
                <a:spcPts val="0"/>
              </a:spcBef>
              <a:spcAft>
                <a:spcPts val="0"/>
              </a:spcAft>
              <a:buSzPct val="117647"/>
              <a:buNone/>
            </a:pPr>
            <a:r>
              <a:rPr lang="en-US" dirty="0">
                <a:solidFill>
                  <a:schemeClr val="dk1"/>
                </a:solidFill>
              </a:rPr>
              <a:t>x=    x</a:t>
            </a:r>
            <a:r>
              <a:rPr lang="en-US" baseline="-25000" dirty="0">
                <a:solidFill>
                  <a:schemeClr val="dk1"/>
                </a:solidFill>
              </a:rPr>
              <a:t>1</a:t>
            </a:r>
            <a:endParaRPr dirty="0"/>
          </a:p>
          <a:p>
            <a:pPr marL="114300" lvl="0" indent="0" algn="l" rtl="0">
              <a:lnSpc>
                <a:spcPct val="115000"/>
              </a:lnSpc>
              <a:spcBef>
                <a:spcPts val="0"/>
              </a:spcBef>
              <a:spcAft>
                <a:spcPts val="0"/>
              </a:spcAft>
              <a:buSzPct val="117647"/>
              <a:buNone/>
            </a:pPr>
            <a:r>
              <a:rPr lang="en-US" dirty="0">
                <a:solidFill>
                  <a:schemeClr val="dk1"/>
                </a:solidFill>
              </a:rPr>
              <a:t>        x</a:t>
            </a:r>
            <a:r>
              <a:rPr lang="en-US" baseline="-25000" dirty="0">
                <a:solidFill>
                  <a:schemeClr val="dk1"/>
                </a:solidFill>
              </a:rPr>
              <a:t>2</a:t>
            </a:r>
            <a:endParaRPr dirty="0"/>
          </a:p>
          <a:p>
            <a:pPr marL="114300" lvl="0" indent="0" algn="l" rtl="0">
              <a:lnSpc>
                <a:spcPct val="115000"/>
              </a:lnSpc>
              <a:spcBef>
                <a:spcPts val="0"/>
              </a:spcBef>
              <a:spcAft>
                <a:spcPts val="0"/>
              </a:spcAft>
              <a:buSzPct val="117647"/>
              <a:buNone/>
            </a:pPr>
            <a:r>
              <a:rPr lang="en-US" dirty="0">
                <a:solidFill>
                  <a:schemeClr val="dk1"/>
                </a:solidFill>
              </a:rPr>
              <a:t>        …</a:t>
            </a:r>
            <a:endParaRPr dirty="0"/>
          </a:p>
          <a:p>
            <a:pPr marL="114300" lvl="0" indent="0" algn="l" rtl="0">
              <a:lnSpc>
                <a:spcPct val="115000"/>
              </a:lnSpc>
              <a:spcBef>
                <a:spcPts val="0"/>
              </a:spcBef>
              <a:spcAft>
                <a:spcPts val="0"/>
              </a:spcAft>
              <a:buSzPct val="117647"/>
              <a:buNone/>
            </a:pPr>
            <a:r>
              <a:rPr lang="en-US" dirty="0">
                <a:solidFill>
                  <a:schemeClr val="dk1"/>
                </a:solidFill>
              </a:rPr>
              <a:t>        …</a:t>
            </a:r>
            <a:endParaRPr dirty="0"/>
          </a:p>
          <a:p>
            <a:pPr marL="114300" lvl="0" indent="0" algn="l" rtl="0">
              <a:lnSpc>
                <a:spcPct val="115000"/>
              </a:lnSpc>
              <a:spcBef>
                <a:spcPts val="0"/>
              </a:spcBef>
              <a:spcAft>
                <a:spcPts val="0"/>
              </a:spcAft>
              <a:buSzPct val="117647"/>
              <a:buNone/>
            </a:pPr>
            <a:r>
              <a:rPr lang="en-US" dirty="0">
                <a:solidFill>
                  <a:schemeClr val="dk1"/>
                </a:solidFill>
              </a:rPr>
              <a:t>        </a:t>
            </a:r>
            <a:r>
              <a:rPr lang="en-US" dirty="0" err="1">
                <a:solidFill>
                  <a:schemeClr val="dk1"/>
                </a:solidFill>
              </a:rPr>
              <a:t>x</a:t>
            </a:r>
            <a:r>
              <a:rPr lang="en-US" baseline="-25000" dirty="0" err="1">
                <a:solidFill>
                  <a:schemeClr val="dk1"/>
                </a:solidFill>
              </a:rPr>
              <a:t>n</a:t>
            </a:r>
            <a:endParaRPr baseline="-25000" dirty="0">
              <a:solidFill>
                <a:schemeClr val="dk1"/>
              </a:solidFill>
            </a:endParaRPr>
          </a:p>
          <a:p>
            <a:pPr marL="114300" lvl="0" indent="0" algn="l" rtl="0">
              <a:lnSpc>
                <a:spcPct val="115000"/>
              </a:lnSpc>
              <a:spcBef>
                <a:spcPts val="0"/>
              </a:spcBef>
              <a:spcAft>
                <a:spcPts val="0"/>
              </a:spcAft>
              <a:buSzPct val="117647"/>
              <a:buNone/>
            </a:pPr>
            <a:endParaRPr dirty="0">
              <a:solidFill>
                <a:schemeClr val="dk1"/>
              </a:solidFill>
            </a:endParaRPr>
          </a:p>
          <a:p>
            <a:pPr marL="114300" lvl="0" indent="0" algn="l" rtl="0">
              <a:lnSpc>
                <a:spcPct val="115000"/>
              </a:lnSpc>
              <a:spcBef>
                <a:spcPts val="0"/>
              </a:spcBef>
              <a:spcAft>
                <a:spcPts val="0"/>
              </a:spcAft>
              <a:buSzPct val="117647"/>
              <a:buNone/>
            </a:pPr>
            <a:r>
              <a:rPr lang="en-US" dirty="0">
                <a:solidFill>
                  <a:schemeClr val="dk1"/>
                </a:solidFill>
              </a:rPr>
              <a:t>We will often abbreviate the matrix  A by writing  (</a:t>
            </a:r>
            <a:r>
              <a:rPr lang="en-US" dirty="0" err="1">
                <a:solidFill>
                  <a:schemeClr val="dk1"/>
                </a:solidFill>
              </a:rPr>
              <a:t>aij</a:t>
            </a:r>
            <a:r>
              <a:rPr lang="en-US" dirty="0">
                <a:solidFill>
                  <a:schemeClr val="dk1"/>
                </a:solidFill>
              </a:rPr>
              <a:t>)</a:t>
            </a:r>
            <a:endParaRPr dirty="0"/>
          </a:p>
        </p:txBody>
      </p:sp>
      <p:sp>
        <p:nvSpPr>
          <p:cNvPr id="80" name="Google Shape;80;p17"/>
          <p:cNvSpPr/>
          <p:nvPr/>
        </p:nvSpPr>
        <p:spPr>
          <a:xfrm>
            <a:off x="1129351" y="2772937"/>
            <a:ext cx="410816" cy="1119084"/>
          </a:xfrm>
          <a:prstGeom prst="bracketPair">
            <a:avLst/>
          </a:prstGeom>
          <a:noFill/>
          <a:ln w="28575" cap="flat" cmpd="sng">
            <a:solidFill>
              <a:srgbClr val="3B7F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 name="Rounded Rectangle 3"/>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06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699" y="3402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dirty="0">
                <a:solidFill>
                  <a:srgbClr val="002060"/>
                </a:solidFill>
              </a:rPr>
              <a:t>                                   Example</a:t>
            </a:r>
            <a:endParaRPr b="1" dirty="0">
              <a:solidFill>
                <a:srgbClr val="002060"/>
              </a:solidFill>
            </a:endParaRPr>
          </a:p>
        </p:txBody>
      </p:sp>
      <p:sp>
        <p:nvSpPr>
          <p:cNvPr id="86" name="Google Shape;86;p18"/>
          <p:cNvSpPr txBox="1">
            <a:spLocks noGrp="1"/>
          </p:cNvSpPr>
          <p:nvPr>
            <p:ph type="body" idx="1"/>
          </p:nvPr>
        </p:nvSpPr>
        <p:spPr>
          <a:xfrm>
            <a:off x="828906" y="893525"/>
            <a:ext cx="7486185" cy="3416400"/>
          </a:xfrm>
          <a:prstGeom prst="rect">
            <a:avLst/>
          </a:prstGeom>
          <a:noFill/>
          <a:ln>
            <a:noFill/>
          </a:ln>
        </p:spPr>
        <p:txBody>
          <a:bodyPr spcFirstLastPara="1" wrap="square" lIns="91425" tIns="91425" rIns="91425" bIns="91425" anchor="t" anchorCtr="0">
            <a:normAutofit fontScale="70000" lnSpcReduction="20000"/>
          </a:bodyPr>
          <a:lstStyle/>
          <a:p>
            <a:pPr marL="114300" lvl="0" indent="0" algn="l" rtl="0">
              <a:lnSpc>
                <a:spcPct val="115000"/>
              </a:lnSpc>
              <a:spcBef>
                <a:spcPts val="0"/>
              </a:spcBef>
              <a:spcAft>
                <a:spcPts val="0"/>
              </a:spcAft>
              <a:buSzPct val="142857"/>
              <a:buNone/>
            </a:pPr>
            <a:r>
              <a:rPr lang="en-US" sz="2000" b="1" dirty="0">
                <a:solidFill>
                  <a:srgbClr val="002060"/>
                </a:solidFill>
              </a:rPr>
              <a:t>Question</a:t>
            </a:r>
            <a:r>
              <a:rPr lang="en-US" b="1" dirty="0">
                <a:solidFill>
                  <a:schemeClr val="dk1"/>
                </a:solidFill>
              </a:rPr>
              <a:t>: </a:t>
            </a:r>
            <a:r>
              <a:rPr lang="en-US" dirty="0">
                <a:solidFill>
                  <a:schemeClr val="dk1"/>
                </a:solidFill>
              </a:rPr>
              <a:t>If we let  T:R</a:t>
            </a:r>
            <a:r>
              <a:rPr lang="en-US" baseline="-25000" dirty="0">
                <a:solidFill>
                  <a:schemeClr val="dk1"/>
                </a:solidFill>
              </a:rPr>
              <a:t>2</a:t>
            </a:r>
            <a:r>
              <a:rPr lang="en-US" dirty="0">
                <a:solidFill>
                  <a:schemeClr val="dk1"/>
                </a:solidFill>
              </a:rPr>
              <a:t>→R</a:t>
            </a:r>
            <a:r>
              <a:rPr lang="en-US" baseline="-25000" dirty="0">
                <a:solidFill>
                  <a:schemeClr val="dk1"/>
                </a:solidFill>
              </a:rPr>
              <a:t>2</a:t>
            </a:r>
            <a:endParaRPr dirty="0"/>
          </a:p>
          <a:p>
            <a:pPr marL="114300" lvl="0" indent="0" algn="l" rtl="0">
              <a:lnSpc>
                <a:spcPct val="115000"/>
              </a:lnSpc>
              <a:spcBef>
                <a:spcPts val="0"/>
              </a:spcBef>
              <a:spcAft>
                <a:spcPts val="0"/>
              </a:spcAft>
              <a:buSzPct val="142857"/>
              <a:buNone/>
            </a:pPr>
            <a:r>
              <a:rPr lang="en-US" dirty="0">
                <a:solidFill>
                  <a:schemeClr val="dk1"/>
                </a:solidFill>
              </a:rPr>
              <a:t>  be the map given by</a:t>
            </a:r>
            <a:endParaRPr dirty="0"/>
          </a:p>
          <a:p>
            <a:pPr marL="114300" lvl="0" indent="0" algn="l" rtl="0">
              <a:lnSpc>
                <a:spcPct val="115000"/>
              </a:lnSpc>
              <a:spcBef>
                <a:spcPts val="0"/>
              </a:spcBef>
              <a:spcAft>
                <a:spcPts val="0"/>
              </a:spcAft>
              <a:buSzPct val="142857"/>
              <a:buNone/>
            </a:pPr>
            <a:endParaRPr dirty="0">
              <a:solidFill>
                <a:schemeClr val="dk1"/>
              </a:solidFill>
            </a:endParaRPr>
          </a:p>
          <a:p>
            <a:pPr marL="114300" lvl="0" indent="0" algn="l" rtl="0">
              <a:lnSpc>
                <a:spcPct val="115000"/>
              </a:lnSpc>
              <a:spcBef>
                <a:spcPts val="0"/>
              </a:spcBef>
              <a:spcAft>
                <a:spcPts val="0"/>
              </a:spcAft>
              <a:buSzPct val="142857"/>
              <a:buNone/>
            </a:pPr>
            <a:r>
              <a:rPr lang="en-US" dirty="0">
                <a:solidFill>
                  <a:schemeClr val="dk1"/>
                </a:solidFill>
              </a:rPr>
              <a:t>T(x</a:t>
            </a:r>
            <a:r>
              <a:rPr lang="en-US" baseline="-25000" dirty="0">
                <a:solidFill>
                  <a:schemeClr val="dk1"/>
                </a:solidFill>
              </a:rPr>
              <a:t>1</a:t>
            </a:r>
            <a:r>
              <a:rPr lang="en-US" dirty="0">
                <a:solidFill>
                  <a:schemeClr val="dk1"/>
                </a:solidFill>
              </a:rPr>
              <a:t>,x</a:t>
            </a:r>
            <a:r>
              <a:rPr lang="en-US" baseline="-25000" dirty="0">
                <a:solidFill>
                  <a:schemeClr val="dk1"/>
                </a:solidFill>
              </a:rPr>
              <a:t>2</a:t>
            </a:r>
            <a:r>
              <a:rPr lang="en-US" dirty="0">
                <a:solidFill>
                  <a:schemeClr val="dk1"/>
                </a:solidFill>
              </a:rPr>
              <a:t>)=(2x</a:t>
            </a:r>
            <a:r>
              <a:rPr lang="en-US" baseline="-25000" dirty="0">
                <a:solidFill>
                  <a:schemeClr val="dk1"/>
                </a:solidFill>
              </a:rPr>
              <a:t>1</a:t>
            </a:r>
            <a:r>
              <a:rPr lang="en-US" dirty="0">
                <a:solidFill>
                  <a:schemeClr val="dk1"/>
                </a:solidFill>
              </a:rPr>
              <a:t>+5x</a:t>
            </a:r>
            <a:r>
              <a:rPr lang="en-US" baseline="-25000" dirty="0">
                <a:solidFill>
                  <a:schemeClr val="dk1"/>
                </a:solidFill>
              </a:rPr>
              <a:t>2</a:t>
            </a:r>
            <a:r>
              <a:rPr lang="en-US" dirty="0">
                <a:solidFill>
                  <a:schemeClr val="dk1"/>
                </a:solidFill>
              </a:rPr>
              <a:t>,−4x</a:t>
            </a:r>
            <a:r>
              <a:rPr lang="en-US" baseline="-25000" dirty="0">
                <a:solidFill>
                  <a:schemeClr val="dk1"/>
                </a:solidFill>
              </a:rPr>
              <a:t>1</a:t>
            </a:r>
            <a:r>
              <a:rPr lang="en-US" dirty="0">
                <a:solidFill>
                  <a:schemeClr val="dk1"/>
                </a:solidFill>
              </a:rPr>
              <a:t>+3x</a:t>
            </a:r>
            <a:r>
              <a:rPr lang="en-US" baseline="-25000" dirty="0">
                <a:solidFill>
                  <a:schemeClr val="dk1"/>
                </a:solidFill>
              </a:rPr>
              <a:t>2</a:t>
            </a:r>
            <a:r>
              <a:rPr lang="en-US" dirty="0">
                <a:solidFill>
                  <a:schemeClr val="dk1"/>
                </a:solidFill>
              </a:rPr>
              <a:t>),</a:t>
            </a:r>
            <a:endParaRPr dirty="0"/>
          </a:p>
          <a:p>
            <a:pPr marL="114300" lvl="0" indent="0" algn="l" rtl="0">
              <a:lnSpc>
                <a:spcPct val="115000"/>
              </a:lnSpc>
              <a:spcBef>
                <a:spcPts val="0"/>
              </a:spcBef>
              <a:spcAft>
                <a:spcPts val="0"/>
              </a:spcAft>
              <a:buSzPct val="142857"/>
              <a:buNone/>
            </a:pPr>
            <a:r>
              <a:rPr lang="en-US" dirty="0">
                <a:solidFill>
                  <a:schemeClr val="dk1"/>
                </a:solidFill>
              </a:rPr>
              <a:t> </a:t>
            </a:r>
            <a:endParaRPr dirty="0"/>
          </a:p>
          <a:p>
            <a:pPr marL="114300" lvl="0" indent="0" algn="l" rtl="0">
              <a:lnSpc>
                <a:spcPct val="115000"/>
              </a:lnSpc>
              <a:spcBef>
                <a:spcPts val="0"/>
              </a:spcBef>
              <a:spcAft>
                <a:spcPts val="0"/>
              </a:spcAft>
              <a:buSzPct val="142857"/>
              <a:buNone/>
            </a:pPr>
            <a:r>
              <a:rPr lang="en-US" dirty="0">
                <a:solidFill>
                  <a:schemeClr val="dk1"/>
                </a:solidFill>
              </a:rPr>
              <a:t>the axioms that  T</a:t>
            </a:r>
            <a:endParaRPr dirty="0"/>
          </a:p>
          <a:p>
            <a:pPr marL="114300" lvl="0" indent="0" algn="l" rtl="0">
              <a:lnSpc>
                <a:spcPct val="115000"/>
              </a:lnSpc>
              <a:spcBef>
                <a:spcPts val="0"/>
              </a:spcBef>
              <a:spcAft>
                <a:spcPts val="0"/>
              </a:spcAft>
              <a:buSzPct val="142857"/>
              <a:buNone/>
            </a:pPr>
            <a:r>
              <a:rPr lang="en-US" dirty="0">
                <a:solidFill>
                  <a:schemeClr val="dk1"/>
                </a:solidFill>
              </a:rPr>
              <a:t>  must satisfy to be a linear transformation are easily verified.</a:t>
            </a:r>
            <a:endParaRPr dirty="0"/>
          </a:p>
          <a:p>
            <a:pPr marL="114300" lvl="0" indent="0" algn="l" rtl="0">
              <a:lnSpc>
                <a:spcPct val="115000"/>
              </a:lnSpc>
              <a:spcBef>
                <a:spcPts val="0"/>
              </a:spcBef>
              <a:spcAft>
                <a:spcPts val="0"/>
              </a:spcAft>
              <a:buSzPct val="142857"/>
              <a:buNone/>
            </a:pPr>
            <a:endParaRPr dirty="0">
              <a:solidFill>
                <a:schemeClr val="dk1"/>
              </a:solidFill>
            </a:endParaRPr>
          </a:p>
          <a:p>
            <a:pPr marL="114300" lvl="0" indent="0" algn="l" rtl="0">
              <a:lnSpc>
                <a:spcPct val="115000"/>
              </a:lnSpc>
              <a:spcBef>
                <a:spcPts val="0"/>
              </a:spcBef>
              <a:spcAft>
                <a:spcPts val="0"/>
              </a:spcAft>
              <a:buSzPct val="142857"/>
              <a:buNone/>
            </a:pPr>
            <a:r>
              <a:rPr lang="en-US" sz="2000" b="1" dirty="0">
                <a:solidFill>
                  <a:srgbClr val="002060"/>
                </a:solidFill>
              </a:rPr>
              <a:t>Solution</a:t>
            </a:r>
            <a:r>
              <a:rPr lang="en-US" b="1" dirty="0">
                <a:solidFill>
                  <a:schemeClr val="dk1"/>
                </a:solidFill>
              </a:rPr>
              <a:t>:</a:t>
            </a:r>
            <a:endParaRPr dirty="0"/>
          </a:p>
          <a:p>
            <a:pPr marL="114300" lvl="0" indent="0" algn="l" rtl="0">
              <a:lnSpc>
                <a:spcPct val="115000"/>
              </a:lnSpc>
              <a:spcBef>
                <a:spcPts val="0"/>
              </a:spcBef>
              <a:spcAft>
                <a:spcPts val="0"/>
              </a:spcAft>
              <a:buSzPct val="142857"/>
              <a:buNone/>
            </a:pPr>
            <a:endParaRPr dirty="0">
              <a:solidFill>
                <a:schemeClr val="dk1"/>
              </a:solidFill>
            </a:endParaRPr>
          </a:p>
          <a:p>
            <a:pPr marL="114300" lvl="0" indent="0" algn="l" rtl="0">
              <a:lnSpc>
                <a:spcPct val="115000"/>
              </a:lnSpc>
              <a:spcBef>
                <a:spcPts val="0"/>
              </a:spcBef>
              <a:spcAft>
                <a:spcPts val="0"/>
              </a:spcAft>
              <a:buSzPct val="142857"/>
              <a:buNone/>
            </a:pPr>
            <a:r>
              <a:rPr lang="en-US" dirty="0">
                <a:solidFill>
                  <a:schemeClr val="dk1"/>
                </a:solidFill>
              </a:rPr>
              <a:t>The column vectors  Te</a:t>
            </a:r>
            <a:r>
              <a:rPr lang="en-US" baseline="-25000" dirty="0">
                <a:solidFill>
                  <a:schemeClr val="dk1"/>
                </a:solidFill>
              </a:rPr>
              <a:t>1</a:t>
            </a:r>
            <a:r>
              <a:rPr lang="en-US" dirty="0">
                <a:solidFill>
                  <a:schemeClr val="dk1"/>
                </a:solidFill>
              </a:rPr>
              <a:t>=(2,−4)</a:t>
            </a:r>
            <a:r>
              <a:rPr lang="en-US" baseline="30000" dirty="0">
                <a:solidFill>
                  <a:schemeClr val="dk1"/>
                </a:solidFill>
              </a:rPr>
              <a:t>t</a:t>
            </a:r>
            <a:endParaRPr dirty="0"/>
          </a:p>
          <a:p>
            <a:pPr marL="114300" lvl="0" indent="0" algn="l" rtl="0">
              <a:lnSpc>
                <a:spcPct val="115000"/>
              </a:lnSpc>
              <a:spcBef>
                <a:spcPts val="0"/>
              </a:spcBef>
              <a:spcAft>
                <a:spcPts val="0"/>
              </a:spcAft>
              <a:buSzPct val="142857"/>
              <a:buNone/>
            </a:pPr>
            <a:r>
              <a:rPr lang="en-US" dirty="0">
                <a:solidFill>
                  <a:schemeClr val="dk1"/>
                </a:solidFill>
              </a:rPr>
              <a:t>  and  Te</a:t>
            </a:r>
            <a:r>
              <a:rPr lang="en-US" baseline="-25000" dirty="0">
                <a:solidFill>
                  <a:schemeClr val="dk1"/>
                </a:solidFill>
              </a:rPr>
              <a:t>2</a:t>
            </a:r>
            <a:r>
              <a:rPr lang="en-US" dirty="0">
                <a:solidFill>
                  <a:schemeClr val="dk1"/>
                </a:solidFill>
              </a:rPr>
              <a:t>=(5,3)</a:t>
            </a:r>
            <a:r>
              <a:rPr lang="en-US" baseline="30000" dirty="0">
                <a:solidFill>
                  <a:schemeClr val="dk1"/>
                </a:solidFill>
              </a:rPr>
              <a:t>t</a:t>
            </a:r>
            <a:endParaRPr dirty="0"/>
          </a:p>
          <a:p>
            <a:pPr marL="114300" lvl="0" indent="0" algn="l" rtl="0">
              <a:lnSpc>
                <a:spcPct val="115000"/>
              </a:lnSpc>
              <a:spcBef>
                <a:spcPts val="0"/>
              </a:spcBef>
              <a:spcAft>
                <a:spcPts val="0"/>
              </a:spcAft>
              <a:buSzPct val="142857"/>
              <a:buNone/>
            </a:pPr>
            <a:r>
              <a:rPr lang="en-US" dirty="0">
                <a:solidFill>
                  <a:schemeClr val="dk1"/>
                </a:solidFill>
              </a:rPr>
              <a:t>  tell us that  T</a:t>
            </a:r>
            <a:endParaRPr dirty="0"/>
          </a:p>
          <a:p>
            <a:pPr marL="114300" lvl="0" indent="0" algn="l" rtl="0">
              <a:lnSpc>
                <a:spcPct val="115000"/>
              </a:lnSpc>
              <a:spcBef>
                <a:spcPts val="0"/>
              </a:spcBef>
              <a:spcAft>
                <a:spcPts val="0"/>
              </a:spcAft>
              <a:buSzPct val="142857"/>
              <a:buNone/>
            </a:pPr>
            <a:r>
              <a:rPr lang="en-US" dirty="0">
                <a:solidFill>
                  <a:schemeClr val="dk1"/>
                </a:solidFill>
              </a:rPr>
              <a:t>  is given by the matrix</a:t>
            </a:r>
            <a:endParaRPr dirty="0"/>
          </a:p>
          <a:p>
            <a:pPr marL="114300" lvl="0" indent="0" algn="l" rtl="0">
              <a:lnSpc>
                <a:spcPct val="115000"/>
              </a:lnSpc>
              <a:spcBef>
                <a:spcPts val="0"/>
              </a:spcBef>
              <a:spcAft>
                <a:spcPts val="0"/>
              </a:spcAft>
              <a:buSzPct val="142857"/>
              <a:buNone/>
            </a:pPr>
            <a:endParaRPr dirty="0">
              <a:solidFill>
                <a:schemeClr val="dk1"/>
              </a:solidFill>
            </a:endParaRPr>
          </a:p>
          <a:p>
            <a:pPr marL="114300" lvl="0" indent="0" algn="l" rtl="0">
              <a:lnSpc>
                <a:spcPct val="115000"/>
              </a:lnSpc>
              <a:spcBef>
                <a:spcPts val="0"/>
              </a:spcBef>
              <a:spcAft>
                <a:spcPts val="0"/>
              </a:spcAft>
              <a:buSzPct val="142857"/>
              <a:buNone/>
            </a:pPr>
            <a:r>
              <a:rPr lang="en-US" dirty="0">
                <a:solidFill>
                  <a:schemeClr val="dk1"/>
                </a:solidFill>
              </a:rPr>
              <a:t>A=     2   −4</a:t>
            </a:r>
            <a:endParaRPr dirty="0"/>
          </a:p>
          <a:p>
            <a:pPr marL="114300" lvl="0" indent="0" algn="l" rtl="0">
              <a:lnSpc>
                <a:spcPct val="115000"/>
              </a:lnSpc>
              <a:spcBef>
                <a:spcPts val="0"/>
              </a:spcBef>
              <a:spcAft>
                <a:spcPts val="0"/>
              </a:spcAft>
              <a:buSzPct val="142857"/>
              <a:buNone/>
            </a:pPr>
            <a:r>
              <a:rPr lang="en-US" dirty="0">
                <a:solidFill>
                  <a:schemeClr val="dk1"/>
                </a:solidFill>
              </a:rPr>
              <a:t>          5    3</a:t>
            </a:r>
            <a:endParaRPr dirty="0"/>
          </a:p>
        </p:txBody>
      </p:sp>
      <p:sp>
        <p:nvSpPr>
          <p:cNvPr id="87" name="Google Shape;87;p18"/>
          <p:cNvSpPr/>
          <p:nvPr/>
        </p:nvSpPr>
        <p:spPr>
          <a:xfrm>
            <a:off x="1405465" y="3779700"/>
            <a:ext cx="547160" cy="458925"/>
          </a:xfrm>
          <a:prstGeom prst="bracketPair">
            <a:avLst/>
          </a:prstGeom>
          <a:noFill/>
          <a:ln w="19050" cap="flat" cmpd="sng">
            <a:solidFill>
              <a:srgbClr val="3B7F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5" name="Rounded Rectangle 4"/>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07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i="0" dirty="0">
                <a:solidFill>
                  <a:srgbClr val="0372A6"/>
                </a:solidFill>
                <a:latin typeface="Tahoma"/>
                <a:ea typeface="Tahoma"/>
                <a:cs typeface="Tahoma"/>
                <a:sym typeface="Tahoma"/>
              </a:rPr>
              <a:t>       </a:t>
            </a:r>
            <a:r>
              <a:rPr lang="en-US" b="1" i="0" dirty="0">
                <a:solidFill>
                  <a:srgbClr val="002060"/>
                </a:solidFill>
                <a:latin typeface="Tahoma"/>
                <a:ea typeface="Tahoma"/>
                <a:cs typeface="Tahoma"/>
                <a:sym typeface="Tahoma"/>
              </a:rPr>
              <a:t>The General and Special Linear Groups</a:t>
            </a:r>
            <a:r>
              <a:rPr lang="en-US" b="1" i="0" dirty="0">
                <a:solidFill>
                  <a:srgbClr val="0372A6"/>
                </a:solidFill>
                <a:latin typeface="Tahoma"/>
                <a:ea typeface="Tahoma"/>
                <a:cs typeface="Tahoma"/>
                <a:sym typeface="Tahoma"/>
              </a:rPr>
              <a:t/>
            </a:r>
            <a:br>
              <a:rPr lang="en-US" b="1" i="0" dirty="0">
                <a:solidFill>
                  <a:srgbClr val="0372A6"/>
                </a:solidFill>
                <a:latin typeface="Tahoma"/>
                <a:ea typeface="Tahoma"/>
                <a:cs typeface="Tahoma"/>
                <a:sym typeface="Tahoma"/>
              </a:rPr>
            </a:br>
            <a:endParaRPr dirty="0"/>
          </a:p>
        </p:txBody>
      </p:sp>
      <p:sp>
        <p:nvSpPr>
          <p:cNvPr id="93" name="Google Shape;93;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sz="1600" dirty="0">
                <a:solidFill>
                  <a:schemeClr val="tx1"/>
                </a:solidFill>
              </a:rPr>
              <a:t>The set of all  </a:t>
            </a:r>
            <a:r>
              <a:rPr lang="en-US" sz="1600" dirty="0" err="1">
                <a:solidFill>
                  <a:schemeClr val="tx1"/>
                </a:solidFill>
              </a:rPr>
              <a:t>n×n</a:t>
            </a:r>
            <a:r>
              <a:rPr lang="en-US" sz="1600" dirty="0">
                <a:solidFill>
                  <a:schemeClr val="tx1"/>
                </a:solidFill>
              </a:rPr>
              <a:t> invertible matrices forms a group called the general linear group. We will denote this group by  </a:t>
            </a:r>
            <a:r>
              <a:rPr lang="en-US" sz="1600" dirty="0" err="1">
                <a:solidFill>
                  <a:schemeClr val="tx1"/>
                </a:solidFill>
              </a:rPr>
              <a:t>GLn</a:t>
            </a:r>
            <a:r>
              <a:rPr lang="en-US" sz="1600" dirty="0">
                <a:solidFill>
                  <a:schemeClr val="tx1"/>
                </a:solidFill>
              </a:rPr>
              <a:t>(R).</a:t>
            </a:r>
            <a:endParaRPr sz="1600" dirty="0">
              <a:solidFill>
                <a:schemeClr val="tx1"/>
              </a:solidFill>
            </a:endParaRPr>
          </a:p>
          <a:p>
            <a:pPr marL="114300" lvl="0" indent="0" algn="l" rtl="0">
              <a:lnSpc>
                <a:spcPct val="115000"/>
              </a:lnSpc>
              <a:spcBef>
                <a:spcPts val="0"/>
              </a:spcBef>
              <a:spcAft>
                <a:spcPts val="0"/>
              </a:spcAft>
              <a:buSzPts val="1800"/>
              <a:buNone/>
            </a:pPr>
            <a:r>
              <a:rPr lang="en-US" sz="1600" dirty="0">
                <a:solidFill>
                  <a:schemeClr val="tx1"/>
                </a:solidFill>
              </a:rPr>
              <a:t>The general linear group has several important subgroups. The multiplicative properties of the determinant imply that the set of matrices with determinant one is a subgroup of the general linear group. Stated another way, </a:t>
            </a:r>
            <a:endParaRPr sz="1600" dirty="0">
              <a:solidFill>
                <a:schemeClr val="tx1"/>
              </a:solidFill>
            </a:endParaRPr>
          </a:p>
          <a:p>
            <a:pPr marL="114300" lvl="0" indent="0" algn="l" rtl="0">
              <a:lnSpc>
                <a:spcPct val="115000"/>
              </a:lnSpc>
              <a:spcBef>
                <a:spcPts val="0"/>
              </a:spcBef>
              <a:spcAft>
                <a:spcPts val="0"/>
              </a:spcAft>
              <a:buSzPts val="1800"/>
              <a:buNone/>
            </a:pPr>
            <a:r>
              <a:rPr lang="en-US" sz="1600" dirty="0">
                <a:solidFill>
                  <a:schemeClr val="tx1"/>
                </a:solidFill>
              </a:rPr>
              <a:t>suppose that,                    </a:t>
            </a:r>
            <a:r>
              <a:rPr lang="en-US" sz="1600" b="1" dirty="0" err="1">
                <a:solidFill>
                  <a:schemeClr val="tx1"/>
                </a:solidFill>
              </a:rPr>
              <a:t>det</a:t>
            </a:r>
            <a:r>
              <a:rPr lang="en-US" sz="1600" b="1" dirty="0">
                <a:solidFill>
                  <a:schemeClr val="tx1"/>
                </a:solidFill>
              </a:rPr>
              <a:t>(A</a:t>
            </a:r>
            <a:r>
              <a:rPr lang="en-US" sz="1600" b="1" dirty="0" smtClean="0">
                <a:solidFill>
                  <a:schemeClr val="tx1"/>
                </a:solidFill>
              </a:rPr>
              <a:t>) =</a:t>
            </a:r>
            <a:r>
              <a:rPr lang="en-US" sz="1600" b="1" dirty="0">
                <a:solidFill>
                  <a:schemeClr val="tx1"/>
                </a:solidFill>
              </a:rPr>
              <a:t>1</a:t>
            </a:r>
            <a:endParaRPr sz="1600" dirty="0">
              <a:solidFill>
                <a:schemeClr val="tx1"/>
              </a:solidFill>
            </a:endParaRPr>
          </a:p>
          <a:p>
            <a:pPr marL="114300" lvl="0" indent="0" algn="l" rtl="0">
              <a:lnSpc>
                <a:spcPct val="115000"/>
              </a:lnSpc>
              <a:spcBef>
                <a:spcPts val="0"/>
              </a:spcBef>
              <a:spcAft>
                <a:spcPts val="0"/>
              </a:spcAft>
              <a:buSzPts val="1800"/>
              <a:buNone/>
            </a:pPr>
            <a:r>
              <a:rPr lang="en-US" sz="1600" dirty="0">
                <a:solidFill>
                  <a:schemeClr val="tx1"/>
                </a:solidFill>
              </a:rPr>
              <a:t>                                  and  </a:t>
            </a:r>
            <a:r>
              <a:rPr lang="en-US" sz="1600" b="1" dirty="0" err="1">
                <a:solidFill>
                  <a:schemeClr val="tx1"/>
                </a:solidFill>
              </a:rPr>
              <a:t>det</a:t>
            </a:r>
            <a:r>
              <a:rPr lang="en-US" sz="1600" b="1" dirty="0">
                <a:solidFill>
                  <a:schemeClr val="tx1"/>
                </a:solidFill>
              </a:rPr>
              <a:t>(B</a:t>
            </a:r>
            <a:r>
              <a:rPr lang="en-US" sz="1600" b="1" dirty="0" smtClean="0">
                <a:solidFill>
                  <a:schemeClr val="tx1"/>
                </a:solidFill>
              </a:rPr>
              <a:t>) =</a:t>
            </a:r>
            <a:r>
              <a:rPr lang="en-US" sz="1600" b="1" dirty="0">
                <a:solidFill>
                  <a:schemeClr val="tx1"/>
                </a:solidFill>
              </a:rPr>
              <a:t>1.</a:t>
            </a:r>
            <a:endParaRPr sz="1600" dirty="0">
              <a:solidFill>
                <a:schemeClr val="tx1"/>
              </a:solidFill>
            </a:endParaRPr>
          </a:p>
          <a:p>
            <a:pPr marL="114300" lvl="0" indent="0" algn="l" rtl="0">
              <a:lnSpc>
                <a:spcPct val="115000"/>
              </a:lnSpc>
              <a:spcBef>
                <a:spcPts val="0"/>
              </a:spcBef>
              <a:spcAft>
                <a:spcPts val="0"/>
              </a:spcAft>
              <a:buSzPts val="1800"/>
              <a:buNone/>
            </a:pPr>
            <a:r>
              <a:rPr lang="en-US" sz="1600" dirty="0">
                <a:solidFill>
                  <a:schemeClr val="tx1"/>
                </a:solidFill>
              </a:rPr>
              <a:t>                        Then  </a:t>
            </a:r>
            <a:r>
              <a:rPr lang="en-US" sz="1600" b="1" dirty="0" err="1">
                <a:solidFill>
                  <a:schemeClr val="tx1"/>
                </a:solidFill>
              </a:rPr>
              <a:t>det</a:t>
            </a:r>
            <a:r>
              <a:rPr lang="en-US" sz="1600" b="1" dirty="0">
                <a:solidFill>
                  <a:schemeClr val="tx1"/>
                </a:solidFill>
              </a:rPr>
              <a:t>(AB</a:t>
            </a:r>
            <a:r>
              <a:rPr lang="en-US" sz="1600" b="1" dirty="0" smtClean="0">
                <a:solidFill>
                  <a:schemeClr val="tx1"/>
                </a:solidFill>
              </a:rPr>
              <a:t>) = </a:t>
            </a:r>
            <a:r>
              <a:rPr lang="en-US" sz="1600" b="1" dirty="0" err="1" smtClean="0">
                <a:solidFill>
                  <a:schemeClr val="tx1"/>
                </a:solidFill>
              </a:rPr>
              <a:t>det</a:t>
            </a:r>
            <a:r>
              <a:rPr lang="en-US" sz="1600" b="1" dirty="0" smtClean="0">
                <a:solidFill>
                  <a:schemeClr val="tx1"/>
                </a:solidFill>
              </a:rPr>
              <a:t>(A)</a:t>
            </a:r>
            <a:r>
              <a:rPr lang="en-US" sz="1600" b="1" dirty="0" err="1" smtClean="0">
                <a:solidFill>
                  <a:schemeClr val="tx1"/>
                </a:solidFill>
              </a:rPr>
              <a:t>det</a:t>
            </a:r>
            <a:r>
              <a:rPr lang="en-US" sz="1600" b="1" dirty="0" smtClean="0">
                <a:solidFill>
                  <a:schemeClr val="tx1"/>
                </a:solidFill>
              </a:rPr>
              <a:t>(B</a:t>
            </a:r>
            <a:r>
              <a:rPr lang="en-US" sz="1600" b="1" dirty="0">
                <a:solidFill>
                  <a:schemeClr val="tx1"/>
                </a:solidFill>
              </a:rPr>
              <a:t>)=1</a:t>
            </a:r>
            <a:endParaRPr sz="1600" dirty="0">
              <a:solidFill>
                <a:schemeClr val="tx1"/>
              </a:solidFill>
            </a:endParaRPr>
          </a:p>
          <a:p>
            <a:pPr marL="114300" lvl="0" indent="0" algn="l" rtl="0">
              <a:lnSpc>
                <a:spcPct val="115000"/>
              </a:lnSpc>
              <a:spcBef>
                <a:spcPts val="0"/>
              </a:spcBef>
              <a:spcAft>
                <a:spcPts val="0"/>
              </a:spcAft>
              <a:buSzPts val="1800"/>
              <a:buNone/>
            </a:pPr>
            <a:r>
              <a:rPr lang="en-US" sz="1600" dirty="0">
                <a:solidFill>
                  <a:schemeClr val="tx1"/>
                </a:solidFill>
              </a:rPr>
              <a:t>                              and  </a:t>
            </a:r>
            <a:r>
              <a:rPr lang="en-US" sz="1600" b="1" dirty="0" err="1">
                <a:solidFill>
                  <a:schemeClr val="tx1"/>
                </a:solidFill>
              </a:rPr>
              <a:t>det</a:t>
            </a:r>
            <a:r>
              <a:rPr lang="en-US" sz="1600" b="1" dirty="0">
                <a:solidFill>
                  <a:schemeClr val="tx1"/>
                </a:solidFill>
              </a:rPr>
              <a:t>(A−1)=1/</a:t>
            </a:r>
            <a:r>
              <a:rPr lang="en-US" sz="1600" b="1" dirty="0" err="1">
                <a:solidFill>
                  <a:schemeClr val="tx1"/>
                </a:solidFill>
              </a:rPr>
              <a:t>detA</a:t>
            </a:r>
            <a:r>
              <a:rPr lang="en-US" sz="1600" b="1" dirty="0">
                <a:solidFill>
                  <a:schemeClr val="tx1"/>
                </a:solidFill>
              </a:rPr>
              <a:t>=1.</a:t>
            </a:r>
            <a:endParaRPr sz="1600" dirty="0">
              <a:solidFill>
                <a:schemeClr val="tx1"/>
              </a:solidFill>
            </a:endParaRPr>
          </a:p>
          <a:p>
            <a:pPr marL="114300" lvl="0" indent="0" algn="l" rtl="0">
              <a:lnSpc>
                <a:spcPct val="115000"/>
              </a:lnSpc>
              <a:spcBef>
                <a:spcPts val="0"/>
              </a:spcBef>
              <a:spcAft>
                <a:spcPts val="0"/>
              </a:spcAft>
              <a:buSzPts val="1800"/>
              <a:buNone/>
            </a:pPr>
            <a:r>
              <a:rPr lang="en-US" sz="1600" dirty="0">
                <a:solidFill>
                  <a:schemeClr val="tx1"/>
                </a:solidFill>
              </a:rPr>
              <a:t>  This subgroup is called the special linear group and is denoted by  </a:t>
            </a:r>
            <a:r>
              <a:rPr lang="en-US" sz="1600" b="1" dirty="0" err="1">
                <a:solidFill>
                  <a:schemeClr val="tx1"/>
                </a:solidFill>
              </a:rPr>
              <a:t>SLn</a:t>
            </a:r>
            <a:r>
              <a:rPr lang="en-US" sz="1600" b="1" dirty="0">
                <a:solidFill>
                  <a:schemeClr val="tx1"/>
                </a:solidFill>
              </a:rPr>
              <a:t>(R).</a:t>
            </a:r>
            <a:endParaRPr sz="1600" b="1" dirty="0">
              <a:solidFill>
                <a:schemeClr val="tx1"/>
              </a:solidFill>
            </a:endParaRPr>
          </a:p>
          <a:p>
            <a:pPr marL="114300" lvl="0" indent="0" algn="l" rtl="0">
              <a:lnSpc>
                <a:spcPct val="115000"/>
              </a:lnSpc>
              <a:spcBef>
                <a:spcPts val="0"/>
              </a:spcBef>
              <a:spcAft>
                <a:spcPts val="0"/>
              </a:spcAft>
              <a:buSzPts val="1800"/>
              <a:buNone/>
            </a:pPr>
            <a:endParaRPr dirty="0"/>
          </a:p>
        </p:txBody>
      </p:sp>
      <p:sp>
        <p:nvSpPr>
          <p:cNvPr id="4" name="Rounded Rectangle 3"/>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08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623400" y="1152475"/>
            <a:ext cx="8520600" cy="3416400"/>
          </a:xfrm>
          <a:prstGeom prst="rect">
            <a:avLst/>
          </a:prstGeom>
          <a:noFill/>
          <a:ln>
            <a:noFill/>
          </a:ln>
        </p:spPr>
        <p:txBody>
          <a:bodyPr spcFirstLastPara="1" wrap="square" lIns="91425" tIns="91425" rIns="91425" bIns="91425" anchor="t" anchorCtr="0">
            <a:normAutofit/>
          </a:bodyPr>
          <a:lstStyle/>
          <a:p>
            <a:pPr marL="514350" lvl="0" indent="-400050" algn="l" rtl="0">
              <a:lnSpc>
                <a:spcPct val="115000"/>
              </a:lnSpc>
              <a:spcBef>
                <a:spcPts val="0"/>
              </a:spcBef>
              <a:spcAft>
                <a:spcPts val="0"/>
              </a:spcAft>
              <a:buSzPts val="1800"/>
              <a:buFont typeface="Arial"/>
              <a:buAutoNum type="romanUcPeriod"/>
            </a:pPr>
            <a:r>
              <a:rPr lang="en-US" dirty="0">
                <a:solidFill>
                  <a:schemeClr val="tx1"/>
                </a:solidFill>
              </a:rPr>
              <a:t>Another subgroup of  </a:t>
            </a:r>
            <a:r>
              <a:rPr lang="en-US" dirty="0" err="1">
                <a:solidFill>
                  <a:schemeClr val="tx1"/>
                </a:solidFill>
              </a:rPr>
              <a:t>GLn</a:t>
            </a:r>
            <a:r>
              <a:rPr lang="en-US" dirty="0">
                <a:solidFill>
                  <a:schemeClr val="tx1"/>
                </a:solidFill>
              </a:rPr>
              <a:t>(R) is the orthogonal group. A matrix  A is orthogonal if  A−1=At. </a:t>
            </a:r>
            <a:endParaRPr dirty="0">
              <a:solidFill>
                <a:schemeClr val="tx1"/>
              </a:solidFill>
            </a:endParaRPr>
          </a:p>
          <a:p>
            <a:pPr marL="514350" lvl="0" indent="-400050" algn="l" rtl="0">
              <a:lnSpc>
                <a:spcPct val="115000"/>
              </a:lnSpc>
              <a:spcBef>
                <a:spcPts val="0"/>
              </a:spcBef>
              <a:spcAft>
                <a:spcPts val="0"/>
              </a:spcAft>
              <a:buSzPts val="1800"/>
              <a:buFont typeface="Arial"/>
              <a:buAutoNum type="romanUcPeriod"/>
            </a:pPr>
            <a:r>
              <a:rPr lang="en-US" dirty="0">
                <a:solidFill>
                  <a:schemeClr val="tx1"/>
                </a:solidFill>
              </a:rPr>
              <a:t>The orthogonal group consists of the set of all orthogonal matrices. We write  O(n) for the  </a:t>
            </a:r>
            <a:r>
              <a:rPr lang="en-US" dirty="0" err="1">
                <a:solidFill>
                  <a:schemeClr val="tx1"/>
                </a:solidFill>
              </a:rPr>
              <a:t>n×n</a:t>
            </a:r>
            <a:r>
              <a:rPr lang="en-US" dirty="0">
                <a:solidFill>
                  <a:schemeClr val="tx1"/>
                </a:solidFill>
              </a:rPr>
              <a:t> orthogonal group. </a:t>
            </a:r>
            <a:endParaRPr dirty="0">
              <a:solidFill>
                <a:schemeClr val="tx1"/>
              </a:solidFill>
            </a:endParaRPr>
          </a:p>
          <a:p>
            <a:pPr marL="514350" lvl="0" indent="-400050" algn="l" rtl="0">
              <a:lnSpc>
                <a:spcPct val="115000"/>
              </a:lnSpc>
              <a:spcBef>
                <a:spcPts val="0"/>
              </a:spcBef>
              <a:spcAft>
                <a:spcPts val="0"/>
              </a:spcAft>
              <a:buSzPts val="1800"/>
              <a:buFont typeface="Arial"/>
              <a:buAutoNum type="romanUcPeriod"/>
            </a:pPr>
            <a:r>
              <a:rPr lang="en-US" dirty="0">
                <a:solidFill>
                  <a:schemeClr val="tx1"/>
                </a:solidFill>
              </a:rPr>
              <a:t>We leave as an exercise the proof that  O(n) is a subgroup of  </a:t>
            </a:r>
            <a:r>
              <a:rPr lang="en-US" dirty="0" err="1">
                <a:solidFill>
                  <a:schemeClr val="tx1"/>
                </a:solidFill>
              </a:rPr>
              <a:t>GLn</a:t>
            </a:r>
            <a:r>
              <a:rPr lang="en-US" dirty="0">
                <a:solidFill>
                  <a:schemeClr val="tx1"/>
                </a:solidFill>
              </a:rPr>
              <a:t>(R).</a:t>
            </a:r>
            <a:endParaRPr dirty="0">
              <a:solidFill>
                <a:schemeClr val="tx1"/>
              </a:solidFill>
            </a:endParaRPr>
          </a:p>
        </p:txBody>
      </p:sp>
      <p:sp>
        <p:nvSpPr>
          <p:cNvPr id="99" name="Google Shape;99;p20"/>
          <p:cNvSpPr txBox="1">
            <a:spLocks noGrp="1"/>
          </p:cNvSpPr>
          <p:nvPr>
            <p:ph type="title"/>
          </p:nvPr>
        </p:nvSpPr>
        <p:spPr>
          <a:xfrm>
            <a:off x="809626" y="330506"/>
            <a:ext cx="6800850" cy="821969"/>
          </a:xfrm>
          <a:prstGeom prst="rect">
            <a:avLst/>
          </a:prstGeom>
          <a:noFill/>
          <a:ln>
            <a:noFill/>
          </a:ln>
        </p:spPr>
        <p:txBody>
          <a:bodyPr spcFirstLastPara="1" wrap="square" lIns="0" tIns="158700" rIns="0" bIns="0" anchor="ctr" anchorCtr="0">
            <a:spAutoFit/>
          </a:bodyPr>
          <a:lstStyle/>
          <a:p>
            <a:pPr marL="0" marR="0" lvl="0" indent="0" algn="l" rtl="0">
              <a:lnSpc>
                <a:spcPct val="100000"/>
              </a:lnSpc>
              <a:spcBef>
                <a:spcPts val="0"/>
              </a:spcBef>
              <a:spcAft>
                <a:spcPts val="0"/>
              </a:spcAft>
              <a:buClr>
                <a:srgbClr val="0372A6"/>
              </a:buClr>
              <a:buSzPts val="2500"/>
              <a:buFont typeface="Arial"/>
              <a:buNone/>
            </a:pPr>
            <a:r>
              <a:rPr lang="en-US" sz="2500" b="1" i="0" u="none" strike="noStrike" cap="none" dirty="0" smtClean="0">
                <a:solidFill>
                  <a:srgbClr val="002060"/>
                </a:solidFill>
                <a:latin typeface="Tahoma"/>
                <a:ea typeface="Tahoma"/>
                <a:cs typeface="Tahoma"/>
                <a:sym typeface="Tahoma"/>
              </a:rPr>
              <a:t>                    The Orthogonal Group</a:t>
            </a:r>
            <a:r>
              <a:rPr lang="en-US" sz="2500" b="1" i="0" u="none" strike="noStrike" cap="none" dirty="0">
                <a:solidFill>
                  <a:srgbClr val="002060"/>
                </a:solidFill>
                <a:latin typeface="Tahoma"/>
                <a:ea typeface="Tahoma"/>
                <a:cs typeface="Tahoma"/>
                <a:sym typeface="Tahoma"/>
              </a:rPr>
              <a:t> </a:t>
            </a:r>
            <a:r>
              <a:rPr lang="en-US" sz="2500" b="0" i="0" u="none" strike="noStrike" cap="none" dirty="0">
                <a:solidFill>
                  <a:srgbClr val="002060"/>
                </a:solidFill>
                <a:latin typeface="Tahoma"/>
                <a:ea typeface="Tahoma"/>
                <a:cs typeface="Tahoma"/>
                <a:sym typeface="Tahoma"/>
              </a:rPr>
              <a:t>O(n)</a:t>
            </a:r>
            <a:endParaRPr sz="2500" b="1" i="0" u="none" strike="noStrike" cap="none" dirty="0">
              <a:solidFill>
                <a:srgbClr val="002060"/>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 name="Rounded Rectangle 3"/>
          <p:cNvSpPr/>
          <p:nvPr/>
        </p:nvSpPr>
        <p:spPr>
          <a:xfrm>
            <a:off x="0" y="4629150"/>
            <a:ext cx="9143999" cy="5143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                                                                                                                                                                            09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46</TotalTime>
  <Words>700</Words>
  <Application>Microsoft Office PowerPoint</Application>
  <PresentationFormat>On-screen Show (16:9)</PresentationFormat>
  <Paragraphs>108</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Tahoma</vt:lpstr>
      <vt:lpstr>Calibri</vt:lpstr>
      <vt:lpstr>Wingdings</vt:lpstr>
      <vt:lpstr>Simple Light</vt:lpstr>
      <vt:lpstr>PowerPoint Presentation</vt:lpstr>
      <vt:lpstr>                             Content</vt:lpstr>
      <vt:lpstr>                         Definition of a Matrix </vt:lpstr>
      <vt:lpstr>PowerPoint Presentation</vt:lpstr>
      <vt:lpstr>              Some Facts from Linear Algebra </vt:lpstr>
      <vt:lpstr>PowerPoint Presentation</vt:lpstr>
      <vt:lpstr>                                   Example</vt:lpstr>
      <vt:lpstr>       The General and Special Linear Groups </vt:lpstr>
      <vt:lpstr>                    The Orthogonal Group O(n) </vt:lpstr>
      <vt:lpstr>                     Symmetry</vt:lpstr>
      <vt:lpstr>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5</cp:revision>
  <dcterms:modified xsi:type="dcterms:W3CDTF">2024-12-06T18:07:24Z</dcterms:modified>
</cp:coreProperties>
</file>