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28"/>
  </p:notesMasterIdLst>
  <p:sldIdLst>
    <p:sldId id="256" r:id="rId2"/>
    <p:sldId id="311" r:id="rId3"/>
    <p:sldId id="312" r:id="rId4"/>
    <p:sldId id="330" r:id="rId5"/>
    <p:sldId id="313" r:id="rId6"/>
    <p:sldId id="314" r:id="rId7"/>
    <p:sldId id="316" r:id="rId8"/>
    <p:sldId id="317" r:id="rId9"/>
    <p:sldId id="318" r:id="rId10"/>
    <p:sldId id="315" r:id="rId11"/>
    <p:sldId id="319" r:id="rId12"/>
    <p:sldId id="293" r:id="rId13"/>
    <p:sldId id="294" r:id="rId14"/>
    <p:sldId id="299" r:id="rId15"/>
    <p:sldId id="300" r:id="rId16"/>
    <p:sldId id="320" r:id="rId17"/>
    <p:sldId id="322" r:id="rId18"/>
    <p:sldId id="321" r:id="rId19"/>
    <p:sldId id="323" r:id="rId20"/>
    <p:sldId id="324" r:id="rId21"/>
    <p:sldId id="325" r:id="rId22"/>
    <p:sldId id="326" r:id="rId23"/>
    <p:sldId id="302" r:id="rId24"/>
    <p:sldId id="327" r:id="rId25"/>
    <p:sldId id="328" r:id="rId26"/>
    <p:sldId id="32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5" d="100"/>
          <a:sy n="65" d="100"/>
        </p:scale>
        <p:origin x="-1452"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A9A596-FB84-4706-889C-81E2A8D6AB17}" type="datetimeFigureOut">
              <a:rPr lang="en-US" smtClean="0"/>
              <a:pPr/>
              <a:t>7/11/2016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917282-D7C9-4E23-BE22-24CF8C0BF0B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5F28A5E8-9FEF-4CDD-A6F5-20EC8547D81D}" type="slidenum">
              <a:rPr lang="en-US"/>
              <a:pPr/>
              <a:t>12</a:t>
            </a:fld>
            <a:endParaRPr lang="en-US"/>
          </a:p>
        </p:txBody>
      </p:sp>
      <p:sp>
        <p:nvSpPr>
          <p:cNvPr id="839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i="1"/>
              <a:t>35</a:t>
            </a:r>
          </a:p>
        </p:txBody>
      </p:sp>
      <p:sp>
        <p:nvSpPr>
          <p:cNvPr id="839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839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83974" name="Rectangle 6"/>
          <p:cNvSpPr>
            <a:spLocks noGrp="1" noChangeArrowheads="1"/>
          </p:cNvSpPr>
          <p:nvPr>
            <p:ph type="body" idx="1"/>
          </p:nvPr>
        </p:nvSpPr>
        <p:spPr>
          <a:ln/>
        </p:spPr>
        <p:txBody>
          <a:bodyPr lIns="90488" tIns="44450" rIns="90488" bIns="44450"/>
          <a:lstStyle/>
          <a:p>
            <a:endParaRPr lang="en-US"/>
          </a:p>
        </p:txBody>
      </p:sp>
      <p:sp>
        <p:nvSpPr>
          <p:cNvPr id="83975" name="Rectangle 7"/>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2A8D0B52-A0FA-4E56-9F78-4874EB4A2D49}" type="slidenum">
              <a:rPr lang="en-US"/>
              <a:pPr/>
              <a:t>13</a:t>
            </a:fld>
            <a:endParaRPr lang="en-US"/>
          </a:p>
        </p:txBody>
      </p:sp>
      <p:sp>
        <p:nvSpPr>
          <p:cNvPr id="8601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8601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i="1"/>
              <a:t>36</a:t>
            </a:r>
          </a:p>
        </p:txBody>
      </p:sp>
      <p:sp>
        <p:nvSpPr>
          <p:cNvPr id="8602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8602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86022" name="Rectangle 6"/>
          <p:cNvSpPr>
            <a:spLocks noGrp="1" noChangeArrowheads="1"/>
          </p:cNvSpPr>
          <p:nvPr>
            <p:ph type="body" idx="1"/>
          </p:nvPr>
        </p:nvSpPr>
        <p:spPr>
          <a:ln/>
        </p:spPr>
        <p:txBody>
          <a:bodyPr lIns="90488" tIns="44450" rIns="90488" bIns="44450"/>
          <a:lstStyle/>
          <a:p>
            <a:endParaRPr lang="en-US"/>
          </a:p>
        </p:txBody>
      </p:sp>
      <p:sp>
        <p:nvSpPr>
          <p:cNvPr id="86023" name="Rectangle 7"/>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660E7E8C-3C9B-4713-9B88-D43C43946F1F}" type="slidenum">
              <a:rPr lang="en-US"/>
              <a:pPr/>
              <a:t>14</a:t>
            </a:fld>
            <a:endParaRPr lang="en-US"/>
          </a:p>
        </p:txBody>
      </p:sp>
      <p:sp>
        <p:nvSpPr>
          <p:cNvPr id="18227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18227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i="1"/>
              <a:t>104</a:t>
            </a:r>
          </a:p>
        </p:txBody>
      </p:sp>
      <p:sp>
        <p:nvSpPr>
          <p:cNvPr id="18227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18227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182278" name="Rectangle 6"/>
          <p:cNvSpPr>
            <a:spLocks noGrp="1" noChangeArrowheads="1"/>
          </p:cNvSpPr>
          <p:nvPr>
            <p:ph type="body" idx="1"/>
          </p:nvPr>
        </p:nvSpPr>
        <p:spPr>
          <a:ln/>
        </p:spPr>
        <p:txBody>
          <a:bodyPr lIns="90488" tIns="44450" rIns="90488" bIns="44450"/>
          <a:lstStyle/>
          <a:p>
            <a:endParaRPr lang="en-US"/>
          </a:p>
        </p:txBody>
      </p:sp>
      <p:sp>
        <p:nvSpPr>
          <p:cNvPr id="182279" name="Rectangle 7"/>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9494935A-EA76-4E74-B967-D99EC0E0EDD5}" type="slidenum">
              <a:rPr lang="en-US"/>
              <a:pPr/>
              <a:t>15</a:t>
            </a:fld>
            <a:endParaRPr lang="en-US"/>
          </a:p>
        </p:txBody>
      </p:sp>
      <p:sp>
        <p:nvSpPr>
          <p:cNvPr id="18432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18432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i="1"/>
              <a:t>105</a:t>
            </a:r>
          </a:p>
        </p:txBody>
      </p:sp>
      <p:sp>
        <p:nvSpPr>
          <p:cNvPr id="18432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18432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184326" name="Rectangle 6"/>
          <p:cNvSpPr>
            <a:spLocks noGrp="1" noChangeArrowheads="1"/>
          </p:cNvSpPr>
          <p:nvPr>
            <p:ph type="body" idx="1"/>
          </p:nvPr>
        </p:nvSpPr>
        <p:spPr>
          <a:ln/>
        </p:spPr>
        <p:txBody>
          <a:bodyPr lIns="90488" tIns="44450" rIns="90488" bIns="44450"/>
          <a:lstStyle/>
          <a:p>
            <a:endParaRPr lang="en-US"/>
          </a:p>
        </p:txBody>
      </p:sp>
      <p:sp>
        <p:nvSpPr>
          <p:cNvPr id="184327" name="Rectangle 7"/>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AD9D0E43-2527-4FBA-9414-365C74725441}" type="slidenum">
              <a:rPr lang="en-US"/>
              <a:pPr/>
              <a:t>23</a:t>
            </a:fld>
            <a:endParaRPr lang="en-US"/>
          </a:p>
        </p:txBody>
      </p:sp>
      <p:sp>
        <p:nvSpPr>
          <p:cNvPr id="198658" name="Rectangle 2050"/>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198659" name="Rectangle 2051"/>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a:r>
              <a:rPr lang="en-US" sz="1000" i="1"/>
              <a:t>112</a:t>
            </a:r>
          </a:p>
        </p:txBody>
      </p:sp>
      <p:sp>
        <p:nvSpPr>
          <p:cNvPr id="198660" name="Rectangle 2052"/>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198661" name="Rectangle 2053"/>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198662" name="Rectangle 2054"/>
          <p:cNvSpPr>
            <a:spLocks noGrp="1" noRot="1" noChangeAspect="1" noChangeArrowheads="1" noTextEdit="1"/>
          </p:cNvSpPr>
          <p:nvPr>
            <p:ph type="sldImg"/>
          </p:nvPr>
        </p:nvSpPr>
        <p:spPr>
          <a:ln w="12700" cap="flat">
            <a:solidFill>
              <a:schemeClr val="tx1"/>
            </a:solidFill>
          </a:ln>
        </p:spPr>
      </p:sp>
      <p:sp>
        <p:nvSpPr>
          <p:cNvPr id="198663" name="Rectangle 2055"/>
          <p:cNvSpPr>
            <a:spLocks noGrp="1" noChangeArrowheads="1"/>
          </p:cNvSpPr>
          <p:nvPr>
            <p:ph type="body" idx="1"/>
          </p:nvPr>
        </p:nvSpPr>
        <p:spPr>
          <a:ln/>
        </p:spPr>
        <p:txBody>
          <a:bodyPr lIns="90488" tIns="44450" rIns="90488" bIns="44450"/>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4302E06-C9B2-4EC7-B22B-0FC6E4A2EEEB}" type="datetimeFigureOut">
              <a:rPr lang="en-US" smtClean="0"/>
              <a:pPr/>
              <a:t>7/11/2016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3E4A2F0-8A20-43F3-963E-4F0022C8CA7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302E06-C9B2-4EC7-B22B-0FC6E4A2EEEB}" type="datetimeFigureOut">
              <a:rPr lang="en-US" smtClean="0"/>
              <a:pPr/>
              <a:t>7/11/2016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3E4A2F0-8A20-43F3-963E-4F0022C8CA7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302E06-C9B2-4EC7-B22B-0FC6E4A2EEEB}" type="datetimeFigureOut">
              <a:rPr lang="en-US" smtClean="0"/>
              <a:pPr/>
              <a:t>7/11/2016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3E4A2F0-8A20-43F3-963E-4F0022C8CA7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302E06-C9B2-4EC7-B22B-0FC6E4A2EEEB}" type="datetimeFigureOut">
              <a:rPr lang="en-US" smtClean="0"/>
              <a:pPr/>
              <a:t>7/11/2016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3E4A2F0-8A20-43F3-963E-4F0022C8CA7A}"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302E06-C9B2-4EC7-B22B-0FC6E4A2EEEB}" type="datetimeFigureOut">
              <a:rPr lang="en-US" smtClean="0"/>
              <a:pPr/>
              <a:t>7/11/2016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3E4A2F0-8A20-43F3-963E-4F0022C8CA7A}"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302E06-C9B2-4EC7-B22B-0FC6E4A2EEEB}" type="datetimeFigureOut">
              <a:rPr lang="en-US" smtClean="0"/>
              <a:pPr/>
              <a:t>7/11/2016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3E4A2F0-8A20-43F3-963E-4F0022C8CA7A}"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302E06-C9B2-4EC7-B22B-0FC6E4A2EEEB}" type="datetimeFigureOut">
              <a:rPr lang="en-US" smtClean="0"/>
              <a:pPr/>
              <a:t>7/11/2016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3E4A2F0-8A20-43F3-963E-4F0022C8CA7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4302E06-C9B2-4EC7-B22B-0FC6E4A2EEEB}" type="datetimeFigureOut">
              <a:rPr lang="en-US" smtClean="0"/>
              <a:pPr/>
              <a:t>7/11/2016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3E4A2F0-8A20-43F3-963E-4F0022C8CA7A}"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4302E06-C9B2-4EC7-B22B-0FC6E4A2EEEB}" type="datetimeFigureOut">
              <a:rPr lang="en-US" smtClean="0"/>
              <a:pPr/>
              <a:t>7/11/2016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3E4A2F0-8A20-43F3-963E-4F0022C8CA7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4302E06-C9B2-4EC7-B22B-0FC6E4A2EEEB}" type="datetimeFigureOut">
              <a:rPr lang="en-US" smtClean="0"/>
              <a:pPr/>
              <a:t>7/11/2016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3E4A2F0-8A20-43F3-963E-4F0022C8CA7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4302E06-C9B2-4EC7-B22B-0FC6E4A2EEEB}" type="datetimeFigureOut">
              <a:rPr lang="en-US" smtClean="0"/>
              <a:pPr/>
              <a:t>7/11/2016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3E4A2F0-8A20-43F3-963E-4F0022C8CA7A}"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4302E06-C9B2-4EC7-B22B-0FC6E4A2EEEB}" type="datetimeFigureOut">
              <a:rPr lang="en-US" smtClean="0"/>
              <a:pPr/>
              <a:t>7/11/2016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3E4A2F0-8A20-43F3-963E-4F0022C8CA7A}"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cra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open.canada.ca/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219200"/>
            <a:ext cx="8763000" cy="1470025"/>
          </a:xfrm>
        </p:spPr>
        <p:txBody>
          <a:bodyPr>
            <a:noAutofit/>
          </a:bodyPr>
          <a:lstStyle/>
          <a:p>
            <a:pPr algn="l"/>
            <a:r>
              <a:rPr lang="en-US" sz="4400" dirty="0" smtClean="0">
                <a:latin typeface="Times New Roman" pitchFamily="18" charset="0"/>
                <a:cs typeface="Times New Roman" pitchFamily="18" charset="0"/>
              </a:rPr>
              <a:t>Predicting export volume of Crude oil between Canada and United States of America using time series analysis</a:t>
            </a:r>
            <a:endParaRPr lang="en-US" sz="4400" dirty="0">
              <a:latin typeface="Times New Roman" pitchFamily="18" charset="0"/>
              <a:cs typeface="Times New Roman" pitchFamily="18" charset="0"/>
            </a:endParaRPr>
          </a:p>
        </p:txBody>
      </p:sp>
      <p:sp>
        <p:nvSpPr>
          <p:cNvPr id="3" name="Subtitle 2"/>
          <p:cNvSpPr>
            <a:spLocks noGrp="1"/>
          </p:cNvSpPr>
          <p:nvPr>
            <p:ph type="subTitle" idx="1"/>
          </p:nvPr>
        </p:nvSpPr>
        <p:spPr>
          <a:xfrm>
            <a:off x="0" y="3611607"/>
            <a:ext cx="8915400" cy="1199704"/>
          </a:xfrm>
        </p:spPr>
        <p:txBody>
          <a:bodyPr>
            <a:normAutofit/>
          </a:bodyPr>
          <a:lstStyle/>
          <a:p>
            <a:pPr algn="l"/>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Urmidola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Raye</a:t>
            </a:r>
            <a:endParaRPr lang="en-US" dirty="0" smtClean="0">
              <a:latin typeface="Times New Roman" pitchFamily="18" charset="0"/>
              <a:cs typeface="Times New Roman" pitchFamily="18" charset="0"/>
            </a:endParaRPr>
          </a:p>
          <a:p>
            <a:pPr algn="l"/>
            <a:r>
              <a:rPr lang="en-US" dirty="0" smtClean="0">
                <a:latin typeface="Times New Roman" pitchFamily="18" charset="0"/>
                <a:cs typeface="Times New Roman" pitchFamily="18" charset="0"/>
              </a:rPr>
              <a:t>                                            Final Capstone Project Presentation</a:t>
            </a: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Grp="1" noChangeAspect="1" noChangeArrowheads="1"/>
          </p:cNvPicPr>
          <p:nvPr>
            <p:ph idx="1"/>
          </p:nvPr>
        </p:nvPicPr>
        <p:blipFill>
          <a:blip r:embed="rId2"/>
          <a:srcRect/>
          <a:stretch>
            <a:fillRect/>
          </a:stretch>
        </p:blipFill>
        <p:spPr bwMode="auto">
          <a:xfrm>
            <a:off x="-7116" y="0"/>
            <a:ext cx="9151116" cy="4732227"/>
          </a:xfrm>
          <a:prstGeom prst="rect">
            <a:avLst/>
          </a:prstGeom>
          <a:noFill/>
          <a:ln w="9525">
            <a:noFill/>
            <a:miter lim="800000"/>
            <a:headEnd/>
            <a:tailEnd/>
          </a:ln>
          <a:effectLst/>
        </p:spPr>
      </p:pic>
      <p:sp>
        <p:nvSpPr>
          <p:cNvPr id="5" name="TextBox 4"/>
          <p:cNvSpPr txBox="1"/>
          <p:nvPr/>
        </p:nvSpPr>
        <p:spPr>
          <a:xfrm>
            <a:off x="76200" y="4949785"/>
            <a:ext cx="8915400" cy="1908215"/>
          </a:xfrm>
          <a:prstGeom prst="rect">
            <a:avLst/>
          </a:prstGeom>
          <a:noFill/>
        </p:spPr>
        <p:txBody>
          <a:bodyPr wrap="square" rtlCol="0">
            <a:spAutoFit/>
          </a:bodyPr>
          <a:lstStyle/>
          <a:p>
            <a:pPr>
              <a:buFont typeface="Wingdings" pitchFamily="2" charset="2"/>
              <a:buChar char="Ø"/>
            </a:pPr>
            <a:r>
              <a:rPr lang="en-US" sz="2000" dirty="0" smtClean="0">
                <a:latin typeface="Times New Roman" pitchFamily="18" charset="0"/>
                <a:cs typeface="Times New Roman" pitchFamily="18" charset="0"/>
              </a:rPr>
              <a:t>The time series has a seasonal component.</a:t>
            </a:r>
          </a:p>
          <a:p>
            <a:pPr>
              <a:buFont typeface="Wingdings" pitchFamily="2" charset="2"/>
              <a:buChar char="Ø"/>
            </a:pPr>
            <a:endParaRPr lang="en-US" sz="2000" dirty="0" smtClean="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 The crude oil export volume is highest during January, gradually decreases February onwards and again increases in June followed by gradual decrease and hits lowest in October and again rises in November and December each year.</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1143000"/>
          </a:xfrm>
        </p:spPr>
        <p:txBody>
          <a:bodyPr>
            <a:noAutofit/>
          </a:bodyPr>
          <a:lstStyle/>
          <a:p>
            <a:r>
              <a:rPr lang="en-US" sz="3600" dirty="0" smtClean="0">
                <a:latin typeface="Times New Roman" pitchFamily="18" charset="0"/>
                <a:cs typeface="Times New Roman" pitchFamily="18" charset="0"/>
              </a:rPr>
              <a:t>Differencing time series to achieve </a:t>
            </a:r>
            <a:r>
              <a:rPr lang="en-US" sz="3600" dirty="0" err="1" smtClean="0">
                <a:latin typeface="Times New Roman" pitchFamily="18" charset="0"/>
                <a:cs typeface="Times New Roman" pitchFamily="18" charset="0"/>
              </a:rPr>
              <a:t>stationarity</a:t>
            </a:r>
            <a:endParaRPr lang="en-US" sz="3600"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a:srcRect/>
          <a:stretch>
            <a:fillRect/>
          </a:stretch>
        </p:blipFill>
        <p:spPr bwMode="auto">
          <a:xfrm>
            <a:off x="0" y="1524000"/>
            <a:ext cx="7239000" cy="3962400"/>
          </a:xfrm>
          <a:prstGeom prst="rect">
            <a:avLst/>
          </a:prstGeom>
          <a:noFill/>
          <a:ln w="9525">
            <a:noFill/>
            <a:miter lim="800000"/>
            <a:headEnd/>
            <a:tailEnd/>
          </a:ln>
        </p:spPr>
      </p:pic>
      <p:sp>
        <p:nvSpPr>
          <p:cNvPr id="5" name="TextBox 4"/>
          <p:cNvSpPr txBox="1"/>
          <p:nvPr/>
        </p:nvSpPr>
        <p:spPr>
          <a:xfrm>
            <a:off x="7315200" y="1676400"/>
            <a:ext cx="1828801" cy="3477875"/>
          </a:xfrm>
          <a:prstGeom prst="rect">
            <a:avLst/>
          </a:prstGeom>
          <a:noFill/>
        </p:spPr>
        <p:txBody>
          <a:bodyPr wrap="square" rtlCol="0">
            <a:spAutoFit/>
          </a:bodyPr>
          <a:lstStyle/>
          <a:p>
            <a:r>
              <a:rPr lang="en-US" sz="2000" dirty="0" smtClean="0">
                <a:latin typeface="Times New Roman" pitchFamily="18" charset="0"/>
                <a:cs typeface="Times New Roman" pitchFamily="18" charset="0"/>
              </a:rPr>
              <a:t>Differencing help stabilize the mean of a time series by removing changes in the level of a time series, and so eliminating trend and seasonality</a:t>
            </a:r>
            <a:endParaRPr lang="en-US" sz="2000" dirty="0">
              <a:latin typeface="Times New Roman" pitchFamily="18" charset="0"/>
              <a:cs typeface="Times New Roman" pitchFamily="18" charset="0"/>
            </a:endParaRPr>
          </a:p>
        </p:txBody>
      </p:sp>
      <p:sp>
        <p:nvSpPr>
          <p:cNvPr id="6" name="TextBox 5"/>
          <p:cNvSpPr txBox="1"/>
          <p:nvPr/>
        </p:nvSpPr>
        <p:spPr>
          <a:xfrm>
            <a:off x="304801" y="5867400"/>
            <a:ext cx="8610600" cy="646331"/>
          </a:xfrm>
          <a:prstGeom prst="rect">
            <a:avLst/>
          </a:prstGeom>
          <a:noFill/>
        </p:spPr>
        <p:txBody>
          <a:bodyPr wrap="square" rtlCol="0">
            <a:spAutoFit/>
          </a:bodyPr>
          <a:lstStyle/>
          <a:p>
            <a:r>
              <a:rPr lang="en-US" dirty="0" smtClean="0"/>
              <a:t>The mean is still non zero (10.96) and the variance is variable but the upward increasing trend of the time series is removed</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8294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graphicFrame>
        <p:nvGraphicFramePr>
          <p:cNvPr id="82949" name="Object 5">
            <a:hlinkClick r:id="" action="ppaction://ole?verb=0"/>
          </p:cNvPr>
          <p:cNvGraphicFramePr>
            <a:graphicFrameLocks/>
          </p:cNvGraphicFramePr>
          <p:nvPr>
            <p:ph idx="1"/>
          </p:nvPr>
        </p:nvGraphicFramePr>
        <p:xfrm>
          <a:off x="396875" y="1697038"/>
          <a:ext cx="8329613" cy="4579937"/>
        </p:xfrm>
        <a:graphic>
          <a:graphicData uri="http://schemas.openxmlformats.org/presentationml/2006/ole">
            <p:oleObj spid="_x0000_s4098" name="VISIO" r:id="rId4" imgW="8364240" imgH="4598640" progId="">
              <p:embed/>
            </p:oleObj>
          </a:graphicData>
        </a:graphic>
      </p:graphicFrame>
      <p:sp>
        <p:nvSpPr>
          <p:cNvPr id="82948" name="Rectangle 4"/>
          <p:cNvSpPr>
            <a:spLocks noGrp="1" noChangeArrowheads="1"/>
          </p:cNvSpPr>
          <p:nvPr>
            <p:ph type="title"/>
          </p:nvPr>
        </p:nvSpPr>
        <p:spPr>
          <a:noFill/>
          <a:ln/>
          <a:effectLst>
            <a:outerShdw dist="53882" dir="2700000" algn="ctr" rotWithShape="0">
              <a:schemeClr val="bg2"/>
            </a:outerShdw>
          </a:effectLst>
        </p:spPr>
        <p:txBody>
          <a:bodyPr lIns="90488" tIns="44450" rIns="90488" bIns="44450">
            <a:normAutofit/>
          </a:bodyPr>
          <a:lstStyle/>
          <a:p>
            <a:r>
              <a:rPr lang="en-US" sz="3600" dirty="0" smtClean="0">
                <a:effectLst>
                  <a:outerShdw blurRad="38100" dist="38100" dir="2700000" algn="tl">
                    <a:srgbClr val="000000"/>
                  </a:outerShdw>
                </a:effectLst>
                <a:latin typeface="Times New Roman" pitchFamily="18" charset="0"/>
                <a:cs typeface="Times New Roman" pitchFamily="18" charset="0"/>
              </a:rPr>
              <a:t>Methods of </a:t>
            </a:r>
            <a:r>
              <a:rPr lang="en-US" sz="3600" b="1" dirty="0" smtClean="0">
                <a:effectLst>
                  <a:outerShdw blurRad="38100" dist="38100" dir="2700000" algn="tl">
                    <a:srgbClr val="000000"/>
                  </a:outerShdw>
                </a:effectLst>
                <a:latin typeface="Times New Roman" pitchFamily="18" charset="0"/>
                <a:cs typeface="Times New Roman" pitchFamily="18" charset="0"/>
              </a:rPr>
              <a:t>Time </a:t>
            </a:r>
            <a:r>
              <a:rPr lang="en-US" sz="3600" b="1" dirty="0">
                <a:effectLst>
                  <a:outerShdw blurRad="38100" dist="38100" dir="2700000" algn="tl">
                    <a:srgbClr val="000000"/>
                  </a:outerShdw>
                </a:effectLst>
                <a:latin typeface="Times New Roman" pitchFamily="18" charset="0"/>
                <a:cs typeface="Times New Roman" pitchFamily="18" charset="0"/>
              </a:rPr>
              <a:t>Series Forecasting</a:t>
            </a:r>
            <a:endParaRPr lang="en-US" sz="3600" dirty="0">
              <a:latin typeface="Times New Roman" pitchFamily="18" charset="0"/>
              <a:cs typeface="Times New Roman" pitchFamily="18" charset="0"/>
            </a:endParaRPr>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84995"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84997" name="Rectangle 5"/>
          <p:cNvSpPr>
            <a:spLocks noGrp="1" noChangeArrowheads="1"/>
          </p:cNvSpPr>
          <p:nvPr>
            <p:ph idx="1"/>
          </p:nvPr>
        </p:nvSpPr>
        <p:spPr>
          <a:xfrm>
            <a:off x="457200" y="2179637"/>
            <a:ext cx="8229600" cy="4525963"/>
          </a:xfrm>
          <a:noFill/>
          <a:ln/>
        </p:spPr>
        <p:txBody>
          <a:bodyPr lIns="90488" tIns="44450" rIns="90488" bIns="44450">
            <a:normAutofit/>
          </a:bodyPr>
          <a:lstStyle/>
          <a:p>
            <a:r>
              <a:rPr lang="en-US" sz="2200" dirty="0">
                <a:latin typeface="Times New Roman" pitchFamily="18" charset="0"/>
                <a:cs typeface="Times New Roman" pitchFamily="18" charset="0"/>
              </a:rPr>
              <a:t>Series of arithmetic means </a:t>
            </a:r>
            <a:endParaRPr lang="en-US" sz="2200" dirty="0" smtClean="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Used only</a:t>
            </a:r>
            <a:r>
              <a:rPr lang="en-US" sz="2200" i="1" dirty="0">
                <a:latin typeface="Times New Roman" pitchFamily="18" charset="0"/>
                <a:cs typeface="Times New Roman" pitchFamily="18" charset="0"/>
              </a:rPr>
              <a:t> </a:t>
            </a:r>
            <a:r>
              <a:rPr lang="en-US" sz="2200" dirty="0">
                <a:latin typeface="Times New Roman" pitchFamily="18" charset="0"/>
                <a:cs typeface="Times New Roman" pitchFamily="18" charset="0"/>
              </a:rPr>
              <a:t>for smoothing</a:t>
            </a:r>
          </a:p>
          <a:p>
            <a:pPr lvl="1"/>
            <a:r>
              <a:rPr lang="en-US" sz="2200" dirty="0">
                <a:latin typeface="Times New Roman" pitchFamily="18" charset="0"/>
                <a:cs typeface="Times New Roman" pitchFamily="18" charset="0"/>
              </a:rPr>
              <a:t>Provides overall impression of data over time</a:t>
            </a:r>
          </a:p>
        </p:txBody>
      </p:sp>
      <p:sp>
        <p:nvSpPr>
          <p:cNvPr id="84996" name="Rectangle 4"/>
          <p:cNvSpPr>
            <a:spLocks noGrp="1" noChangeArrowheads="1"/>
          </p:cNvSpPr>
          <p:nvPr>
            <p:ph type="title"/>
          </p:nvPr>
        </p:nvSpPr>
        <p:spPr>
          <a:xfrm>
            <a:off x="457200" y="457200"/>
            <a:ext cx="8229600" cy="1143000"/>
          </a:xfrm>
          <a:noFill/>
          <a:ln/>
          <a:effectLst>
            <a:outerShdw dist="53882" dir="2700000" algn="ctr" rotWithShape="0">
              <a:schemeClr val="bg2"/>
            </a:outerShdw>
          </a:effectLst>
        </p:spPr>
        <p:txBody>
          <a:bodyPr lIns="90488" tIns="44450" rIns="90488" bIns="44450">
            <a:normAutofit/>
          </a:bodyPr>
          <a:lstStyle/>
          <a:p>
            <a:r>
              <a:rPr lang="en-US" sz="3600" b="1" dirty="0">
                <a:latin typeface="Times New Roman" pitchFamily="18" charset="0"/>
                <a:cs typeface="Times New Roman" pitchFamily="18" charset="0"/>
              </a:rPr>
              <a:t>Moving Average Method</a:t>
            </a:r>
            <a:endParaRPr lang="en-US" sz="3600" dirty="0">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997">
                                            <p:txEl>
                                              <p:pRg st="0" end="0"/>
                                            </p:txEl>
                                          </p:spTgt>
                                        </p:tgtEl>
                                        <p:attrNameLst>
                                          <p:attrName>style.visibility</p:attrName>
                                        </p:attrNameLst>
                                      </p:cBhvr>
                                      <p:to>
                                        <p:strVal val="visible"/>
                                      </p:to>
                                    </p:set>
                                    <p:animEffect transition="in" filter="wipe(left)">
                                      <p:cBhvr>
                                        <p:cTn id="7" dur="500"/>
                                        <p:tgtEl>
                                          <p:spTgt spid="84997">
                                            <p:txEl>
                                              <p:pRg st="0" end="0"/>
                                            </p:txEl>
                                          </p:spTgt>
                                        </p:tgtEl>
                                      </p:cBhvr>
                                    </p:animEffect>
                                  </p:childTnLst>
                                  <p:subTnLst>
                                    <p:animClr>
                                      <p:cBhvr override="childStyle">
                                        <p:cTn dur="1" fill="hold" display="0" masterRel="nextClick" afterEffect="1"/>
                                        <p:tgtEl>
                                          <p:spTgt spid="84997">
                                            <p:txEl>
                                              <p:pRg st="0" end="0"/>
                                            </p:txEl>
                                          </p:spTgt>
                                        </p:tgtEl>
                                        <p:attrNameLst>
                                          <p:attrName>ppt_c</p:attrName>
                                        </p:attrNameLst>
                                      </p:cBhvr>
                                      <p:to>
                                        <a:schemeClr val="folHlink"/>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4997">
                                            <p:txEl>
                                              <p:pRg st="2" end="2"/>
                                            </p:txEl>
                                          </p:spTgt>
                                        </p:tgtEl>
                                        <p:attrNameLst>
                                          <p:attrName>style.visibility</p:attrName>
                                        </p:attrNameLst>
                                      </p:cBhvr>
                                      <p:to>
                                        <p:strVal val="visible"/>
                                      </p:to>
                                    </p:set>
                                    <p:animEffect transition="in" filter="wipe(left)">
                                      <p:cBhvr>
                                        <p:cTn id="12" dur="500"/>
                                        <p:tgtEl>
                                          <p:spTgt spid="84997">
                                            <p:txEl>
                                              <p:pRg st="2" end="2"/>
                                            </p:txEl>
                                          </p:spTgt>
                                        </p:tgtEl>
                                      </p:cBhvr>
                                    </p:animEffect>
                                  </p:childTnLst>
                                  <p:subTnLst>
                                    <p:animClr>
                                      <p:cBhvr override="childStyle">
                                        <p:cTn dur="1" fill="hold" display="0" masterRel="nextClick" afterEffect="1"/>
                                        <p:tgtEl>
                                          <p:spTgt spid="84997">
                                            <p:txEl>
                                              <p:pRg st="2" end="2"/>
                                            </p:txEl>
                                          </p:spTgt>
                                        </p:tgtEl>
                                        <p:attrNameLst>
                                          <p:attrName>ppt_c</p:attrName>
                                        </p:attrNameLst>
                                      </p:cBhvr>
                                      <p:to>
                                        <a:schemeClr val="folHlink"/>
                                      </p:to>
                                    </p:animClr>
                                  </p:subTnLst>
                                </p:cTn>
                              </p:par>
                              <p:par>
                                <p:cTn id="13" presetID="22" presetClass="entr" presetSubtype="8" fill="hold" grpId="0" nodeType="withEffect">
                                  <p:stCondLst>
                                    <p:cond delay="0"/>
                                  </p:stCondLst>
                                  <p:childTnLst>
                                    <p:set>
                                      <p:cBhvr>
                                        <p:cTn id="14" dur="1" fill="hold">
                                          <p:stCondLst>
                                            <p:cond delay="0"/>
                                          </p:stCondLst>
                                        </p:cTn>
                                        <p:tgtEl>
                                          <p:spTgt spid="84997">
                                            <p:txEl>
                                              <p:pRg st="3" end="3"/>
                                            </p:txEl>
                                          </p:spTgt>
                                        </p:tgtEl>
                                        <p:attrNameLst>
                                          <p:attrName>style.visibility</p:attrName>
                                        </p:attrNameLst>
                                      </p:cBhvr>
                                      <p:to>
                                        <p:strVal val="visible"/>
                                      </p:to>
                                    </p:set>
                                    <p:animEffect transition="in" filter="wipe(left)">
                                      <p:cBhvr>
                                        <p:cTn id="15" dur="500"/>
                                        <p:tgtEl>
                                          <p:spTgt spid="84997">
                                            <p:txEl>
                                              <p:pRg st="3" end="3"/>
                                            </p:txEl>
                                          </p:spTgt>
                                        </p:tgtEl>
                                      </p:cBhvr>
                                    </p:animEffect>
                                  </p:childTnLst>
                                  <p:subTnLst>
                                    <p:animClr>
                                      <p:cBhvr override="childStyle">
                                        <p:cTn dur="1" fill="hold" display="0" masterRel="nextClick" afterEffect="1"/>
                                        <p:tgtEl>
                                          <p:spTgt spid="84997">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81251"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graphicFrame>
        <p:nvGraphicFramePr>
          <p:cNvPr id="181253" name="Object 5">
            <a:hlinkClick r:id="" action="ppaction://ole?verb=0"/>
          </p:cNvPr>
          <p:cNvGraphicFramePr>
            <a:graphicFrameLocks/>
          </p:cNvGraphicFramePr>
          <p:nvPr>
            <p:ph idx="1"/>
          </p:nvPr>
        </p:nvGraphicFramePr>
        <p:xfrm>
          <a:off x="396875" y="1697038"/>
          <a:ext cx="8329613" cy="4579937"/>
        </p:xfrm>
        <a:graphic>
          <a:graphicData uri="http://schemas.openxmlformats.org/presentationml/2006/ole">
            <p:oleObj spid="_x0000_s7170" name="VISIO" r:id="rId4" imgW="8364240" imgH="4598640" progId="">
              <p:embed/>
            </p:oleObj>
          </a:graphicData>
        </a:graphic>
      </p:graphicFrame>
      <p:sp>
        <p:nvSpPr>
          <p:cNvPr id="181252" name="Rectangle 4"/>
          <p:cNvSpPr>
            <a:spLocks noGrp="1" noChangeArrowheads="1"/>
          </p:cNvSpPr>
          <p:nvPr>
            <p:ph type="title"/>
          </p:nvPr>
        </p:nvSpPr>
        <p:spPr>
          <a:noFill/>
          <a:ln/>
          <a:effectLst>
            <a:outerShdw dist="53882" dir="2700000" algn="ctr" rotWithShape="0">
              <a:schemeClr val="bg2"/>
            </a:outerShdw>
          </a:effectLst>
        </p:spPr>
        <p:txBody>
          <a:bodyPr lIns="90488" tIns="44450" rIns="90488" bIns="44450">
            <a:normAutofit/>
          </a:bodyPr>
          <a:lstStyle/>
          <a:p>
            <a:r>
              <a:rPr lang="en-US" sz="3600" b="1" dirty="0" smtClean="0">
                <a:latin typeface="Times New Roman" pitchFamily="18" charset="0"/>
                <a:cs typeface="Times New Roman" pitchFamily="18" charset="0"/>
              </a:rPr>
              <a:t>Methods of Time </a:t>
            </a:r>
            <a:r>
              <a:rPr lang="en-US" sz="3600" b="1" dirty="0">
                <a:latin typeface="Times New Roman" pitchFamily="18" charset="0"/>
                <a:cs typeface="Times New Roman" pitchFamily="18" charset="0"/>
              </a:rPr>
              <a:t>Series Forecasting</a:t>
            </a:r>
            <a:endParaRPr lang="en-US" sz="3600" dirty="0">
              <a:latin typeface="Times New Roman" pitchFamily="18" charset="0"/>
              <a:cs typeface="Times New Roman" pitchFamily="18" charset="0"/>
            </a:endParaRPr>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3298"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83299"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83301" name="Rectangle 5"/>
          <p:cNvSpPr>
            <a:spLocks noGrp="1" noChangeArrowheads="1"/>
          </p:cNvSpPr>
          <p:nvPr>
            <p:ph idx="1"/>
          </p:nvPr>
        </p:nvSpPr>
        <p:spPr>
          <a:xfrm>
            <a:off x="457200" y="1951037"/>
            <a:ext cx="8229600" cy="4525963"/>
          </a:xfrm>
          <a:noFill/>
          <a:ln/>
        </p:spPr>
        <p:txBody>
          <a:bodyPr lIns="90488" tIns="44450" rIns="90488" bIns="44450">
            <a:normAutofit/>
          </a:bodyPr>
          <a:lstStyle/>
          <a:p>
            <a:r>
              <a:rPr lang="en-US" sz="2200" dirty="0">
                <a:latin typeface="Times New Roman" pitchFamily="18" charset="0"/>
                <a:cs typeface="Times New Roman" pitchFamily="18" charset="0"/>
              </a:rPr>
              <a:t>Used for forecasting </a:t>
            </a:r>
            <a:r>
              <a:rPr lang="en-US" sz="2200" dirty="0" smtClean="0">
                <a:latin typeface="Times New Roman" pitchFamily="18" charset="0"/>
                <a:cs typeface="Times New Roman" pitchFamily="18" charset="0"/>
              </a:rPr>
              <a:t>trend</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Like regression model</a:t>
            </a:r>
          </a:p>
          <a:p>
            <a:pPr lvl="1"/>
            <a:r>
              <a:rPr lang="en-US" sz="2200" dirty="0">
                <a:latin typeface="Times New Roman" pitchFamily="18" charset="0"/>
                <a:cs typeface="Times New Roman" pitchFamily="18" charset="0"/>
              </a:rPr>
              <a:t>Independent variables are lagged response variables </a:t>
            </a:r>
            <a:r>
              <a:rPr lang="en-US" sz="2200" i="1" dirty="0">
                <a:latin typeface="Times New Roman" pitchFamily="18" charset="0"/>
                <a:cs typeface="Times New Roman" pitchFamily="18" charset="0"/>
              </a:rPr>
              <a:t>Y</a:t>
            </a:r>
            <a:r>
              <a:rPr lang="en-US" sz="2200" i="1" baseline="-25000" dirty="0">
                <a:latin typeface="Times New Roman" pitchFamily="18" charset="0"/>
                <a:cs typeface="Times New Roman" pitchFamily="18" charset="0"/>
              </a:rPr>
              <a:t>i</a:t>
            </a:r>
            <a:r>
              <a:rPr lang="en-US" sz="2200" baseline="-25000" dirty="0">
                <a:latin typeface="Times New Roman" pitchFamily="18" charset="0"/>
                <a:cs typeface="Times New Roman" pitchFamily="18" charset="0"/>
              </a:rPr>
              <a:t>-1</a:t>
            </a:r>
            <a:r>
              <a:rPr lang="en-US" sz="2200" dirty="0">
                <a:latin typeface="Times New Roman" pitchFamily="18" charset="0"/>
                <a:cs typeface="Times New Roman" pitchFamily="18" charset="0"/>
              </a:rPr>
              <a:t>, </a:t>
            </a:r>
            <a:r>
              <a:rPr lang="en-US" sz="2200" i="1" dirty="0">
                <a:latin typeface="Times New Roman" pitchFamily="18" charset="0"/>
                <a:cs typeface="Times New Roman" pitchFamily="18" charset="0"/>
              </a:rPr>
              <a:t>Y</a:t>
            </a:r>
            <a:r>
              <a:rPr lang="en-US" sz="2200" i="1" baseline="-25000" dirty="0">
                <a:latin typeface="Times New Roman" pitchFamily="18" charset="0"/>
                <a:cs typeface="Times New Roman" pitchFamily="18" charset="0"/>
              </a:rPr>
              <a:t>i</a:t>
            </a:r>
            <a:r>
              <a:rPr lang="en-US" sz="2200" baseline="-25000" dirty="0">
                <a:latin typeface="Times New Roman" pitchFamily="18" charset="0"/>
                <a:cs typeface="Times New Roman" pitchFamily="18" charset="0"/>
              </a:rPr>
              <a:t>-2</a:t>
            </a:r>
            <a:r>
              <a:rPr lang="en-US" sz="2200" dirty="0">
                <a:latin typeface="Times New Roman" pitchFamily="18" charset="0"/>
                <a:cs typeface="Times New Roman" pitchFamily="18" charset="0"/>
              </a:rPr>
              <a:t>,</a:t>
            </a:r>
            <a:r>
              <a:rPr lang="en-US" sz="2200" baseline="-25000" dirty="0">
                <a:latin typeface="Times New Roman" pitchFamily="18" charset="0"/>
                <a:cs typeface="Times New Roman" pitchFamily="18" charset="0"/>
              </a:rPr>
              <a:t> </a:t>
            </a:r>
            <a:r>
              <a:rPr lang="en-US" sz="2200" i="1" dirty="0">
                <a:latin typeface="Times New Roman" pitchFamily="18" charset="0"/>
                <a:cs typeface="Times New Roman" pitchFamily="18" charset="0"/>
              </a:rPr>
              <a:t>Y</a:t>
            </a:r>
            <a:r>
              <a:rPr lang="en-US" sz="2200" i="1" baseline="-25000" dirty="0">
                <a:latin typeface="Times New Roman" pitchFamily="18" charset="0"/>
                <a:cs typeface="Times New Roman" pitchFamily="18" charset="0"/>
              </a:rPr>
              <a:t>i</a:t>
            </a:r>
            <a:r>
              <a:rPr lang="en-US" sz="2200" baseline="-25000" dirty="0">
                <a:latin typeface="Times New Roman" pitchFamily="18" charset="0"/>
                <a:cs typeface="Times New Roman" pitchFamily="18" charset="0"/>
              </a:rPr>
              <a:t>-3</a:t>
            </a:r>
            <a:r>
              <a:rPr lang="en-US" sz="2200" i="1" baseline="-25000" dirty="0">
                <a:latin typeface="Times New Roman" pitchFamily="18" charset="0"/>
                <a:cs typeface="Times New Roman" pitchFamily="18" charset="0"/>
              </a:rPr>
              <a:t> </a:t>
            </a:r>
            <a:r>
              <a:rPr lang="en-US" sz="2200" dirty="0">
                <a:latin typeface="Times New Roman" pitchFamily="18" charset="0"/>
                <a:cs typeface="Times New Roman" pitchFamily="18" charset="0"/>
              </a:rPr>
              <a:t>etc. </a:t>
            </a:r>
            <a:endParaRPr lang="en-US" sz="2200" dirty="0" smtClean="0">
              <a:latin typeface="Times New Roman" pitchFamily="18" charset="0"/>
              <a:cs typeface="Times New Roman" pitchFamily="18" charset="0"/>
            </a:endParaRPr>
          </a:p>
          <a:p>
            <a:pPr lvl="1"/>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Assumes data are correlated with past data values</a:t>
            </a:r>
          </a:p>
          <a:p>
            <a:pPr lvl="1"/>
            <a:r>
              <a:rPr lang="en-US" sz="2200" dirty="0">
                <a:latin typeface="Times New Roman" pitchFamily="18" charset="0"/>
                <a:cs typeface="Times New Roman" pitchFamily="18" charset="0"/>
              </a:rPr>
              <a:t>1</a:t>
            </a:r>
            <a:r>
              <a:rPr lang="en-US" sz="2200" baseline="30000" dirty="0">
                <a:latin typeface="Times New Roman" pitchFamily="18" charset="0"/>
                <a:cs typeface="Times New Roman" pitchFamily="18" charset="0"/>
              </a:rPr>
              <a:t>st</a:t>
            </a:r>
            <a:r>
              <a:rPr lang="en-US" sz="2200" dirty="0">
                <a:latin typeface="Times New Roman" pitchFamily="18" charset="0"/>
                <a:cs typeface="Times New Roman" pitchFamily="18" charset="0"/>
              </a:rPr>
              <a:t> Order: Correlated with prior </a:t>
            </a:r>
            <a:r>
              <a:rPr lang="en-US" sz="2200" dirty="0" smtClean="0">
                <a:latin typeface="Times New Roman" pitchFamily="18" charset="0"/>
                <a:cs typeface="Times New Roman" pitchFamily="18" charset="0"/>
              </a:rPr>
              <a:t>period</a:t>
            </a:r>
          </a:p>
          <a:p>
            <a:pPr lvl="1">
              <a:buNone/>
            </a:pP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Estimate with ordinary least squares</a:t>
            </a:r>
          </a:p>
        </p:txBody>
      </p:sp>
      <p:sp>
        <p:nvSpPr>
          <p:cNvPr id="183300" name="Rectangle 4"/>
          <p:cNvSpPr>
            <a:spLocks noGrp="1" noChangeArrowheads="1"/>
          </p:cNvSpPr>
          <p:nvPr>
            <p:ph type="title"/>
          </p:nvPr>
        </p:nvSpPr>
        <p:spPr>
          <a:noFill/>
          <a:ln/>
          <a:effectLst>
            <a:outerShdw dist="53882" dir="2700000" algn="ctr" rotWithShape="0">
              <a:schemeClr val="bg2"/>
            </a:outerShdw>
          </a:effectLst>
        </p:spPr>
        <p:txBody>
          <a:bodyPr lIns="90488" tIns="44450" rIns="90488" bIns="44450">
            <a:normAutofit/>
          </a:bodyPr>
          <a:lstStyle/>
          <a:p>
            <a:r>
              <a:rPr lang="en-US" sz="3600" b="1" dirty="0">
                <a:latin typeface="Times New Roman" pitchFamily="18" charset="0"/>
                <a:cs typeface="Times New Roman" pitchFamily="18" charset="0"/>
              </a:rPr>
              <a:t>Autoregressive Modeling</a:t>
            </a:r>
            <a:endParaRPr lang="en-US" sz="3600" dirty="0">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3301">
                                            <p:txEl>
                                              <p:pRg st="0" end="0"/>
                                            </p:txEl>
                                          </p:spTgt>
                                        </p:tgtEl>
                                        <p:attrNameLst>
                                          <p:attrName>style.visibility</p:attrName>
                                        </p:attrNameLst>
                                      </p:cBhvr>
                                      <p:to>
                                        <p:strVal val="visible"/>
                                      </p:to>
                                    </p:set>
                                    <p:animEffect transition="in" filter="wipe(left)">
                                      <p:cBhvr>
                                        <p:cTn id="7" dur="500"/>
                                        <p:tgtEl>
                                          <p:spTgt spid="183301">
                                            <p:txEl>
                                              <p:pRg st="0" end="0"/>
                                            </p:txEl>
                                          </p:spTgt>
                                        </p:tgtEl>
                                      </p:cBhvr>
                                    </p:animEffect>
                                  </p:childTnLst>
                                  <p:subTnLst>
                                    <p:animClr>
                                      <p:cBhvr override="childStyle">
                                        <p:cTn dur="1" fill="hold" display="0" masterRel="nextClick" afterEffect="1"/>
                                        <p:tgtEl>
                                          <p:spTgt spid="183301">
                                            <p:txEl>
                                              <p:pRg st="0" end="0"/>
                                            </p:txEl>
                                          </p:spTgt>
                                        </p:tgtEl>
                                        <p:attrNameLst>
                                          <p:attrName>ppt_c</p:attrName>
                                        </p:attrNameLst>
                                      </p:cBhvr>
                                      <p:to>
                                        <a:schemeClr val="folHlink"/>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3301">
                                            <p:txEl>
                                              <p:pRg st="2" end="2"/>
                                            </p:txEl>
                                          </p:spTgt>
                                        </p:tgtEl>
                                        <p:attrNameLst>
                                          <p:attrName>style.visibility</p:attrName>
                                        </p:attrNameLst>
                                      </p:cBhvr>
                                      <p:to>
                                        <p:strVal val="visible"/>
                                      </p:to>
                                    </p:set>
                                    <p:animEffect transition="in" filter="wipe(left)">
                                      <p:cBhvr>
                                        <p:cTn id="12" dur="500"/>
                                        <p:tgtEl>
                                          <p:spTgt spid="183301">
                                            <p:txEl>
                                              <p:pRg st="2" end="2"/>
                                            </p:txEl>
                                          </p:spTgt>
                                        </p:tgtEl>
                                      </p:cBhvr>
                                    </p:animEffect>
                                  </p:childTnLst>
                                  <p:subTnLst>
                                    <p:animClr>
                                      <p:cBhvr override="childStyle">
                                        <p:cTn dur="1" fill="hold" display="0" masterRel="nextClick" afterEffect="1"/>
                                        <p:tgtEl>
                                          <p:spTgt spid="183301">
                                            <p:txEl>
                                              <p:pRg st="2" end="2"/>
                                            </p:txEl>
                                          </p:spTgt>
                                        </p:tgtEl>
                                        <p:attrNameLst>
                                          <p:attrName>ppt_c</p:attrName>
                                        </p:attrNameLst>
                                      </p:cBhvr>
                                      <p:to>
                                        <a:schemeClr val="folHlink"/>
                                      </p:to>
                                    </p:animClr>
                                  </p:subTnLst>
                                </p:cTn>
                              </p:par>
                              <p:par>
                                <p:cTn id="13" presetID="22" presetClass="entr" presetSubtype="8" fill="hold" grpId="0" nodeType="withEffect">
                                  <p:stCondLst>
                                    <p:cond delay="0"/>
                                  </p:stCondLst>
                                  <p:childTnLst>
                                    <p:set>
                                      <p:cBhvr>
                                        <p:cTn id="14" dur="1" fill="hold">
                                          <p:stCondLst>
                                            <p:cond delay="0"/>
                                          </p:stCondLst>
                                        </p:cTn>
                                        <p:tgtEl>
                                          <p:spTgt spid="183301">
                                            <p:txEl>
                                              <p:pRg st="3" end="3"/>
                                            </p:txEl>
                                          </p:spTgt>
                                        </p:tgtEl>
                                        <p:attrNameLst>
                                          <p:attrName>style.visibility</p:attrName>
                                        </p:attrNameLst>
                                      </p:cBhvr>
                                      <p:to>
                                        <p:strVal val="visible"/>
                                      </p:to>
                                    </p:set>
                                    <p:animEffect transition="in" filter="wipe(left)">
                                      <p:cBhvr>
                                        <p:cTn id="15" dur="500"/>
                                        <p:tgtEl>
                                          <p:spTgt spid="183301">
                                            <p:txEl>
                                              <p:pRg st="3" end="3"/>
                                            </p:txEl>
                                          </p:spTgt>
                                        </p:tgtEl>
                                      </p:cBhvr>
                                    </p:animEffect>
                                  </p:childTnLst>
                                  <p:subTnLst>
                                    <p:animClr>
                                      <p:cBhvr override="childStyle">
                                        <p:cTn dur="1" fill="hold" display="0" masterRel="nextClick" afterEffect="1"/>
                                        <p:tgtEl>
                                          <p:spTgt spid="183301">
                                            <p:txEl>
                                              <p:pRg st="3" end="3"/>
                                            </p:txEl>
                                          </p:spTgt>
                                        </p:tgtEl>
                                        <p:attrNameLst>
                                          <p:attrName>ppt_c</p:attrName>
                                        </p:attrNameLst>
                                      </p:cBhvr>
                                      <p:to>
                                        <a:schemeClr val="folHlink"/>
                                      </p:to>
                                    </p:animClr>
                                  </p:sub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83301">
                                            <p:txEl>
                                              <p:pRg st="5" end="5"/>
                                            </p:txEl>
                                          </p:spTgt>
                                        </p:tgtEl>
                                        <p:attrNameLst>
                                          <p:attrName>style.visibility</p:attrName>
                                        </p:attrNameLst>
                                      </p:cBhvr>
                                      <p:to>
                                        <p:strVal val="visible"/>
                                      </p:to>
                                    </p:set>
                                    <p:animEffect transition="in" filter="wipe(left)">
                                      <p:cBhvr>
                                        <p:cTn id="20" dur="500"/>
                                        <p:tgtEl>
                                          <p:spTgt spid="183301">
                                            <p:txEl>
                                              <p:pRg st="5" end="5"/>
                                            </p:txEl>
                                          </p:spTgt>
                                        </p:tgtEl>
                                      </p:cBhvr>
                                    </p:animEffect>
                                  </p:childTnLst>
                                  <p:subTnLst>
                                    <p:animClr>
                                      <p:cBhvr override="childStyle">
                                        <p:cTn dur="1" fill="hold" display="0" masterRel="nextClick" afterEffect="1"/>
                                        <p:tgtEl>
                                          <p:spTgt spid="183301">
                                            <p:txEl>
                                              <p:pRg st="5" end="5"/>
                                            </p:txEl>
                                          </p:spTgt>
                                        </p:tgtEl>
                                        <p:attrNameLst>
                                          <p:attrName>ppt_c</p:attrName>
                                        </p:attrNameLst>
                                      </p:cBhvr>
                                      <p:to>
                                        <a:schemeClr val="folHlink"/>
                                      </p:to>
                                    </p:animClr>
                                  </p:subTnLst>
                                </p:cTn>
                              </p:par>
                              <p:par>
                                <p:cTn id="21" presetID="22" presetClass="entr" presetSubtype="8" fill="hold" grpId="0" nodeType="withEffect">
                                  <p:stCondLst>
                                    <p:cond delay="0"/>
                                  </p:stCondLst>
                                  <p:childTnLst>
                                    <p:set>
                                      <p:cBhvr>
                                        <p:cTn id="22" dur="1" fill="hold">
                                          <p:stCondLst>
                                            <p:cond delay="0"/>
                                          </p:stCondLst>
                                        </p:cTn>
                                        <p:tgtEl>
                                          <p:spTgt spid="183301">
                                            <p:txEl>
                                              <p:pRg st="6" end="6"/>
                                            </p:txEl>
                                          </p:spTgt>
                                        </p:tgtEl>
                                        <p:attrNameLst>
                                          <p:attrName>style.visibility</p:attrName>
                                        </p:attrNameLst>
                                      </p:cBhvr>
                                      <p:to>
                                        <p:strVal val="visible"/>
                                      </p:to>
                                    </p:set>
                                    <p:animEffect transition="in" filter="wipe(left)">
                                      <p:cBhvr>
                                        <p:cTn id="23" dur="500"/>
                                        <p:tgtEl>
                                          <p:spTgt spid="183301">
                                            <p:txEl>
                                              <p:pRg st="6" end="6"/>
                                            </p:txEl>
                                          </p:spTgt>
                                        </p:tgtEl>
                                      </p:cBhvr>
                                    </p:animEffect>
                                  </p:childTnLst>
                                  <p:subTnLst>
                                    <p:animClr>
                                      <p:cBhvr override="childStyle">
                                        <p:cTn dur="1" fill="hold" display="0" masterRel="nextClick" afterEffect="1"/>
                                        <p:tgtEl>
                                          <p:spTgt spid="183301">
                                            <p:txEl>
                                              <p:pRg st="6" end="6"/>
                                            </p:txEl>
                                          </p:spTgt>
                                        </p:tgtEl>
                                        <p:attrNameLst>
                                          <p:attrName>ppt_c</p:attrName>
                                        </p:attrNameLst>
                                      </p:cBhvr>
                                      <p:to>
                                        <a:schemeClr val="folHlink"/>
                                      </p:to>
                                    </p:animClr>
                                  </p:sub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83301">
                                            <p:txEl>
                                              <p:pRg st="8" end="8"/>
                                            </p:txEl>
                                          </p:spTgt>
                                        </p:tgtEl>
                                        <p:attrNameLst>
                                          <p:attrName>style.visibility</p:attrName>
                                        </p:attrNameLst>
                                      </p:cBhvr>
                                      <p:to>
                                        <p:strVal val="visible"/>
                                      </p:to>
                                    </p:set>
                                    <p:animEffect transition="in" filter="wipe(left)">
                                      <p:cBhvr>
                                        <p:cTn id="28" dur="500"/>
                                        <p:tgtEl>
                                          <p:spTgt spid="183301">
                                            <p:txEl>
                                              <p:pRg st="8" end="8"/>
                                            </p:txEl>
                                          </p:spTgt>
                                        </p:tgtEl>
                                      </p:cBhvr>
                                    </p:animEffect>
                                  </p:childTnLst>
                                  <p:subTnLst>
                                    <p:animClr>
                                      <p:cBhvr override="childStyle">
                                        <p:cTn dur="1" fill="hold" display="0" masterRel="nextClick" afterEffect="1"/>
                                        <p:tgtEl>
                                          <p:spTgt spid="183301">
                                            <p:txEl>
                                              <p:pRg st="8" end="8"/>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1"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481328"/>
            <a:ext cx="9144000" cy="5376672"/>
          </a:xfrm>
        </p:spPr>
        <p:txBody>
          <a:bodyPr/>
          <a:lstStyle/>
          <a:p>
            <a:r>
              <a:rPr lang="en-US" sz="2000" dirty="0" smtClean="0">
                <a:latin typeface="Times New Roman" pitchFamily="18" charset="0"/>
                <a:cs typeface="Times New Roman" pitchFamily="18" charset="0"/>
              </a:rPr>
              <a:t>Autoregressive Integrated Moving Average (ARIMA) models include an explicit statistical model for the irregular component of a time series, that allows for non-zero autocorrelations in the irregular component.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ARIMA models are defined for stationary time series.</a:t>
            </a:r>
          </a:p>
          <a:p>
            <a:pPr>
              <a:buNone/>
            </a:pP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If a time series is differenced d times to obtain a stationary series, then an ARIMA (</a:t>
            </a:r>
            <a:r>
              <a:rPr lang="en-US" sz="2000" dirty="0" err="1" smtClean="0">
                <a:latin typeface="Times New Roman" pitchFamily="18" charset="0"/>
                <a:cs typeface="Times New Roman" pitchFamily="18" charset="0"/>
              </a:rPr>
              <a:t>p,d,q</a:t>
            </a:r>
            <a:r>
              <a:rPr lang="en-US" sz="2000" dirty="0" smtClean="0">
                <a:latin typeface="Times New Roman" pitchFamily="18" charset="0"/>
                <a:cs typeface="Times New Roman" pitchFamily="18" charset="0"/>
              </a:rPr>
              <a:t>) model is obtained, where d is the order of differencing used.</a:t>
            </a:r>
            <a:r>
              <a:rPr lang="en-US" dirty="0" smtClean="0"/>
              <a:t> </a:t>
            </a:r>
            <a:endParaRPr lang="en-US" dirty="0"/>
          </a:p>
        </p:txBody>
      </p:sp>
      <p:sp>
        <p:nvSpPr>
          <p:cNvPr id="3" name="Title 2"/>
          <p:cNvSpPr>
            <a:spLocks noGrp="1"/>
          </p:cNvSpPr>
          <p:nvPr>
            <p:ph type="title"/>
          </p:nvPr>
        </p:nvSpPr>
        <p:spPr>
          <a:xfrm>
            <a:off x="152400" y="0"/>
            <a:ext cx="8839200" cy="1265238"/>
          </a:xfrm>
        </p:spPr>
        <p:txBody>
          <a:bodyPr>
            <a:normAutofit/>
          </a:bodyPr>
          <a:lstStyle/>
          <a:p>
            <a:r>
              <a:rPr lang="en-US" sz="3600" dirty="0" smtClean="0">
                <a:latin typeface="Times New Roman" pitchFamily="18" charset="0"/>
                <a:cs typeface="Times New Roman" pitchFamily="18" charset="0"/>
              </a:rPr>
              <a:t>Forecasting </a:t>
            </a:r>
            <a:r>
              <a:rPr lang="en-US" sz="3600" dirty="0" smtClean="0">
                <a:latin typeface="Times New Roman" pitchFamily="18" charset="0"/>
                <a:cs typeface="Times New Roman" pitchFamily="18" charset="0"/>
              </a:rPr>
              <a:t>using</a:t>
            </a:r>
            <a:r>
              <a:rPr lang="en-US" sz="3600" dirty="0" smtClean="0">
                <a:latin typeface="Times New Roman" pitchFamily="18" charset="0"/>
                <a:cs typeface="Times New Roman" pitchFamily="18" charset="0"/>
              </a:rPr>
              <a:t> </a:t>
            </a:r>
            <a:r>
              <a:rPr lang="en-US" sz="3600" dirty="0" smtClean="0">
                <a:latin typeface="Times New Roman" pitchFamily="18" charset="0"/>
                <a:cs typeface="Times New Roman" pitchFamily="18" charset="0"/>
              </a:rPr>
              <a:t>the </a:t>
            </a:r>
            <a:r>
              <a:rPr lang="en-US" sz="3600" dirty="0" smtClean="0">
                <a:latin typeface="Times New Roman" pitchFamily="18" charset="0"/>
                <a:cs typeface="Times New Roman" pitchFamily="18" charset="0"/>
              </a:rPr>
              <a:t>ARIMA method</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81328"/>
            <a:ext cx="8763000" cy="4995672"/>
          </a:xfrm>
        </p:spPr>
        <p:txBody>
          <a:bodyPr>
            <a:normAutofit/>
          </a:bodyPr>
          <a:lstStyle/>
          <a:p>
            <a:r>
              <a:rPr lang="en-US" sz="2000" i="1" dirty="0" smtClean="0">
                <a:latin typeface="Times New Roman" pitchFamily="18" charset="0"/>
                <a:cs typeface="Times New Roman" pitchFamily="18" charset="0"/>
              </a:rPr>
              <a:t>exparima1 &lt;- </a:t>
            </a:r>
            <a:r>
              <a:rPr lang="en-US" sz="2000" i="1" dirty="0" err="1" smtClean="0">
                <a:latin typeface="Times New Roman" pitchFamily="18" charset="0"/>
                <a:cs typeface="Times New Roman" pitchFamily="18" charset="0"/>
              </a:rPr>
              <a:t>arima</a:t>
            </a:r>
            <a:r>
              <a:rPr lang="en-US" sz="2000" i="1" dirty="0" smtClean="0">
                <a:latin typeface="Times New Roman" pitchFamily="18" charset="0"/>
                <a:cs typeface="Times New Roman" pitchFamily="18" charset="0"/>
              </a:rPr>
              <a:t>(exporttsdiff2, order = c(5, 2, 1), seasonal = c(1,0,0))</a:t>
            </a:r>
          </a:p>
          <a:p>
            <a:endParaRPr lang="en-US" sz="2000" dirty="0" smtClean="0">
              <a:latin typeface="Times New Roman" pitchFamily="18" charset="0"/>
              <a:cs typeface="Times New Roman" pitchFamily="18" charset="0"/>
            </a:endParaRPr>
          </a:p>
          <a:p>
            <a:r>
              <a:rPr lang="en-US" sz="2000" i="1" dirty="0" smtClean="0">
                <a:latin typeface="Times New Roman" pitchFamily="18" charset="0"/>
                <a:cs typeface="Times New Roman" pitchFamily="18" charset="0"/>
              </a:rPr>
              <a:t>exparima2 &lt;- </a:t>
            </a:r>
            <a:r>
              <a:rPr lang="en-US" sz="2000" i="1" dirty="0" err="1" smtClean="0">
                <a:latin typeface="Times New Roman" pitchFamily="18" charset="0"/>
                <a:cs typeface="Times New Roman" pitchFamily="18" charset="0"/>
              </a:rPr>
              <a:t>arima</a:t>
            </a:r>
            <a:r>
              <a:rPr lang="en-US" sz="2000" i="1" dirty="0" smtClean="0">
                <a:latin typeface="Times New Roman" pitchFamily="18" charset="0"/>
                <a:cs typeface="Times New Roman" pitchFamily="18" charset="0"/>
              </a:rPr>
              <a:t>(exporttsdiff2, order = c(4, 2, 1), seasonal = c(1,0,0))</a:t>
            </a:r>
          </a:p>
          <a:p>
            <a:endParaRPr lang="en-US" sz="2000" dirty="0" smtClean="0">
              <a:latin typeface="Times New Roman" pitchFamily="18" charset="0"/>
              <a:cs typeface="Times New Roman" pitchFamily="18" charset="0"/>
            </a:endParaRPr>
          </a:p>
          <a:p>
            <a:r>
              <a:rPr lang="en-US" sz="2000" i="1" dirty="0" smtClean="0">
                <a:latin typeface="Times New Roman" pitchFamily="18" charset="0"/>
                <a:cs typeface="Times New Roman" pitchFamily="18" charset="0"/>
              </a:rPr>
              <a:t>exparima3 &lt;- </a:t>
            </a:r>
            <a:r>
              <a:rPr lang="en-US" sz="2000" i="1" dirty="0" err="1" smtClean="0">
                <a:latin typeface="Times New Roman" pitchFamily="18" charset="0"/>
                <a:cs typeface="Times New Roman" pitchFamily="18" charset="0"/>
              </a:rPr>
              <a:t>arima</a:t>
            </a:r>
            <a:r>
              <a:rPr lang="en-US" sz="2000" i="1" dirty="0" smtClean="0">
                <a:latin typeface="Times New Roman" pitchFamily="18" charset="0"/>
                <a:cs typeface="Times New Roman" pitchFamily="18" charset="0"/>
              </a:rPr>
              <a:t>(exporttsdiff2, order = c(3, 2, 1), seasonal = c(1,0,0))</a:t>
            </a:r>
          </a:p>
          <a:p>
            <a:endParaRPr lang="en-US" sz="2000" dirty="0" smtClean="0">
              <a:latin typeface="Times New Roman" pitchFamily="18" charset="0"/>
              <a:cs typeface="Times New Roman" pitchFamily="18" charset="0"/>
            </a:endParaRPr>
          </a:p>
          <a:p>
            <a:r>
              <a:rPr lang="en-US" sz="2000" i="1" dirty="0" smtClean="0">
                <a:latin typeface="Times New Roman" pitchFamily="18" charset="0"/>
                <a:cs typeface="Times New Roman" pitchFamily="18" charset="0"/>
              </a:rPr>
              <a:t>exparima5 &lt;- </a:t>
            </a:r>
            <a:r>
              <a:rPr lang="en-US" sz="2000" i="1" dirty="0" err="1" smtClean="0">
                <a:latin typeface="Times New Roman" pitchFamily="18" charset="0"/>
                <a:cs typeface="Times New Roman" pitchFamily="18" charset="0"/>
              </a:rPr>
              <a:t>arima</a:t>
            </a:r>
            <a:r>
              <a:rPr lang="en-US" sz="2000" i="1" dirty="0" smtClean="0">
                <a:latin typeface="Times New Roman" pitchFamily="18" charset="0"/>
                <a:cs typeface="Times New Roman" pitchFamily="18" charset="0"/>
              </a:rPr>
              <a:t>(exporttsdiff2, order = c(5, 0, 1), seasonal = c(1,0,0))</a:t>
            </a:r>
          </a:p>
          <a:p>
            <a:endParaRPr lang="en-US" sz="2000" dirty="0" smtClean="0">
              <a:latin typeface="Times New Roman" pitchFamily="18" charset="0"/>
              <a:cs typeface="Times New Roman" pitchFamily="18" charset="0"/>
            </a:endParaRPr>
          </a:p>
          <a:p>
            <a:r>
              <a:rPr lang="en-US" sz="2000" i="1" dirty="0" smtClean="0">
                <a:latin typeface="Times New Roman" pitchFamily="18" charset="0"/>
                <a:cs typeface="Times New Roman" pitchFamily="18" charset="0"/>
              </a:rPr>
              <a:t>exparima6 &lt;- </a:t>
            </a:r>
            <a:r>
              <a:rPr lang="en-US" sz="2000" i="1" dirty="0" err="1" smtClean="0">
                <a:latin typeface="Times New Roman" pitchFamily="18" charset="0"/>
                <a:cs typeface="Times New Roman" pitchFamily="18" charset="0"/>
              </a:rPr>
              <a:t>arima</a:t>
            </a:r>
            <a:r>
              <a:rPr lang="en-US" sz="2000" i="1" dirty="0" smtClean="0">
                <a:latin typeface="Times New Roman" pitchFamily="18" charset="0"/>
                <a:cs typeface="Times New Roman" pitchFamily="18" charset="0"/>
              </a:rPr>
              <a:t>(exporttsdiff2, order = c(4, 1, 2),seasonal = c(1,0,0))</a:t>
            </a:r>
          </a:p>
          <a:p>
            <a:endParaRPr lang="en-US" sz="2000" dirty="0" smtClean="0">
              <a:latin typeface="Times New Roman" pitchFamily="18" charset="0"/>
              <a:cs typeface="Times New Roman" pitchFamily="18" charset="0"/>
            </a:endParaRPr>
          </a:p>
          <a:p>
            <a:r>
              <a:rPr lang="en-US" sz="2000" i="1" dirty="0" smtClean="0">
                <a:latin typeface="Times New Roman" pitchFamily="18" charset="0"/>
                <a:cs typeface="Times New Roman" pitchFamily="18" charset="0"/>
              </a:rPr>
              <a:t>exparima7 &lt;- </a:t>
            </a:r>
            <a:r>
              <a:rPr lang="en-US" sz="2000" i="1" dirty="0" err="1" smtClean="0">
                <a:latin typeface="Times New Roman" pitchFamily="18" charset="0"/>
                <a:cs typeface="Times New Roman" pitchFamily="18" charset="0"/>
              </a:rPr>
              <a:t>arima</a:t>
            </a:r>
            <a:r>
              <a:rPr lang="en-US" sz="2000" i="1" dirty="0" smtClean="0">
                <a:latin typeface="Times New Roman" pitchFamily="18" charset="0"/>
                <a:cs typeface="Times New Roman" pitchFamily="18" charset="0"/>
              </a:rPr>
              <a:t>(exporttsdiff2, order = c(3, 1, 3), seasonal = c(1,0,0))</a:t>
            </a:r>
            <a:endParaRPr lang="en-US" sz="2000" dirty="0" smtClean="0">
              <a:latin typeface="Times New Roman" pitchFamily="18" charset="0"/>
              <a:cs typeface="Times New Roman" pitchFamily="18" charset="0"/>
            </a:endParaRPr>
          </a:p>
          <a:p>
            <a:pPr>
              <a:buNone/>
            </a:pPr>
            <a:endParaRPr lang="en-US" dirty="0"/>
          </a:p>
        </p:txBody>
      </p:sp>
      <p:sp>
        <p:nvSpPr>
          <p:cNvPr id="3" name="Title 2"/>
          <p:cNvSpPr>
            <a:spLocks noGrp="1"/>
          </p:cNvSpPr>
          <p:nvPr>
            <p:ph type="title"/>
          </p:nvPr>
        </p:nvSpPr>
        <p:spPr/>
        <p:txBody>
          <a:bodyPr/>
          <a:lstStyle/>
          <a:p>
            <a:r>
              <a:rPr lang="en-US" sz="3600" dirty="0" smtClean="0">
                <a:latin typeface="Times New Roman" pitchFamily="18" charset="0"/>
                <a:cs typeface="Times New Roman" pitchFamily="18" charset="0"/>
              </a:rPr>
              <a:t>Choosing the best model</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81328"/>
            <a:ext cx="8686800" cy="5148072"/>
          </a:xfrm>
        </p:spPr>
        <p:txBody>
          <a:bodyPr>
            <a:normAutofit/>
          </a:bodyPr>
          <a:lstStyle/>
          <a:p>
            <a:pPr latinLnBrk="1"/>
            <a:r>
              <a:rPr lang="en-US" sz="2200" dirty="0" smtClean="0">
                <a:latin typeface="Times New Roman" pitchFamily="18" charset="0"/>
                <a:cs typeface="Times New Roman" pitchFamily="18" charset="0"/>
              </a:rPr>
              <a:t>Series: exporttsdiff2 </a:t>
            </a:r>
          </a:p>
          <a:p>
            <a:pPr latinLnBrk="1">
              <a:buNone/>
            </a:pPr>
            <a:r>
              <a:rPr lang="en-US" sz="2200" dirty="0" smtClean="0">
                <a:latin typeface="Times New Roman" pitchFamily="18" charset="0"/>
                <a:cs typeface="Times New Roman" pitchFamily="18" charset="0"/>
              </a:rPr>
              <a:t>    ARIMA(5,0,1</a:t>
            </a:r>
            <a:r>
              <a:rPr lang="en-US" sz="2200" dirty="0" smtClean="0">
                <a:latin typeface="Times New Roman" pitchFamily="18" charset="0"/>
                <a:cs typeface="Times New Roman" pitchFamily="18" charset="0"/>
              </a:rPr>
              <a:t>)(1,0,0)[12] with zero mean     </a:t>
            </a:r>
          </a:p>
          <a:p>
            <a:pPr latinLnBrk="1">
              <a:buNone/>
            </a:pPr>
            <a:r>
              <a:rPr lang="en-US" sz="2200" dirty="0" smtClean="0">
                <a:latin typeface="Times New Roman" pitchFamily="18" charset="0"/>
                <a:cs typeface="Times New Roman" pitchFamily="18" charset="0"/>
              </a:rPr>
              <a:t> </a:t>
            </a:r>
          </a:p>
          <a:p>
            <a:pPr latinLnBrk="1"/>
            <a:r>
              <a:rPr lang="en-US" sz="2200" dirty="0" smtClean="0">
                <a:latin typeface="Times New Roman" pitchFamily="18" charset="0"/>
                <a:cs typeface="Times New Roman" pitchFamily="18" charset="0"/>
              </a:rPr>
              <a:t>Coefficients:</a:t>
            </a:r>
          </a:p>
          <a:p>
            <a:pPr latinLnBrk="1">
              <a:buNone/>
            </a:pPr>
            <a:r>
              <a:rPr lang="en-US" sz="2200" dirty="0" smtClean="0">
                <a:latin typeface="Times New Roman" pitchFamily="18" charset="0"/>
                <a:cs typeface="Times New Roman" pitchFamily="18" charset="0"/>
              </a:rPr>
              <a:t>          ar1      ar2      ar3      ar4      ar5</a:t>
            </a:r>
          </a:p>
          <a:p>
            <a:pPr latinLnBrk="1">
              <a:buNone/>
            </a:pPr>
            <a:r>
              <a:rPr lang="en-US" sz="2200" dirty="0" smtClean="0">
                <a:latin typeface="Times New Roman" pitchFamily="18" charset="0"/>
                <a:cs typeface="Times New Roman" pitchFamily="18" charset="0"/>
              </a:rPr>
              <a:t>      -0.4036  -0.3626  -0.2268  -0.3696  -0.1569</a:t>
            </a:r>
          </a:p>
          <a:p>
            <a:pPr latinLnBrk="1">
              <a:buNone/>
            </a:pPr>
            <a:r>
              <a:rPr lang="en-US" sz="2200" dirty="0" err="1" smtClean="0">
                <a:latin typeface="Times New Roman" pitchFamily="18" charset="0"/>
                <a:cs typeface="Times New Roman" pitchFamily="18" charset="0"/>
              </a:rPr>
              <a:t>s.e</a:t>
            </a:r>
            <a:r>
              <a:rPr lang="en-US" sz="2200" dirty="0" smtClean="0">
                <a:latin typeface="Times New Roman" pitchFamily="18" charset="0"/>
                <a:cs typeface="Times New Roman" pitchFamily="18" charset="0"/>
              </a:rPr>
              <a:t>.   0.0777   0.0776   0.0807   0.0785   0.0783</a:t>
            </a:r>
          </a:p>
          <a:p>
            <a:pPr latinLnBrk="1">
              <a:buNone/>
            </a:pPr>
            <a:r>
              <a:rPr lang="en-US" sz="2200" dirty="0" smtClean="0">
                <a:latin typeface="Times New Roman" pitchFamily="18" charset="0"/>
                <a:cs typeface="Times New Roman" pitchFamily="18" charset="0"/>
              </a:rPr>
              <a:t>          ma1    sar1</a:t>
            </a:r>
          </a:p>
          <a:p>
            <a:pPr latinLnBrk="1">
              <a:buNone/>
            </a:pPr>
            <a:r>
              <a:rPr lang="en-US" sz="2200" dirty="0" smtClean="0">
                <a:latin typeface="Times New Roman" pitchFamily="18" charset="0"/>
                <a:cs typeface="Times New Roman" pitchFamily="18" charset="0"/>
              </a:rPr>
              <a:t>      -0.9758  0.1777</a:t>
            </a:r>
          </a:p>
          <a:p>
            <a:pPr latinLnBrk="1">
              <a:buNone/>
            </a:pPr>
            <a:r>
              <a:rPr lang="en-US" sz="2200" dirty="0" err="1" smtClean="0">
                <a:latin typeface="Times New Roman" pitchFamily="18" charset="0"/>
                <a:cs typeface="Times New Roman" pitchFamily="18" charset="0"/>
              </a:rPr>
              <a:t>s.e</a:t>
            </a:r>
            <a:r>
              <a:rPr lang="en-US" sz="2200" dirty="0" smtClean="0">
                <a:latin typeface="Times New Roman" pitchFamily="18" charset="0"/>
                <a:cs typeface="Times New Roman" pitchFamily="18" charset="0"/>
              </a:rPr>
              <a:t>.   0.0207  0.0797</a:t>
            </a:r>
          </a:p>
          <a:p>
            <a:pPr latinLnBrk="1">
              <a:buNone/>
            </a:pPr>
            <a:r>
              <a:rPr lang="en-US" sz="2200" dirty="0" smtClean="0">
                <a:latin typeface="Times New Roman" pitchFamily="18" charset="0"/>
                <a:cs typeface="Times New Roman" pitchFamily="18" charset="0"/>
              </a:rPr>
              <a:t> </a:t>
            </a:r>
          </a:p>
          <a:p>
            <a:pPr latinLnBrk="1">
              <a:buNone/>
            </a:pPr>
            <a:r>
              <a:rPr lang="en-US" sz="2200" dirty="0" smtClean="0">
                <a:latin typeface="Times New Roman" pitchFamily="18" charset="0"/>
                <a:cs typeface="Times New Roman" pitchFamily="18" charset="0"/>
              </a:rPr>
              <a:t>sigma^2 estimated as 10916:  log likelihood = -1079.36</a:t>
            </a:r>
          </a:p>
          <a:p>
            <a:pPr latinLnBrk="1">
              <a:buNone/>
            </a:pPr>
            <a:r>
              <a:rPr lang="en-US" sz="2200" dirty="0" smtClean="0">
                <a:latin typeface="Times New Roman" pitchFamily="18" charset="0"/>
                <a:cs typeface="Times New Roman" pitchFamily="18" charset="0"/>
              </a:rPr>
              <a:t>AIC = 2174.72   </a:t>
            </a:r>
            <a:r>
              <a:rPr lang="en-US" sz="2200" dirty="0" err="1" smtClean="0">
                <a:latin typeface="Times New Roman" pitchFamily="18" charset="0"/>
                <a:cs typeface="Times New Roman" pitchFamily="18" charset="0"/>
              </a:rPr>
              <a:t>AICc</a:t>
            </a:r>
            <a:r>
              <a:rPr lang="en-US" sz="2200" dirty="0" smtClean="0">
                <a:latin typeface="Times New Roman" pitchFamily="18" charset="0"/>
                <a:cs typeface="Times New Roman" pitchFamily="18" charset="0"/>
              </a:rPr>
              <a:t> = 2175.57   BIC = 2200.17</a:t>
            </a:r>
          </a:p>
          <a:p>
            <a:endParaRPr lang="en-US" dirty="0"/>
          </a:p>
        </p:txBody>
      </p:sp>
      <p:sp>
        <p:nvSpPr>
          <p:cNvPr id="3" name="Title 2"/>
          <p:cNvSpPr>
            <a:spLocks noGrp="1"/>
          </p:cNvSpPr>
          <p:nvPr>
            <p:ph type="title"/>
          </p:nvPr>
        </p:nvSpPr>
        <p:spPr>
          <a:xfrm>
            <a:off x="152400" y="0"/>
            <a:ext cx="8839200" cy="1417638"/>
          </a:xfrm>
        </p:spPr>
        <p:txBody>
          <a:bodyPr>
            <a:normAutofit/>
          </a:bodyPr>
          <a:lstStyle/>
          <a:p>
            <a:r>
              <a:rPr lang="en-US" sz="3600" dirty="0" smtClean="0">
                <a:latin typeface="Times New Roman" pitchFamily="18" charset="0"/>
                <a:cs typeface="Times New Roman" pitchFamily="18" charset="0"/>
              </a:rPr>
              <a:t>Forecasting choosing the auto </a:t>
            </a:r>
            <a:r>
              <a:rPr lang="en-US" sz="3600" dirty="0" err="1" smtClean="0">
                <a:latin typeface="Times New Roman" pitchFamily="18" charset="0"/>
                <a:cs typeface="Times New Roman" pitchFamily="18" charset="0"/>
              </a:rPr>
              <a:t>arima</a:t>
            </a:r>
            <a:r>
              <a:rPr lang="en-US" sz="3600" dirty="0" smtClean="0">
                <a:latin typeface="Times New Roman" pitchFamily="18" charset="0"/>
                <a:cs typeface="Times New Roman" pitchFamily="18" charset="0"/>
              </a:rPr>
              <a:t> function</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8229600" cy="1143000"/>
          </a:xfrm>
        </p:spPr>
        <p:txBody>
          <a:bodyPr/>
          <a:lstStyle/>
          <a:p>
            <a:r>
              <a:rPr lang="en-US" sz="3600" dirty="0" smtClean="0">
                <a:latin typeface="Times New Roman" pitchFamily="18" charset="0"/>
                <a:cs typeface="Times New Roman" pitchFamily="18" charset="0"/>
              </a:rPr>
              <a:t>Forecasts from ARIMA</a:t>
            </a:r>
            <a:endParaRPr lang="en-US" sz="3600"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a:srcRect/>
          <a:stretch>
            <a:fillRect/>
          </a:stretch>
        </p:blipFill>
        <p:spPr bwMode="auto">
          <a:xfrm>
            <a:off x="0" y="1481138"/>
            <a:ext cx="6544355" cy="4386262"/>
          </a:xfrm>
          <a:prstGeom prst="rect">
            <a:avLst/>
          </a:prstGeom>
          <a:noFill/>
          <a:ln w="9525">
            <a:noFill/>
            <a:miter lim="800000"/>
            <a:headEnd/>
            <a:tailEnd/>
          </a:ln>
        </p:spPr>
      </p:pic>
      <p:sp>
        <p:nvSpPr>
          <p:cNvPr id="5" name="TextBox 4"/>
          <p:cNvSpPr txBox="1"/>
          <p:nvPr/>
        </p:nvSpPr>
        <p:spPr>
          <a:xfrm>
            <a:off x="6629400" y="1676400"/>
            <a:ext cx="2362200" cy="4154984"/>
          </a:xfrm>
          <a:prstGeom prst="rect">
            <a:avLst/>
          </a:prstGeom>
          <a:noFill/>
        </p:spPr>
        <p:txBody>
          <a:bodyPr wrap="square" rtlCol="0">
            <a:spAutoFit/>
          </a:bodyPr>
          <a:lstStyle/>
          <a:p>
            <a:r>
              <a:rPr lang="en-US" sz="2200" dirty="0" smtClean="0">
                <a:latin typeface="Times New Roman" pitchFamily="18" charset="0"/>
                <a:cs typeface="Times New Roman" pitchFamily="18" charset="0"/>
              </a:rPr>
              <a:t> The forecasts for 2015 are plotted as a blue line, the 80% prediction interval (dark grey shaded area) and 95% prediction interval is shown by light grey shaded area are bounded by red lines</a:t>
            </a:r>
            <a:endParaRPr lang="en-US" sz="22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Project </a:t>
            </a:r>
            <a:r>
              <a:rPr lang="en-US" dirty="0" smtClean="0">
                <a:latin typeface="Times New Roman" pitchFamily="18" charset="0"/>
                <a:cs typeface="Times New Roman" pitchFamily="18" charset="0"/>
              </a:rPr>
              <a:t>objectives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Dataset</a:t>
            </a:r>
          </a:p>
          <a:p>
            <a:r>
              <a:rPr lang="en-US" dirty="0" smtClean="0">
                <a:latin typeface="Times New Roman" pitchFamily="18" charset="0"/>
                <a:cs typeface="Times New Roman" pitchFamily="18" charset="0"/>
              </a:rPr>
              <a:t>Data visualization</a:t>
            </a:r>
          </a:p>
          <a:p>
            <a:r>
              <a:rPr lang="en-US" dirty="0" smtClean="0">
                <a:latin typeface="Times New Roman" pitchFamily="18" charset="0"/>
                <a:cs typeface="Times New Roman" pitchFamily="18" charset="0"/>
              </a:rPr>
              <a:t>Methods of Time series </a:t>
            </a:r>
            <a:r>
              <a:rPr lang="en-US" dirty="0" smtClean="0">
                <a:latin typeface="Times New Roman" pitchFamily="18" charset="0"/>
                <a:cs typeface="Times New Roman" pitchFamily="18" charset="0"/>
              </a:rPr>
              <a:t>Forecasting</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Forecasting using ARIMA </a:t>
            </a:r>
            <a:r>
              <a:rPr lang="en-US" dirty="0" smtClean="0">
                <a:latin typeface="Times New Roman" pitchFamily="18" charset="0"/>
                <a:cs typeface="Times New Roman" pitchFamily="18" charset="0"/>
              </a:rPr>
              <a:t>method</a:t>
            </a:r>
          </a:p>
          <a:p>
            <a:r>
              <a:rPr lang="en-US" dirty="0" smtClean="0">
                <a:latin typeface="Times New Roman" pitchFamily="18" charset="0"/>
                <a:cs typeface="Times New Roman" pitchFamily="18" charset="0"/>
              </a:rPr>
              <a:t>Forecast Evaluation</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Summary and </a:t>
            </a:r>
            <a:r>
              <a:rPr lang="en-US" dirty="0" smtClean="0">
                <a:latin typeface="Times New Roman" pitchFamily="18" charset="0"/>
                <a:cs typeface="Times New Roman" pitchFamily="18" charset="0"/>
              </a:rPr>
              <a:t>Future work</a:t>
            </a:r>
            <a:endParaRPr lang="en-US" dirty="0" smtClean="0">
              <a:latin typeface="Times New Roman" pitchFamily="18" charset="0"/>
              <a:cs typeface="Times New Roman" pitchFamily="18" charset="0"/>
            </a:endParaRPr>
          </a:p>
          <a:p>
            <a:endParaRPr lang="en-US" dirty="0" smtClean="0"/>
          </a:p>
          <a:p>
            <a:endParaRPr lang="en-US" dirty="0"/>
          </a:p>
        </p:txBody>
      </p:sp>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Outline</a:t>
            </a:r>
            <a:endParaRPr lang="en-US" sz="36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990600"/>
            <a:ext cx="8686800" cy="5562600"/>
          </a:xfrm>
        </p:spPr>
        <p:txBody>
          <a:bodyPr/>
          <a:lstStyle/>
          <a:p>
            <a:r>
              <a:rPr lang="en-US" sz="2200" dirty="0" smtClean="0">
                <a:latin typeface="Times New Roman" pitchFamily="18" charset="0"/>
                <a:cs typeface="Times New Roman" pitchFamily="18" charset="0"/>
              </a:rPr>
              <a:t>Forecast errors = the observed - predicted values for each time point.</a:t>
            </a:r>
          </a:p>
          <a:p>
            <a:r>
              <a:rPr lang="en-US" sz="2200" dirty="0" smtClean="0">
                <a:latin typeface="Times New Roman" pitchFamily="18" charset="0"/>
                <a:cs typeface="Times New Roman" pitchFamily="18" charset="0"/>
              </a:rPr>
              <a:t>In sample forecast errors are stored in the named element “residuals” of the list variable returned by forecast ARIMA.</a:t>
            </a:r>
          </a:p>
          <a:p>
            <a:r>
              <a:rPr lang="en-US" sz="2200" dirty="0" smtClean="0">
                <a:latin typeface="Times New Roman" pitchFamily="18" charset="0"/>
                <a:cs typeface="Times New Roman" pitchFamily="18" charset="0"/>
              </a:rPr>
              <a:t>In a good fit predictive model, there should be no correlations between forecast errors for successive predictions. This </a:t>
            </a:r>
            <a:r>
              <a:rPr lang="en-US" sz="2200" dirty="0" smtClean="0">
                <a:latin typeface="Times New Roman" pitchFamily="18" charset="0"/>
                <a:cs typeface="Times New Roman" pitchFamily="18" charset="0"/>
              </a:rPr>
              <a:t>is </a:t>
            </a:r>
            <a:r>
              <a:rPr lang="en-US" sz="2200" dirty="0" smtClean="0">
                <a:latin typeface="Times New Roman" pitchFamily="18" charset="0"/>
                <a:cs typeface="Times New Roman" pitchFamily="18" charset="0"/>
              </a:rPr>
              <a:t>checked </a:t>
            </a:r>
            <a:r>
              <a:rPr lang="en-US" sz="2200" dirty="0" smtClean="0">
                <a:latin typeface="Times New Roman" pitchFamily="18" charset="0"/>
                <a:cs typeface="Times New Roman" pitchFamily="18" charset="0"/>
              </a:rPr>
              <a:t>using a </a:t>
            </a:r>
            <a:r>
              <a:rPr lang="en-US" sz="2200" dirty="0" err="1" smtClean="0">
                <a:latin typeface="Times New Roman" pitchFamily="18" charset="0"/>
                <a:cs typeface="Times New Roman" pitchFamily="18" charset="0"/>
              </a:rPr>
              <a:t>correlogram</a:t>
            </a:r>
            <a:r>
              <a:rPr lang="en-US" sz="2200" dirty="0" smtClean="0">
                <a:latin typeface="Times New Roman" pitchFamily="18" charset="0"/>
                <a:cs typeface="Times New Roman" pitchFamily="18" charset="0"/>
              </a:rPr>
              <a:t>.</a:t>
            </a:r>
          </a:p>
          <a:p>
            <a:endParaRPr lang="en-US" dirty="0" smtClean="0"/>
          </a:p>
          <a:p>
            <a:endParaRPr lang="en-US" dirty="0"/>
          </a:p>
        </p:txBody>
      </p:sp>
      <p:sp>
        <p:nvSpPr>
          <p:cNvPr id="3" name="Title 2"/>
          <p:cNvSpPr>
            <a:spLocks noGrp="1"/>
          </p:cNvSpPr>
          <p:nvPr>
            <p:ph type="title"/>
          </p:nvPr>
        </p:nvSpPr>
        <p:spPr>
          <a:xfrm>
            <a:off x="0" y="0"/>
            <a:ext cx="9144000" cy="914400"/>
          </a:xfrm>
        </p:spPr>
        <p:txBody>
          <a:bodyPr>
            <a:normAutofit/>
          </a:bodyPr>
          <a:lstStyle/>
          <a:p>
            <a:r>
              <a:rPr lang="en-US" sz="3600" dirty="0" smtClean="0">
                <a:latin typeface="Times New Roman" pitchFamily="18" charset="0"/>
                <a:cs typeface="Times New Roman" pitchFamily="18" charset="0"/>
              </a:rPr>
              <a:t>Evaluating Forecasts</a:t>
            </a:r>
            <a:endParaRPr lang="en-US" sz="3600" dirty="0">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1295400" y="3505200"/>
            <a:ext cx="6096000" cy="335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458200" cy="4525963"/>
          </a:xfrm>
        </p:spPr>
        <p:txBody>
          <a:bodyPr/>
          <a:lstStyle/>
          <a:p>
            <a:r>
              <a:rPr lang="en-US" sz="2200" dirty="0" smtClean="0">
                <a:latin typeface="Times New Roman" pitchFamily="18" charset="0"/>
                <a:cs typeface="Times New Roman" pitchFamily="18" charset="0"/>
              </a:rPr>
              <a:t>To check whether the predictive model can be improved upon or not , it is a good idea to check whether the forecast errors are normally distributed with mean zero and constant variance</a:t>
            </a:r>
            <a:r>
              <a:rPr lang="en-US" sz="2000" dirty="0" smtClean="0">
                <a:latin typeface="Times New Roman" pitchFamily="18" charset="0"/>
                <a:cs typeface="Times New Roman" pitchFamily="18" charset="0"/>
              </a:rPr>
              <a:t>. </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dirty="0"/>
          </a:p>
        </p:txBody>
      </p:sp>
      <p:sp>
        <p:nvSpPr>
          <p:cNvPr id="3" name="Title 2"/>
          <p:cNvSpPr>
            <a:spLocks noGrp="1"/>
          </p:cNvSpPr>
          <p:nvPr>
            <p:ph type="title"/>
          </p:nvPr>
        </p:nvSpPr>
        <p:spPr>
          <a:xfrm>
            <a:off x="0" y="0"/>
            <a:ext cx="8229600" cy="1143000"/>
          </a:xfrm>
        </p:spPr>
        <p:txBody>
          <a:bodyPr>
            <a:normAutofit/>
          </a:bodyPr>
          <a:lstStyle/>
          <a:p>
            <a:r>
              <a:rPr lang="en-US" sz="3600" dirty="0" smtClean="0">
                <a:latin typeface="Times New Roman" pitchFamily="18" charset="0"/>
                <a:cs typeface="Times New Roman" pitchFamily="18" charset="0"/>
              </a:rPr>
              <a:t>Evaluating Forecasts</a:t>
            </a:r>
            <a:endParaRPr lang="en-US" sz="3600" dirty="0"/>
          </a:p>
        </p:txBody>
      </p:sp>
      <p:pic>
        <p:nvPicPr>
          <p:cNvPr id="4" name="Picture 3"/>
          <p:cNvPicPr/>
          <p:nvPr/>
        </p:nvPicPr>
        <p:blipFill>
          <a:blip r:embed="rId2"/>
          <a:srcRect/>
          <a:stretch>
            <a:fillRect/>
          </a:stretch>
        </p:blipFill>
        <p:spPr bwMode="auto">
          <a:xfrm>
            <a:off x="1447800" y="2590800"/>
            <a:ext cx="6477000" cy="35698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latin typeface="Times New Roman" pitchFamily="18" charset="0"/>
                <a:cs typeface="Times New Roman" pitchFamily="18" charset="0"/>
              </a:rPr>
              <a:t>A histogram of the forecast errors check whether forecast errors are normally distributed or not</a:t>
            </a:r>
          </a:p>
          <a:p>
            <a:endParaRPr lang="en-US" sz="2800" dirty="0" smtClean="0">
              <a:latin typeface="Times New Roman" pitchFamily="18" charset="0"/>
              <a:cs typeface="Times New Roman" pitchFamily="18" charset="0"/>
            </a:endParaRPr>
          </a:p>
          <a:p>
            <a:endParaRPr lang="en-US" dirty="0"/>
          </a:p>
        </p:txBody>
      </p:sp>
      <p:sp>
        <p:nvSpPr>
          <p:cNvPr id="3" name="Title 2"/>
          <p:cNvSpPr>
            <a:spLocks noGrp="1"/>
          </p:cNvSpPr>
          <p:nvPr>
            <p:ph type="title"/>
          </p:nvPr>
        </p:nvSpPr>
        <p:spPr>
          <a:xfrm>
            <a:off x="76200" y="76200"/>
            <a:ext cx="8229600" cy="1143000"/>
          </a:xfrm>
        </p:spPr>
        <p:txBody>
          <a:bodyPr/>
          <a:lstStyle/>
          <a:p>
            <a:r>
              <a:rPr lang="en-US" sz="3600" dirty="0" smtClean="0">
                <a:latin typeface="Times New Roman" pitchFamily="18" charset="0"/>
                <a:cs typeface="Times New Roman" pitchFamily="18" charset="0"/>
              </a:rPr>
              <a:t>Evaluating Forecasts</a:t>
            </a:r>
            <a:endParaRPr lang="en-US" sz="3600" dirty="0"/>
          </a:p>
        </p:txBody>
      </p:sp>
      <p:pic>
        <p:nvPicPr>
          <p:cNvPr id="4" name="Picture 3"/>
          <p:cNvPicPr/>
          <p:nvPr/>
        </p:nvPicPr>
        <p:blipFill>
          <a:blip r:embed="rId2"/>
          <a:srcRect/>
          <a:stretch>
            <a:fillRect/>
          </a:stretch>
        </p:blipFill>
        <p:spPr bwMode="auto">
          <a:xfrm>
            <a:off x="1524000" y="2743200"/>
            <a:ext cx="6400800"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97635"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97636" name="Rectangle 4"/>
          <p:cNvSpPr>
            <a:spLocks noGrp="1" noChangeArrowheads="1"/>
          </p:cNvSpPr>
          <p:nvPr>
            <p:ph type="ctrTitle"/>
          </p:nvPr>
        </p:nvSpPr>
        <p:spPr>
          <a:xfrm>
            <a:off x="0" y="-304800"/>
            <a:ext cx="9144000" cy="1143000"/>
          </a:xfrm>
          <a:noFill/>
          <a:ln/>
          <a:effectLst>
            <a:outerShdw dist="53882" dir="2700000" algn="ctr" rotWithShape="0">
              <a:schemeClr val="bg2"/>
            </a:outerShdw>
          </a:effectLst>
        </p:spPr>
        <p:txBody>
          <a:bodyPr lIns="90488" tIns="44450" rIns="90488" bIns="44450">
            <a:normAutofit/>
          </a:bodyPr>
          <a:lstStyle/>
          <a:p>
            <a:pPr algn="l"/>
            <a:r>
              <a:rPr lang="en-US" sz="3600" b="1" dirty="0">
                <a:effectLst>
                  <a:outerShdw blurRad="38100" dist="38100" dir="2700000" algn="tl">
                    <a:srgbClr val="000000"/>
                  </a:outerShdw>
                </a:effectLst>
                <a:latin typeface="Times New Roman" pitchFamily="18" charset="0"/>
                <a:cs typeface="Times New Roman" pitchFamily="18" charset="0"/>
              </a:rPr>
              <a:t>Evaluating Forecasts</a:t>
            </a:r>
            <a:endParaRPr lang="en-US" sz="3600" dirty="0">
              <a:latin typeface="Times New Roman" pitchFamily="18" charset="0"/>
              <a:cs typeface="Times New Roman" pitchFamily="18" charset="0"/>
            </a:endParaRPr>
          </a:p>
        </p:txBody>
      </p:sp>
      <p:pic>
        <p:nvPicPr>
          <p:cNvPr id="62466" name="Picture 2"/>
          <p:cNvPicPr>
            <a:picLocks noChangeAspect="1" noChangeArrowheads="1"/>
          </p:cNvPicPr>
          <p:nvPr/>
        </p:nvPicPr>
        <p:blipFill>
          <a:blip r:embed="rId3"/>
          <a:srcRect/>
          <a:stretch>
            <a:fillRect/>
          </a:stretch>
        </p:blipFill>
        <p:spPr bwMode="auto">
          <a:xfrm>
            <a:off x="0" y="1143000"/>
            <a:ext cx="6932613" cy="5248275"/>
          </a:xfrm>
          <a:prstGeom prst="rect">
            <a:avLst/>
          </a:prstGeom>
          <a:noFill/>
          <a:ln w="9525">
            <a:noFill/>
            <a:miter lim="800000"/>
            <a:headEnd/>
            <a:tailEnd/>
          </a:ln>
          <a:effectLst/>
        </p:spPr>
      </p:pic>
      <p:sp>
        <p:nvSpPr>
          <p:cNvPr id="6" name="TextBox 5"/>
          <p:cNvSpPr txBox="1"/>
          <p:nvPr/>
        </p:nvSpPr>
        <p:spPr>
          <a:xfrm>
            <a:off x="6934200" y="1183243"/>
            <a:ext cx="2209801" cy="5293757"/>
          </a:xfrm>
          <a:prstGeom prst="rect">
            <a:avLst/>
          </a:prstGeom>
          <a:noFill/>
        </p:spPr>
        <p:txBody>
          <a:bodyPr wrap="square" rtlCol="0">
            <a:spAutoFit/>
          </a:bodyPr>
          <a:lstStyle/>
          <a:p>
            <a:pPr>
              <a:buFont typeface="Wingdings" pitchFamily="2" charset="2"/>
              <a:buChar char="Ø"/>
            </a:pPr>
            <a:r>
              <a:rPr lang="en-US" sz="2000" dirty="0" smtClean="0">
                <a:latin typeface="Times New Roman" pitchFamily="18" charset="0"/>
                <a:cs typeface="Times New Roman" pitchFamily="18" charset="0"/>
              </a:rPr>
              <a:t>The plot of actual values over predicted values shows that both values exactly overlaps. </a:t>
            </a:r>
          </a:p>
          <a:p>
            <a:pPr>
              <a:buFont typeface="Wingdings" pitchFamily="2" charset="2"/>
              <a:buChar char="Ø"/>
            </a:pPr>
            <a:endParaRPr lang="en-US" sz="2000" dirty="0" smtClean="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This analysis resulted in quite adequate predictive model for the export volume of crude oil from Canada to US in 2015 based on the historical data set</a:t>
            </a:r>
          </a:p>
          <a:p>
            <a:endParaRPr lang="en-US" dirty="0"/>
          </a:p>
        </p:txBody>
      </p:sp>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481328"/>
            <a:ext cx="9144000" cy="5376672"/>
          </a:xfrm>
        </p:spPr>
        <p:txBody>
          <a:bodyPr>
            <a:normAutofit/>
          </a:bodyPr>
          <a:lstStyle/>
          <a:p>
            <a:r>
              <a:rPr lang="en-US" sz="2000" dirty="0" smtClean="0">
                <a:latin typeface="Times New Roman" pitchFamily="18" charset="0"/>
                <a:cs typeface="Times New Roman" pitchFamily="18" charset="0"/>
              </a:rPr>
              <a:t>a) The export trade volume of crude oil between Canada and USA is predicted using the auto ARIMA function.</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b) The predicted values are well within the 95% confidence interval and overlaps the actual values of 2015 which suggest that the </a:t>
            </a:r>
            <a:r>
              <a:rPr lang="en-US" sz="2000" dirty="0" err="1" smtClean="0">
                <a:latin typeface="Times New Roman" pitchFamily="18" charset="0"/>
                <a:cs typeface="Times New Roman" pitchFamily="18" charset="0"/>
              </a:rPr>
              <a:t>autoARIMA</a:t>
            </a:r>
            <a:r>
              <a:rPr lang="en-US" sz="2000" dirty="0" smtClean="0">
                <a:latin typeface="Times New Roman" pitchFamily="18" charset="0"/>
                <a:cs typeface="Times New Roman" pitchFamily="18" charset="0"/>
              </a:rPr>
              <a:t> method provides an adequate predictive model for </a:t>
            </a:r>
            <a:r>
              <a:rPr lang="en-US" sz="2000" dirty="0" err="1" smtClean="0">
                <a:latin typeface="Times New Roman" pitchFamily="18" charset="0"/>
                <a:cs typeface="Times New Roman" pitchFamily="18" charset="0"/>
              </a:rPr>
              <a:t>crudeoil</a:t>
            </a:r>
            <a:r>
              <a:rPr lang="en-US" sz="2000" dirty="0" smtClean="0">
                <a:latin typeface="Times New Roman" pitchFamily="18" charset="0"/>
                <a:cs typeface="Times New Roman" pitchFamily="18" charset="0"/>
              </a:rPr>
              <a:t> export volume in 2015.</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c) The export volume shows an increasing trend even in 2015 instead of trough which is also predicted from the ARIMA method. This is explained by the increased supply of crude oil from Canada to USA during oil market recession as other exporters decreased their crude oil supply to USA.</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d) Other various time series forecasting models (Holt Winters exponential smoothing) can be executed to compare prediction between various methods and increase accuracy of prediction.</a:t>
            </a:r>
          </a:p>
          <a:p>
            <a:endParaRPr lang="en-US" dirty="0"/>
          </a:p>
        </p:txBody>
      </p:sp>
      <p:sp>
        <p:nvSpPr>
          <p:cNvPr id="3" name="Title 2"/>
          <p:cNvSpPr>
            <a:spLocks noGrp="1"/>
          </p:cNvSpPr>
          <p:nvPr>
            <p:ph type="title"/>
          </p:nvPr>
        </p:nvSpPr>
        <p:spPr>
          <a:xfrm>
            <a:off x="0" y="0"/>
            <a:ext cx="8229600" cy="1143000"/>
          </a:xfrm>
        </p:spPr>
        <p:txBody>
          <a:bodyPr/>
          <a:lstStyle/>
          <a:p>
            <a:r>
              <a:rPr lang="en-US" sz="3600" dirty="0" smtClean="0">
                <a:latin typeface="Times New Roman" pitchFamily="18" charset="0"/>
                <a:cs typeface="Times New Roman" pitchFamily="18" charset="0"/>
              </a:rPr>
              <a:t>Summary and Future work</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81328"/>
            <a:ext cx="8763000" cy="4995672"/>
          </a:xfrm>
        </p:spPr>
        <p:txBody>
          <a:bodyPr>
            <a:normAutofit/>
          </a:bodyPr>
          <a:lstStyle/>
          <a:p>
            <a:r>
              <a:rPr lang="en-US" sz="2000" dirty="0" smtClean="0">
                <a:latin typeface="Times New Roman" pitchFamily="18" charset="0"/>
                <a:cs typeface="Times New Roman" pitchFamily="18" charset="0"/>
              </a:rPr>
              <a:t>1. </a:t>
            </a:r>
            <a:r>
              <a:rPr lang="en-US" sz="2000" dirty="0" err="1" smtClean="0">
                <a:latin typeface="Times New Roman" pitchFamily="18" charset="0"/>
                <a:cs typeface="Times New Roman" pitchFamily="18" charset="0"/>
              </a:rPr>
              <a:t>Coghlan</a:t>
            </a:r>
            <a:r>
              <a:rPr lang="en-US" sz="2000" dirty="0" smtClean="0">
                <a:latin typeface="Times New Roman" pitchFamily="18" charset="0"/>
                <a:cs typeface="Times New Roman" pitchFamily="18" charset="0"/>
              </a:rPr>
              <a:t> A. (2015). A Little Book of R For Time Series. p.1-75.</a:t>
            </a:r>
          </a:p>
          <a:p>
            <a:r>
              <a:rPr lang="en-US" sz="2000" dirty="0" smtClean="0">
                <a:latin typeface="Times New Roman" pitchFamily="18" charset="0"/>
                <a:cs typeface="Times New Roman" pitchFamily="18" charset="0"/>
              </a:rPr>
              <a:t>2. Dickey DA, Fuller WA (1981). “Likelihood Ratio Statistics for Autoregressive Time Series with a Unit Root.” </a:t>
            </a:r>
            <a:r>
              <a:rPr lang="en-US" sz="2000" i="1" dirty="0" err="1" smtClean="0">
                <a:latin typeface="Times New Roman" pitchFamily="18" charset="0"/>
                <a:cs typeface="Times New Roman" pitchFamily="18" charset="0"/>
              </a:rPr>
              <a:t>Econometrica</a:t>
            </a:r>
            <a:r>
              <a:rPr lang="en-US" sz="2000" dirty="0" smtClean="0">
                <a:latin typeface="Times New Roman" pitchFamily="18" charset="0"/>
                <a:cs typeface="Times New Roman" pitchFamily="18" charset="0"/>
              </a:rPr>
              <a:t>, 49, 1057 -1071.</a:t>
            </a:r>
          </a:p>
          <a:p>
            <a:r>
              <a:rPr lang="en-US" sz="2000" dirty="0" smtClean="0">
                <a:latin typeface="Times New Roman" pitchFamily="18" charset="0"/>
                <a:cs typeface="Times New Roman" pitchFamily="18" charset="0"/>
              </a:rPr>
              <a:t>3. Hyndman RJ (2008c). </a:t>
            </a:r>
            <a:r>
              <a:rPr lang="en-US" sz="2000" b="1" i="1" dirty="0" smtClean="0">
                <a:latin typeface="Times New Roman" pitchFamily="18" charset="0"/>
                <a:cs typeface="Times New Roman" pitchFamily="18" charset="0"/>
              </a:rPr>
              <a:t>forecast:</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Forecasting Functions for Time Series. </a:t>
            </a:r>
            <a:r>
              <a:rPr lang="en-US" sz="2000" dirty="0" smtClean="0">
                <a:latin typeface="Times New Roman" pitchFamily="18" charset="0"/>
                <a:cs typeface="Times New Roman" pitchFamily="18" charset="0"/>
              </a:rPr>
              <a:t>R package version 1.11, URL </a:t>
            </a:r>
            <a:r>
              <a:rPr lang="en-US" sz="2000" u="sng" dirty="0" smtClean="0">
                <a:latin typeface="Times New Roman" pitchFamily="18" charset="0"/>
                <a:cs typeface="Times New Roman" pitchFamily="18" charset="0"/>
                <a:hlinkClick r:id="rId2"/>
              </a:rPr>
              <a:t>http://CRAN</a:t>
            </a:r>
            <a:r>
              <a:rPr lang="en-US" sz="2000" dirty="0" smtClean="0">
                <a:latin typeface="Times New Roman" pitchFamily="18" charset="0"/>
                <a:cs typeface="Times New Roman" pitchFamily="18" charset="0"/>
              </a:rPr>
              <a:t>. R-project.org/package=forecasting.</a:t>
            </a:r>
          </a:p>
          <a:p>
            <a:r>
              <a:rPr lang="en-US" sz="2000" dirty="0" smtClean="0">
                <a:latin typeface="Times New Roman" pitchFamily="18" charset="0"/>
                <a:cs typeface="Times New Roman" pitchFamily="18" charset="0"/>
              </a:rPr>
              <a:t>4. Hyndman RJ and </a:t>
            </a:r>
            <a:r>
              <a:rPr lang="en-US" sz="2000" dirty="0" err="1" smtClean="0">
                <a:latin typeface="Times New Roman" pitchFamily="18" charset="0"/>
                <a:cs typeface="Times New Roman" pitchFamily="18" charset="0"/>
              </a:rPr>
              <a:t>Khandakar</a:t>
            </a:r>
            <a:r>
              <a:rPr lang="en-US" sz="2000" dirty="0" smtClean="0">
                <a:latin typeface="Times New Roman" pitchFamily="18" charset="0"/>
                <a:cs typeface="Times New Roman" pitchFamily="18" charset="0"/>
              </a:rPr>
              <a:t> Y (2008). Automatic Time Series Forecasting: The forecast Package for R. </a:t>
            </a:r>
            <a:r>
              <a:rPr lang="en-US" sz="2000" i="1" dirty="0" smtClean="0">
                <a:latin typeface="Times New Roman" pitchFamily="18" charset="0"/>
                <a:cs typeface="Times New Roman" pitchFamily="18" charset="0"/>
              </a:rPr>
              <a:t>Journal of Statistical Software</a:t>
            </a:r>
            <a:r>
              <a:rPr lang="en-US" sz="2000" dirty="0" smtClean="0">
                <a:latin typeface="Times New Roman" pitchFamily="18" charset="0"/>
                <a:cs typeface="Times New Roman" pitchFamily="18" charset="0"/>
              </a:rPr>
              <a:t>, 27, 1-22. </a:t>
            </a:r>
          </a:p>
          <a:p>
            <a:r>
              <a:rPr lang="en-US" sz="2000" dirty="0" smtClean="0">
                <a:latin typeface="Times New Roman" pitchFamily="18" charset="0"/>
                <a:cs typeface="Times New Roman" pitchFamily="18" charset="0"/>
              </a:rPr>
              <a:t>5. Kwiatkowski D, Phillips PC, Schmidt P, Shin Y (1992). “Testing the Null Hypothesis of </a:t>
            </a:r>
            <a:r>
              <a:rPr lang="en-US" sz="2000" dirty="0" err="1" smtClean="0">
                <a:latin typeface="Times New Roman" pitchFamily="18" charset="0"/>
                <a:cs typeface="Times New Roman" pitchFamily="18" charset="0"/>
              </a:rPr>
              <a:t>Stationarity</a:t>
            </a:r>
            <a:r>
              <a:rPr lang="en-US" sz="2000" dirty="0" smtClean="0">
                <a:latin typeface="Times New Roman" pitchFamily="18" charset="0"/>
                <a:cs typeface="Times New Roman" pitchFamily="18" charset="0"/>
              </a:rPr>
              <a:t> Against the Alternative of a Unit Root.” </a:t>
            </a:r>
            <a:r>
              <a:rPr lang="en-US" sz="2000" i="1" dirty="0" smtClean="0">
                <a:latin typeface="Times New Roman" pitchFamily="18" charset="0"/>
                <a:cs typeface="Times New Roman" pitchFamily="18" charset="0"/>
              </a:rPr>
              <a:t>Journal of Econometrics</a:t>
            </a:r>
            <a:r>
              <a:rPr lang="en-US" sz="2000" dirty="0" smtClean="0">
                <a:latin typeface="Times New Roman" pitchFamily="18" charset="0"/>
                <a:cs typeface="Times New Roman" pitchFamily="18" charset="0"/>
              </a:rPr>
              <a:t>, 54, 159-178.</a:t>
            </a:r>
          </a:p>
          <a:p>
            <a:r>
              <a:rPr lang="en-US" sz="2000" dirty="0" smtClean="0">
                <a:latin typeface="Times New Roman" pitchFamily="18" charset="0"/>
                <a:cs typeface="Times New Roman" pitchFamily="18" charset="0"/>
              </a:rPr>
              <a:t>6. </a:t>
            </a:r>
            <a:r>
              <a:rPr lang="en-US" sz="2000" dirty="0" err="1" smtClean="0">
                <a:latin typeface="Times New Roman" pitchFamily="18" charset="0"/>
                <a:cs typeface="Times New Roman" pitchFamily="18" charset="0"/>
              </a:rPr>
              <a:t>Melard</a:t>
            </a:r>
            <a:r>
              <a:rPr lang="en-US" sz="2000" dirty="0" smtClean="0">
                <a:latin typeface="Times New Roman" pitchFamily="18" charset="0"/>
                <a:cs typeface="Times New Roman" pitchFamily="18" charset="0"/>
              </a:rPr>
              <a:t> G, </a:t>
            </a:r>
            <a:r>
              <a:rPr lang="en-US" sz="2000" dirty="0" err="1" smtClean="0">
                <a:latin typeface="Times New Roman" pitchFamily="18" charset="0"/>
                <a:cs typeface="Times New Roman" pitchFamily="18" charset="0"/>
              </a:rPr>
              <a:t>Pasteels</a:t>
            </a:r>
            <a:r>
              <a:rPr lang="en-US" sz="2000" dirty="0" smtClean="0">
                <a:latin typeface="Times New Roman" pitchFamily="18" charset="0"/>
                <a:cs typeface="Times New Roman" pitchFamily="18" charset="0"/>
              </a:rPr>
              <a:t> JM (2000). “Automatic ARIMA Modeling Including Intervention, Using Time Series Expert Software.” </a:t>
            </a:r>
            <a:r>
              <a:rPr lang="en-US" sz="2000" i="1" dirty="0" smtClean="0">
                <a:latin typeface="Times New Roman" pitchFamily="18" charset="0"/>
                <a:cs typeface="Times New Roman" pitchFamily="18" charset="0"/>
              </a:rPr>
              <a:t>International Journal of Forecasting</a:t>
            </a:r>
            <a:r>
              <a:rPr lang="en-US" sz="2000" dirty="0" smtClean="0">
                <a:latin typeface="Times New Roman" pitchFamily="18" charset="0"/>
                <a:cs typeface="Times New Roman" pitchFamily="18" charset="0"/>
              </a:rPr>
              <a:t>, 16, 497 -508.</a:t>
            </a:r>
          </a:p>
          <a:p>
            <a:r>
              <a:rPr lang="en-US" sz="2000" dirty="0" smtClean="0">
                <a:latin typeface="Times New Roman" pitchFamily="18" charset="0"/>
                <a:cs typeface="Times New Roman" pitchFamily="18" charset="0"/>
              </a:rPr>
              <a:t>7. Zucchini W., and </a:t>
            </a:r>
            <a:r>
              <a:rPr lang="en-US" sz="2000" dirty="0" err="1" smtClean="0">
                <a:latin typeface="Times New Roman" pitchFamily="18" charset="0"/>
                <a:cs typeface="Times New Roman" pitchFamily="18" charset="0"/>
              </a:rPr>
              <a:t>Nenadic</a:t>
            </a:r>
            <a:r>
              <a:rPr lang="en-US" sz="2000" dirty="0" smtClean="0">
                <a:latin typeface="Times New Roman" pitchFamily="18" charset="0"/>
                <a:cs typeface="Times New Roman" pitchFamily="18" charset="0"/>
              </a:rPr>
              <a:t> O. Time Series Analysis with R – Part 1, 1-23.</a:t>
            </a:r>
          </a:p>
          <a:p>
            <a:endParaRPr lang="en-US" sz="2000" dirty="0">
              <a:latin typeface="Times New Roman" pitchFamily="18" charset="0"/>
              <a:cs typeface="Times New Roman" pitchFamily="18" charset="0"/>
            </a:endParaRPr>
          </a:p>
        </p:txBody>
      </p:sp>
      <p:sp>
        <p:nvSpPr>
          <p:cNvPr id="3" name="Title 2"/>
          <p:cNvSpPr>
            <a:spLocks noGrp="1"/>
          </p:cNvSpPr>
          <p:nvPr>
            <p:ph type="title"/>
          </p:nvPr>
        </p:nvSpPr>
        <p:spPr>
          <a:xfrm>
            <a:off x="0" y="0"/>
            <a:ext cx="8229600" cy="1143000"/>
          </a:xfrm>
        </p:spPr>
        <p:txBody>
          <a:bodyPr/>
          <a:lstStyle/>
          <a:p>
            <a:r>
              <a:rPr lang="en-US" sz="3600" dirty="0" smtClean="0">
                <a:latin typeface="Times New Roman" pitchFamily="18" charset="0"/>
                <a:cs typeface="Times New Roman" pitchFamily="18" charset="0"/>
              </a:rPr>
              <a:t>References</a:t>
            </a:r>
            <a:endParaRPr lang="en-US" sz="36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179637"/>
            <a:ext cx="8229600" cy="4525963"/>
          </a:xfrm>
        </p:spPr>
        <p:txBody>
          <a:bodyPr>
            <a:normAutofit/>
          </a:bodyPr>
          <a:lstStyle/>
          <a:p>
            <a:pPr>
              <a:buNone/>
            </a:pPr>
            <a:r>
              <a:rPr lang="en-US" sz="8800" dirty="0" smtClean="0">
                <a:latin typeface="Lucida Handwriting" pitchFamily="66" charset="0"/>
              </a:rPr>
              <a:t>Thank you</a:t>
            </a:r>
            <a:endParaRPr lang="en-US" sz="8800" dirty="0">
              <a:latin typeface="Lucida Handwriting" pitchFamily="66"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19200"/>
            <a:ext cx="8839200" cy="5410200"/>
          </a:xfrm>
        </p:spPr>
        <p:txBody>
          <a:bodyPr>
            <a:normAutofit/>
          </a:bodyPr>
          <a:lstStyle/>
          <a:p>
            <a:endParaRPr lang="en-US" sz="20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2" name="Title 1"/>
          <p:cNvSpPr>
            <a:spLocks noGrp="1"/>
          </p:cNvSpPr>
          <p:nvPr>
            <p:ph type="title"/>
          </p:nvPr>
        </p:nvSpPr>
        <p:spPr>
          <a:xfrm>
            <a:off x="457200" y="0"/>
            <a:ext cx="8229600" cy="1143000"/>
          </a:xfrm>
        </p:spPr>
        <p:txBody>
          <a:bodyPr>
            <a:normAutofit/>
          </a:bodyPr>
          <a:lstStyle/>
          <a:p>
            <a:r>
              <a:rPr lang="en-US" sz="3600" dirty="0" smtClean="0">
                <a:latin typeface="Times New Roman" pitchFamily="18" charset="0"/>
                <a:cs typeface="Times New Roman" pitchFamily="18" charset="0"/>
              </a:rPr>
              <a:t>Project </a:t>
            </a:r>
            <a:r>
              <a:rPr lang="en-US" sz="3600" dirty="0" smtClean="0">
                <a:latin typeface="Times New Roman" pitchFamily="18" charset="0"/>
                <a:cs typeface="Times New Roman" pitchFamily="18" charset="0"/>
              </a:rPr>
              <a:t>objectives</a:t>
            </a:r>
            <a:endParaRPr lang="en-US" sz="3600" dirty="0">
              <a:latin typeface="Times New Roman" pitchFamily="18" charset="0"/>
              <a:cs typeface="Times New Roman" pitchFamily="18" charset="0"/>
            </a:endParaRPr>
          </a:p>
        </p:txBody>
      </p:sp>
      <p:sp>
        <p:nvSpPr>
          <p:cNvPr id="4" name="TextBox 3"/>
          <p:cNvSpPr txBox="1"/>
          <p:nvPr/>
        </p:nvSpPr>
        <p:spPr>
          <a:xfrm>
            <a:off x="152400" y="1295400"/>
            <a:ext cx="8763000" cy="5170646"/>
          </a:xfrm>
          <a:prstGeom prst="rect">
            <a:avLst/>
          </a:prstGeom>
          <a:noFill/>
        </p:spPr>
        <p:txBody>
          <a:bodyPr wrap="square" rtlCol="0">
            <a:spAutoFit/>
          </a:bodyPr>
          <a:lstStyle/>
          <a:p>
            <a:pPr>
              <a:buFont typeface="Wingdings" pitchFamily="2" charset="2"/>
              <a:buChar char="Ø"/>
            </a:pPr>
            <a:r>
              <a:rPr lang="en-US" sz="2200" dirty="0" smtClean="0">
                <a:latin typeface="Times New Roman" pitchFamily="18" charset="0"/>
                <a:cs typeface="Times New Roman" pitchFamily="18" charset="0"/>
              </a:rPr>
              <a:t>The oil market is suffering a severe downturn due to imbalance between production and demand of crude oil supply. </a:t>
            </a:r>
            <a:endParaRPr lang="en-US" sz="2200" dirty="0" smtClean="0">
              <a:latin typeface="Times New Roman" pitchFamily="18" charset="0"/>
              <a:cs typeface="Times New Roman" pitchFamily="18" charset="0"/>
            </a:endParaRPr>
          </a:p>
          <a:p>
            <a:pPr>
              <a:buFont typeface="Wingdings" pitchFamily="2" charset="2"/>
              <a:buChar char="Ø"/>
            </a:pPr>
            <a:endParaRPr lang="en-US" sz="2200" dirty="0" smtClean="0">
              <a:latin typeface="Times New Roman" pitchFamily="18" charset="0"/>
              <a:cs typeface="Times New Roman" pitchFamily="18" charset="0"/>
            </a:endParaRPr>
          </a:p>
          <a:p>
            <a:pPr>
              <a:buFont typeface="Wingdings" pitchFamily="2" charset="2"/>
              <a:buChar char="Ø"/>
            </a:pPr>
            <a:r>
              <a:rPr lang="en-US" sz="2200" dirty="0" smtClean="0">
                <a:latin typeface="Times New Roman" pitchFamily="18" charset="0"/>
                <a:cs typeface="Times New Roman" pitchFamily="18" charset="0"/>
              </a:rPr>
              <a:t>The </a:t>
            </a:r>
            <a:r>
              <a:rPr lang="en-US" sz="2200" dirty="0" smtClean="0">
                <a:latin typeface="Times New Roman" pitchFamily="18" charset="0"/>
                <a:cs typeface="Times New Roman" pitchFamily="18" charset="0"/>
              </a:rPr>
              <a:t>production has increased thousand times than the demand and as a result the oil producing countries are forced to cut down prices which resulted in layoffs of thousands of workers from their job. </a:t>
            </a:r>
            <a:endParaRPr lang="en-US" sz="2200" dirty="0" smtClean="0">
              <a:latin typeface="Times New Roman" pitchFamily="18" charset="0"/>
              <a:cs typeface="Times New Roman" pitchFamily="18" charset="0"/>
            </a:endParaRPr>
          </a:p>
          <a:p>
            <a:pPr>
              <a:buFont typeface="Wingdings" pitchFamily="2" charset="2"/>
              <a:buChar char="Ø"/>
            </a:pPr>
            <a:endParaRPr lang="en-US" sz="2200" dirty="0" smtClean="0">
              <a:latin typeface="Times New Roman" pitchFamily="18" charset="0"/>
              <a:cs typeface="Times New Roman" pitchFamily="18" charset="0"/>
            </a:endParaRPr>
          </a:p>
          <a:p>
            <a:pPr>
              <a:buFont typeface="Wingdings" pitchFamily="2" charset="2"/>
              <a:buChar char="Ø"/>
            </a:pPr>
            <a:r>
              <a:rPr lang="en-US" sz="2200" dirty="0" smtClean="0">
                <a:latin typeface="Times New Roman" pitchFamily="18" charset="0"/>
                <a:cs typeface="Times New Roman" pitchFamily="18" charset="0"/>
              </a:rPr>
              <a:t>The </a:t>
            </a:r>
            <a:r>
              <a:rPr lang="en-US" sz="2200" dirty="0" smtClean="0">
                <a:latin typeface="Times New Roman" pitchFamily="18" charset="0"/>
                <a:cs typeface="Times New Roman" pitchFamily="18" charset="0"/>
              </a:rPr>
              <a:t>United States of America also suffered heavily due to such imbalance between supply and demand of crude oil. </a:t>
            </a:r>
            <a:endParaRPr lang="en-US" sz="2200" dirty="0" smtClean="0">
              <a:latin typeface="Times New Roman" pitchFamily="18" charset="0"/>
              <a:cs typeface="Times New Roman" pitchFamily="18" charset="0"/>
            </a:endParaRPr>
          </a:p>
          <a:p>
            <a:pPr>
              <a:buFont typeface="Wingdings" pitchFamily="2" charset="2"/>
              <a:buChar char="Ø"/>
            </a:pPr>
            <a:endParaRPr lang="en-US" sz="2200" dirty="0" smtClean="0">
              <a:latin typeface="Times New Roman" pitchFamily="18" charset="0"/>
              <a:cs typeface="Times New Roman" pitchFamily="18" charset="0"/>
            </a:endParaRPr>
          </a:p>
          <a:p>
            <a:pPr>
              <a:buFont typeface="Wingdings" pitchFamily="2" charset="2"/>
              <a:buChar char="Ø"/>
            </a:pPr>
            <a:r>
              <a:rPr lang="en-US" sz="2200" dirty="0" smtClean="0">
                <a:latin typeface="Times New Roman" pitchFamily="18" charset="0"/>
                <a:cs typeface="Times New Roman" pitchFamily="18" charset="0"/>
              </a:rPr>
              <a:t>There </a:t>
            </a:r>
            <a:r>
              <a:rPr lang="en-US" sz="2200" dirty="0" smtClean="0">
                <a:latin typeface="Times New Roman" pitchFamily="18" charset="0"/>
                <a:cs typeface="Times New Roman" pitchFamily="18" charset="0"/>
              </a:rPr>
              <a:t>is practically no profitable wells in the US left to drill oil and as such they depend on import of crude oil from other countries. </a:t>
            </a:r>
            <a:endParaRPr lang="en-US" sz="2200" dirty="0" smtClean="0">
              <a:latin typeface="Times New Roman" pitchFamily="18" charset="0"/>
              <a:cs typeface="Times New Roman" pitchFamily="18" charset="0"/>
            </a:endParaRPr>
          </a:p>
          <a:p>
            <a:pPr>
              <a:buFont typeface="Wingdings" pitchFamily="2" charset="2"/>
              <a:buChar char="Ø"/>
            </a:pPr>
            <a:endParaRPr lang="en-US" sz="2200" dirty="0" smtClean="0">
              <a:latin typeface="Times New Roman" pitchFamily="18" charset="0"/>
              <a:cs typeface="Times New Roman" pitchFamily="18" charset="0"/>
            </a:endParaRPr>
          </a:p>
          <a:p>
            <a:pPr>
              <a:buFont typeface="Wingdings" pitchFamily="2" charset="2"/>
              <a:buChar char="Ø"/>
            </a:pPr>
            <a:r>
              <a:rPr lang="en-US" sz="2200" dirty="0" smtClean="0">
                <a:latin typeface="Times New Roman" pitchFamily="18" charset="0"/>
                <a:cs typeface="Times New Roman" pitchFamily="18" charset="0"/>
              </a:rPr>
              <a:t>Countries </a:t>
            </a:r>
            <a:r>
              <a:rPr lang="en-US" sz="2200" dirty="0" smtClean="0">
                <a:latin typeface="Times New Roman" pitchFamily="18" charset="0"/>
                <a:cs typeface="Times New Roman" pitchFamily="18" charset="0"/>
              </a:rPr>
              <a:t>like Algeria and Nigeria which used to export crude oil only to the US started competing for Asian markets as </a:t>
            </a:r>
            <a:r>
              <a:rPr lang="en-US" sz="2200" dirty="0" smtClean="0">
                <a:latin typeface="Times New Roman" pitchFamily="18" charset="0"/>
                <a:cs typeface="Times New Roman" pitchFamily="18" charset="0"/>
              </a:rPr>
              <a:t>well.</a:t>
            </a:r>
            <a:endParaRPr lang="en-US" sz="22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52728"/>
            <a:ext cx="8686800" cy="4843272"/>
          </a:xfrm>
        </p:spPr>
        <p:txBody>
          <a:bodyPr>
            <a:normAutofit fontScale="92500" lnSpcReduction="20000"/>
          </a:bodyPr>
          <a:lstStyle/>
          <a:p>
            <a:r>
              <a:rPr lang="en-US" sz="2400" dirty="0" smtClean="0">
                <a:latin typeface="Times New Roman" pitchFamily="18" charset="0"/>
                <a:cs typeface="Times New Roman" pitchFamily="18" charset="0"/>
              </a:rPr>
              <a:t> In such scenario, this study will take an attempt to forecast the export volume of crude oil between the United States and </a:t>
            </a:r>
            <a:r>
              <a:rPr lang="en-US" sz="2400" dirty="0" smtClean="0">
                <a:latin typeface="Times New Roman" pitchFamily="18" charset="0"/>
                <a:cs typeface="Times New Roman" pitchFamily="18" charset="0"/>
              </a:rPr>
              <a:t>Canada. </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study will try to execute various forecasting methods especially ARIMA to predict the export volume of crude oil </a:t>
            </a:r>
            <a:r>
              <a:rPr lang="en-US" sz="2400" dirty="0" smtClean="0">
                <a:latin typeface="Times New Roman" pitchFamily="18" charset="0"/>
                <a:cs typeface="Times New Roman" pitchFamily="18" charset="0"/>
              </a:rPr>
              <a:t>in </a:t>
            </a:r>
            <a:r>
              <a:rPr lang="en-US" sz="2400" dirty="0" smtClean="0">
                <a:latin typeface="Times New Roman" pitchFamily="18" charset="0"/>
                <a:cs typeface="Times New Roman" pitchFamily="18" charset="0"/>
              </a:rPr>
              <a:t>2015 based on historical dataset from 2000 till 2014. </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forecasted values will then be compared with the actual 2015 export volume data and the accuracy of the model will be justified. </a:t>
            </a: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If </a:t>
            </a:r>
            <a:r>
              <a:rPr lang="en-US" sz="2400" dirty="0" smtClean="0">
                <a:latin typeface="Times New Roman" pitchFamily="18" charset="0"/>
                <a:cs typeface="Times New Roman" pitchFamily="18" charset="0"/>
              </a:rPr>
              <a:t>the export volume shows an increasing trend even during the recession time of oil market, then it will put pressure on the OPEC, a cartel of oil producers to reduce oil production to help firm up prices as well as mop up global market shares which in turn </a:t>
            </a:r>
            <a:r>
              <a:rPr lang="en-US" sz="2400" dirty="0" smtClean="0">
                <a:latin typeface="Times New Roman" pitchFamily="18" charset="0"/>
                <a:cs typeface="Times New Roman" pitchFamily="18" charset="0"/>
              </a:rPr>
              <a:t>might </a:t>
            </a:r>
            <a:r>
              <a:rPr lang="en-US" sz="2400" dirty="0" smtClean="0">
                <a:latin typeface="Times New Roman" pitchFamily="18" charset="0"/>
                <a:cs typeface="Times New Roman" pitchFamily="18" charset="0"/>
              </a:rPr>
              <a:t>improve the economic condition of the oil market.</a:t>
            </a:r>
          </a:p>
          <a:p>
            <a:endParaRPr lang="en-US" dirty="0"/>
          </a:p>
        </p:txBody>
      </p:sp>
      <p:sp>
        <p:nvSpPr>
          <p:cNvPr id="3" name="Title 2"/>
          <p:cNvSpPr>
            <a:spLocks noGrp="1"/>
          </p:cNvSpPr>
          <p:nvPr>
            <p:ph type="title"/>
          </p:nvPr>
        </p:nvSpPr>
        <p:spPr>
          <a:xfrm>
            <a:off x="0" y="0"/>
            <a:ext cx="8229600" cy="1143000"/>
          </a:xfrm>
        </p:spPr>
        <p:txBody>
          <a:bodyPr/>
          <a:lstStyle/>
          <a:p>
            <a:r>
              <a:rPr lang="en-US" sz="3600" dirty="0" smtClean="0">
                <a:latin typeface="Times New Roman" pitchFamily="18" charset="0"/>
                <a:cs typeface="Times New Roman" pitchFamily="18" charset="0"/>
              </a:rPr>
              <a:t>  Project Objectives</a:t>
            </a:r>
            <a:endParaRPr lang="en-US" sz="36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686800" cy="4525963"/>
          </a:xfrm>
        </p:spPr>
        <p:txBody>
          <a:bodyPr>
            <a:normAutofit lnSpcReduction="10000"/>
          </a:bodyPr>
          <a:lstStyle/>
          <a:p>
            <a:r>
              <a:rPr lang="en-US" sz="2400" dirty="0" smtClean="0">
                <a:latin typeface="Times New Roman" pitchFamily="18" charset="0"/>
                <a:cs typeface="Times New Roman" pitchFamily="18" charset="0"/>
              </a:rPr>
              <a:t>The data was downloaded from </a:t>
            </a:r>
            <a:r>
              <a:rPr lang="en-US" sz="2400" u="sng" dirty="0" smtClean="0">
                <a:latin typeface="Times New Roman" pitchFamily="18" charset="0"/>
                <a:cs typeface="Times New Roman" pitchFamily="18" charset="0"/>
                <a:hlinkClick r:id="rId2"/>
              </a:rPr>
              <a:t>http://open.canada.ca/data/</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data on origin country, destination country, number of </a:t>
            </a:r>
            <a:r>
              <a:rPr lang="en-US" sz="2400" dirty="0" err="1" smtClean="0">
                <a:latin typeface="Times New Roman" pitchFamily="18" charset="0"/>
                <a:cs typeface="Times New Roman" pitchFamily="18" charset="0"/>
              </a:rPr>
              <a:t>megabarrels</a:t>
            </a:r>
            <a:r>
              <a:rPr lang="en-US" sz="2400" dirty="0" smtClean="0">
                <a:latin typeface="Times New Roman" pitchFamily="18" charset="0"/>
                <a:cs typeface="Times New Roman" pitchFamily="18" charset="0"/>
              </a:rPr>
              <a:t> exported in each month of each year has been considered.</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dataset consists of crude oil export volume between Canada and USA from 2000 till 2014.</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dataset represents a </a:t>
            </a:r>
            <a:r>
              <a:rPr lang="en-US" sz="2400" dirty="0" err="1" smtClean="0">
                <a:latin typeface="Times New Roman" pitchFamily="18" charset="0"/>
                <a:cs typeface="Times New Roman" pitchFamily="18" charset="0"/>
              </a:rPr>
              <a:t>univariate</a:t>
            </a:r>
            <a:r>
              <a:rPr lang="en-US" sz="2400" dirty="0" smtClean="0">
                <a:latin typeface="Times New Roman" pitchFamily="18" charset="0"/>
                <a:cs typeface="Times New Roman" pitchFamily="18" charset="0"/>
              </a:rPr>
              <a:t> time series as it is a sequence of measurement of the same variable </a:t>
            </a:r>
            <a:r>
              <a:rPr lang="en-US" sz="2400" dirty="0" err="1" smtClean="0">
                <a:latin typeface="Times New Roman" pitchFamily="18" charset="0"/>
                <a:cs typeface="Times New Roman" pitchFamily="18" charset="0"/>
              </a:rPr>
              <a:t>megabarrels</a:t>
            </a:r>
            <a:r>
              <a:rPr lang="en-US" sz="2400" dirty="0" smtClean="0">
                <a:latin typeface="Times New Roman" pitchFamily="18" charset="0"/>
                <a:cs typeface="Times New Roman" pitchFamily="18" charset="0"/>
              </a:rPr>
              <a:t>/day (Mb/d) collected over a time of 15 years.</a:t>
            </a:r>
            <a:endParaRPr lang="en-US" sz="2400" dirty="0">
              <a:latin typeface="Times New Roman" pitchFamily="18" charset="0"/>
              <a:cs typeface="Times New Roman" pitchFamily="18" charset="0"/>
            </a:endParaRPr>
          </a:p>
        </p:txBody>
      </p:sp>
      <p:sp>
        <p:nvSpPr>
          <p:cNvPr id="2" name="Title 1"/>
          <p:cNvSpPr>
            <a:spLocks noGrp="1"/>
          </p:cNvSpPr>
          <p:nvPr>
            <p:ph type="title"/>
          </p:nvPr>
        </p:nvSpPr>
        <p:spPr>
          <a:xfrm>
            <a:off x="457200" y="0"/>
            <a:ext cx="8229600" cy="1143000"/>
          </a:xfrm>
        </p:spPr>
        <p:txBody>
          <a:bodyPr/>
          <a:lstStyle/>
          <a:p>
            <a:r>
              <a:rPr lang="en-US" sz="3600" dirty="0" smtClean="0">
                <a:latin typeface="Times New Roman" pitchFamily="18" charset="0"/>
                <a:cs typeface="Times New Roman" pitchFamily="18" charset="0"/>
              </a:rPr>
              <a:t>Dataset</a:t>
            </a:r>
            <a:endParaRPr lang="en-US" sz="36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Grp="1" noChangeAspect="1" noChangeArrowheads="1"/>
          </p:cNvPicPr>
          <p:nvPr>
            <p:ph idx="1"/>
          </p:nvPr>
        </p:nvPicPr>
        <p:blipFill>
          <a:blip r:embed="rId2"/>
          <a:srcRect/>
          <a:stretch>
            <a:fillRect/>
          </a:stretch>
        </p:blipFill>
        <p:spPr bwMode="auto">
          <a:xfrm>
            <a:off x="0" y="838200"/>
            <a:ext cx="6620556" cy="4525963"/>
          </a:xfrm>
          <a:prstGeom prst="rect">
            <a:avLst/>
          </a:prstGeom>
          <a:noFill/>
          <a:ln w="9525">
            <a:noFill/>
            <a:miter lim="800000"/>
            <a:headEnd/>
            <a:tailEnd/>
          </a:ln>
          <a:effectLst/>
        </p:spPr>
      </p:pic>
      <p:sp>
        <p:nvSpPr>
          <p:cNvPr id="2" name="Title 1"/>
          <p:cNvSpPr>
            <a:spLocks noGrp="1"/>
          </p:cNvSpPr>
          <p:nvPr>
            <p:ph type="title"/>
          </p:nvPr>
        </p:nvSpPr>
        <p:spPr>
          <a:xfrm>
            <a:off x="457200" y="-152400"/>
            <a:ext cx="8229600" cy="1143000"/>
          </a:xfrm>
        </p:spPr>
        <p:txBody>
          <a:bodyPr/>
          <a:lstStyle/>
          <a:p>
            <a:r>
              <a:rPr lang="en-US" sz="3600" dirty="0" smtClean="0">
                <a:latin typeface="Times New Roman" pitchFamily="18" charset="0"/>
                <a:cs typeface="Times New Roman" pitchFamily="18" charset="0"/>
              </a:rPr>
              <a:t>Data </a:t>
            </a:r>
            <a:r>
              <a:rPr lang="en-US" sz="3600" dirty="0" err="1" smtClean="0">
                <a:latin typeface="Times New Roman" pitchFamily="18" charset="0"/>
                <a:cs typeface="Times New Roman" pitchFamily="18" charset="0"/>
              </a:rPr>
              <a:t>Vizualization</a:t>
            </a:r>
            <a:endParaRPr lang="en-US" sz="3600" dirty="0">
              <a:latin typeface="Times New Roman" pitchFamily="18" charset="0"/>
              <a:cs typeface="Times New Roman" pitchFamily="18" charset="0"/>
            </a:endParaRPr>
          </a:p>
        </p:txBody>
      </p:sp>
      <p:sp>
        <p:nvSpPr>
          <p:cNvPr id="5" name="Rectangle 4"/>
          <p:cNvSpPr/>
          <p:nvPr/>
        </p:nvSpPr>
        <p:spPr>
          <a:xfrm>
            <a:off x="6629400" y="838200"/>
            <a:ext cx="2667000" cy="4985980"/>
          </a:xfrm>
          <a:prstGeom prst="rect">
            <a:avLst/>
          </a:prstGeom>
        </p:spPr>
        <p:txBody>
          <a:bodyPr wrap="square">
            <a:spAutoFit/>
          </a:bodyPr>
          <a:lstStyle/>
          <a:p>
            <a:pPr eaLnBrk="0" hangingPunct="0">
              <a:buFont typeface="Wingdings" pitchFamily="2" charset="2"/>
              <a:buChar char="Ø"/>
              <a:defRPr/>
            </a:pPr>
            <a:r>
              <a:rPr lang="en-US" sz="22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 collection of data recorded over a period of time (yearly). </a:t>
            </a:r>
          </a:p>
          <a:p>
            <a:pPr eaLnBrk="0" hangingPunct="0">
              <a:buFont typeface="Wingdings" pitchFamily="2" charset="2"/>
              <a:buChar char="Ø"/>
              <a:defRPr/>
            </a:pPr>
            <a:endParaRPr lang="en-US" sz="2000" dirty="0" smtClean="0">
              <a:latin typeface="Times New Roman" pitchFamily="18" charset="0"/>
              <a:cs typeface="Times New Roman" pitchFamily="18" charset="0"/>
            </a:endParaRPr>
          </a:p>
          <a:p>
            <a:pPr eaLnBrk="0" hangingPunct="0">
              <a:buFont typeface="Wingdings" pitchFamily="2" charset="2"/>
              <a:buChar char="Ø"/>
              <a:defRPr/>
            </a:pPr>
            <a:r>
              <a:rPr lang="en-US" sz="2000" dirty="0" smtClean="0">
                <a:latin typeface="Times New Roman" pitchFamily="18" charset="0"/>
                <a:cs typeface="Times New Roman" pitchFamily="18" charset="0"/>
              </a:rPr>
              <a:t>The data clearly shows an increasing upward trend. </a:t>
            </a:r>
          </a:p>
          <a:p>
            <a:pPr eaLnBrk="0" hangingPunct="0">
              <a:buFont typeface="Wingdings" pitchFamily="2" charset="2"/>
              <a:buChar char="Ø"/>
              <a:defRPr/>
            </a:pPr>
            <a:endParaRPr lang="en-US" sz="2000" dirty="0" smtClean="0">
              <a:latin typeface="Times New Roman" pitchFamily="18" charset="0"/>
              <a:cs typeface="Times New Roman" pitchFamily="18" charset="0"/>
            </a:endParaRPr>
          </a:p>
          <a:p>
            <a:pPr eaLnBrk="0" hangingPunct="0">
              <a:buFont typeface="Wingdings" pitchFamily="2" charset="2"/>
              <a:buChar char="Ø"/>
              <a:defRPr/>
            </a:pPr>
            <a:r>
              <a:rPr lang="en-US" sz="2000" dirty="0" smtClean="0">
                <a:latin typeface="Times New Roman" pitchFamily="18" charset="0"/>
                <a:cs typeface="Times New Roman" pitchFamily="18" charset="0"/>
              </a:rPr>
              <a:t>The time series is not stationary as the mean and variance are not constant but a function of time.</a:t>
            </a:r>
          </a:p>
          <a:p>
            <a:pPr eaLnBrk="0" hangingPunct="0">
              <a:defRPr/>
            </a:pPr>
            <a:endParaRPr lang="en-US" sz="2000" dirty="0" smtClean="0">
              <a:latin typeface="Times New Roman" pitchFamily="18" charset="0"/>
              <a:cs typeface="Times New Roman" pitchFamily="18" charset="0"/>
            </a:endParaRPr>
          </a:p>
          <a:p>
            <a:pPr eaLnBrk="0" hangingPunct="0">
              <a:defRPr/>
            </a:pPr>
            <a:endParaRPr lang="en-US" dirty="0" smtClean="0">
              <a:latin typeface="Arial" charset="0"/>
            </a:endParaRPr>
          </a:p>
          <a:p>
            <a:pPr eaLnBrk="0" hangingPunct="0">
              <a:defRPr/>
            </a:pPr>
            <a:endParaRPr lang="en-US" dirty="0">
              <a:latin typeface="Arial" charset="0"/>
            </a:endParaRPr>
          </a:p>
        </p:txBody>
      </p:sp>
      <p:sp>
        <p:nvSpPr>
          <p:cNvPr id="6" name="TextBox 5"/>
          <p:cNvSpPr txBox="1"/>
          <p:nvPr/>
        </p:nvSpPr>
        <p:spPr>
          <a:xfrm>
            <a:off x="152400" y="5562600"/>
            <a:ext cx="8991600" cy="830997"/>
          </a:xfrm>
          <a:prstGeom prst="rect">
            <a:avLst/>
          </a:prstGeom>
          <a:noFill/>
        </p:spPr>
        <p:txBody>
          <a:bodyPr wrap="square" rtlCol="0">
            <a:spAutoFit/>
          </a:bodyPr>
          <a:lstStyle/>
          <a:p>
            <a:r>
              <a:rPr lang="en-US" sz="2400" i="1" dirty="0" smtClean="0">
                <a:solidFill>
                  <a:srgbClr val="FFFF00"/>
                </a:solidFill>
                <a:latin typeface="Times New Roman" pitchFamily="18" charset="0"/>
                <a:cs typeface="Times New Roman" pitchFamily="18" charset="0"/>
              </a:rPr>
              <a:t>The time series was next checked for </a:t>
            </a:r>
            <a:r>
              <a:rPr lang="en-US" sz="2400" i="1" dirty="0" err="1" smtClean="0">
                <a:solidFill>
                  <a:srgbClr val="FFFF00"/>
                </a:solidFill>
                <a:latin typeface="Times New Roman" pitchFamily="18" charset="0"/>
                <a:cs typeface="Times New Roman" pitchFamily="18" charset="0"/>
              </a:rPr>
              <a:t>stationarity</a:t>
            </a:r>
            <a:r>
              <a:rPr lang="en-US" sz="2400" i="1" dirty="0" smtClean="0">
                <a:solidFill>
                  <a:srgbClr val="FFFF00"/>
                </a:solidFill>
                <a:latin typeface="Times New Roman" pitchFamily="18" charset="0"/>
                <a:cs typeface="Times New Roman" pitchFamily="18" charset="0"/>
              </a:rPr>
              <a:t> using auto correlation function (ACF) and partial auto correlation function(PACF)</a:t>
            </a:r>
            <a:endParaRPr lang="en-US" sz="2400" i="1" dirty="0">
              <a:solidFill>
                <a:srgbClr val="FFFF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3" name="Picture 3"/>
          <p:cNvPicPr>
            <a:picLocks noGrp="1" noChangeAspect="1" noChangeArrowheads="1"/>
          </p:cNvPicPr>
          <p:nvPr>
            <p:ph sz="half" idx="1"/>
          </p:nvPr>
        </p:nvPicPr>
        <p:blipFill>
          <a:blip r:embed="rId2"/>
          <a:srcRect/>
          <a:stretch>
            <a:fillRect/>
          </a:stretch>
        </p:blipFill>
        <p:spPr bwMode="auto">
          <a:xfrm>
            <a:off x="1" y="1213870"/>
            <a:ext cx="6705600" cy="5045805"/>
          </a:xfrm>
          <a:prstGeom prst="rect">
            <a:avLst/>
          </a:prstGeom>
          <a:noFill/>
          <a:ln w="9525">
            <a:noFill/>
            <a:miter lim="800000"/>
            <a:headEnd/>
            <a:tailEnd/>
          </a:ln>
          <a:effectLst/>
        </p:spPr>
      </p:pic>
      <p:sp>
        <p:nvSpPr>
          <p:cNvPr id="6" name="Title 5"/>
          <p:cNvSpPr>
            <a:spLocks noGrp="1"/>
          </p:cNvSpPr>
          <p:nvPr>
            <p:ph type="title"/>
          </p:nvPr>
        </p:nvSpPr>
        <p:spPr>
          <a:xfrm>
            <a:off x="457200" y="0"/>
            <a:ext cx="8229600" cy="762000"/>
          </a:xfrm>
        </p:spPr>
        <p:txBody>
          <a:bodyPr>
            <a:normAutofit/>
          </a:bodyPr>
          <a:lstStyle/>
          <a:p>
            <a:r>
              <a:rPr lang="en-US" sz="3600" dirty="0" smtClean="0">
                <a:latin typeface="Times New Roman" pitchFamily="18" charset="0"/>
                <a:cs typeface="Times New Roman" pitchFamily="18" charset="0"/>
              </a:rPr>
              <a:t>Auto Correlation Function</a:t>
            </a:r>
            <a:endParaRPr lang="en-US" sz="3600" dirty="0">
              <a:latin typeface="Times New Roman" pitchFamily="18" charset="0"/>
              <a:cs typeface="Times New Roman" pitchFamily="18" charset="0"/>
            </a:endParaRPr>
          </a:p>
        </p:txBody>
      </p:sp>
      <p:sp>
        <p:nvSpPr>
          <p:cNvPr id="4" name="TextBox 3"/>
          <p:cNvSpPr txBox="1"/>
          <p:nvPr/>
        </p:nvSpPr>
        <p:spPr>
          <a:xfrm>
            <a:off x="6781800" y="1545372"/>
            <a:ext cx="2362201" cy="4093428"/>
          </a:xfrm>
          <a:prstGeom prst="rect">
            <a:avLst/>
          </a:prstGeom>
          <a:noFill/>
        </p:spPr>
        <p:txBody>
          <a:bodyPr wrap="square" rtlCol="0">
            <a:spAutoFit/>
          </a:bodyPr>
          <a:lstStyle/>
          <a:p>
            <a:pPr>
              <a:buFont typeface="Wingdings" pitchFamily="2" charset="2"/>
              <a:buChar char="Ø"/>
            </a:pPr>
            <a:r>
              <a:rPr lang="en-US" sz="2000" dirty="0" smtClean="0">
                <a:latin typeface="Times New Roman" pitchFamily="18" charset="0"/>
                <a:cs typeface="Times New Roman" pitchFamily="18" charset="0"/>
              </a:rPr>
              <a:t>The ACF values are well above the confidence bands (blue dashed lines) and decays very slowly with increasing lag. </a:t>
            </a:r>
          </a:p>
          <a:p>
            <a:pPr>
              <a:buFont typeface="Wingdings" pitchFamily="2" charset="2"/>
              <a:buChar char="Ø"/>
            </a:pPr>
            <a:endParaRPr lang="en-US" sz="2000" dirty="0" smtClean="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This imply non-</a:t>
            </a:r>
            <a:r>
              <a:rPr lang="en-US" sz="2000" dirty="0" err="1" smtClean="0">
                <a:latin typeface="Times New Roman" pitchFamily="18" charset="0"/>
                <a:cs typeface="Times New Roman" pitchFamily="18" charset="0"/>
              </a:rPr>
              <a:t>stationarity</a:t>
            </a:r>
            <a:r>
              <a:rPr lang="en-US" sz="2000" dirty="0" smtClean="0">
                <a:latin typeface="Times New Roman" pitchFamily="18" charset="0"/>
                <a:cs typeface="Times New Roman" pitchFamily="18" charset="0"/>
              </a:rPr>
              <a:t> of the data and significant correlations within the data at each lag</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srcRect/>
          <a:stretch>
            <a:fillRect/>
          </a:stretch>
        </p:blipFill>
        <p:spPr bwMode="auto">
          <a:xfrm>
            <a:off x="-1" y="990601"/>
            <a:ext cx="7248963" cy="4952999"/>
          </a:xfrm>
          <a:prstGeom prst="rect">
            <a:avLst/>
          </a:prstGeom>
          <a:noFill/>
          <a:ln w="9525">
            <a:noFill/>
            <a:miter lim="800000"/>
            <a:headEnd/>
            <a:tailEnd/>
          </a:ln>
          <a:effectLst/>
        </p:spPr>
      </p:pic>
      <p:sp>
        <p:nvSpPr>
          <p:cNvPr id="6" name="TextBox 5"/>
          <p:cNvSpPr txBox="1"/>
          <p:nvPr/>
        </p:nvSpPr>
        <p:spPr>
          <a:xfrm>
            <a:off x="76200" y="6172200"/>
            <a:ext cx="8056052" cy="707886"/>
          </a:xfrm>
          <a:prstGeom prst="rect">
            <a:avLst/>
          </a:prstGeom>
          <a:noFill/>
        </p:spPr>
        <p:txBody>
          <a:bodyPr wrap="square" rtlCol="0">
            <a:spAutoFit/>
          </a:bodyPr>
          <a:lstStyle/>
          <a:p>
            <a:r>
              <a:rPr lang="en-US" sz="2000" dirty="0" smtClean="0">
                <a:solidFill>
                  <a:srgbClr val="FFFF00"/>
                </a:solidFill>
                <a:latin typeface="Times New Roman" pitchFamily="18" charset="0"/>
                <a:cs typeface="Times New Roman" pitchFamily="18" charset="0"/>
              </a:rPr>
              <a:t>After checking for </a:t>
            </a:r>
            <a:r>
              <a:rPr lang="en-US" sz="2000" dirty="0" err="1" smtClean="0">
                <a:solidFill>
                  <a:srgbClr val="FFFF00"/>
                </a:solidFill>
                <a:latin typeface="Times New Roman" pitchFamily="18" charset="0"/>
                <a:cs typeface="Times New Roman" pitchFamily="18" charset="0"/>
              </a:rPr>
              <a:t>stationarity</a:t>
            </a:r>
            <a:r>
              <a:rPr lang="en-US" sz="2000" dirty="0" smtClean="0">
                <a:solidFill>
                  <a:srgbClr val="FFFF00"/>
                </a:solidFill>
                <a:latin typeface="Times New Roman" pitchFamily="18" charset="0"/>
                <a:cs typeface="Times New Roman" pitchFamily="18" charset="0"/>
              </a:rPr>
              <a:t>, the time series was decomposed into its components</a:t>
            </a:r>
            <a:endParaRPr lang="en-US" sz="2000" dirty="0">
              <a:solidFill>
                <a:srgbClr val="FFFF00"/>
              </a:solidFill>
              <a:latin typeface="Times New Roman" pitchFamily="18" charset="0"/>
              <a:cs typeface="Times New Roman" pitchFamily="18" charset="0"/>
            </a:endParaRPr>
          </a:p>
        </p:txBody>
      </p:sp>
      <p:sp>
        <p:nvSpPr>
          <p:cNvPr id="4" name="TextBox 3"/>
          <p:cNvSpPr txBox="1"/>
          <p:nvPr/>
        </p:nvSpPr>
        <p:spPr>
          <a:xfrm>
            <a:off x="0" y="0"/>
            <a:ext cx="6378862" cy="646331"/>
          </a:xfrm>
          <a:prstGeom prst="rect">
            <a:avLst/>
          </a:prstGeom>
          <a:noFill/>
        </p:spPr>
        <p:txBody>
          <a:bodyPr wrap="none" rtlCol="0">
            <a:spAutoFit/>
          </a:bodyPr>
          <a:lstStyle/>
          <a:p>
            <a:r>
              <a:rPr lang="en-US" sz="3600" dirty="0" smtClean="0">
                <a:solidFill>
                  <a:schemeClr val="tx1">
                    <a:lumMod val="85000"/>
                  </a:schemeClr>
                </a:solidFill>
                <a:latin typeface="Times New Roman" pitchFamily="18" charset="0"/>
                <a:cs typeface="Times New Roman" pitchFamily="18" charset="0"/>
              </a:rPr>
              <a:t>Partial Auto Correlation Function</a:t>
            </a:r>
            <a:endParaRPr lang="en-US" sz="3600" dirty="0">
              <a:solidFill>
                <a:schemeClr val="tx1">
                  <a:lumMod val="85000"/>
                </a:schemeClr>
              </a:solidFill>
            </a:endParaRPr>
          </a:p>
        </p:txBody>
      </p:sp>
      <p:sp>
        <p:nvSpPr>
          <p:cNvPr id="7" name="TextBox 6"/>
          <p:cNvSpPr txBox="1"/>
          <p:nvPr/>
        </p:nvSpPr>
        <p:spPr>
          <a:xfrm>
            <a:off x="7391400" y="1674674"/>
            <a:ext cx="1752599" cy="1754326"/>
          </a:xfrm>
          <a:prstGeom prst="rect">
            <a:avLst/>
          </a:prstGeom>
          <a:noFill/>
        </p:spPr>
        <p:txBody>
          <a:bodyPr wrap="square" rtlCol="0">
            <a:spAutoFit/>
          </a:bodyPr>
          <a:lstStyle/>
          <a:p>
            <a:r>
              <a:rPr lang="en-US" dirty="0" smtClean="0">
                <a:latin typeface="Times New Roman" pitchFamily="18" charset="0"/>
                <a:cs typeface="Times New Roman" pitchFamily="18" charset="0"/>
              </a:rPr>
              <a:t>In the PACF plot, we observe one very strong lag and the PACF cuts off after the 2nd lag</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a:bodyPr>
          <a:lstStyle/>
          <a:p>
            <a:r>
              <a:rPr lang="en-US" sz="3600" dirty="0" smtClean="0">
                <a:latin typeface="Times New Roman" pitchFamily="18" charset="0"/>
                <a:cs typeface="Times New Roman" pitchFamily="18" charset="0"/>
              </a:rPr>
              <a:t>Dickey-Fuller test of </a:t>
            </a:r>
            <a:r>
              <a:rPr lang="en-US" sz="3600" dirty="0" err="1" smtClean="0">
                <a:latin typeface="Times New Roman" pitchFamily="18" charset="0"/>
                <a:cs typeface="Times New Roman" pitchFamily="18" charset="0"/>
              </a:rPr>
              <a:t>stationarity</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76200" y="1219200"/>
            <a:ext cx="8763000" cy="5334000"/>
          </a:xfrm>
        </p:spPr>
        <p:txBody>
          <a:bodyPr>
            <a:normAutofit/>
          </a:bodyPr>
          <a:lstStyle/>
          <a:p>
            <a:r>
              <a:rPr lang="en-US" sz="2400" dirty="0" smtClean="0">
                <a:latin typeface="Times New Roman" pitchFamily="18" charset="0"/>
                <a:cs typeface="Times New Roman" pitchFamily="18" charset="0"/>
              </a:rPr>
              <a:t>In this test, null hypothesis of whether a unit root is present in an autoregressive model is present or not is tested. If unit root is present, then the process is non-stationary.</a:t>
            </a:r>
          </a:p>
          <a:p>
            <a:pPr>
              <a:buNone/>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Augmented Dickey-Fuller Test data: </a:t>
            </a:r>
          </a:p>
          <a:p>
            <a:pPr>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Dickey-Fuller </a:t>
            </a:r>
            <a:r>
              <a:rPr lang="en-US" sz="2400" dirty="0" smtClean="0">
                <a:latin typeface="Times New Roman" pitchFamily="18" charset="0"/>
                <a:cs typeface="Times New Roman" pitchFamily="18" charset="0"/>
              </a:rPr>
              <a:t>= -4.5715, Lag order = 0, p-value= 0.01</a:t>
            </a:r>
          </a:p>
          <a:p>
            <a:pPr>
              <a:buNone/>
            </a:pPr>
            <a:r>
              <a:rPr lang="en-US" sz="2400" dirty="0" smtClean="0">
                <a:latin typeface="Times New Roman" pitchFamily="18" charset="0"/>
                <a:cs typeface="Times New Roman" pitchFamily="18" charset="0"/>
              </a:rPr>
              <a:t>           alternative </a:t>
            </a:r>
            <a:r>
              <a:rPr lang="en-US" sz="2400" dirty="0" smtClean="0">
                <a:latin typeface="Times New Roman" pitchFamily="18" charset="0"/>
                <a:cs typeface="Times New Roman" pitchFamily="18" charset="0"/>
              </a:rPr>
              <a:t>hypothesis: stationary </a:t>
            </a:r>
            <a:endParaRPr lang="en-US" sz="2400" i="1"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Augmented Dickey-Fuller Test data:  </a:t>
            </a:r>
          </a:p>
          <a:p>
            <a:pPr>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Dickey-Fuller </a:t>
            </a:r>
            <a:r>
              <a:rPr lang="en-US" sz="2400" dirty="0" smtClean="0">
                <a:latin typeface="Times New Roman" pitchFamily="18" charset="0"/>
                <a:cs typeface="Times New Roman" pitchFamily="18" charset="0"/>
              </a:rPr>
              <a:t>= -4.5715, Lag order = 0, p-value= 0.99 </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alternative </a:t>
            </a:r>
            <a:r>
              <a:rPr lang="en-US" sz="2400" dirty="0" smtClean="0">
                <a:latin typeface="Times New Roman" pitchFamily="18" charset="0"/>
                <a:cs typeface="Times New Roman" pitchFamily="18" charset="0"/>
              </a:rPr>
              <a:t>hypothesis: explosive</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1330</TotalTime>
  <Words>1513</Words>
  <Application>Microsoft Office PowerPoint</Application>
  <PresentationFormat>On-screen Show (4:3)</PresentationFormat>
  <Paragraphs>159</Paragraphs>
  <Slides>26</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28" baseType="lpstr">
      <vt:lpstr>Concourse</vt:lpstr>
      <vt:lpstr>VISIO</vt:lpstr>
      <vt:lpstr>Predicting export volume of Crude oil between Canada and United States of America using time series analysis</vt:lpstr>
      <vt:lpstr>Outline</vt:lpstr>
      <vt:lpstr>Project objectives</vt:lpstr>
      <vt:lpstr>  Project Objectives</vt:lpstr>
      <vt:lpstr>Dataset</vt:lpstr>
      <vt:lpstr>Data Vizualization</vt:lpstr>
      <vt:lpstr>Auto Correlation Function</vt:lpstr>
      <vt:lpstr>Slide 8</vt:lpstr>
      <vt:lpstr>Dickey-Fuller test of stationarity</vt:lpstr>
      <vt:lpstr>Slide 10</vt:lpstr>
      <vt:lpstr>Differencing time series to achieve stationarity</vt:lpstr>
      <vt:lpstr>Methods of Time Series Forecasting</vt:lpstr>
      <vt:lpstr>Moving Average Method</vt:lpstr>
      <vt:lpstr>Methods of Time Series Forecasting</vt:lpstr>
      <vt:lpstr>Autoregressive Modeling</vt:lpstr>
      <vt:lpstr>Forecasting using the ARIMA method</vt:lpstr>
      <vt:lpstr>Choosing the best model</vt:lpstr>
      <vt:lpstr>Forecasting choosing the auto arima function</vt:lpstr>
      <vt:lpstr>Forecasts from ARIMA</vt:lpstr>
      <vt:lpstr>Evaluating Forecasts</vt:lpstr>
      <vt:lpstr>Evaluating Forecasts</vt:lpstr>
      <vt:lpstr>Evaluating Forecasts</vt:lpstr>
      <vt:lpstr>Evaluating Forecasts</vt:lpstr>
      <vt:lpstr>Summary and Future work</vt:lpstr>
      <vt:lpstr>References</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export volume of Crude oil between Canada and United States of America</dc:title>
  <dc:creator>Sandee</dc:creator>
  <cp:lastModifiedBy>Sandee</cp:lastModifiedBy>
  <cp:revision>67</cp:revision>
  <dcterms:created xsi:type="dcterms:W3CDTF">2016-07-10T13:36:19Z</dcterms:created>
  <dcterms:modified xsi:type="dcterms:W3CDTF">2016-07-11T23:38:58Z</dcterms:modified>
</cp:coreProperties>
</file>