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8E976F-B846-4938-A4DF-C6EA7FE2F6C8}"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3844530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E976F-B846-4938-A4DF-C6EA7FE2F6C8}"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110402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E976F-B846-4938-A4DF-C6EA7FE2F6C8}"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7B5D6-814C-4741-AEAC-996122D0FDE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6762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E976F-B846-4938-A4DF-C6EA7FE2F6C8}"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1581640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E976F-B846-4938-A4DF-C6EA7FE2F6C8}"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7B5D6-814C-4741-AEAC-996122D0FDE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8002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E976F-B846-4938-A4DF-C6EA7FE2F6C8}"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186010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E976F-B846-4938-A4DF-C6EA7FE2F6C8}"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2281065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E976F-B846-4938-A4DF-C6EA7FE2F6C8}"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169120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E976F-B846-4938-A4DF-C6EA7FE2F6C8}"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428211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E976F-B846-4938-A4DF-C6EA7FE2F6C8}"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181454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8E976F-B846-4938-A4DF-C6EA7FE2F6C8}"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407928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8E976F-B846-4938-A4DF-C6EA7FE2F6C8}" type="datetimeFigureOut">
              <a:rPr lang="en-IN" smtClean="0"/>
              <a:t>18-10-2022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353238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E976F-B846-4938-A4DF-C6EA7FE2F6C8}" type="datetimeFigureOut">
              <a:rPr lang="en-IN" smtClean="0"/>
              <a:t>18-10-2022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386069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E976F-B846-4938-A4DF-C6EA7FE2F6C8}" type="datetimeFigureOut">
              <a:rPr lang="en-IN" smtClean="0"/>
              <a:t>18-10-2022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88874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E976F-B846-4938-A4DF-C6EA7FE2F6C8}"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418829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E976F-B846-4938-A4DF-C6EA7FE2F6C8}"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D7B5D6-814C-4741-AEAC-996122D0FDE8}" type="slidenum">
              <a:rPr lang="en-IN" smtClean="0"/>
              <a:t>‹#›</a:t>
            </a:fld>
            <a:endParaRPr lang="en-IN"/>
          </a:p>
        </p:txBody>
      </p:sp>
    </p:spTree>
    <p:extLst>
      <p:ext uri="{BB962C8B-B14F-4D97-AF65-F5344CB8AC3E}">
        <p14:creationId xmlns:p14="http://schemas.microsoft.com/office/powerpoint/2010/main" val="423160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8E976F-B846-4938-A4DF-C6EA7FE2F6C8}" type="datetimeFigureOut">
              <a:rPr lang="en-IN" smtClean="0"/>
              <a:t>18-10-2022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D7B5D6-814C-4741-AEAC-996122D0FDE8}" type="slidenum">
              <a:rPr lang="en-IN" smtClean="0"/>
              <a:t>‹#›</a:t>
            </a:fld>
            <a:endParaRPr lang="en-IN"/>
          </a:p>
        </p:txBody>
      </p:sp>
    </p:spTree>
    <p:extLst>
      <p:ext uri="{BB962C8B-B14F-4D97-AF65-F5344CB8AC3E}">
        <p14:creationId xmlns:p14="http://schemas.microsoft.com/office/powerpoint/2010/main" val="607854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9F8B-C5AF-4F59-F44E-B42B29707B43}"/>
              </a:ext>
            </a:extLst>
          </p:cNvPr>
          <p:cNvSpPr>
            <a:spLocks noGrp="1"/>
          </p:cNvSpPr>
          <p:nvPr>
            <p:ph type="ctrTitle"/>
          </p:nvPr>
        </p:nvSpPr>
        <p:spPr>
          <a:xfrm>
            <a:off x="1507066" y="2505074"/>
            <a:ext cx="8437033" cy="1545761"/>
          </a:xfrm>
        </p:spPr>
        <p:txBody>
          <a:bodyPr/>
          <a:lstStyle/>
          <a:p>
            <a:r>
              <a:rPr lang="en-IN" dirty="0"/>
              <a:t>LEAD SCORE CASE STUDY</a:t>
            </a:r>
          </a:p>
        </p:txBody>
      </p:sp>
      <p:sp>
        <p:nvSpPr>
          <p:cNvPr id="3" name="Subtitle 2">
            <a:extLst>
              <a:ext uri="{FF2B5EF4-FFF2-40B4-BE49-F238E27FC236}">
                <a16:creationId xmlns:a16="http://schemas.microsoft.com/office/drawing/2014/main" id="{F30E0ACC-D9CF-5E8A-2DA8-F2ADA86C0F5E}"/>
              </a:ext>
            </a:extLst>
          </p:cNvPr>
          <p:cNvSpPr>
            <a:spLocks noGrp="1"/>
          </p:cNvSpPr>
          <p:nvPr>
            <p:ph type="subTitle" idx="1"/>
          </p:nvPr>
        </p:nvSpPr>
        <p:spPr>
          <a:xfrm>
            <a:off x="1507067" y="4050833"/>
            <a:ext cx="8103658" cy="1096899"/>
          </a:xfrm>
        </p:spPr>
        <p:txBody>
          <a:bodyPr/>
          <a:lstStyle/>
          <a:p>
            <a:r>
              <a:rPr lang="en-IN" dirty="0">
                <a:solidFill>
                  <a:schemeClr val="accent2"/>
                </a:solidFill>
              </a:rPr>
              <a:t>LOGISTIC REGRESSION</a:t>
            </a:r>
          </a:p>
        </p:txBody>
      </p:sp>
    </p:spTree>
    <p:extLst>
      <p:ext uri="{BB962C8B-B14F-4D97-AF65-F5344CB8AC3E}">
        <p14:creationId xmlns:p14="http://schemas.microsoft.com/office/powerpoint/2010/main" val="272632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9351-FD22-1C52-6E72-B22474CB100E}"/>
              </a:ext>
            </a:extLst>
          </p:cNvPr>
          <p:cNvSpPr>
            <a:spLocks noGrp="1"/>
          </p:cNvSpPr>
          <p:nvPr>
            <p:ph type="title"/>
          </p:nvPr>
        </p:nvSpPr>
        <p:spPr/>
        <p:txBody>
          <a:bodyPr/>
          <a:lstStyle/>
          <a:p>
            <a:r>
              <a:rPr lang="en-IN" dirty="0"/>
              <a:t>Model Evaluation</a:t>
            </a:r>
            <a:br>
              <a:rPr lang="en-IN" dirty="0"/>
            </a:br>
            <a:endParaRPr lang="en-IN" dirty="0"/>
          </a:p>
        </p:txBody>
      </p:sp>
      <p:sp>
        <p:nvSpPr>
          <p:cNvPr id="3" name="Content Placeholder 2">
            <a:extLst>
              <a:ext uri="{FF2B5EF4-FFF2-40B4-BE49-F238E27FC236}">
                <a16:creationId xmlns:a16="http://schemas.microsoft.com/office/drawing/2014/main" id="{CD843420-C655-1620-5237-E565FB1A9A55}"/>
              </a:ext>
            </a:extLst>
          </p:cNvPr>
          <p:cNvSpPr>
            <a:spLocks noGrp="1"/>
          </p:cNvSpPr>
          <p:nvPr>
            <p:ph idx="1"/>
          </p:nvPr>
        </p:nvSpPr>
        <p:spPr/>
        <p:txBody>
          <a:bodyPr/>
          <a:lstStyle/>
          <a:p>
            <a:r>
              <a:rPr lang="en-IN" dirty="0"/>
              <a:t>The graph Predicts Optimal </a:t>
            </a:r>
            <a:r>
              <a:rPr lang="en-IN" dirty="0" err="1"/>
              <a:t>cutoff</a:t>
            </a:r>
            <a:r>
              <a:rPr lang="en-IN" dirty="0"/>
              <a:t> of</a:t>
            </a:r>
          </a:p>
          <a:p>
            <a:pPr marL="0" indent="0">
              <a:buNone/>
            </a:pPr>
            <a:r>
              <a:rPr lang="en-IN" dirty="0"/>
              <a:t>     0.42 on Precision and Recall</a:t>
            </a:r>
          </a:p>
          <a:p>
            <a:pPr marL="0" indent="0">
              <a:buNone/>
            </a:pPr>
            <a:endParaRPr lang="en-IN" dirty="0"/>
          </a:p>
          <a:p>
            <a:pPr marL="0" indent="0">
              <a:buNone/>
            </a:pPr>
            <a:r>
              <a:rPr lang="en-IN" dirty="0"/>
              <a:t>                                                                 Precision:0.70</a:t>
            </a:r>
          </a:p>
          <a:p>
            <a:pPr marL="0" indent="0">
              <a:buNone/>
            </a:pPr>
            <a:r>
              <a:rPr lang="en-IN" dirty="0"/>
              <a:t>                                                                  Recall:0.77</a:t>
            </a:r>
          </a:p>
        </p:txBody>
      </p:sp>
      <p:pic>
        <p:nvPicPr>
          <p:cNvPr id="5" name="Picture 4">
            <a:extLst>
              <a:ext uri="{FF2B5EF4-FFF2-40B4-BE49-F238E27FC236}">
                <a16:creationId xmlns:a16="http://schemas.microsoft.com/office/drawing/2014/main" id="{6032BB5E-FF22-D4FD-BF2A-37985956892A}"/>
              </a:ext>
            </a:extLst>
          </p:cNvPr>
          <p:cNvPicPr>
            <a:picLocks noChangeAspect="1"/>
          </p:cNvPicPr>
          <p:nvPr/>
        </p:nvPicPr>
        <p:blipFill>
          <a:blip r:embed="rId2"/>
          <a:stretch>
            <a:fillRect/>
          </a:stretch>
        </p:blipFill>
        <p:spPr>
          <a:xfrm>
            <a:off x="419100" y="3571875"/>
            <a:ext cx="4514850" cy="2581275"/>
          </a:xfrm>
          <a:prstGeom prst="rect">
            <a:avLst/>
          </a:prstGeom>
        </p:spPr>
      </p:pic>
    </p:spTree>
    <p:extLst>
      <p:ext uri="{BB962C8B-B14F-4D97-AF65-F5344CB8AC3E}">
        <p14:creationId xmlns:p14="http://schemas.microsoft.com/office/powerpoint/2010/main" val="201358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E4B0-1E21-E2F5-6BF9-8B6896868263}"/>
              </a:ext>
            </a:extLst>
          </p:cNvPr>
          <p:cNvSpPr>
            <a:spLocks noGrp="1"/>
          </p:cNvSpPr>
          <p:nvPr>
            <p:ph type="title"/>
          </p:nvPr>
        </p:nvSpPr>
        <p:spPr/>
        <p:txBody>
          <a:bodyPr/>
          <a:lstStyle/>
          <a:p>
            <a:r>
              <a:rPr lang="en-IN" dirty="0"/>
              <a:t>Model Evaluation </a:t>
            </a:r>
            <a:br>
              <a:rPr lang="en-IN" dirty="0"/>
            </a:br>
            <a:r>
              <a:rPr lang="en-IN" dirty="0"/>
              <a:t>On Test Set</a:t>
            </a:r>
          </a:p>
        </p:txBody>
      </p:sp>
      <p:sp>
        <p:nvSpPr>
          <p:cNvPr id="3" name="Content Placeholder 2">
            <a:extLst>
              <a:ext uri="{FF2B5EF4-FFF2-40B4-BE49-F238E27FC236}">
                <a16:creationId xmlns:a16="http://schemas.microsoft.com/office/drawing/2014/main" id="{B8397372-9B2D-D0A7-7344-94EEA6F213AB}"/>
              </a:ext>
            </a:extLst>
          </p:cNvPr>
          <p:cNvSpPr>
            <a:spLocks noGrp="1"/>
          </p:cNvSpPr>
          <p:nvPr>
            <p:ph idx="1"/>
          </p:nvPr>
        </p:nvSpPr>
        <p:spPr/>
        <p:txBody>
          <a:bodyPr/>
          <a:lstStyle/>
          <a:p>
            <a:endParaRPr lang="en-IN" dirty="0"/>
          </a:p>
          <a:p>
            <a:endParaRPr lang="en-IN" dirty="0"/>
          </a:p>
          <a:p>
            <a:r>
              <a:rPr lang="en-IN" dirty="0"/>
              <a:t>Accuracy:0.80</a:t>
            </a:r>
          </a:p>
          <a:p>
            <a:r>
              <a:rPr lang="en-IN" dirty="0"/>
              <a:t>Sensitivity:0.82</a:t>
            </a:r>
          </a:p>
          <a:p>
            <a:r>
              <a:rPr lang="en-IN" dirty="0"/>
              <a:t>Specificity:0.79</a:t>
            </a:r>
          </a:p>
          <a:p>
            <a:pPr marL="0" indent="0">
              <a:buNone/>
            </a:pPr>
            <a:endParaRPr lang="en-IN" dirty="0"/>
          </a:p>
        </p:txBody>
      </p:sp>
    </p:spTree>
    <p:extLst>
      <p:ext uri="{BB962C8B-B14F-4D97-AF65-F5344CB8AC3E}">
        <p14:creationId xmlns:p14="http://schemas.microsoft.com/office/powerpoint/2010/main" val="156742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0A8-3BD2-B1F5-FE2A-183420895AF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324546F-6F21-1FF9-D3D6-BF31204FC369}"/>
              </a:ext>
            </a:extLst>
          </p:cNvPr>
          <p:cNvSpPr>
            <a:spLocks noGrp="1"/>
          </p:cNvSpPr>
          <p:nvPr>
            <p:ph idx="1"/>
          </p:nvPr>
        </p:nvSpPr>
        <p:spPr/>
        <p:txBody>
          <a:bodyPr>
            <a:normAutofit fontScale="92500" lnSpcReduction="20000"/>
          </a:bodyPr>
          <a:lstStyle/>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variables that mattered the most in the potential buyers are </a:t>
            </a:r>
          </a:p>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total time spend on the Website. </a:t>
            </a:r>
          </a:p>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 When the lead source was: Welingak website </a:t>
            </a:r>
          </a:p>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 When the last activity was: </a:t>
            </a:r>
          </a:p>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 Phone Conversation </a:t>
            </a:r>
          </a:p>
          <a:p>
            <a:pPr marL="45720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b. Olark chat conversation </a:t>
            </a:r>
          </a:p>
          <a:p>
            <a:pPr marL="342900" lvl="0" indent="-342900" algn="just">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 When the Lead Origin is Lead Add Form</a:t>
            </a:r>
          </a:p>
          <a:p>
            <a:pPr marL="11430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all these Observations X Education will be easily able to identify potential leads and convert them into a successful buyer.</a:t>
            </a:r>
          </a:p>
          <a:p>
            <a:endParaRPr lang="en-IN" dirty="0"/>
          </a:p>
        </p:txBody>
      </p:sp>
    </p:spTree>
    <p:extLst>
      <p:ext uri="{BB962C8B-B14F-4D97-AF65-F5344CB8AC3E}">
        <p14:creationId xmlns:p14="http://schemas.microsoft.com/office/powerpoint/2010/main" val="392010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4A6738-FB21-2E33-2B75-77FE038F29FD}"/>
              </a:ext>
            </a:extLst>
          </p:cNvPr>
          <p:cNvSpPr>
            <a:spLocks noGrp="1"/>
          </p:cNvSpPr>
          <p:nvPr>
            <p:ph type="title"/>
          </p:nvPr>
        </p:nvSpPr>
        <p:spPr>
          <a:xfrm>
            <a:off x="677334" y="2971800"/>
            <a:ext cx="8596668" cy="1685924"/>
          </a:xfrm>
        </p:spPr>
        <p:txBody>
          <a:bodyPr/>
          <a:lstStyle/>
          <a:p>
            <a:br>
              <a:rPr lang="en-IN" dirty="0"/>
            </a:br>
            <a:r>
              <a:rPr lang="en-IN" dirty="0"/>
              <a:t>                    THANK  YOU  </a:t>
            </a:r>
          </a:p>
        </p:txBody>
      </p:sp>
    </p:spTree>
    <p:extLst>
      <p:ext uri="{BB962C8B-B14F-4D97-AF65-F5344CB8AC3E}">
        <p14:creationId xmlns:p14="http://schemas.microsoft.com/office/powerpoint/2010/main" val="357556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968B-E822-9FD1-6C7A-3897D76F035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92AFFF5-2404-5282-2030-EA8D0849A155}"/>
              </a:ext>
            </a:extLst>
          </p:cNvPr>
          <p:cNvSpPr>
            <a:spLocks noGrp="1"/>
          </p:cNvSpPr>
          <p:nvPr>
            <p:ph idx="1"/>
          </p:nvPr>
        </p:nvSpPr>
        <p:spPr/>
        <p:txBody>
          <a:bodyPr>
            <a:normAutofit/>
          </a:bodyPr>
          <a:lstStyle/>
          <a:p>
            <a:r>
              <a:rPr lang="en-IN" dirty="0"/>
              <a:t>X Education is an Organisation which provides online courses for industry professionals.The company marks its courses on several popular websites .</a:t>
            </a:r>
          </a:p>
          <a:p>
            <a:endParaRPr lang="en-IN" dirty="0"/>
          </a:p>
          <a:p>
            <a:r>
              <a:rPr lang="en-IN" dirty="0"/>
              <a:t>X Education wants to select most promising leads that can be converted to paying customers.</a:t>
            </a:r>
          </a:p>
          <a:p>
            <a:endParaRPr lang="en-IN" dirty="0"/>
          </a:p>
          <a:p>
            <a:r>
              <a:rPr lang="en-IN" dirty="0"/>
              <a:t>Although the company generates  a lot of leads only a few are converted into paying customers ,where in the company wants a higher lead conversion,Leads come through numerous modes like email,advertisements on websites ,searches etc.</a:t>
            </a:r>
          </a:p>
        </p:txBody>
      </p:sp>
    </p:spTree>
    <p:extLst>
      <p:ext uri="{BB962C8B-B14F-4D97-AF65-F5344CB8AC3E}">
        <p14:creationId xmlns:p14="http://schemas.microsoft.com/office/powerpoint/2010/main" val="402636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5AA8-F065-DB5F-A32B-C0AEB9413BBF}"/>
              </a:ext>
            </a:extLst>
          </p:cNvPr>
          <p:cNvSpPr>
            <a:spLocks noGrp="1"/>
          </p:cNvSpPr>
          <p:nvPr>
            <p:ph type="title"/>
          </p:nvPr>
        </p:nvSpPr>
        <p:spPr/>
        <p:txBody>
          <a:bodyPr/>
          <a:lstStyle/>
          <a:p>
            <a:r>
              <a:rPr lang="en-IN" dirty="0"/>
              <a:t>BUSINESS GOAL</a:t>
            </a:r>
          </a:p>
        </p:txBody>
      </p:sp>
      <p:sp>
        <p:nvSpPr>
          <p:cNvPr id="3" name="Content Placeholder 2">
            <a:extLst>
              <a:ext uri="{FF2B5EF4-FFF2-40B4-BE49-F238E27FC236}">
                <a16:creationId xmlns:a16="http://schemas.microsoft.com/office/drawing/2014/main" id="{E1048346-C7A1-6095-C039-BF901B24E7E6}"/>
              </a:ext>
            </a:extLst>
          </p:cNvPr>
          <p:cNvSpPr>
            <a:spLocks noGrp="1"/>
          </p:cNvSpPr>
          <p:nvPr>
            <p:ph idx="1"/>
          </p:nvPr>
        </p:nvSpPr>
        <p:spPr/>
        <p:txBody>
          <a:bodyPr/>
          <a:lstStyle/>
          <a:p>
            <a:r>
              <a:rPr lang="en-IN" dirty="0"/>
              <a:t>The company requires a model to be built for selecting more promising Leads.</a:t>
            </a:r>
          </a:p>
          <a:p>
            <a:endParaRPr lang="en-IN" dirty="0"/>
          </a:p>
          <a:p>
            <a:r>
              <a:rPr lang="en-IN" dirty="0"/>
              <a:t>Lead Score to be given to each leads such that it indicates how promising the lead could be.The higher the Lead score the more promising the lead to get converted, the lower it is the lesser the chances of conversion.</a:t>
            </a:r>
          </a:p>
          <a:p>
            <a:r>
              <a:rPr lang="en-IN" dirty="0"/>
              <a:t>The model to be built in lead conversion rate around 80% or more.</a:t>
            </a:r>
          </a:p>
        </p:txBody>
      </p:sp>
    </p:spTree>
    <p:extLst>
      <p:ext uri="{BB962C8B-B14F-4D97-AF65-F5344CB8AC3E}">
        <p14:creationId xmlns:p14="http://schemas.microsoft.com/office/powerpoint/2010/main" val="122067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602E-12E7-DBCF-CF87-87A3C1894436}"/>
              </a:ext>
            </a:extLst>
          </p:cNvPr>
          <p:cNvSpPr>
            <a:spLocks noGrp="1"/>
          </p:cNvSpPr>
          <p:nvPr>
            <p:ph type="title"/>
          </p:nvPr>
        </p:nvSpPr>
        <p:spPr/>
        <p:txBody>
          <a:bodyPr/>
          <a:lstStyle/>
          <a:p>
            <a:r>
              <a:rPr lang="en-IN" dirty="0"/>
              <a:t>STRATEGY</a:t>
            </a:r>
          </a:p>
        </p:txBody>
      </p:sp>
      <p:sp>
        <p:nvSpPr>
          <p:cNvPr id="3" name="Content Placeholder 2">
            <a:extLst>
              <a:ext uri="{FF2B5EF4-FFF2-40B4-BE49-F238E27FC236}">
                <a16:creationId xmlns:a16="http://schemas.microsoft.com/office/drawing/2014/main" id="{67495219-7215-FC95-8F05-11E7D409E6E6}"/>
              </a:ext>
            </a:extLst>
          </p:cNvPr>
          <p:cNvSpPr>
            <a:spLocks noGrp="1"/>
          </p:cNvSpPr>
          <p:nvPr>
            <p:ph idx="1"/>
          </p:nvPr>
        </p:nvSpPr>
        <p:spPr/>
        <p:txBody>
          <a:bodyPr>
            <a:normAutofit lnSpcReduction="10000"/>
          </a:bodyPr>
          <a:lstStyle/>
          <a:p>
            <a:r>
              <a:rPr lang="en-IN" dirty="0"/>
              <a:t>Import Data</a:t>
            </a:r>
          </a:p>
          <a:p>
            <a:r>
              <a:rPr lang="en-IN" dirty="0"/>
              <a:t>Clean and prepare the data for analysis</a:t>
            </a:r>
          </a:p>
          <a:p>
            <a:r>
              <a:rPr lang="en-IN" dirty="0"/>
              <a:t>EDA for figuring out the helpful attributes</a:t>
            </a:r>
          </a:p>
          <a:p>
            <a:r>
              <a:rPr lang="en-IN" dirty="0"/>
              <a:t>Scaling Features</a:t>
            </a:r>
          </a:p>
          <a:p>
            <a:r>
              <a:rPr lang="en-IN" dirty="0"/>
              <a:t>Prepare data for model Building</a:t>
            </a:r>
          </a:p>
          <a:p>
            <a:r>
              <a:rPr lang="en-IN" dirty="0"/>
              <a:t>Build a Logistic regression Model</a:t>
            </a:r>
          </a:p>
          <a:p>
            <a:r>
              <a:rPr lang="en-IN" dirty="0"/>
              <a:t>Test the model on trainset</a:t>
            </a:r>
          </a:p>
          <a:p>
            <a:r>
              <a:rPr lang="en-IN" dirty="0"/>
              <a:t>Evaluate the Model based on different measures</a:t>
            </a:r>
          </a:p>
          <a:p>
            <a:r>
              <a:rPr lang="en-IN" dirty="0"/>
              <a:t>Test the model on test set</a:t>
            </a:r>
          </a:p>
          <a:p>
            <a:r>
              <a:rPr lang="en-IN" dirty="0"/>
              <a:t>Measure the accuary and other metrics for evaluation</a:t>
            </a:r>
          </a:p>
          <a:p>
            <a:endParaRPr lang="en-IN" dirty="0"/>
          </a:p>
        </p:txBody>
      </p:sp>
    </p:spTree>
    <p:extLst>
      <p:ext uri="{BB962C8B-B14F-4D97-AF65-F5344CB8AC3E}">
        <p14:creationId xmlns:p14="http://schemas.microsoft.com/office/powerpoint/2010/main" val="131261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7EC6-580A-C6E4-0A51-A56E069A19EC}"/>
              </a:ext>
            </a:extLst>
          </p:cNvPr>
          <p:cNvSpPr>
            <a:spLocks noGrp="1"/>
          </p:cNvSpPr>
          <p:nvPr>
            <p:ph type="title"/>
          </p:nvPr>
        </p:nvSpPr>
        <p:spPr/>
        <p:txBody>
          <a:bodyPr/>
          <a:lstStyle/>
          <a:p>
            <a:r>
              <a:rPr lang="en-IN" dirty="0"/>
              <a:t>Data </a:t>
            </a:r>
            <a:r>
              <a:rPr lang="en-IN" dirty="0" err="1"/>
              <a:t>Sourcing,Cleaning</a:t>
            </a:r>
            <a:r>
              <a:rPr lang="en-IN" dirty="0"/>
              <a:t> &amp; Preparation</a:t>
            </a:r>
          </a:p>
        </p:txBody>
      </p:sp>
      <p:sp>
        <p:nvSpPr>
          <p:cNvPr id="3" name="Content Placeholder 2">
            <a:extLst>
              <a:ext uri="{FF2B5EF4-FFF2-40B4-BE49-F238E27FC236}">
                <a16:creationId xmlns:a16="http://schemas.microsoft.com/office/drawing/2014/main" id="{007EBF1B-0B18-3D71-DB95-B98F9F99CF79}"/>
              </a:ext>
            </a:extLst>
          </p:cNvPr>
          <p:cNvSpPr>
            <a:spLocks noGrp="1"/>
          </p:cNvSpPr>
          <p:nvPr>
            <p:ph idx="1"/>
          </p:nvPr>
        </p:nvSpPr>
        <p:spPr/>
        <p:txBody>
          <a:bodyPr/>
          <a:lstStyle/>
          <a:p>
            <a:r>
              <a:rPr lang="en-IN" dirty="0"/>
              <a:t>Read the data from CSV file</a:t>
            </a:r>
          </a:p>
          <a:p>
            <a:r>
              <a:rPr lang="en-IN" dirty="0"/>
              <a:t>Handling Null values and removing Higher null values data</a:t>
            </a:r>
          </a:p>
          <a:p>
            <a:r>
              <a:rPr lang="en-IN" dirty="0"/>
              <a:t>Excluding Redundant columns in Data</a:t>
            </a:r>
          </a:p>
          <a:p>
            <a:r>
              <a:rPr lang="en-IN" dirty="0"/>
              <a:t>Imputing Null values</a:t>
            </a:r>
          </a:p>
          <a:p>
            <a:r>
              <a:rPr lang="en-IN" dirty="0"/>
              <a:t>Removing all the single valued Data for proper analysis</a:t>
            </a:r>
          </a:p>
        </p:txBody>
      </p:sp>
    </p:spTree>
    <p:extLst>
      <p:ext uri="{BB962C8B-B14F-4D97-AF65-F5344CB8AC3E}">
        <p14:creationId xmlns:p14="http://schemas.microsoft.com/office/powerpoint/2010/main" val="389975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33C7-B970-2FB0-C730-8F407A76074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8C64BE2D-E0AD-E719-3F86-5A9ACD9C051D}"/>
              </a:ext>
            </a:extLst>
          </p:cNvPr>
          <p:cNvSpPr>
            <a:spLocks noGrp="1"/>
          </p:cNvSpPr>
          <p:nvPr>
            <p:ph idx="1"/>
          </p:nvPr>
        </p:nvSpPr>
        <p:spPr/>
        <p:txBody>
          <a:bodyPr/>
          <a:lstStyle/>
          <a:p>
            <a:r>
              <a:rPr lang="en-IN" dirty="0"/>
              <a:t>There are outliers present in few columns which would reduce the accuracy of the model.remove the outliers for futher analysis.</a:t>
            </a:r>
          </a:p>
          <a:p>
            <a:endParaRPr lang="en-IN" dirty="0"/>
          </a:p>
        </p:txBody>
      </p:sp>
      <p:pic>
        <p:nvPicPr>
          <p:cNvPr id="9" name="Picture 8">
            <a:extLst>
              <a:ext uri="{FF2B5EF4-FFF2-40B4-BE49-F238E27FC236}">
                <a16:creationId xmlns:a16="http://schemas.microsoft.com/office/drawing/2014/main" id="{797AD894-B9AF-C0AA-911B-E28655682C2F}"/>
              </a:ext>
            </a:extLst>
          </p:cNvPr>
          <p:cNvPicPr>
            <a:picLocks noChangeAspect="1"/>
          </p:cNvPicPr>
          <p:nvPr/>
        </p:nvPicPr>
        <p:blipFill>
          <a:blip r:embed="rId2"/>
          <a:stretch>
            <a:fillRect/>
          </a:stretch>
        </p:blipFill>
        <p:spPr>
          <a:xfrm>
            <a:off x="1703560" y="3428998"/>
            <a:ext cx="2677940" cy="2533652"/>
          </a:xfrm>
          <a:prstGeom prst="rect">
            <a:avLst/>
          </a:prstGeom>
        </p:spPr>
      </p:pic>
      <p:pic>
        <p:nvPicPr>
          <p:cNvPr id="11" name="Picture 10">
            <a:extLst>
              <a:ext uri="{FF2B5EF4-FFF2-40B4-BE49-F238E27FC236}">
                <a16:creationId xmlns:a16="http://schemas.microsoft.com/office/drawing/2014/main" id="{4456D6C0-6E05-6F62-EE19-E25329BCEC02}"/>
              </a:ext>
            </a:extLst>
          </p:cNvPr>
          <p:cNvPicPr>
            <a:picLocks noChangeAspect="1"/>
          </p:cNvPicPr>
          <p:nvPr/>
        </p:nvPicPr>
        <p:blipFill>
          <a:blip r:embed="rId3"/>
          <a:stretch>
            <a:fillRect/>
          </a:stretch>
        </p:blipFill>
        <p:spPr>
          <a:xfrm>
            <a:off x="4903701" y="3343274"/>
            <a:ext cx="3848100" cy="2533651"/>
          </a:xfrm>
          <a:prstGeom prst="rect">
            <a:avLst/>
          </a:prstGeom>
        </p:spPr>
      </p:pic>
    </p:spTree>
    <p:extLst>
      <p:ext uri="{BB962C8B-B14F-4D97-AF65-F5344CB8AC3E}">
        <p14:creationId xmlns:p14="http://schemas.microsoft.com/office/powerpoint/2010/main" val="170516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8050-A839-8CB8-D0F9-77D1AF2396A1}"/>
              </a:ext>
            </a:extLst>
          </p:cNvPr>
          <p:cNvSpPr>
            <a:spLocks noGrp="1"/>
          </p:cNvSpPr>
          <p:nvPr>
            <p:ph type="title"/>
          </p:nvPr>
        </p:nvSpPr>
        <p:spPr/>
        <p:txBody>
          <a:bodyPr/>
          <a:lstStyle/>
          <a:p>
            <a:r>
              <a:rPr lang="en-IN" sz="2400" dirty="0"/>
              <a:t>Removing outliers</a:t>
            </a:r>
            <a:br>
              <a:rPr lang="en-IN" dirty="0"/>
            </a:br>
            <a:endParaRPr lang="en-IN" dirty="0"/>
          </a:p>
        </p:txBody>
      </p:sp>
      <p:pic>
        <p:nvPicPr>
          <p:cNvPr id="6" name="Content Placeholder 5">
            <a:extLst>
              <a:ext uri="{FF2B5EF4-FFF2-40B4-BE49-F238E27FC236}">
                <a16:creationId xmlns:a16="http://schemas.microsoft.com/office/drawing/2014/main" id="{5705F526-2431-544C-C917-4FE5C59DDC76}"/>
              </a:ext>
            </a:extLst>
          </p:cNvPr>
          <p:cNvPicPr>
            <a:picLocks noGrp="1" noChangeAspect="1"/>
          </p:cNvPicPr>
          <p:nvPr>
            <p:ph idx="1"/>
          </p:nvPr>
        </p:nvPicPr>
        <p:blipFill>
          <a:blip r:embed="rId2"/>
          <a:stretch>
            <a:fillRect/>
          </a:stretch>
        </p:blipFill>
        <p:spPr>
          <a:xfrm>
            <a:off x="5212556" y="2137837"/>
            <a:ext cx="3857625" cy="3549646"/>
          </a:xfrm>
        </p:spPr>
      </p:pic>
      <p:sp>
        <p:nvSpPr>
          <p:cNvPr id="4" name="Text Placeholder 3">
            <a:extLst>
              <a:ext uri="{FF2B5EF4-FFF2-40B4-BE49-F238E27FC236}">
                <a16:creationId xmlns:a16="http://schemas.microsoft.com/office/drawing/2014/main" id="{B6231949-020D-7869-F4F5-57CD3188E687}"/>
              </a:ext>
            </a:extLst>
          </p:cNvPr>
          <p:cNvSpPr>
            <a:spLocks noGrp="1"/>
          </p:cNvSpPr>
          <p:nvPr>
            <p:ph type="body" sz="half" idx="2"/>
          </p:nvPr>
        </p:nvSpPr>
        <p:spPr/>
        <p:txBody>
          <a:bodyPr>
            <a:normAutofit/>
          </a:bodyPr>
          <a:lstStyle/>
          <a:p>
            <a:r>
              <a:rPr lang="en-IN" sz="1600" dirty="0"/>
              <a:t>From the above 3 Numerical variables</a:t>
            </a:r>
          </a:p>
          <a:p>
            <a:r>
              <a:rPr lang="en-IN" sz="1600" dirty="0"/>
              <a:t>The variables ‘The Total Visits’ and “Page Views Per Visit “ have outliers .</a:t>
            </a:r>
          </a:p>
          <a:p>
            <a:r>
              <a:rPr lang="en-IN" sz="1600" dirty="0"/>
              <a:t>Remove the outliers by capping them to 0.99 percentile</a:t>
            </a:r>
          </a:p>
        </p:txBody>
      </p:sp>
    </p:spTree>
    <p:extLst>
      <p:ext uri="{BB962C8B-B14F-4D97-AF65-F5344CB8AC3E}">
        <p14:creationId xmlns:p14="http://schemas.microsoft.com/office/powerpoint/2010/main" val="418140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1382-C0D6-93BE-9CEC-1694ED051517}"/>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4EB41B90-6EB1-DB1D-ED58-CD581A85C22F}"/>
              </a:ext>
            </a:extLst>
          </p:cNvPr>
          <p:cNvSpPr>
            <a:spLocks noGrp="1"/>
          </p:cNvSpPr>
          <p:nvPr>
            <p:ph idx="1"/>
          </p:nvPr>
        </p:nvSpPr>
        <p:spPr/>
        <p:txBody>
          <a:bodyPr>
            <a:normAutofit fontScale="92500" lnSpcReduction="20000"/>
          </a:bodyPr>
          <a:lstStyle/>
          <a:p>
            <a:r>
              <a:rPr lang="en-IN" dirty="0"/>
              <a:t>Splitting into train and test set</a:t>
            </a:r>
          </a:p>
          <a:p>
            <a:r>
              <a:rPr lang="en-IN" dirty="0"/>
              <a:t>Scale variables in train test</a:t>
            </a:r>
          </a:p>
          <a:p>
            <a:r>
              <a:rPr lang="en-IN" dirty="0"/>
              <a:t>Build the first model</a:t>
            </a:r>
          </a:p>
          <a:p>
            <a:r>
              <a:rPr lang="en-IN" dirty="0"/>
              <a:t>Use RFE to eliminate less relevant variables</a:t>
            </a:r>
          </a:p>
          <a:p>
            <a:r>
              <a:rPr lang="en-IN" dirty="0"/>
              <a:t>Build the next model</a:t>
            </a:r>
          </a:p>
          <a:p>
            <a:r>
              <a:rPr lang="en-IN" dirty="0"/>
              <a:t>Eliminate variables based on high P values</a:t>
            </a:r>
          </a:p>
          <a:p>
            <a:r>
              <a:rPr lang="en-IN" dirty="0"/>
              <a:t>Check VIF value for all the </a:t>
            </a:r>
            <a:r>
              <a:rPr lang="en-IN" dirty="0" err="1"/>
              <a:t>exisiting</a:t>
            </a:r>
            <a:r>
              <a:rPr lang="en-IN" dirty="0"/>
              <a:t> Columns</a:t>
            </a:r>
          </a:p>
          <a:p>
            <a:r>
              <a:rPr lang="en-IN" dirty="0"/>
              <a:t>Predict using test set</a:t>
            </a:r>
          </a:p>
          <a:p>
            <a:r>
              <a:rPr lang="en-IN" dirty="0"/>
              <a:t>Evaluate accuracy and other metrics</a:t>
            </a:r>
          </a:p>
          <a:p>
            <a:r>
              <a:rPr lang="en-IN" dirty="0"/>
              <a:t>Predict using test </a:t>
            </a:r>
            <a:r>
              <a:rPr lang="en-IN" dirty="0" err="1"/>
              <a:t>test</a:t>
            </a:r>
            <a:endParaRPr lang="en-IN" dirty="0"/>
          </a:p>
          <a:p>
            <a:r>
              <a:rPr lang="en-IN" dirty="0"/>
              <a:t>Analysis on test </a:t>
            </a:r>
            <a:r>
              <a:rPr lang="en-IN" dirty="0" err="1"/>
              <a:t>predicitons</a:t>
            </a:r>
            <a:endParaRPr lang="en-IN" dirty="0"/>
          </a:p>
          <a:p>
            <a:endParaRPr lang="en-IN" dirty="0"/>
          </a:p>
          <a:p>
            <a:endParaRPr lang="en-IN" dirty="0"/>
          </a:p>
        </p:txBody>
      </p:sp>
    </p:spTree>
    <p:extLst>
      <p:ext uri="{BB962C8B-B14F-4D97-AF65-F5344CB8AC3E}">
        <p14:creationId xmlns:p14="http://schemas.microsoft.com/office/powerpoint/2010/main" val="118088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AFB3-C4D9-A852-E0B7-35A74AEDD560}"/>
              </a:ext>
            </a:extLst>
          </p:cNvPr>
          <p:cNvSpPr>
            <a:spLocks noGrp="1"/>
          </p:cNvSpPr>
          <p:nvPr>
            <p:ph type="title"/>
          </p:nvPr>
        </p:nvSpPr>
        <p:spPr/>
        <p:txBody>
          <a:bodyPr/>
          <a:lstStyle/>
          <a:p>
            <a:r>
              <a:rPr lang="en-IN" dirty="0"/>
              <a:t>MODEL </a:t>
            </a:r>
            <a:r>
              <a:rPr lang="en-IN" dirty="0" err="1"/>
              <a:t>EVALUATION:Sensitivity</a:t>
            </a:r>
            <a:r>
              <a:rPr lang="en-IN" dirty="0"/>
              <a:t> &amp; Specificity on Train Data Set</a:t>
            </a:r>
          </a:p>
        </p:txBody>
      </p:sp>
      <p:sp>
        <p:nvSpPr>
          <p:cNvPr id="3" name="Content Placeholder 2">
            <a:extLst>
              <a:ext uri="{FF2B5EF4-FFF2-40B4-BE49-F238E27FC236}">
                <a16:creationId xmlns:a16="http://schemas.microsoft.com/office/drawing/2014/main" id="{10491FDB-2C97-79F6-D5BC-4BA4B0F8E1CB}"/>
              </a:ext>
            </a:extLst>
          </p:cNvPr>
          <p:cNvSpPr>
            <a:spLocks noGrp="1"/>
          </p:cNvSpPr>
          <p:nvPr>
            <p:ph idx="1"/>
          </p:nvPr>
        </p:nvSpPr>
        <p:spPr/>
        <p:txBody>
          <a:bodyPr/>
          <a:lstStyle/>
          <a:p>
            <a:r>
              <a:rPr lang="en-IN" dirty="0"/>
              <a:t>Graph depicts an optimal </a:t>
            </a:r>
            <a:r>
              <a:rPr lang="en-IN" dirty="0" err="1"/>
              <a:t>cutoff</a:t>
            </a:r>
            <a:r>
              <a:rPr lang="en-IN" dirty="0"/>
              <a:t> of 0.35</a:t>
            </a:r>
          </a:p>
          <a:p>
            <a:pPr marL="0" indent="0">
              <a:buNone/>
            </a:pPr>
            <a:r>
              <a:rPr lang="en-IN" dirty="0"/>
              <a:t>Based on Accuracy ,Sensitivity and Specificity       </a:t>
            </a:r>
          </a:p>
          <a:p>
            <a:pPr marL="0" indent="0">
              <a:buNone/>
            </a:pPr>
            <a:r>
              <a:rPr lang="en-IN" dirty="0"/>
              <a:t>                                                                             Accuracy:0.80</a:t>
            </a:r>
          </a:p>
          <a:p>
            <a:pPr marL="0" indent="0">
              <a:buNone/>
            </a:pPr>
            <a:r>
              <a:rPr lang="en-IN" dirty="0"/>
              <a:t>                                                                            Sensitivity:0.65</a:t>
            </a:r>
          </a:p>
          <a:p>
            <a:pPr marL="0" indent="0">
              <a:buNone/>
            </a:pPr>
            <a:r>
              <a:rPr lang="en-IN" dirty="0"/>
              <a:t>                                                                             Specificity:0.86</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B97891AE-3696-C629-1C20-45632BA68149}"/>
              </a:ext>
            </a:extLst>
          </p:cNvPr>
          <p:cNvPicPr>
            <a:picLocks noChangeAspect="1"/>
          </p:cNvPicPr>
          <p:nvPr/>
        </p:nvPicPr>
        <p:blipFill>
          <a:blip r:embed="rId2"/>
          <a:stretch>
            <a:fillRect/>
          </a:stretch>
        </p:blipFill>
        <p:spPr>
          <a:xfrm>
            <a:off x="1333500" y="3219449"/>
            <a:ext cx="4552950" cy="2821913"/>
          </a:xfrm>
          <a:prstGeom prst="rect">
            <a:avLst/>
          </a:prstGeom>
        </p:spPr>
      </p:pic>
    </p:spTree>
    <p:extLst>
      <p:ext uri="{BB962C8B-B14F-4D97-AF65-F5344CB8AC3E}">
        <p14:creationId xmlns:p14="http://schemas.microsoft.com/office/powerpoint/2010/main" val="13964093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147</TotalTime>
  <Words>533</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LEAD SCORE CASE STUDY</vt:lpstr>
      <vt:lpstr>PROBLEM STATEMENT</vt:lpstr>
      <vt:lpstr>BUSINESS GOAL</vt:lpstr>
      <vt:lpstr>STRATEGY</vt:lpstr>
      <vt:lpstr>Data Sourcing,Cleaning &amp; Preparation</vt:lpstr>
      <vt:lpstr>Exploratory Data Analysis</vt:lpstr>
      <vt:lpstr>Removing outliers </vt:lpstr>
      <vt:lpstr>MODEL BUILDING</vt:lpstr>
      <vt:lpstr>MODEL EVALUATION:Sensitivity &amp; Specificity on Train Data Set</vt:lpstr>
      <vt:lpstr>Model Evaluation </vt:lpstr>
      <vt:lpstr>Model Evaluation  On Test Set</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Vandanavardhan</dc:creator>
  <cp:lastModifiedBy>Vandanavardhan</cp:lastModifiedBy>
  <cp:revision>2</cp:revision>
  <dcterms:created xsi:type="dcterms:W3CDTF">2022-10-18T11:21:44Z</dcterms:created>
  <dcterms:modified xsi:type="dcterms:W3CDTF">2022-10-18T13:49:23Z</dcterms:modified>
</cp:coreProperties>
</file>